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24"/>
  </p:notesMasterIdLst>
  <p:sldIdLst>
    <p:sldId id="256" r:id="rId2"/>
    <p:sldId id="320" r:id="rId3"/>
    <p:sldId id="326" r:id="rId4"/>
    <p:sldId id="329" r:id="rId5"/>
    <p:sldId id="327" r:id="rId6"/>
    <p:sldId id="328" r:id="rId7"/>
    <p:sldId id="322" r:id="rId8"/>
    <p:sldId id="330" r:id="rId9"/>
    <p:sldId id="333" r:id="rId10"/>
    <p:sldId id="335" r:id="rId11"/>
    <p:sldId id="331" r:id="rId12"/>
    <p:sldId id="336" r:id="rId13"/>
    <p:sldId id="340" r:id="rId14"/>
    <p:sldId id="339" r:id="rId15"/>
    <p:sldId id="338" r:id="rId16"/>
    <p:sldId id="341" r:id="rId17"/>
    <p:sldId id="332" r:id="rId18"/>
    <p:sldId id="337" r:id="rId19"/>
    <p:sldId id="342" r:id="rId20"/>
    <p:sldId id="343" r:id="rId21"/>
    <p:sldId id="344" r:id="rId22"/>
    <p:sldId id="32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1320" y="66"/>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12/05/2018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FB25D763-4BFF-435A-86F7-A981E05BAB20}" type="datetime1">
              <a:rPr lang="en-US" smtClean="0"/>
              <a:t>5/12/2018</a:t>
            </a:fld>
            <a:endParaRPr lang="en-US" dirty="0"/>
          </a:p>
        </p:txBody>
      </p:sp>
      <p:sp>
        <p:nvSpPr>
          <p:cNvPr id="5" name="Footer Placeholder 4"/>
          <p:cNvSpPr>
            <a:spLocks noGrp="1"/>
          </p:cNvSpPr>
          <p:nvPr>
            <p:ph type="ftr" sz="quarter" idx="11"/>
          </p:nvPr>
        </p:nvSpPr>
        <p:spPr/>
        <p:txBody>
          <a:bodyPr/>
          <a:lstStyle/>
          <a:p>
            <a:r>
              <a:rPr lang="en-US"/>
              <a:t>Modele Analizy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3962AECF-1854-43A9-8E3B-100DE1ECD05A}" type="datetime1">
              <a:rPr lang="en-US" smtClean="0"/>
              <a:t>5/12/2018</a:t>
            </a:fld>
            <a:endParaRPr lang="en-US" dirty="0"/>
          </a:p>
        </p:txBody>
      </p:sp>
      <p:sp>
        <p:nvSpPr>
          <p:cNvPr id="8" name="Footer Placeholder 7"/>
          <p:cNvSpPr>
            <a:spLocks noGrp="1"/>
          </p:cNvSpPr>
          <p:nvPr>
            <p:ph type="ftr" sz="quarter" idx="11"/>
          </p:nvPr>
        </p:nvSpPr>
        <p:spPr/>
        <p:txBody>
          <a:bodyPr/>
          <a:lstStyle/>
          <a:p>
            <a:r>
              <a:rPr lang="en-US"/>
              <a:t>Modele Analizy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641ADD4A-A082-4667-A8B0-E84FA547FE3A}" type="datetime1">
              <a:rPr lang="en-US" smtClean="0"/>
              <a:t>5/12/2018</a:t>
            </a:fld>
            <a:endParaRPr lang="en-US" dirty="0"/>
          </a:p>
        </p:txBody>
      </p:sp>
      <p:sp>
        <p:nvSpPr>
          <p:cNvPr id="8" name="Footer Placeholder 7"/>
          <p:cNvSpPr>
            <a:spLocks noGrp="1"/>
          </p:cNvSpPr>
          <p:nvPr>
            <p:ph type="ftr" sz="quarter" idx="11"/>
          </p:nvPr>
        </p:nvSpPr>
        <p:spPr/>
        <p:txBody>
          <a:bodyPr/>
          <a:lstStyle/>
          <a:p>
            <a:r>
              <a:rPr lang="en-US"/>
              <a:t>Modele Analizy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CFAF1209-ECAE-4965-AE28-CFD11587F099}" type="datetime1">
              <a:rPr lang="en-US" smtClean="0"/>
              <a:t>5/12/2018</a:t>
            </a:fld>
            <a:endParaRPr lang="en-US" dirty="0"/>
          </a:p>
        </p:txBody>
      </p:sp>
      <p:sp>
        <p:nvSpPr>
          <p:cNvPr id="5" name="Footer Placeholder 4"/>
          <p:cNvSpPr>
            <a:spLocks noGrp="1"/>
          </p:cNvSpPr>
          <p:nvPr>
            <p:ph type="ftr" sz="quarter" idx="11"/>
          </p:nvPr>
        </p:nvSpPr>
        <p:spPr/>
        <p:txBody>
          <a:bodyPr/>
          <a:lstStyle/>
          <a:p>
            <a:r>
              <a:rPr lang="en-US"/>
              <a:t>Modele Analizy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688D22C6-7D71-494D-AA45-CC0455474F96}" type="datetime1">
              <a:rPr lang="en-US" smtClean="0"/>
              <a:t>5/12/2018</a:t>
            </a:fld>
            <a:endParaRPr lang="en-US" dirty="0"/>
          </a:p>
        </p:txBody>
      </p:sp>
      <p:sp>
        <p:nvSpPr>
          <p:cNvPr id="5" name="Footer Placeholder 4"/>
          <p:cNvSpPr>
            <a:spLocks noGrp="1"/>
          </p:cNvSpPr>
          <p:nvPr>
            <p:ph type="ftr" sz="quarter" idx="11"/>
          </p:nvPr>
        </p:nvSpPr>
        <p:spPr/>
        <p:txBody>
          <a:bodyPr/>
          <a:lstStyle/>
          <a:p>
            <a:r>
              <a:rPr lang="en-US"/>
              <a:t>Modele Analizy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52D55FF7-1D57-4C5B-A6DA-33F225BD8D45}" type="datetime1">
              <a:rPr lang="en-US" smtClean="0"/>
              <a:t>5/12/2018</a:t>
            </a:fld>
            <a:endParaRPr lang="en-US" dirty="0"/>
          </a:p>
        </p:txBody>
      </p:sp>
      <p:sp>
        <p:nvSpPr>
          <p:cNvPr id="9" name="Footer Placeholder 8"/>
          <p:cNvSpPr>
            <a:spLocks noGrp="1"/>
          </p:cNvSpPr>
          <p:nvPr>
            <p:ph type="ftr" sz="quarter" idx="11"/>
          </p:nvPr>
        </p:nvSpPr>
        <p:spPr/>
        <p:txBody>
          <a:bodyPr/>
          <a:lstStyle/>
          <a:p>
            <a:r>
              <a:rPr lang="en-US"/>
              <a:t>Modele Analizy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EA3F55A8-D3AB-4254-8C74-B25F7B949E24}" type="datetime1">
              <a:rPr lang="en-US" smtClean="0"/>
              <a:t>5/12/2018</a:t>
            </a:fld>
            <a:endParaRPr lang="en-US" dirty="0"/>
          </a:p>
        </p:txBody>
      </p:sp>
      <p:sp>
        <p:nvSpPr>
          <p:cNvPr id="11" name="Footer Placeholder 10"/>
          <p:cNvSpPr>
            <a:spLocks noGrp="1"/>
          </p:cNvSpPr>
          <p:nvPr>
            <p:ph type="ftr" sz="quarter" idx="11"/>
          </p:nvPr>
        </p:nvSpPr>
        <p:spPr/>
        <p:txBody>
          <a:bodyPr/>
          <a:lstStyle/>
          <a:p>
            <a:r>
              <a:rPr lang="en-US"/>
              <a:t>Modele Analizy Danych</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B7EFCDFD-F273-45FD-A492-3AE21C78B8C5}" type="datetime1">
              <a:rPr lang="en-US" smtClean="0"/>
              <a:t>5/12/2018</a:t>
            </a:fld>
            <a:endParaRPr lang="en-US" dirty="0"/>
          </a:p>
        </p:txBody>
      </p:sp>
      <p:sp>
        <p:nvSpPr>
          <p:cNvPr id="7" name="Footer Placeholder 6"/>
          <p:cNvSpPr>
            <a:spLocks noGrp="1"/>
          </p:cNvSpPr>
          <p:nvPr>
            <p:ph type="ftr" sz="quarter" idx="11"/>
          </p:nvPr>
        </p:nvSpPr>
        <p:spPr/>
        <p:txBody>
          <a:bodyPr/>
          <a:lstStyle/>
          <a:p>
            <a:r>
              <a:rPr lang="en-US"/>
              <a:t>Modele Analizy Danych</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914BD53-BD25-4557-8942-CCEA33F949F7}" type="datetime1">
              <a:rPr lang="en-US" smtClean="0"/>
              <a:t>5/12/2018</a:t>
            </a:fld>
            <a:endParaRPr lang="en-US" dirty="0"/>
          </a:p>
        </p:txBody>
      </p:sp>
      <p:sp>
        <p:nvSpPr>
          <p:cNvPr id="6" name="Footer Placeholder 5"/>
          <p:cNvSpPr>
            <a:spLocks noGrp="1"/>
          </p:cNvSpPr>
          <p:nvPr>
            <p:ph type="ftr" sz="quarter" idx="11"/>
          </p:nvPr>
        </p:nvSpPr>
        <p:spPr/>
        <p:txBody>
          <a:bodyPr/>
          <a:lstStyle/>
          <a:p>
            <a:r>
              <a:rPr lang="en-US"/>
              <a:t>Modele Analizy Danych</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EAD11A38-1757-4426-9FF6-CBBE47B4D115}" type="datetime1">
              <a:rPr lang="en-US" smtClean="0"/>
              <a:t>5/12/2018</a:t>
            </a:fld>
            <a:endParaRPr lang="en-US" dirty="0"/>
          </a:p>
        </p:txBody>
      </p:sp>
      <p:sp>
        <p:nvSpPr>
          <p:cNvPr id="9" name="Footer Placeholder 8"/>
          <p:cNvSpPr>
            <a:spLocks noGrp="1"/>
          </p:cNvSpPr>
          <p:nvPr>
            <p:ph type="ftr" sz="quarter" idx="11"/>
          </p:nvPr>
        </p:nvSpPr>
        <p:spPr/>
        <p:txBody>
          <a:bodyPr/>
          <a:lstStyle/>
          <a:p>
            <a:r>
              <a:rPr lang="en-US"/>
              <a:t>Modele Analizy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5B15C6BA-5AEA-4BBE-A0BF-15E204DE4C5F}" type="datetime1">
              <a:rPr lang="en-US" smtClean="0"/>
              <a:t>5/12/2018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Modele Analizy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0A93E71-2A29-427F-B37B-E60C2B8EA816}" type="datetime1">
              <a:rPr lang="en-US" smtClean="0"/>
              <a:t>5/12/2018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Modele Analizy Danych</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sql/analysis-services/lesson-7-defining-key-performance-indicators-kpis?view=sql-analysis-services-2017" TargetMode="External"/><Relationship Id="rId2" Type="http://schemas.openxmlformats.org/officeDocument/2006/relationships/hyperlink" Target="https://docs.microsoft.com/en-us/sql/analysis-services/multidimensional-models/key-performance-indicators-kpis-in-multidimensional-models?view=sql-analysis-services-2017" TargetMode="External"/><Relationship Id="rId1" Type="http://schemas.openxmlformats.org/officeDocument/2006/relationships/slideLayout" Target="../slideLayouts/slideLayout7.xml"/><Relationship Id="rId4" Type="http://schemas.openxmlformats.org/officeDocument/2006/relationships/hyperlink" Target="https://docs.microsoft.com/en-us/sql/analysis-services/multidimensional-modeling-adventure-works-tutorial?view=sql-analysis-services-2017"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cs typeface="Arial" panose="020B0604020202020204" pitchFamily="34" charset="0"/>
              </a:rPr>
              <a:t>Modele Analizy Danych</a:t>
            </a:r>
          </a:p>
        </p:txBody>
      </p:sp>
      <p:sp>
        <p:nvSpPr>
          <p:cNvPr id="3" name="Podtytuł 2"/>
          <p:cNvSpPr>
            <a:spLocks noGrp="1"/>
          </p:cNvSpPr>
          <p:nvPr>
            <p:ph type="subTitle" idx="1"/>
          </p:nvPr>
        </p:nvSpPr>
        <p:spPr/>
        <p:txBody>
          <a:bodyPr/>
          <a:lstStyle/>
          <a:p>
            <a:r>
              <a:rPr lang="pl-PL" dirty="0" err="1">
                <a:latin typeface="Arial" panose="020B0604020202020204" pitchFamily="34" charset="0"/>
                <a:cs typeface="Arial" panose="020B0604020202020204" pitchFamily="34" charset="0"/>
              </a:rPr>
              <a:t>KPIs</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Actions</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Calculated</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Members&amp;Sets</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6" y="662730"/>
            <a:ext cx="11322383" cy="984885"/>
          </a:xfrm>
          <a:prstGeom prst="rect">
            <a:avLst/>
          </a:prstGeom>
          <a:noFill/>
        </p:spPr>
        <p:txBody>
          <a:bodyPr wrap="square" rtlCol="0">
            <a:spAutoFit/>
          </a:bodyPr>
          <a:lstStyle/>
          <a:p>
            <a:pPr lvl="1" algn="just"/>
            <a:r>
              <a:rPr lang="pl-PL" sz="2400" b="1" dirty="0" err="1"/>
              <a:t>Actions</a:t>
            </a:r>
            <a:r>
              <a:rPr lang="pl-PL" sz="2400" b="1" dirty="0"/>
              <a:t> #2 - </a:t>
            </a:r>
            <a:r>
              <a:rPr lang="pl-PL" sz="2400" b="1" dirty="0" err="1"/>
              <a:t>DrillThrough</a:t>
            </a:r>
            <a:endParaRPr lang="pl-PL" sz="2400" b="1" dirty="0"/>
          </a:p>
          <a:p>
            <a:pPr lvl="1" algn="just"/>
            <a:endParaRPr lang="pl-PL" sz="1600" dirty="0"/>
          </a:p>
          <a:p>
            <a:pPr lvl="1" algn="just"/>
            <a:endParaRPr lang="pl-PL"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4" name="Obraz 3">
            <a:extLst>
              <a:ext uri="{FF2B5EF4-FFF2-40B4-BE49-F238E27FC236}">
                <a16:creationId xmlns:a16="http://schemas.microsoft.com/office/drawing/2014/main" id="{B2140595-A204-4F3C-9D76-97CFC77DDEA0}"/>
              </a:ext>
            </a:extLst>
          </p:cNvPr>
          <p:cNvPicPr>
            <a:picLocks noChangeAspect="1"/>
          </p:cNvPicPr>
          <p:nvPr/>
        </p:nvPicPr>
        <p:blipFill>
          <a:blip r:embed="rId2"/>
          <a:stretch>
            <a:fillRect/>
          </a:stretch>
        </p:blipFill>
        <p:spPr>
          <a:xfrm>
            <a:off x="935551" y="1991469"/>
            <a:ext cx="10659291" cy="4021027"/>
          </a:xfrm>
          <a:prstGeom prst="rect">
            <a:avLst/>
          </a:prstGeom>
        </p:spPr>
      </p:pic>
    </p:spTree>
    <p:extLst>
      <p:ext uri="{BB962C8B-B14F-4D97-AF65-F5344CB8AC3E}">
        <p14:creationId xmlns:p14="http://schemas.microsoft.com/office/powerpoint/2010/main" val="721393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Calculated</a:t>
            </a:r>
            <a:r>
              <a:rPr lang="pl-PL" dirty="0"/>
              <a:t> </a:t>
            </a:r>
            <a:r>
              <a:rPr lang="pl-PL" dirty="0" err="1"/>
              <a:t>Member</a:t>
            </a:r>
            <a:endParaRPr lang="pl-PL" dirty="0"/>
          </a:p>
        </p:txBody>
      </p:sp>
      <p:sp>
        <p:nvSpPr>
          <p:cNvPr id="3" name="Symbol zastępczy zawartości 2"/>
          <p:cNvSpPr>
            <a:spLocks noGrp="1"/>
          </p:cNvSpPr>
          <p:nvPr>
            <p:ph idx="1"/>
          </p:nvPr>
        </p:nvSpPr>
        <p:spPr/>
        <p:txBody>
          <a:bodyPr/>
          <a:lstStyle/>
          <a:p>
            <a:pPr marL="0" indent="0">
              <a:buNone/>
            </a:pP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11</a:t>
            </a:fld>
            <a:endParaRPr lang="en-US" dirty="0"/>
          </a:p>
        </p:txBody>
      </p:sp>
      <p:sp>
        <p:nvSpPr>
          <p:cNvPr id="5" name="Symbol zastępczy stopki 4"/>
          <p:cNvSpPr>
            <a:spLocks noGrp="1"/>
          </p:cNvSpPr>
          <p:nvPr>
            <p:ph type="ftr" sz="quarter" idx="11"/>
          </p:nvPr>
        </p:nvSpPr>
        <p:spPr/>
        <p:txBody>
          <a:bodyPr/>
          <a:lstStyle/>
          <a:p>
            <a:r>
              <a:rPr lang="en-US"/>
              <a:t>Modele Analizy Danych</a:t>
            </a:r>
            <a:endParaRPr lang="pl-PL" dirty="0"/>
          </a:p>
        </p:txBody>
      </p:sp>
    </p:spTree>
    <p:extLst>
      <p:ext uri="{BB962C8B-B14F-4D97-AF65-F5344CB8AC3E}">
        <p14:creationId xmlns:p14="http://schemas.microsoft.com/office/powerpoint/2010/main" val="2562809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6" y="662730"/>
            <a:ext cx="10473297" cy="3508653"/>
          </a:xfrm>
          <a:prstGeom prst="rect">
            <a:avLst/>
          </a:prstGeom>
          <a:noFill/>
        </p:spPr>
        <p:txBody>
          <a:bodyPr wrap="square" rtlCol="0">
            <a:spAutoFit/>
          </a:bodyPr>
          <a:lstStyle/>
          <a:p>
            <a:pPr lvl="1" algn="just"/>
            <a:r>
              <a:rPr lang="pl-PL" sz="2400" b="1" dirty="0" err="1"/>
              <a:t>Calculated</a:t>
            </a:r>
            <a:r>
              <a:rPr lang="pl-PL" sz="2400" b="1" dirty="0"/>
              <a:t> </a:t>
            </a:r>
            <a:r>
              <a:rPr lang="pl-PL" sz="2400" b="1" dirty="0" err="1"/>
              <a:t>Members</a:t>
            </a:r>
            <a:endParaRPr lang="pl-PL" sz="2400" b="1" dirty="0"/>
          </a:p>
          <a:p>
            <a:pPr lvl="1" algn="just"/>
            <a:endParaRPr lang="pl-PL" dirty="0"/>
          </a:p>
          <a:p>
            <a:pPr lvl="1" algn="just"/>
            <a:r>
              <a:rPr lang="en-US" dirty="0"/>
              <a:t>Calculated members are members of a dimension or a measure group that are defined based on a combination of cube data, arithmetic operators, numbers, and functions. </a:t>
            </a:r>
            <a:endParaRPr lang="pl-PL" dirty="0"/>
          </a:p>
          <a:p>
            <a:pPr lvl="1" algn="just"/>
            <a:endParaRPr lang="pl-PL" dirty="0"/>
          </a:p>
          <a:p>
            <a:pPr lvl="1" algn="just"/>
            <a:r>
              <a:rPr lang="en-US" dirty="0"/>
              <a:t>For example, you can create a calculated member that calculates the sum of two physical measures in the cube. Calculated member definitions are stored in cubes, but their values are calculated at query time.</a:t>
            </a:r>
          </a:p>
          <a:p>
            <a:pPr lvl="1" algn="just"/>
            <a:endParaRPr lang="en-US" dirty="0"/>
          </a:p>
          <a:p>
            <a:pPr lvl="1" algn="just"/>
            <a:r>
              <a:rPr lang="en-US" dirty="0"/>
              <a:t>To create a calculated member, use the New Calculated Member command on the Calculations tab of Cube Designer. You can create a calculated member within any dimension, including the measures dimension.</a:t>
            </a:r>
            <a:endParaRPr lang="pl-PL" sz="1600"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3365330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6" y="662730"/>
            <a:ext cx="10473297" cy="738664"/>
          </a:xfrm>
          <a:prstGeom prst="rect">
            <a:avLst/>
          </a:prstGeom>
          <a:noFill/>
        </p:spPr>
        <p:txBody>
          <a:bodyPr wrap="square" rtlCol="0">
            <a:spAutoFit/>
          </a:bodyPr>
          <a:lstStyle/>
          <a:p>
            <a:pPr lvl="1" algn="just"/>
            <a:r>
              <a:rPr lang="pl-PL" sz="2400" b="1" dirty="0" err="1"/>
              <a:t>Calculated</a:t>
            </a:r>
            <a:r>
              <a:rPr lang="pl-PL" sz="2400" b="1" dirty="0"/>
              <a:t> </a:t>
            </a:r>
            <a:r>
              <a:rPr lang="pl-PL" sz="2400" b="1" dirty="0" err="1"/>
              <a:t>Measure</a:t>
            </a:r>
            <a:r>
              <a:rPr lang="pl-PL" sz="2400" b="1" dirty="0"/>
              <a:t> #1</a:t>
            </a:r>
          </a:p>
          <a:p>
            <a:pPr lvl="1" algn="just"/>
            <a:endParaRPr lang="pl-PL"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2" name="Obraz 1">
            <a:extLst>
              <a:ext uri="{FF2B5EF4-FFF2-40B4-BE49-F238E27FC236}">
                <a16:creationId xmlns:a16="http://schemas.microsoft.com/office/drawing/2014/main" id="{E13749FA-D53D-4AD5-987C-F6BD4E634311}"/>
              </a:ext>
            </a:extLst>
          </p:cNvPr>
          <p:cNvPicPr>
            <a:picLocks noChangeAspect="1"/>
          </p:cNvPicPr>
          <p:nvPr/>
        </p:nvPicPr>
        <p:blipFill>
          <a:blip r:embed="rId2"/>
          <a:stretch>
            <a:fillRect/>
          </a:stretch>
        </p:blipFill>
        <p:spPr>
          <a:xfrm>
            <a:off x="2271092" y="1508398"/>
            <a:ext cx="7139124" cy="4740948"/>
          </a:xfrm>
          <a:prstGeom prst="rect">
            <a:avLst/>
          </a:prstGeom>
        </p:spPr>
      </p:pic>
    </p:spTree>
    <p:extLst>
      <p:ext uri="{BB962C8B-B14F-4D97-AF65-F5344CB8AC3E}">
        <p14:creationId xmlns:p14="http://schemas.microsoft.com/office/powerpoint/2010/main" val="459151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6" y="662730"/>
            <a:ext cx="10473297" cy="738664"/>
          </a:xfrm>
          <a:prstGeom prst="rect">
            <a:avLst/>
          </a:prstGeom>
          <a:noFill/>
        </p:spPr>
        <p:txBody>
          <a:bodyPr wrap="square" rtlCol="0">
            <a:spAutoFit/>
          </a:bodyPr>
          <a:lstStyle/>
          <a:p>
            <a:pPr lvl="1" algn="just"/>
            <a:r>
              <a:rPr lang="pl-PL" sz="2400" b="1" dirty="0" err="1"/>
              <a:t>Calculated</a:t>
            </a:r>
            <a:r>
              <a:rPr lang="pl-PL" sz="2400" b="1" dirty="0"/>
              <a:t> </a:t>
            </a:r>
            <a:r>
              <a:rPr lang="pl-PL" sz="2400" b="1" dirty="0" err="1"/>
              <a:t>Dimensision</a:t>
            </a:r>
            <a:r>
              <a:rPr lang="pl-PL" sz="2400" b="1" dirty="0"/>
              <a:t> </a:t>
            </a:r>
            <a:r>
              <a:rPr lang="pl-PL" sz="2400" b="1" dirty="0" err="1"/>
              <a:t>Member</a:t>
            </a:r>
            <a:endParaRPr lang="pl-PL" sz="2400" b="1" dirty="0"/>
          </a:p>
          <a:p>
            <a:pPr lvl="1" algn="just"/>
            <a:endParaRPr lang="pl-PL"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6" name="Obraz 5">
            <a:extLst>
              <a:ext uri="{FF2B5EF4-FFF2-40B4-BE49-F238E27FC236}">
                <a16:creationId xmlns:a16="http://schemas.microsoft.com/office/drawing/2014/main" id="{7E8532CC-082A-451B-B333-8A6A76222236}"/>
              </a:ext>
            </a:extLst>
          </p:cNvPr>
          <p:cNvPicPr>
            <a:picLocks noChangeAspect="1"/>
          </p:cNvPicPr>
          <p:nvPr/>
        </p:nvPicPr>
        <p:blipFill>
          <a:blip r:embed="rId2"/>
          <a:stretch>
            <a:fillRect/>
          </a:stretch>
        </p:blipFill>
        <p:spPr>
          <a:xfrm>
            <a:off x="1785937" y="1401394"/>
            <a:ext cx="8620125" cy="4486275"/>
          </a:xfrm>
          <a:prstGeom prst="rect">
            <a:avLst/>
          </a:prstGeom>
        </p:spPr>
      </p:pic>
    </p:spTree>
    <p:extLst>
      <p:ext uri="{BB962C8B-B14F-4D97-AF65-F5344CB8AC3E}">
        <p14:creationId xmlns:p14="http://schemas.microsoft.com/office/powerpoint/2010/main" val="3578257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6" y="662730"/>
            <a:ext cx="10473297" cy="738664"/>
          </a:xfrm>
          <a:prstGeom prst="rect">
            <a:avLst/>
          </a:prstGeom>
          <a:noFill/>
        </p:spPr>
        <p:txBody>
          <a:bodyPr wrap="square" rtlCol="0">
            <a:spAutoFit/>
          </a:bodyPr>
          <a:lstStyle/>
          <a:p>
            <a:pPr lvl="1" algn="just"/>
            <a:r>
              <a:rPr lang="pl-PL" sz="2400" b="1" dirty="0"/>
              <a:t>MDX</a:t>
            </a:r>
          </a:p>
          <a:p>
            <a:pPr lvl="1" algn="just"/>
            <a:endParaRPr lang="pl-PL"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4" name="Obraz 3">
            <a:extLst>
              <a:ext uri="{FF2B5EF4-FFF2-40B4-BE49-F238E27FC236}">
                <a16:creationId xmlns:a16="http://schemas.microsoft.com/office/drawing/2014/main" id="{7E56BBB9-10B9-488F-9A90-C8B97EC15AE2}"/>
              </a:ext>
            </a:extLst>
          </p:cNvPr>
          <p:cNvPicPr>
            <a:picLocks noChangeAspect="1"/>
          </p:cNvPicPr>
          <p:nvPr/>
        </p:nvPicPr>
        <p:blipFill>
          <a:blip r:embed="rId2"/>
          <a:stretch>
            <a:fillRect/>
          </a:stretch>
        </p:blipFill>
        <p:spPr>
          <a:xfrm>
            <a:off x="1507088" y="1452970"/>
            <a:ext cx="9177824" cy="3952059"/>
          </a:xfrm>
          <a:prstGeom prst="rect">
            <a:avLst/>
          </a:prstGeom>
        </p:spPr>
      </p:pic>
    </p:spTree>
    <p:extLst>
      <p:ext uri="{BB962C8B-B14F-4D97-AF65-F5344CB8AC3E}">
        <p14:creationId xmlns:p14="http://schemas.microsoft.com/office/powerpoint/2010/main" val="777062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2" name="Obraz 1">
            <a:extLst>
              <a:ext uri="{FF2B5EF4-FFF2-40B4-BE49-F238E27FC236}">
                <a16:creationId xmlns:a16="http://schemas.microsoft.com/office/drawing/2014/main" id="{E4BE81F8-8EE6-4C9A-AED9-02492E62BDA0}"/>
              </a:ext>
            </a:extLst>
          </p:cNvPr>
          <p:cNvPicPr>
            <a:picLocks noChangeAspect="1"/>
          </p:cNvPicPr>
          <p:nvPr/>
        </p:nvPicPr>
        <p:blipFill>
          <a:blip r:embed="rId2"/>
          <a:stretch>
            <a:fillRect/>
          </a:stretch>
        </p:blipFill>
        <p:spPr>
          <a:xfrm>
            <a:off x="2745615" y="1324387"/>
            <a:ext cx="6700769" cy="5031963"/>
          </a:xfrm>
          <a:prstGeom prst="rect">
            <a:avLst/>
          </a:prstGeom>
        </p:spPr>
      </p:pic>
      <p:sp>
        <p:nvSpPr>
          <p:cNvPr id="5" name="pole tekstowe 4">
            <a:extLst>
              <a:ext uri="{FF2B5EF4-FFF2-40B4-BE49-F238E27FC236}">
                <a16:creationId xmlns:a16="http://schemas.microsoft.com/office/drawing/2014/main" id="{DAE3728C-4D2E-4365-B740-8CF247C5B460}"/>
              </a:ext>
            </a:extLst>
          </p:cNvPr>
          <p:cNvSpPr txBox="1"/>
          <p:nvPr/>
        </p:nvSpPr>
        <p:spPr>
          <a:xfrm>
            <a:off x="604006" y="662730"/>
            <a:ext cx="10473297" cy="738664"/>
          </a:xfrm>
          <a:prstGeom prst="rect">
            <a:avLst/>
          </a:prstGeom>
          <a:noFill/>
        </p:spPr>
        <p:txBody>
          <a:bodyPr wrap="square" rtlCol="0">
            <a:spAutoFit/>
          </a:bodyPr>
          <a:lstStyle/>
          <a:p>
            <a:pPr lvl="1" algn="just"/>
            <a:r>
              <a:rPr lang="pl-PL" sz="2400" b="1" dirty="0"/>
              <a:t>Excel</a:t>
            </a:r>
          </a:p>
          <a:p>
            <a:pPr lvl="1" algn="just"/>
            <a:endParaRPr lang="pl-PL" dirty="0"/>
          </a:p>
        </p:txBody>
      </p:sp>
    </p:spTree>
    <p:extLst>
      <p:ext uri="{BB962C8B-B14F-4D97-AF65-F5344CB8AC3E}">
        <p14:creationId xmlns:p14="http://schemas.microsoft.com/office/powerpoint/2010/main" val="2419484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Calculated</a:t>
            </a:r>
            <a:r>
              <a:rPr lang="pl-PL" dirty="0"/>
              <a:t> Set</a:t>
            </a:r>
          </a:p>
        </p:txBody>
      </p:sp>
      <p:sp>
        <p:nvSpPr>
          <p:cNvPr id="3" name="Symbol zastępczy zawartości 2"/>
          <p:cNvSpPr>
            <a:spLocks noGrp="1"/>
          </p:cNvSpPr>
          <p:nvPr>
            <p:ph idx="1"/>
          </p:nvPr>
        </p:nvSpPr>
        <p:spPr/>
        <p:txBody>
          <a:bodyPr/>
          <a:lstStyle/>
          <a:p>
            <a:pPr marL="0" indent="0">
              <a:buNone/>
            </a:pP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17</a:t>
            </a:fld>
            <a:endParaRPr lang="en-US" dirty="0"/>
          </a:p>
        </p:txBody>
      </p:sp>
      <p:sp>
        <p:nvSpPr>
          <p:cNvPr id="5" name="Symbol zastępczy stopki 4"/>
          <p:cNvSpPr>
            <a:spLocks noGrp="1"/>
          </p:cNvSpPr>
          <p:nvPr>
            <p:ph type="ftr" sz="quarter" idx="11"/>
          </p:nvPr>
        </p:nvSpPr>
        <p:spPr/>
        <p:txBody>
          <a:bodyPr/>
          <a:lstStyle/>
          <a:p>
            <a:r>
              <a:rPr lang="en-US"/>
              <a:t>Modele Analizy Danych</a:t>
            </a:r>
            <a:endParaRPr lang="pl-PL" dirty="0"/>
          </a:p>
        </p:txBody>
      </p:sp>
    </p:spTree>
    <p:extLst>
      <p:ext uri="{BB962C8B-B14F-4D97-AF65-F5344CB8AC3E}">
        <p14:creationId xmlns:p14="http://schemas.microsoft.com/office/powerpoint/2010/main" val="3064407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6" y="662730"/>
            <a:ext cx="10042223" cy="4339650"/>
          </a:xfrm>
          <a:prstGeom prst="rect">
            <a:avLst/>
          </a:prstGeom>
          <a:noFill/>
        </p:spPr>
        <p:txBody>
          <a:bodyPr wrap="square" rtlCol="0">
            <a:spAutoFit/>
          </a:bodyPr>
          <a:lstStyle/>
          <a:p>
            <a:pPr lvl="1" algn="just"/>
            <a:r>
              <a:rPr lang="pl-PL" sz="2400" b="1" dirty="0" err="1"/>
              <a:t>Calculated</a:t>
            </a:r>
            <a:r>
              <a:rPr lang="pl-PL" sz="2400" b="1" dirty="0"/>
              <a:t> Set</a:t>
            </a:r>
          </a:p>
          <a:p>
            <a:pPr lvl="1" algn="just"/>
            <a:endParaRPr lang="pl-PL" dirty="0"/>
          </a:p>
          <a:p>
            <a:pPr lvl="1" algn="just"/>
            <a:r>
              <a:rPr lang="en-US" dirty="0"/>
              <a:t>A named set is a Multidimensional Expressions (MDX) expression that returns a set of dimension members. </a:t>
            </a:r>
            <a:endParaRPr lang="pl-PL" dirty="0"/>
          </a:p>
          <a:p>
            <a:pPr lvl="1" algn="just"/>
            <a:endParaRPr lang="pl-PL" dirty="0"/>
          </a:p>
          <a:p>
            <a:pPr lvl="1" algn="just"/>
            <a:r>
              <a:rPr lang="en-US" dirty="0"/>
              <a:t>You can define named sets and save them as part of the cube definition; you can also create named sets in client applications. </a:t>
            </a:r>
            <a:endParaRPr lang="pl-PL" dirty="0"/>
          </a:p>
          <a:p>
            <a:pPr lvl="1" algn="just"/>
            <a:endParaRPr lang="pl-PL" dirty="0"/>
          </a:p>
          <a:p>
            <a:pPr lvl="1" algn="just"/>
            <a:r>
              <a:rPr lang="en-US" dirty="0"/>
              <a:t>You create named sets by combining cube data, arithmetic operators, numbers, and functions. Named sets can be used by users in MDX queries in client applications and can also be used to define sets in </a:t>
            </a:r>
            <a:r>
              <a:rPr lang="en-US" dirty="0" err="1"/>
              <a:t>subcubes</a:t>
            </a:r>
            <a:r>
              <a:rPr lang="en-US" dirty="0"/>
              <a:t>. </a:t>
            </a:r>
            <a:endParaRPr lang="pl-PL" dirty="0"/>
          </a:p>
          <a:p>
            <a:pPr lvl="1" algn="just"/>
            <a:endParaRPr lang="pl-PL" dirty="0"/>
          </a:p>
          <a:p>
            <a:pPr lvl="1" algn="just"/>
            <a:r>
              <a:rPr lang="en-US" dirty="0"/>
              <a:t>A </a:t>
            </a:r>
            <a:r>
              <a:rPr lang="en-US" dirty="0" err="1"/>
              <a:t>subcube</a:t>
            </a:r>
            <a:r>
              <a:rPr lang="en-US" dirty="0"/>
              <a:t> is a collection of </a:t>
            </a:r>
            <a:r>
              <a:rPr lang="en-US" dirty="0" err="1"/>
              <a:t>crossjoined</a:t>
            </a:r>
            <a:r>
              <a:rPr lang="en-US" dirty="0"/>
              <a:t> sets that restricts the cube space to the defined subspace for subsequent statements. Defining a restricted cube space is a fundamental concept to MDX scripting.</a:t>
            </a:r>
            <a:endParaRPr lang="pl-PL" sz="1600"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2633347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6" y="662730"/>
            <a:ext cx="10042223" cy="738664"/>
          </a:xfrm>
          <a:prstGeom prst="rect">
            <a:avLst/>
          </a:prstGeom>
          <a:noFill/>
        </p:spPr>
        <p:txBody>
          <a:bodyPr wrap="square" rtlCol="0">
            <a:spAutoFit/>
          </a:bodyPr>
          <a:lstStyle/>
          <a:p>
            <a:pPr lvl="1" algn="just"/>
            <a:r>
              <a:rPr lang="pl-PL" sz="2400" b="1" dirty="0" err="1"/>
              <a:t>Calculated</a:t>
            </a:r>
            <a:r>
              <a:rPr lang="pl-PL" sz="2400" b="1" dirty="0"/>
              <a:t> Set</a:t>
            </a:r>
          </a:p>
          <a:p>
            <a:pPr lvl="1" algn="just"/>
            <a:endParaRPr lang="pl-PL"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2" name="Obraz 1">
            <a:extLst>
              <a:ext uri="{FF2B5EF4-FFF2-40B4-BE49-F238E27FC236}">
                <a16:creationId xmlns:a16="http://schemas.microsoft.com/office/drawing/2014/main" id="{CC305DED-F29F-418F-B042-37053F2CEB17}"/>
              </a:ext>
            </a:extLst>
          </p:cNvPr>
          <p:cNvPicPr>
            <a:picLocks noChangeAspect="1"/>
          </p:cNvPicPr>
          <p:nvPr/>
        </p:nvPicPr>
        <p:blipFill>
          <a:blip r:embed="rId2"/>
          <a:stretch>
            <a:fillRect/>
          </a:stretch>
        </p:blipFill>
        <p:spPr>
          <a:xfrm>
            <a:off x="2019300" y="1769084"/>
            <a:ext cx="8153400" cy="4219575"/>
          </a:xfrm>
          <a:prstGeom prst="rect">
            <a:avLst/>
          </a:prstGeom>
        </p:spPr>
      </p:pic>
    </p:spTree>
    <p:extLst>
      <p:ext uri="{BB962C8B-B14F-4D97-AF65-F5344CB8AC3E}">
        <p14:creationId xmlns:p14="http://schemas.microsoft.com/office/powerpoint/2010/main" val="380103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KPI</a:t>
            </a:r>
          </a:p>
        </p:txBody>
      </p:sp>
      <p:sp>
        <p:nvSpPr>
          <p:cNvPr id="3" name="Symbol zastępczy zawartości 2"/>
          <p:cNvSpPr>
            <a:spLocks noGrp="1"/>
          </p:cNvSpPr>
          <p:nvPr>
            <p:ph idx="1"/>
          </p:nvPr>
        </p:nvSpPr>
        <p:spPr/>
        <p:txBody>
          <a:bodyPr/>
          <a:lstStyle/>
          <a:p>
            <a:pPr marL="0" indent="0">
              <a:buNone/>
            </a:pP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2</a:t>
            </a:fld>
            <a:endParaRPr lang="en-US" dirty="0"/>
          </a:p>
        </p:txBody>
      </p:sp>
      <p:sp>
        <p:nvSpPr>
          <p:cNvPr id="5" name="Symbol zastępczy stopki 4"/>
          <p:cNvSpPr>
            <a:spLocks noGrp="1"/>
          </p:cNvSpPr>
          <p:nvPr>
            <p:ph type="ftr" sz="quarter" idx="11"/>
          </p:nvPr>
        </p:nvSpPr>
        <p:spPr/>
        <p:txBody>
          <a:bodyPr/>
          <a:lstStyle/>
          <a:p>
            <a:r>
              <a:rPr lang="en-US"/>
              <a:t>Modele Analizy Danych</a:t>
            </a:r>
            <a:endParaRPr lang="pl-PL" dirty="0"/>
          </a:p>
        </p:txBody>
      </p:sp>
    </p:spTree>
    <p:extLst>
      <p:ext uri="{BB962C8B-B14F-4D97-AF65-F5344CB8AC3E}">
        <p14:creationId xmlns:p14="http://schemas.microsoft.com/office/powerpoint/2010/main" val="1639414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6" y="662730"/>
            <a:ext cx="10042223" cy="738664"/>
          </a:xfrm>
          <a:prstGeom prst="rect">
            <a:avLst/>
          </a:prstGeom>
          <a:noFill/>
        </p:spPr>
        <p:txBody>
          <a:bodyPr wrap="square" rtlCol="0">
            <a:spAutoFit/>
          </a:bodyPr>
          <a:lstStyle/>
          <a:p>
            <a:pPr lvl="1" algn="just"/>
            <a:r>
              <a:rPr lang="pl-PL" sz="2400" b="1" dirty="0"/>
              <a:t>MDX</a:t>
            </a:r>
          </a:p>
          <a:p>
            <a:pPr lvl="1" algn="just"/>
            <a:endParaRPr lang="pl-PL"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2" name="Obraz 1">
            <a:extLst>
              <a:ext uri="{FF2B5EF4-FFF2-40B4-BE49-F238E27FC236}">
                <a16:creationId xmlns:a16="http://schemas.microsoft.com/office/drawing/2014/main" id="{74C1B537-00AB-4948-B717-5E754492A06F}"/>
              </a:ext>
            </a:extLst>
          </p:cNvPr>
          <p:cNvPicPr>
            <a:picLocks noChangeAspect="1"/>
          </p:cNvPicPr>
          <p:nvPr/>
        </p:nvPicPr>
        <p:blipFill>
          <a:blip r:embed="rId2"/>
          <a:stretch>
            <a:fillRect/>
          </a:stretch>
        </p:blipFill>
        <p:spPr>
          <a:xfrm>
            <a:off x="2405062" y="1401394"/>
            <a:ext cx="7381875" cy="4248150"/>
          </a:xfrm>
          <a:prstGeom prst="rect">
            <a:avLst/>
          </a:prstGeom>
        </p:spPr>
      </p:pic>
    </p:spTree>
    <p:extLst>
      <p:ext uri="{BB962C8B-B14F-4D97-AF65-F5344CB8AC3E}">
        <p14:creationId xmlns:p14="http://schemas.microsoft.com/office/powerpoint/2010/main" val="3010473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6" y="662730"/>
            <a:ext cx="10042223" cy="738664"/>
          </a:xfrm>
          <a:prstGeom prst="rect">
            <a:avLst/>
          </a:prstGeom>
          <a:noFill/>
        </p:spPr>
        <p:txBody>
          <a:bodyPr wrap="square" rtlCol="0">
            <a:spAutoFit/>
          </a:bodyPr>
          <a:lstStyle/>
          <a:p>
            <a:pPr lvl="1" algn="just"/>
            <a:r>
              <a:rPr lang="pl-PL" sz="2400" b="1" dirty="0"/>
              <a:t>Excel</a:t>
            </a:r>
          </a:p>
          <a:p>
            <a:pPr lvl="1" algn="just"/>
            <a:endParaRPr lang="pl-PL"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2" name="Obraz 1">
            <a:extLst>
              <a:ext uri="{FF2B5EF4-FFF2-40B4-BE49-F238E27FC236}">
                <a16:creationId xmlns:a16="http://schemas.microsoft.com/office/drawing/2014/main" id="{F8D375B9-66FD-4CD4-A577-1E7610FE09E3}"/>
              </a:ext>
            </a:extLst>
          </p:cNvPr>
          <p:cNvPicPr>
            <a:picLocks noChangeAspect="1"/>
          </p:cNvPicPr>
          <p:nvPr/>
        </p:nvPicPr>
        <p:blipFill>
          <a:blip r:embed="rId2"/>
          <a:stretch>
            <a:fillRect/>
          </a:stretch>
        </p:blipFill>
        <p:spPr>
          <a:xfrm>
            <a:off x="1971675" y="1357312"/>
            <a:ext cx="8248650" cy="4143375"/>
          </a:xfrm>
          <a:prstGeom prst="rect">
            <a:avLst/>
          </a:prstGeom>
        </p:spPr>
      </p:pic>
    </p:spTree>
    <p:extLst>
      <p:ext uri="{BB962C8B-B14F-4D97-AF65-F5344CB8AC3E}">
        <p14:creationId xmlns:p14="http://schemas.microsoft.com/office/powerpoint/2010/main" val="3395741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11178690" cy="3200876"/>
          </a:xfrm>
          <a:prstGeom prst="rect">
            <a:avLst/>
          </a:prstGeom>
          <a:noFill/>
        </p:spPr>
        <p:txBody>
          <a:bodyPr wrap="square" rtlCol="0">
            <a:spAutoFit/>
          </a:bodyPr>
          <a:lstStyle/>
          <a:p>
            <a:pPr lvl="1" algn="just"/>
            <a:r>
              <a:rPr lang="pl-PL" sz="2400" b="1" dirty="0"/>
              <a:t>Linki:</a:t>
            </a:r>
          </a:p>
          <a:p>
            <a:pPr lvl="1" algn="just"/>
            <a:endParaRPr lang="pl-PL" dirty="0"/>
          </a:p>
          <a:p>
            <a:pPr marL="800100" lvl="1" indent="-342900" algn="just">
              <a:buFont typeface="+mj-lt"/>
              <a:buAutoNum type="arabicPeriod"/>
            </a:pPr>
            <a:r>
              <a:rPr lang="pl-PL" dirty="0">
                <a:hlinkClick r:id="rId2"/>
              </a:rPr>
              <a:t>https://docs.microsoft.com/en-us/sql/analysis-services/multidimensional-models/key-performance-indicators-kpis-in-multidimensional-models?view=sql-analysis-services-2017</a:t>
            </a:r>
            <a:endParaRPr lang="pl-PL" dirty="0"/>
          </a:p>
          <a:p>
            <a:pPr marL="800100" lvl="1" indent="-342900" algn="just">
              <a:buFont typeface="+mj-lt"/>
              <a:buAutoNum type="arabicPeriod"/>
            </a:pPr>
            <a:r>
              <a:rPr lang="pl-PL" dirty="0">
                <a:hlinkClick r:id="rId3"/>
              </a:rPr>
              <a:t>https://docs.microsoft.com/en-us/sql/analysis-services/lesson-7-defining-key-performance-indicators-kpis?view=sql-analysis-services-2017</a:t>
            </a:r>
            <a:endParaRPr lang="pl-PL" dirty="0"/>
          </a:p>
          <a:p>
            <a:pPr marL="800100" lvl="1" indent="-342900" algn="just">
              <a:buFont typeface="+mj-lt"/>
              <a:buAutoNum type="arabicPeriod"/>
            </a:pPr>
            <a:r>
              <a:rPr lang="pl-PL" dirty="0">
                <a:hlinkClick r:id="rId4"/>
              </a:rPr>
              <a:t>https://docs.microsoft.com/en-us/sql/analysis-services/multidimensional-modeling-adventure-works-tutorial?view=sql-analysis-services-2017</a:t>
            </a:r>
            <a:endParaRPr lang="pl-PL" dirty="0"/>
          </a:p>
          <a:p>
            <a:pPr marL="800100" lvl="1" indent="-342900" algn="just">
              <a:buFont typeface="+mj-lt"/>
              <a:buAutoNum type="arabicPeriod"/>
            </a:pPr>
            <a:endParaRPr lang="pl-PL" dirty="0"/>
          </a:p>
          <a:p>
            <a:pPr marL="800100" lvl="1" indent="-342900" algn="just">
              <a:buFont typeface="+mj-lt"/>
              <a:buAutoNum type="arabicPeriod"/>
            </a:pPr>
            <a:endParaRPr lang="pl-PL" dirty="0"/>
          </a:p>
          <a:p>
            <a:pPr marL="800100" lvl="1" indent="-342900" algn="just">
              <a:buFont typeface="+mj-lt"/>
              <a:buAutoNum type="arabicPeriod"/>
            </a:pPr>
            <a:endParaRPr lang="pl-PL" sz="1600"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95648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2123658"/>
          </a:xfrm>
          <a:prstGeom prst="rect">
            <a:avLst/>
          </a:prstGeom>
          <a:noFill/>
        </p:spPr>
        <p:txBody>
          <a:bodyPr wrap="square" rtlCol="0">
            <a:spAutoFit/>
          </a:bodyPr>
          <a:lstStyle/>
          <a:p>
            <a:pPr lvl="1" algn="just"/>
            <a:r>
              <a:rPr lang="pl-PL" sz="2400" b="1" dirty="0"/>
              <a:t>KPI</a:t>
            </a:r>
          </a:p>
          <a:p>
            <a:pPr lvl="1" algn="just"/>
            <a:endParaRPr lang="pl-PL" dirty="0"/>
          </a:p>
          <a:p>
            <a:pPr lvl="1" algn="just"/>
            <a:r>
              <a:rPr lang="en-US" dirty="0"/>
              <a:t>KPIs provide a framework for defining server-side calculations that measure your business, and they standardize how the resulting information is displayed. KPIs can be displayed in reports, portals, and dashboards, through data access APIs, and through Microsoft tools and third-party tools. KPIs are metadata wrappers around regular measures and other Multidimensional Expressions (MDX) expressions. </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2" name="Obraz 1">
            <a:extLst>
              <a:ext uri="{FF2B5EF4-FFF2-40B4-BE49-F238E27FC236}">
                <a16:creationId xmlns:a16="http://schemas.microsoft.com/office/drawing/2014/main" id="{9948CC0D-E233-4B4D-9ED2-940397B6D9C9}"/>
              </a:ext>
            </a:extLst>
          </p:cNvPr>
          <p:cNvPicPr>
            <a:picLocks noChangeAspect="1"/>
          </p:cNvPicPr>
          <p:nvPr/>
        </p:nvPicPr>
        <p:blipFill>
          <a:blip r:embed="rId2"/>
          <a:stretch>
            <a:fillRect/>
          </a:stretch>
        </p:blipFill>
        <p:spPr>
          <a:xfrm>
            <a:off x="5409580" y="2654664"/>
            <a:ext cx="6070554" cy="3540606"/>
          </a:xfrm>
          <a:prstGeom prst="rect">
            <a:avLst/>
          </a:prstGeom>
        </p:spPr>
      </p:pic>
    </p:spTree>
    <p:extLst>
      <p:ext uri="{BB962C8B-B14F-4D97-AF65-F5344CB8AC3E}">
        <p14:creationId xmlns:p14="http://schemas.microsoft.com/office/powerpoint/2010/main" val="269473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id="{70B064A9-183C-46B9-AC55-908D01B5A309}"/>
              </a:ext>
            </a:extLst>
          </p:cNvPr>
          <p:cNvSpPr>
            <a:spLocks noGrp="1"/>
          </p:cNvSpPr>
          <p:nvPr>
            <p:ph type="ftr" sz="quarter" idx="11"/>
          </p:nvPr>
        </p:nvSpPr>
        <p:spPr/>
        <p:txBody>
          <a:bodyPr/>
          <a:lstStyle/>
          <a:p>
            <a:r>
              <a:rPr lang="en-US"/>
              <a:t>Modele Analizy Danych</a:t>
            </a:r>
            <a:endParaRPr lang="en-US" dirty="0"/>
          </a:p>
        </p:txBody>
      </p:sp>
      <p:sp>
        <p:nvSpPr>
          <p:cNvPr id="3" name="Symbol zastępczy numeru slajdu 2">
            <a:extLst>
              <a:ext uri="{FF2B5EF4-FFF2-40B4-BE49-F238E27FC236}">
                <a16:creationId xmlns:a16="http://schemas.microsoft.com/office/drawing/2014/main" id="{F0380C24-832E-462E-B13B-B87020EBC580}"/>
              </a:ext>
            </a:extLst>
          </p:cNvPr>
          <p:cNvSpPr>
            <a:spLocks noGrp="1"/>
          </p:cNvSpPr>
          <p:nvPr>
            <p:ph type="sldNum" sz="quarter" idx="12"/>
          </p:nvPr>
        </p:nvSpPr>
        <p:spPr/>
        <p:txBody>
          <a:bodyPr/>
          <a:lstStyle/>
          <a:p>
            <a:fld id="{4FAB73BC-B049-4115-A692-8D63A059BFB8}" type="slidenum">
              <a:rPr lang="en-US" smtClean="0"/>
              <a:t>4</a:t>
            </a:fld>
            <a:endParaRPr lang="en-US" dirty="0"/>
          </a:p>
        </p:txBody>
      </p:sp>
      <p:pic>
        <p:nvPicPr>
          <p:cNvPr id="5" name="Obraz 4">
            <a:extLst>
              <a:ext uri="{FF2B5EF4-FFF2-40B4-BE49-F238E27FC236}">
                <a16:creationId xmlns:a16="http://schemas.microsoft.com/office/drawing/2014/main" id="{67C5587C-AD41-4C4A-9714-7E88F18A4736}"/>
              </a:ext>
            </a:extLst>
          </p:cNvPr>
          <p:cNvPicPr>
            <a:picLocks noChangeAspect="1"/>
          </p:cNvPicPr>
          <p:nvPr/>
        </p:nvPicPr>
        <p:blipFill>
          <a:blip r:embed="rId2"/>
          <a:stretch>
            <a:fillRect/>
          </a:stretch>
        </p:blipFill>
        <p:spPr>
          <a:xfrm>
            <a:off x="1590675" y="547687"/>
            <a:ext cx="9010650" cy="5762625"/>
          </a:xfrm>
          <a:prstGeom prst="rect">
            <a:avLst/>
          </a:prstGeom>
        </p:spPr>
      </p:pic>
    </p:spTree>
    <p:extLst>
      <p:ext uri="{BB962C8B-B14F-4D97-AF65-F5344CB8AC3E}">
        <p14:creationId xmlns:p14="http://schemas.microsoft.com/office/powerpoint/2010/main" val="756734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10669239" cy="5724644"/>
          </a:xfrm>
          <a:prstGeom prst="rect">
            <a:avLst/>
          </a:prstGeom>
          <a:noFill/>
        </p:spPr>
        <p:txBody>
          <a:bodyPr wrap="square" rtlCol="0">
            <a:spAutoFit/>
          </a:bodyPr>
          <a:lstStyle/>
          <a:p>
            <a:pPr lvl="1" algn="just"/>
            <a:r>
              <a:rPr lang="pl-PL" sz="2400" b="1" dirty="0"/>
              <a:t>KPI Tutorial #1</a:t>
            </a:r>
          </a:p>
          <a:p>
            <a:pPr lvl="1" algn="just"/>
            <a:endParaRPr lang="pl-PL" dirty="0"/>
          </a:p>
          <a:p>
            <a:pPr lvl="1" algn="just"/>
            <a:r>
              <a:rPr lang="en-US" dirty="0"/>
              <a:t>To define key performance indicators (KPIs), you first define a </a:t>
            </a:r>
            <a:r>
              <a:rPr lang="en-US" b="1" dirty="0"/>
              <a:t>KPI name </a:t>
            </a:r>
            <a:r>
              <a:rPr lang="en-US" dirty="0"/>
              <a:t>and the measure group to which the KPI is associated. A KPI can be associated with all measure groups or with a single measure group.</a:t>
            </a:r>
          </a:p>
          <a:p>
            <a:pPr lvl="1" algn="just"/>
            <a:endParaRPr lang="en-US" dirty="0"/>
          </a:p>
          <a:p>
            <a:pPr lvl="1" algn="just"/>
            <a:r>
              <a:rPr lang="en-US" b="1" u="sng" dirty="0"/>
              <a:t>The value expression</a:t>
            </a:r>
          </a:p>
          <a:p>
            <a:pPr lvl="1" algn="just"/>
            <a:r>
              <a:rPr lang="en-US" dirty="0"/>
              <a:t>A value expression is a physical measure such as Sales, a calculated measure such as Profit, or a calculation that is defined within the KPI by using a Multidimensional Expressions (MDX) expression.</a:t>
            </a:r>
          </a:p>
          <a:p>
            <a:pPr lvl="1" algn="just"/>
            <a:endParaRPr lang="en-US" dirty="0"/>
          </a:p>
          <a:p>
            <a:pPr lvl="1" algn="just"/>
            <a:r>
              <a:rPr lang="en-US" b="1" u="sng" dirty="0"/>
              <a:t>The goal expression</a:t>
            </a:r>
          </a:p>
          <a:p>
            <a:pPr lvl="1" algn="just"/>
            <a:r>
              <a:rPr lang="en-US" dirty="0"/>
              <a:t>A goal expression is a value, or an MDX expression that resolves to a value, that defines the target for the measure that the value expression defines. For example, a goal expression could be the amount by which the business managers of a company want to increase sales or profit</a:t>
            </a:r>
            <a:r>
              <a:rPr lang="pl-PL" dirty="0"/>
              <a:t>.</a:t>
            </a:r>
          </a:p>
          <a:p>
            <a:pPr lvl="1" algn="just"/>
            <a:endParaRPr lang="pl-PL" dirty="0"/>
          </a:p>
          <a:p>
            <a:pPr lvl="1" algn="just"/>
            <a:r>
              <a:rPr lang="en-US" b="1" u="sng" dirty="0"/>
              <a:t>The status expression</a:t>
            </a:r>
          </a:p>
          <a:p>
            <a:pPr lvl="1" algn="just"/>
            <a:r>
              <a:rPr lang="en-US" dirty="0"/>
              <a:t>A status expression is an MDX expression that Analysis Services uses to evaluate the current status of the value expression compared to the goal expression. A goal expression is a normalized value in the range of -1 to +1, where -1 is very bad, and +1 is very good. The status expression displays a graphic to help you easily determine the status of the value expression compared to the goal expression.</a:t>
            </a:r>
          </a:p>
          <a:p>
            <a:pPr lvl="1" algn="just"/>
            <a:endParaRPr lang="en-US"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1236183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10355730" cy="2677656"/>
          </a:xfrm>
          <a:prstGeom prst="rect">
            <a:avLst/>
          </a:prstGeom>
          <a:noFill/>
        </p:spPr>
        <p:txBody>
          <a:bodyPr wrap="square" rtlCol="0">
            <a:spAutoFit/>
          </a:bodyPr>
          <a:lstStyle/>
          <a:p>
            <a:pPr lvl="1" algn="just"/>
            <a:r>
              <a:rPr lang="pl-PL" sz="2400" b="1" dirty="0"/>
              <a:t>KPI Tutorial #2</a:t>
            </a:r>
          </a:p>
          <a:p>
            <a:pPr lvl="1" algn="just"/>
            <a:endParaRPr lang="pl-PL" dirty="0"/>
          </a:p>
          <a:p>
            <a:pPr lvl="1" algn="just"/>
            <a:endParaRPr lang="en-US" dirty="0"/>
          </a:p>
          <a:p>
            <a:pPr lvl="1" algn="just"/>
            <a:r>
              <a:rPr lang="en-US" b="1" u="sng" dirty="0"/>
              <a:t>The trend expression</a:t>
            </a:r>
          </a:p>
          <a:p>
            <a:pPr lvl="1" algn="just"/>
            <a:r>
              <a:rPr lang="en-US" dirty="0"/>
              <a:t>A trend expression is an MDX expression that Analysis Services uses to evaluate the current trend of the value expression compared to the goal expression. The trend expression helps the business user to quickly determine whether the value expression is becoming better or worse relative to the goal expression. You can associate one of several graphics with the trend expression to help business users be able to quickly understand the trend.</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404345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Action</a:t>
            </a:r>
          </a:p>
        </p:txBody>
      </p:sp>
      <p:sp>
        <p:nvSpPr>
          <p:cNvPr id="3" name="Symbol zastępczy zawartości 2"/>
          <p:cNvSpPr>
            <a:spLocks noGrp="1"/>
          </p:cNvSpPr>
          <p:nvPr>
            <p:ph idx="1"/>
          </p:nvPr>
        </p:nvSpPr>
        <p:spPr/>
        <p:txBody>
          <a:bodyPr/>
          <a:lstStyle/>
          <a:p>
            <a:pPr marL="0" indent="0">
              <a:buNone/>
            </a:pP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7</a:t>
            </a:fld>
            <a:endParaRPr lang="en-US" dirty="0"/>
          </a:p>
        </p:txBody>
      </p:sp>
      <p:sp>
        <p:nvSpPr>
          <p:cNvPr id="5" name="Symbol zastępczy stopki 4"/>
          <p:cNvSpPr>
            <a:spLocks noGrp="1"/>
          </p:cNvSpPr>
          <p:nvPr>
            <p:ph type="ftr" sz="quarter" idx="11"/>
          </p:nvPr>
        </p:nvSpPr>
        <p:spPr/>
        <p:txBody>
          <a:bodyPr/>
          <a:lstStyle/>
          <a:p>
            <a:r>
              <a:rPr lang="en-US"/>
              <a:t>Modele Analizy Danych</a:t>
            </a:r>
            <a:endParaRPr lang="pl-PL" dirty="0"/>
          </a:p>
        </p:txBody>
      </p:sp>
    </p:spTree>
    <p:extLst>
      <p:ext uri="{BB962C8B-B14F-4D97-AF65-F5344CB8AC3E}">
        <p14:creationId xmlns:p14="http://schemas.microsoft.com/office/powerpoint/2010/main" val="244868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6" y="662730"/>
            <a:ext cx="11322383" cy="4339650"/>
          </a:xfrm>
          <a:prstGeom prst="rect">
            <a:avLst/>
          </a:prstGeom>
          <a:noFill/>
        </p:spPr>
        <p:txBody>
          <a:bodyPr wrap="square" rtlCol="0">
            <a:spAutoFit/>
          </a:bodyPr>
          <a:lstStyle/>
          <a:p>
            <a:pPr lvl="1" algn="just"/>
            <a:r>
              <a:rPr lang="pl-PL" sz="2400" b="1" dirty="0"/>
              <a:t>Action</a:t>
            </a:r>
          </a:p>
          <a:p>
            <a:pPr lvl="1" algn="just"/>
            <a:endParaRPr lang="pl-PL" dirty="0"/>
          </a:p>
          <a:p>
            <a:pPr lvl="1" algn="just"/>
            <a:r>
              <a:rPr lang="en-US" dirty="0"/>
              <a:t>An action is just a Multidimensional Expressions (MDX) statement that is stored in Analysis Services and which can be incorporated into client applications and started by a user.</a:t>
            </a:r>
            <a:endParaRPr lang="pl-PL" sz="1600" dirty="0"/>
          </a:p>
          <a:p>
            <a:pPr lvl="1" algn="just"/>
            <a:endParaRPr lang="pl-PL" dirty="0"/>
          </a:p>
          <a:p>
            <a:pPr lvl="1" algn="just"/>
            <a:r>
              <a:rPr lang="en-US" dirty="0"/>
              <a:t>Analysis Services supports the types of actions that are described in the following table.</a:t>
            </a:r>
          </a:p>
          <a:p>
            <a:pPr lvl="2" algn="just"/>
            <a:endParaRPr lang="en-US" dirty="0"/>
          </a:p>
          <a:p>
            <a:pPr marL="1200150" lvl="2" indent="-285750" algn="just">
              <a:buFont typeface="Arial" panose="020B0604020202020204" pitchFamily="34" charset="0"/>
              <a:buChar char="•"/>
            </a:pPr>
            <a:r>
              <a:rPr lang="en-US" sz="1600" b="1" dirty="0" err="1"/>
              <a:t>CommandLine</a:t>
            </a:r>
            <a:r>
              <a:rPr lang="en-US" sz="1600" dirty="0"/>
              <a:t>	Executes a command at the command prompt</a:t>
            </a:r>
          </a:p>
          <a:p>
            <a:pPr marL="1200150" lvl="2" indent="-285750" algn="just">
              <a:buFont typeface="Arial" panose="020B0604020202020204" pitchFamily="34" charset="0"/>
              <a:buChar char="•"/>
            </a:pPr>
            <a:r>
              <a:rPr lang="en-US" sz="1600" b="1" dirty="0"/>
              <a:t>Dataset</a:t>
            </a:r>
            <a:r>
              <a:rPr lang="en-US" sz="1600" dirty="0"/>
              <a:t>	</a:t>
            </a:r>
            <a:r>
              <a:rPr lang="pl-PL" sz="1600" dirty="0"/>
              <a:t>	</a:t>
            </a:r>
            <a:r>
              <a:rPr lang="en-US" sz="1600" dirty="0"/>
              <a:t>Returns a dataset to a client application.</a:t>
            </a:r>
          </a:p>
          <a:p>
            <a:pPr marL="1200150" lvl="2" indent="-285750" algn="just">
              <a:buFont typeface="Arial" panose="020B0604020202020204" pitchFamily="34" charset="0"/>
              <a:buChar char="•"/>
            </a:pPr>
            <a:r>
              <a:rPr lang="en-US" sz="1600" b="1" dirty="0" err="1"/>
              <a:t>Drillthrough</a:t>
            </a:r>
            <a:r>
              <a:rPr lang="en-US" sz="1600" dirty="0"/>
              <a:t>	</a:t>
            </a:r>
            <a:r>
              <a:rPr lang="pl-PL" sz="1600" dirty="0"/>
              <a:t>	</a:t>
            </a:r>
            <a:r>
              <a:rPr lang="en-US" sz="1600" dirty="0"/>
              <a:t>Returns a </a:t>
            </a:r>
            <a:r>
              <a:rPr lang="en-US" sz="1600" dirty="0" err="1"/>
              <a:t>drillthrough</a:t>
            </a:r>
            <a:r>
              <a:rPr lang="en-US" sz="1600" dirty="0"/>
              <a:t> statement as an expression, which the client executes to return</a:t>
            </a:r>
            <a:r>
              <a:rPr lang="pl-PL" sz="1600" dirty="0"/>
              <a:t> </a:t>
            </a:r>
            <a:r>
              <a:rPr lang="en-US" sz="1600" dirty="0"/>
              <a:t>a </a:t>
            </a:r>
            <a:r>
              <a:rPr lang="en-US" sz="1600" dirty="0" err="1"/>
              <a:t>rowset</a:t>
            </a:r>
            <a:endParaRPr lang="en-US" sz="1600" dirty="0"/>
          </a:p>
          <a:p>
            <a:pPr marL="1200150" lvl="2" indent="-285750" algn="just">
              <a:buFont typeface="Arial" panose="020B0604020202020204" pitchFamily="34" charset="0"/>
              <a:buChar char="•"/>
            </a:pPr>
            <a:r>
              <a:rPr lang="en-US" sz="1600" b="1" dirty="0"/>
              <a:t>Html</a:t>
            </a:r>
            <a:r>
              <a:rPr lang="en-US" sz="1600" dirty="0"/>
              <a:t>	</a:t>
            </a:r>
            <a:r>
              <a:rPr lang="pl-PL" sz="1600" dirty="0"/>
              <a:t>		</a:t>
            </a:r>
            <a:r>
              <a:rPr lang="en-US" sz="1600" dirty="0"/>
              <a:t>Executes an HTML script in an Internet browser</a:t>
            </a:r>
          </a:p>
          <a:p>
            <a:pPr marL="1200150" lvl="2" indent="-285750" algn="just">
              <a:buFont typeface="Arial" panose="020B0604020202020204" pitchFamily="34" charset="0"/>
              <a:buChar char="•"/>
            </a:pPr>
            <a:r>
              <a:rPr lang="en-US" sz="1600" b="1" dirty="0"/>
              <a:t>Proprietary</a:t>
            </a:r>
            <a:r>
              <a:rPr lang="en-US" sz="1600" dirty="0"/>
              <a:t>	</a:t>
            </a:r>
            <a:r>
              <a:rPr lang="pl-PL" sz="1600" dirty="0"/>
              <a:t>	</a:t>
            </a:r>
            <a:r>
              <a:rPr lang="en-US" sz="1600" dirty="0"/>
              <a:t>Performs an operation by using an interface other than those listed in this table.</a:t>
            </a:r>
          </a:p>
          <a:p>
            <a:pPr marL="1200150" lvl="2" indent="-285750" algn="just">
              <a:buFont typeface="Arial" panose="020B0604020202020204" pitchFamily="34" charset="0"/>
              <a:buChar char="•"/>
            </a:pPr>
            <a:r>
              <a:rPr lang="en-US" sz="1600" b="1" dirty="0"/>
              <a:t>Report</a:t>
            </a:r>
            <a:r>
              <a:rPr lang="en-US" sz="1600" dirty="0"/>
              <a:t>	</a:t>
            </a:r>
            <a:r>
              <a:rPr lang="pl-PL" sz="1600" dirty="0"/>
              <a:t>		</a:t>
            </a:r>
            <a:r>
              <a:rPr lang="en-US" sz="1600" dirty="0"/>
              <a:t>Submits a URL-based request to a report server and returns a report to</a:t>
            </a:r>
            <a:r>
              <a:rPr lang="pl-PL" sz="1600" dirty="0"/>
              <a:t> </a:t>
            </a:r>
            <a:r>
              <a:rPr lang="en-US" sz="1600" dirty="0"/>
              <a:t>a client application.</a:t>
            </a:r>
          </a:p>
          <a:p>
            <a:pPr marL="1200150" lvl="2" indent="-285750" algn="just">
              <a:buFont typeface="Arial" panose="020B0604020202020204" pitchFamily="34" charset="0"/>
              <a:buChar char="•"/>
            </a:pPr>
            <a:r>
              <a:rPr lang="en-US" sz="1600" b="1" dirty="0" err="1"/>
              <a:t>Rowset</a:t>
            </a:r>
            <a:r>
              <a:rPr lang="en-US" sz="1600" dirty="0"/>
              <a:t>	</a:t>
            </a:r>
            <a:r>
              <a:rPr lang="pl-PL" sz="1600" dirty="0"/>
              <a:t>	</a:t>
            </a:r>
            <a:r>
              <a:rPr lang="en-US" sz="1600" dirty="0"/>
              <a:t>Returns a </a:t>
            </a:r>
            <a:r>
              <a:rPr lang="en-US" sz="1600" dirty="0" err="1"/>
              <a:t>rowset</a:t>
            </a:r>
            <a:r>
              <a:rPr lang="en-US" sz="1600" dirty="0"/>
              <a:t> to a client application.</a:t>
            </a:r>
          </a:p>
          <a:p>
            <a:pPr marL="1200150" lvl="2" indent="-285750" algn="just">
              <a:buFont typeface="Arial" panose="020B0604020202020204" pitchFamily="34" charset="0"/>
              <a:buChar char="•"/>
            </a:pPr>
            <a:r>
              <a:rPr lang="en-US" sz="1600" b="1" dirty="0"/>
              <a:t>Statement</a:t>
            </a:r>
            <a:r>
              <a:rPr lang="en-US" sz="1600" dirty="0"/>
              <a:t>	</a:t>
            </a:r>
            <a:r>
              <a:rPr lang="pl-PL" sz="1600" dirty="0"/>
              <a:t>	</a:t>
            </a:r>
            <a:r>
              <a:rPr lang="en-US" sz="1600" dirty="0"/>
              <a:t>Runs an OLE DB command.</a:t>
            </a:r>
          </a:p>
          <a:p>
            <a:pPr marL="1200150" lvl="2" indent="-285750" algn="just">
              <a:buFont typeface="Arial" panose="020B0604020202020204" pitchFamily="34" charset="0"/>
              <a:buChar char="•"/>
            </a:pPr>
            <a:r>
              <a:rPr lang="en-US" sz="1600" b="1" dirty="0"/>
              <a:t>URL</a:t>
            </a:r>
            <a:r>
              <a:rPr lang="en-US" sz="1600" dirty="0"/>
              <a:t>	</a:t>
            </a:r>
            <a:r>
              <a:rPr lang="pl-PL" sz="1600" dirty="0"/>
              <a:t>		</a:t>
            </a:r>
            <a:r>
              <a:rPr lang="en-US" sz="1600" dirty="0"/>
              <a:t>Displays a dynamic Web page in an Internet browser.</a:t>
            </a:r>
            <a:endParaRPr lang="pl-PL" sz="1600"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1671743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6" y="662730"/>
            <a:ext cx="11322383" cy="984885"/>
          </a:xfrm>
          <a:prstGeom prst="rect">
            <a:avLst/>
          </a:prstGeom>
          <a:noFill/>
        </p:spPr>
        <p:txBody>
          <a:bodyPr wrap="square" rtlCol="0">
            <a:spAutoFit/>
          </a:bodyPr>
          <a:lstStyle/>
          <a:p>
            <a:pPr lvl="1" algn="just"/>
            <a:r>
              <a:rPr lang="pl-PL" sz="2400" b="1" dirty="0" err="1"/>
              <a:t>Actions</a:t>
            </a:r>
            <a:r>
              <a:rPr lang="pl-PL" sz="2400" b="1" dirty="0"/>
              <a:t> #1 - URL</a:t>
            </a:r>
          </a:p>
          <a:p>
            <a:pPr lvl="1" algn="just"/>
            <a:endParaRPr lang="pl-PL" sz="1600" dirty="0"/>
          </a:p>
          <a:p>
            <a:pPr lvl="1" algn="just"/>
            <a:endParaRPr lang="pl-PL"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2" name="Obraz 1">
            <a:extLst>
              <a:ext uri="{FF2B5EF4-FFF2-40B4-BE49-F238E27FC236}">
                <a16:creationId xmlns:a16="http://schemas.microsoft.com/office/drawing/2014/main" id="{DF3505CB-2FC0-40D6-A3D4-8F1D4D3E72D1}"/>
              </a:ext>
            </a:extLst>
          </p:cNvPr>
          <p:cNvPicPr>
            <a:picLocks noChangeAspect="1"/>
          </p:cNvPicPr>
          <p:nvPr/>
        </p:nvPicPr>
        <p:blipFill>
          <a:blip r:embed="rId2"/>
          <a:stretch>
            <a:fillRect/>
          </a:stretch>
        </p:blipFill>
        <p:spPr>
          <a:xfrm>
            <a:off x="1023937" y="1977920"/>
            <a:ext cx="10144125" cy="4048125"/>
          </a:xfrm>
          <a:prstGeom prst="rect">
            <a:avLst/>
          </a:prstGeom>
        </p:spPr>
      </p:pic>
    </p:spTree>
    <p:extLst>
      <p:ext uri="{BB962C8B-B14F-4D97-AF65-F5344CB8AC3E}">
        <p14:creationId xmlns:p14="http://schemas.microsoft.com/office/powerpoint/2010/main" val="1154119832"/>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1064</TotalTime>
  <Words>863</Words>
  <Application>Microsoft Office PowerPoint</Application>
  <PresentationFormat>Panoramiczny</PresentationFormat>
  <Paragraphs>98</Paragraphs>
  <Slides>22</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22</vt:i4>
      </vt:variant>
    </vt:vector>
  </HeadingPairs>
  <TitlesOfParts>
    <vt:vector size="27" baseType="lpstr">
      <vt:lpstr>Arial</vt:lpstr>
      <vt:lpstr>Calibri</vt:lpstr>
      <vt:lpstr>Corbel</vt:lpstr>
      <vt:lpstr>Wingdings 2</vt:lpstr>
      <vt:lpstr>Ramka</vt:lpstr>
      <vt:lpstr>Modele Analizy Danych</vt:lpstr>
      <vt:lpstr>KPI</vt:lpstr>
      <vt:lpstr>Prezentacja programu PowerPoint</vt:lpstr>
      <vt:lpstr>Prezentacja programu PowerPoint</vt:lpstr>
      <vt:lpstr>Prezentacja programu PowerPoint</vt:lpstr>
      <vt:lpstr>Prezentacja programu PowerPoint</vt:lpstr>
      <vt:lpstr>Action</vt:lpstr>
      <vt:lpstr>Prezentacja programu PowerPoint</vt:lpstr>
      <vt:lpstr>Prezentacja programu PowerPoint</vt:lpstr>
      <vt:lpstr>Prezentacja programu PowerPoint</vt:lpstr>
      <vt:lpstr>Calculated Member</vt:lpstr>
      <vt:lpstr>Prezentacja programu PowerPoint</vt:lpstr>
      <vt:lpstr>Prezentacja programu PowerPoint</vt:lpstr>
      <vt:lpstr>Prezentacja programu PowerPoint</vt:lpstr>
      <vt:lpstr>Prezentacja programu PowerPoint</vt:lpstr>
      <vt:lpstr>Prezentacja programu PowerPoint</vt:lpstr>
      <vt:lpstr>Calculated Set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Tomasz Kostyrka</cp:lastModifiedBy>
  <cp:revision>479</cp:revision>
  <dcterms:created xsi:type="dcterms:W3CDTF">2016-10-31T15:19:50Z</dcterms:created>
  <dcterms:modified xsi:type="dcterms:W3CDTF">2018-05-12T07:34:52Z</dcterms:modified>
</cp:coreProperties>
</file>