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8"/>
  </p:notesMasterIdLst>
  <p:sldIdLst>
    <p:sldId id="256" r:id="rId2"/>
    <p:sldId id="320" r:id="rId3"/>
    <p:sldId id="333" r:id="rId4"/>
    <p:sldId id="334" r:id="rId5"/>
    <p:sldId id="336" r:id="rId6"/>
    <p:sldId id="339" r:id="rId7"/>
    <p:sldId id="326" r:id="rId8"/>
    <p:sldId id="335" r:id="rId9"/>
    <p:sldId id="328" r:id="rId10"/>
    <p:sldId id="338" r:id="rId11"/>
    <p:sldId id="337" r:id="rId12"/>
    <p:sldId id="330" r:id="rId13"/>
    <p:sldId id="331" r:id="rId14"/>
    <p:sldId id="332" r:id="rId15"/>
    <p:sldId id="340" r:id="rId16"/>
    <p:sldId id="32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852" y="324"/>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17/05/2018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FB25D763-4BFF-435A-86F7-A981E05BAB20}" type="datetime1">
              <a:rPr lang="en-US" smtClean="0"/>
              <a:t>5/17/2018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3962AECF-1854-43A9-8E3B-100DE1ECD05A}" type="datetime1">
              <a:rPr lang="en-US" smtClean="0"/>
              <a:t>5/17/2018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641ADD4A-A082-4667-A8B0-E84FA547FE3A}" type="datetime1">
              <a:rPr lang="en-US" smtClean="0"/>
              <a:t>5/17/2018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FAF1209-ECAE-4965-AE28-CFD11587F099}" type="datetime1">
              <a:rPr lang="en-US" smtClean="0"/>
              <a:t>5/17/2018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688D22C6-7D71-494D-AA45-CC0455474F96}" type="datetime1">
              <a:rPr lang="en-US" smtClean="0"/>
              <a:t>5/17/2018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D55FF7-1D57-4C5B-A6DA-33F225BD8D45}" type="datetime1">
              <a:rPr lang="en-US" smtClean="0"/>
              <a:t>5/17/2018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A3F55A8-D3AB-4254-8C74-B25F7B949E24}" type="datetime1">
              <a:rPr lang="en-US" smtClean="0"/>
              <a:t>5/17/2018</a:t>
            </a:fld>
            <a:endParaRPr lang="en-US" dirty="0"/>
          </a:p>
        </p:txBody>
      </p:sp>
      <p:sp>
        <p:nvSpPr>
          <p:cNvPr id="11" name="Footer Placeholder 10"/>
          <p:cNvSpPr>
            <a:spLocks noGrp="1"/>
          </p:cNvSpPr>
          <p:nvPr>
            <p:ph type="ftr" sz="quarter" idx="11"/>
          </p:nvPr>
        </p:nvSpPr>
        <p:spPr/>
        <p:txBody>
          <a:bodyPr/>
          <a:lstStyle/>
          <a:p>
            <a:r>
              <a:rPr lang="en-US"/>
              <a:t>Modele Analizy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B7EFCDFD-F273-45FD-A492-3AE21C78B8C5}" type="datetime1">
              <a:rPr lang="en-US" smtClean="0"/>
              <a:t>5/17/2018</a:t>
            </a:fld>
            <a:endParaRPr lang="en-US" dirty="0"/>
          </a:p>
        </p:txBody>
      </p:sp>
      <p:sp>
        <p:nvSpPr>
          <p:cNvPr id="7" name="Footer Placeholder 6"/>
          <p:cNvSpPr>
            <a:spLocks noGrp="1"/>
          </p:cNvSpPr>
          <p:nvPr>
            <p:ph type="ftr" sz="quarter" idx="11"/>
          </p:nvPr>
        </p:nvSpPr>
        <p:spPr/>
        <p:txBody>
          <a:bodyPr/>
          <a:lstStyle/>
          <a:p>
            <a:r>
              <a:rPr lang="en-US"/>
              <a:t>Modele Analizy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14BD53-BD25-4557-8942-CCEA33F949F7}" type="datetime1">
              <a:rPr lang="en-US" smtClean="0"/>
              <a:t>5/17/2018</a:t>
            </a:fld>
            <a:endParaRPr lang="en-US" dirty="0"/>
          </a:p>
        </p:txBody>
      </p:sp>
      <p:sp>
        <p:nvSpPr>
          <p:cNvPr id="6" name="Footer Placeholder 5"/>
          <p:cNvSpPr>
            <a:spLocks noGrp="1"/>
          </p:cNvSpPr>
          <p:nvPr>
            <p:ph type="ftr" sz="quarter" idx="11"/>
          </p:nvPr>
        </p:nvSpPr>
        <p:spPr/>
        <p:txBody>
          <a:bodyPr/>
          <a:lstStyle/>
          <a:p>
            <a:r>
              <a:rPr lang="en-US"/>
              <a:t>Modele Analizy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EAD11A38-1757-4426-9FF6-CBBE47B4D115}" type="datetime1">
              <a:rPr lang="en-US" smtClean="0"/>
              <a:t>5/17/2018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B15C6BA-5AEA-4BBE-A0BF-15E204DE4C5F}" type="datetime1">
              <a:rPr lang="en-US" smtClean="0"/>
              <a:t>5/17/2018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0A93E71-2A29-427F-B37B-E60C2B8EA816}" type="datetime1">
              <a:rPr lang="en-US" smtClean="0"/>
              <a:t>5/17/2018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Modele Analizy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sqlchick.com/entries/2012/10/7/unit-testing-role-security-in-analysis-services.html"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bennyaustin.wordpress.com/2009/10/28/testing-cube-security-from-ss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Modele Analizy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Security</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2123658"/>
          </a:xfrm>
          <a:prstGeom prst="rect">
            <a:avLst/>
          </a:prstGeom>
          <a:noFill/>
        </p:spPr>
        <p:txBody>
          <a:bodyPr wrap="square" rtlCol="0">
            <a:spAutoFit/>
          </a:bodyPr>
          <a:lstStyle/>
          <a:p>
            <a:pPr lvl="1" algn="just"/>
            <a:r>
              <a:rPr lang="pl-PL" sz="2400" b="1" dirty="0" err="1"/>
              <a:t>Cube</a:t>
            </a:r>
            <a:r>
              <a:rPr lang="pl-PL" sz="2400" b="1" dirty="0"/>
              <a:t>-Level Security</a:t>
            </a:r>
          </a:p>
          <a:p>
            <a:pPr lvl="1" algn="just"/>
            <a:endParaRPr lang="pl-PL" dirty="0"/>
          </a:p>
          <a:p>
            <a:pPr lvl="1" algn="just"/>
            <a:r>
              <a:rPr lang="en-US" dirty="0"/>
              <a:t>A database role can specify whether its members have read or read/write permission to one or more cubes in a database. If a database role is not granted permissions to read or read/write at least one cube, members of the database role have no permission to view any cubes in the database, despite any rights those members may have through the role to view dimension members.</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Obraz 3">
            <a:extLst>
              <a:ext uri="{FF2B5EF4-FFF2-40B4-BE49-F238E27FC236}">
                <a16:creationId xmlns:a16="http://schemas.microsoft.com/office/drawing/2014/main" id="{155D4673-2ECC-4362-AFAF-4B92D5707B3F}"/>
              </a:ext>
            </a:extLst>
          </p:cNvPr>
          <p:cNvPicPr>
            <a:picLocks noChangeAspect="1"/>
          </p:cNvPicPr>
          <p:nvPr/>
        </p:nvPicPr>
        <p:blipFill>
          <a:blip r:embed="rId2"/>
          <a:stretch>
            <a:fillRect/>
          </a:stretch>
        </p:blipFill>
        <p:spPr>
          <a:xfrm>
            <a:off x="3042829" y="3580769"/>
            <a:ext cx="7172325" cy="1981200"/>
          </a:xfrm>
          <a:prstGeom prst="rect">
            <a:avLst/>
          </a:prstGeom>
        </p:spPr>
      </p:pic>
    </p:spTree>
    <p:extLst>
      <p:ext uri="{BB962C8B-B14F-4D97-AF65-F5344CB8AC3E}">
        <p14:creationId xmlns:p14="http://schemas.microsoft.com/office/powerpoint/2010/main" val="77742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2954655"/>
          </a:xfrm>
          <a:prstGeom prst="rect">
            <a:avLst/>
          </a:prstGeom>
          <a:noFill/>
        </p:spPr>
        <p:txBody>
          <a:bodyPr wrap="square" rtlCol="0">
            <a:spAutoFit/>
          </a:bodyPr>
          <a:lstStyle/>
          <a:p>
            <a:pPr lvl="1" algn="just"/>
            <a:r>
              <a:rPr lang="pl-PL" sz="2400" b="1" dirty="0" err="1"/>
              <a:t>Dimension</a:t>
            </a:r>
            <a:r>
              <a:rPr lang="pl-PL" sz="2400" b="1" dirty="0"/>
              <a:t>-Level Security</a:t>
            </a:r>
          </a:p>
          <a:p>
            <a:pPr lvl="1" algn="just"/>
            <a:endParaRPr lang="pl-PL" dirty="0"/>
          </a:p>
          <a:p>
            <a:pPr lvl="1" algn="just"/>
            <a:r>
              <a:rPr lang="en-US" dirty="0"/>
              <a:t>A database role can specify whether its members have permission to view or update dimension members in specified database dimensions. </a:t>
            </a:r>
            <a:endParaRPr lang="pl-PL" dirty="0"/>
          </a:p>
          <a:p>
            <a:pPr lvl="1" algn="just"/>
            <a:endParaRPr lang="pl-PL" dirty="0"/>
          </a:p>
          <a:p>
            <a:pPr lvl="1" algn="just"/>
            <a:r>
              <a:rPr lang="en-US" dirty="0"/>
              <a:t>Moreover, within each dimension to which a database role has been granted rights, the role can be granted permission to view or update specific dimension members only instead of all dimension members. If a database role is not granted permissions to view or update a particular dimension and some or all the dimension's members, members of the database role have no permission to view the dimension or any of its members.</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423011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err="1"/>
              <a:t>Dimension</a:t>
            </a:r>
            <a:r>
              <a:rPr lang="pl-PL" sz="2400" b="1" dirty="0"/>
              <a:t> Data #1</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9C8F4470-4DDC-4263-AF0A-3EACDCB6D149}"/>
              </a:ext>
            </a:extLst>
          </p:cNvPr>
          <p:cNvPicPr>
            <a:picLocks noChangeAspect="1"/>
          </p:cNvPicPr>
          <p:nvPr/>
        </p:nvPicPr>
        <p:blipFill>
          <a:blip r:embed="rId2"/>
          <a:stretch>
            <a:fillRect/>
          </a:stretch>
        </p:blipFill>
        <p:spPr>
          <a:xfrm>
            <a:off x="2671762" y="1678393"/>
            <a:ext cx="6848475" cy="3667125"/>
          </a:xfrm>
          <a:prstGeom prst="rect">
            <a:avLst/>
          </a:prstGeom>
        </p:spPr>
      </p:pic>
    </p:spTree>
    <p:extLst>
      <p:ext uri="{BB962C8B-B14F-4D97-AF65-F5344CB8AC3E}">
        <p14:creationId xmlns:p14="http://schemas.microsoft.com/office/powerpoint/2010/main" val="235033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err="1"/>
              <a:t>Dimension</a:t>
            </a:r>
            <a:r>
              <a:rPr lang="pl-PL" sz="2400" b="1" dirty="0"/>
              <a:t> Data (Basic)</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Obraz 3">
            <a:extLst>
              <a:ext uri="{FF2B5EF4-FFF2-40B4-BE49-F238E27FC236}">
                <a16:creationId xmlns:a16="http://schemas.microsoft.com/office/drawing/2014/main" id="{10E843C2-B303-4E2E-9D1D-5732E828C333}"/>
              </a:ext>
            </a:extLst>
          </p:cNvPr>
          <p:cNvPicPr>
            <a:picLocks noChangeAspect="1"/>
          </p:cNvPicPr>
          <p:nvPr/>
        </p:nvPicPr>
        <p:blipFill>
          <a:blip r:embed="rId2"/>
          <a:stretch>
            <a:fillRect/>
          </a:stretch>
        </p:blipFill>
        <p:spPr>
          <a:xfrm>
            <a:off x="3947839" y="1678393"/>
            <a:ext cx="7296150" cy="3990975"/>
          </a:xfrm>
          <a:prstGeom prst="rect">
            <a:avLst/>
          </a:prstGeom>
        </p:spPr>
      </p:pic>
    </p:spTree>
    <p:extLst>
      <p:ext uri="{BB962C8B-B14F-4D97-AF65-F5344CB8AC3E}">
        <p14:creationId xmlns:p14="http://schemas.microsoft.com/office/powerpoint/2010/main" val="324501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err="1"/>
              <a:t>Dimension</a:t>
            </a:r>
            <a:r>
              <a:rPr lang="pl-PL" sz="2400" b="1" dirty="0"/>
              <a:t> Data (Advanced)</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6" name="Obraz 5">
            <a:extLst>
              <a:ext uri="{FF2B5EF4-FFF2-40B4-BE49-F238E27FC236}">
                <a16:creationId xmlns:a16="http://schemas.microsoft.com/office/drawing/2014/main" id="{5B193E74-93A1-4523-8EBD-C211985897CE}"/>
              </a:ext>
            </a:extLst>
          </p:cNvPr>
          <p:cNvPicPr>
            <a:picLocks noChangeAspect="1"/>
          </p:cNvPicPr>
          <p:nvPr/>
        </p:nvPicPr>
        <p:blipFill>
          <a:blip r:embed="rId2"/>
          <a:stretch>
            <a:fillRect/>
          </a:stretch>
        </p:blipFill>
        <p:spPr>
          <a:xfrm>
            <a:off x="3305538" y="1997297"/>
            <a:ext cx="7038975" cy="3486150"/>
          </a:xfrm>
          <a:prstGeom prst="rect">
            <a:avLst/>
          </a:prstGeom>
        </p:spPr>
      </p:pic>
    </p:spTree>
    <p:extLst>
      <p:ext uri="{BB962C8B-B14F-4D97-AF65-F5344CB8AC3E}">
        <p14:creationId xmlns:p14="http://schemas.microsoft.com/office/powerpoint/2010/main" val="349571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2954655"/>
          </a:xfrm>
          <a:prstGeom prst="rect">
            <a:avLst/>
          </a:prstGeom>
          <a:noFill/>
        </p:spPr>
        <p:txBody>
          <a:bodyPr wrap="square" rtlCol="0">
            <a:spAutoFit/>
          </a:bodyPr>
          <a:lstStyle/>
          <a:p>
            <a:pPr lvl="1" algn="just"/>
            <a:r>
              <a:rPr lang="pl-PL" sz="2400" b="1" dirty="0" err="1"/>
              <a:t>Dimension</a:t>
            </a:r>
            <a:r>
              <a:rPr lang="pl-PL" sz="2400" b="1" dirty="0"/>
              <a:t>-Level Security</a:t>
            </a:r>
          </a:p>
          <a:p>
            <a:pPr lvl="1" algn="just"/>
            <a:endParaRPr lang="pl-PL" dirty="0"/>
          </a:p>
          <a:p>
            <a:pPr lvl="1" algn="just"/>
            <a:r>
              <a:rPr lang="en-US" dirty="0"/>
              <a:t>A database role can specify whether its members have permission to view or update dimension members in specified database dimensions. </a:t>
            </a:r>
            <a:endParaRPr lang="pl-PL" dirty="0"/>
          </a:p>
          <a:p>
            <a:pPr lvl="1" algn="just"/>
            <a:endParaRPr lang="pl-PL" dirty="0"/>
          </a:p>
          <a:p>
            <a:pPr lvl="1" algn="just"/>
            <a:r>
              <a:rPr lang="en-US" dirty="0"/>
              <a:t>Moreover, within each dimension to which a database role has been granted rights, the role can be granted permission to view or update specific dimension members only instead of all dimension members. If a database role is not granted permissions to view or update a particular dimension and some or all the dimension's members, members of the database role have no permission to view the dimension or any of its members.</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90061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a:t>Security </a:t>
            </a:r>
            <a:r>
              <a:rPr lang="pl-PL" sz="2400" b="1" dirty="0" err="1"/>
              <a:t>Context</a:t>
            </a:r>
            <a:r>
              <a:rPr lang="pl-PL" sz="2400" b="1" dirty="0"/>
              <a:t> - </a:t>
            </a:r>
            <a:r>
              <a:rPr lang="pl-PL" sz="2400" b="1" dirty="0" err="1"/>
              <a:t>Testing</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E5481B3B-652B-47F3-BE5F-C1B8B06F7F82}"/>
              </a:ext>
            </a:extLst>
          </p:cNvPr>
          <p:cNvPicPr>
            <a:picLocks noChangeAspect="1"/>
          </p:cNvPicPr>
          <p:nvPr/>
        </p:nvPicPr>
        <p:blipFill>
          <a:blip r:embed="rId2"/>
          <a:stretch>
            <a:fillRect/>
          </a:stretch>
        </p:blipFill>
        <p:spPr>
          <a:xfrm>
            <a:off x="729025" y="2475016"/>
            <a:ext cx="3871549" cy="3464830"/>
          </a:xfrm>
          <a:prstGeom prst="rect">
            <a:avLst/>
          </a:prstGeom>
        </p:spPr>
      </p:pic>
      <p:sp>
        <p:nvSpPr>
          <p:cNvPr id="4" name="Prostokąt 3">
            <a:extLst>
              <a:ext uri="{FF2B5EF4-FFF2-40B4-BE49-F238E27FC236}">
                <a16:creationId xmlns:a16="http://schemas.microsoft.com/office/drawing/2014/main" id="{435F792E-7B79-48D3-AE04-3512D7F3CFBB}"/>
              </a:ext>
            </a:extLst>
          </p:cNvPr>
          <p:cNvSpPr/>
          <p:nvPr/>
        </p:nvSpPr>
        <p:spPr>
          <a:xfrm>
            <a:off x="729025" y="1551686"/>
            <a:ext cx="10539049" cy="923330"/>
          </a:xfrm>
          <a:prstGeom prst="rect">
            <a:avLst/>
          </a:prstGeom>
        </p:spPr>
        <p:txBody>
          <a:bodyPr wrap="square">
            <a:spAutoFit/>
          </a:bodyPr>
          <a:lstStyle/>
          <a:p>
            <a:r>
              <a:rPr lang="pl-PL" dirty="0">
                <a:hlinkClick r:id="rId3"/>
              </a:rPr>
              <a:t>https://www.sqlchick.com/entries/2012/10/7/unit-testing-role-security-in-analysis-services.html</a:t>
            </a:r>
            <a:endParaRPr lang="pl-PL" dirty="0"/>
          </a:p>
          <a:p>
            <a:r>
              <a:rPr lang="pl-PL" dirty="0">
                <a:hlinkClick r:id="rId4"/>
              </a:rPr>
              <a:t>https://bennyaustin.wordpress.com/2009/10/28/testing-cube-security-from-ssms/</a:t>
            </a:r>
            <a:endParaRPr lang="pl-PL" dirty="0"/>
          </a:p>
          <a:p>
            <a:endParaRPr lang="pl-PL" dirty="0"/>
          </a:p>
        </p:txBody>
      </p:sp>
      <p:sp>
        <p:nvSpPr>
          <p:cNvPr id="5" name="Prostokąt 4">
            <a:extLst>
              <a:ext uri="{FF2B5EF4-FFF2-40B4-BE49-F238E27FC236}">
                <a16:creationId xmlns:a16="http://schemas.microsoft.com/office/drawing/2014/main" id="{0C8F302F-7115-4871-9763-73EFF9E3F04F}"/>
              </a:ext>
            </a:extLst>
          </p:cNvPr>
          <p:cNvSpPr/>
          <p:nvPr/>
        </p:nvSpPr>
        <p:spPr>
          <a:xfrm>
            <a:off x="729026" y="4458131"/>
            <a:ext cx="6096000" cy="369332"/>
          </a:xfrm>
          <a:prstGeom prst="rect">
            <a:avLst/>
          </a:prstGeom>
        </p:spPr>
        <p:txBody>
          <a:bodyPr>
            <a:spAutoFit/>
          </a:bodyPr>
          <a:lstStyle/>
          <a:p>
            <a:endParaRPr lang="pl-PL" dirty="0"/>
          </a:p>
        </p:txBody>
      </p:sp>
    </p:spTree>
    <p:extLst>
      <p:ext uri="{BB962C8B-B14F-4D97-AF65-F5344CB8AC3E}">
        <p14:creationId xmlns:p14="http://schemas.microsoft.com/office/powerpoint/2010/main" val="243180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Security</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2</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163941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2677656"/>
          </a:xfrm>
          <a:prstGeom prst="rect">
            <a:avLst/>
          </a:prstGeom>
          <a:noFill/>
        </p:spPr>
        <p:txBody>
          <a:bodyPr wrap="square" rtlCol="0">
            <a:spAutoFit/>
          </a:bodyPr>
          <a:lstStyle/>
          <a:p>
            <a:pPr lvl="1" algn="just"/>
            <a:r>
              <a:rPr lang="pl-PL" sz="2400" b="1" dirty="0"/>
              <a:t>Security #1</a:t>
            </a:r>
          </a:p>
          <a:p>
            <a:pPr lvl="1" algn="just"/>
            <a:endParaRPr lang="pl-PL" dirty="0"/>
          </a:p>
          <a:p>
            <a:pPr lvl="1" algn="just"/>
            <a:r>
              <a:rPr lang="en-US" dirty="0"/>
              <a:t>Microsoft SQL Server Analysis Services </a:t>
            </a:r>
            <a:r>
              <a:rPr lang="en-US" b="1" dirty="0"/>
              <a:t>relies on Microsoft Windows to authenticate users</a:t>
            </a:r>
            <a:r>
              <a:rPr lang="en-US" dirty="0"/>
              <a:t>. </a:t>
            </a:r>
            <a:endParaRPr lang="pl-PL" dirty="0"/>
          </a:p>
          <a:p>
            <a:pPr lvl="1" algn="just"/>
            <a:endParaRPr lang="pl-PL" dirty="0"/>
          </a:p>
          <a:p>
            <a:pPr lvl="1" algn="just"/>
            <a:r>
              <a:rPr lang="en-US" dirty="0"/>
              <a:t>By default, only authenticated users who have rights within Analysis Services can establish a connection to Analysis Services. After a user connects to Analysis Services, the permissions that user has within Analysis Services are determined by the rights that are assigned to the Analysis Services roles to which that user belongs, either directly or through </a:t>
            </a:r>
            <a:r>
              <a:rPr lang="en-US" b="1" dirty="0"/>
              <a:t>membership in a Windows role</a:t>
            </a:r>
            <a:r>
              <a:rPr lang="en-US" dirty="0"/>
              <a:t>.</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12745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5170646"/>
          </a:xfrm>
          <a:prstGeom prst="rect">
            <a:avLst/>
          </a:prstGeom>
          <a:noFill/>
        </p:spPr>
        <p:txBody>
          <a:bodyPr wrap="square" rtlCol="0">
            <a:spAutoFit/>
          </a:bodyPr>
          <a:lstStyle/>
          <a:p>
            <a:pPr lvl="1" algn="just"/>
            <a:r>
              <a:rPr lang="pl-PL" sz="2400" b="1" dirty="0"/>
              <a:t>Security #2</a:t>
            </a:r>
          </a:p>
          <a:p>
            <a:pPr lvl="1" algn="just"/>
            <a:endParaRPr lang="pl-PL" dirty="0"/>
          </a:p>
          <a:p>
            <a:pPr lvl="1" algn="just"/>
            <a:r>
              <a:rPr lang="en-US" dirty="0"/>
              <a:t>Analysis Services contains a </a:t>
            </a:r>
            <a:r>
              <a:rPr lang="en-US" b="1" dirty="0"/>
              <a:t>single fixed server role</a:t>
            </a:r>
            <a:r>
              <a:rPr lang="en-US" dirty="0"/>
              <a:t>, which grants its members permission to perform any task within the entire instance.</a:t>
            </a:r>
            <a:endParaRPr lang="pl-PL" dirty="0"/>
          </a:p>
          <a:p>
            <a:pPr lvl="1" algn="just"/>
            <a:endParaRPr lang="en-US" dirty="0"/>
          </a:p>
          <a:p>
            <a:pPr lvl="1" algn="just"/>
            <a:r>
              <a:rPr lang="en-US" dirty="0"/>
              <a:t>Users who are not members of the fixed server role can be made members of one or more </a:t>
            </a:r>
            <a:r>
              <a:rPr lang="en-US" b="1" dirty="0"/>
              <a:t>database roles</a:t>
            </a:r>
            <a:r>
              <a:rPr lang="en-US" dirty="0"/>
              <a:t>. Each database role has a customized set of permissions to let users access data and perform tasks within a particular database.</a:t>
            </a:r>
          </a:p>
          <a:p>
            <a:pPr lvl="1" algn="just"/>
            <a:endParaRPr lang="en-US" dirty="0"/>
          </a:p>
          <a:p>
            <a:pPr lvl="1" algn="just"/>
            <a:r>
              <a:rPr lang="en-US" dirty="0"/>
              <a:t>A database role can be granted administrator permissions, process object permissions, view object metadata permissions, and permissions to view or modify data at multiple levels within each Analysis Services database.</a:t>
            </a:r>
          </a:p>
          <a:p>
            <a:pPr lvl="1" algn="just"/>
            <a:endParaRPr lang="en-US" dirty="0"/>
          </a:p>
          <a:p>
            <a:pPr lvl="1" algn="just"/>
            <a:r>
              <a:rPr lang="en-US" dirty="0"/>
              <a:t>Members of a database role that has administrator permissions can view or update all data within the database. </a:t>
            </a:r>
            <a:endParaRPr lang="pl-PL" dirty="0"/>
          </a:p>
          <a:p>
            <a:pPr lvl="1" algn="just"/>
            <a:endParaRPr lang="pl-PL" dirty="0"/>
          </a:p>
          <a:p>
            <a:pPr lvl="1" algn="just"/>
            <a:r>
              <a:rPr lang="en-US" dirty="0"/>
              <a:t>Members of other database roles can only view or update the data objects to which they have specifically been granted such permissions.</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11480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062651"/>
          </a:xfrm>
          <a:prstGeom prst="rect">
            <a:avLst/>
          </a:prstGeom>
          <a:noFill/>
        </p:spPr>
        <p:txBody>
          <a:bodyPr wrap="square" rtlCol="0">
            <a:spAutoFit/>
          </a:bodyPr>
          <a:lstStyle/>
          <a:p>
            <a:pPr lvl="1" algn="just"/>
            <a:r>
              <a:rPr lang="pl-PL" sz="2400" b="1" dirty="0"/>
              <a:t>Security #3</a:t>
            </a:r>
          </a:p>
          <a:p>
            <a:pPr lvl="1" algn="just"/>
            <a:endParaRPr lang="pl-PL" dirty="0"/>
          </a:p>
          <a:p>
            <a:pPr lvl="1" algn="just"/>
            <a:r>
              <a:rPr lang="en-US" dirty="0"/>
              <a:t>Although members of the server role automatically have complete administrator rights, members of a database role do not. A database role can be granted Full Control, otherwise known as Administrator, rights or a more limited set of administrator rights from the following list:</a:t>
            </a:r>
          </a:p>
          <a:p>
            <a:pPr lvl="1" algn="just"/>
            <a:endParaRPr lang="en-US" dirty="0"/>
          </a:p>
          <a:p>
            <a:pPr marL="1200150" lvl="2" indent="-285750" algn="just">
              <a:buFont typeface="Arial" panose="020B0604020202020204" pitchFamily="34" charset="0"/>
              <a:buChar char="•"/>
            </a:pPr>
            <a:r>
              <a:rPr lang="en-US" i="1" dirty="0"/>
              <a:t>Process the database</a:t>
            </a:r>
          </a:p>
          <a:p>
            <a:pPr marL="1200150" lvl="2" indent="-285750" algn="just">
              <a:buFont typeface="Arial" panose="020B0604020202020204" pitchFamily="34" charset="0"/>
              <a:buChar char="•"/>
            </a:pPr>
            <a:r>
              <a:rPr lang="en-US" i="1" dirty="0"/>
              <a:t>Read database metadata</a:t>
            </a:r>
          </a:p>
          <a:p>
            <a:pPr marL="1200150" lvl="2" indent="-285750" algn="just">
              <a:buFont typeface="Arial" panose="020B0604020202020204" pitchFamily="34" charset="0"/>
              <a:buChar char="•"/>
            </a:pPr>
            <a:r>
              <a:rPr lang="en-US" i="1" dirty="0"/>
              <a:t>Process one or more dimensions</a:t>
            </a:r>
          </a:p>
          <a:p>
            <a:pPr marL="1200150" lvl="2" indent="-285750" algn="just">
              <a:buFont typeface="Arial" panose="020B0604020202020204" pitchFamily="34" charset="0"/>
              <a:buChar char="•"/>
            </a:pPr>
            <a:r>
              <a:rPr lang="en-US" i="1" dirty="0"/>
              <a:t>Read the definition of one of more dimensions</a:t>
            </a:r>
          </a:p>
          <a:p>
            <a:pPr marL="1200150" lvl="2" indent="-285750" algn="just">
              <a:buFont typeface="Arial" panose="020B0604020202020204" pitchFamily="34" charset="0"/>
              <a:buChar char="•"/>
            </a:pPr>
            <a:r>
              <a:rPr lang="en-US" i="1" dirty="0"/>
              <a:t>Process one or more cubes</a:t>
            </a:r>
          </a:p>
          <a:p>
            <a:pPr marL="1200150" lvl="2" indent="-285750" algn="just">
              <a:buFont typeface="Arial" panose="020B0604020202020204" pitchFamily="34" charset="0"/>
              <a:buChar char="•"/>
            </a:pPr>
            <a:r>
              <a:rPr lang="en-US" i="1" dirty="0"/>
              <a:t>Read the definition of one or more cubes</a:t>
            </a:r>
            <a:endParaRPr lang="pl-PL" i="1" dirty="0"/>
          </a:p>
          <a:p>
            <a:pPr marL="1200150" lvl="2" indent="-285750" algn="just">
              <a:buFont typeface="Arial" panose="020B0604020202020204" pitchFamily="34" charset="0"/>
              <a:buChar char="•"/>
            </a:pPr>
            <a:r>
              <a:rPr lang="en-US" i="1" dirty="0"/>
              <a:t>Read the definition of one or more data sources</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72048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Roles</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398278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1292662"/>
          </a:xfrm>
          <a:prstGeom prst="rect">
            <a:avLst/>
          </a:prstGeom>
          <a:noFill/>
        </p:spPr>
        <p:txBody>
          <a:bodyPr wrap="square" rtlCol="0">
            <a:spAutoFit/>
          </a:bodyPr>
          <a:lstStyle/>
          <a:p>
            <a:pPr lvl="1" algn="just"/>
            <a:r>
              <a:rPr lang="pl-PL" sz="2400" b="1" dirty="0"/>
              <a:t>Server Role</a:t>
            </a:r>
          </a:p>
          <a:p>
            <a:pPr lvl="1" algn="just"/>
            <a:endParaRPr lang="pl-PL" dirty="0"/>
          </a:p>
          <a:p>
            <a:pPr lvl="1" algn="just"/>
            <a:r>
              <a:rPr lang="en-US" dirty="0"/>
              <a:t>There is only one server role, and members of this role have complete administrator rights within the instance of Analysis Services.</a:t>
            </a:r>
            <a:endParaRPr lang="pl-PL"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Obraz 3">
            <a:extLst>
              <a:ext uri="{FF2B5EF4-FFF2-40B4-BE49-F238E27FC236}">
                <a16:creationId xmlns:a16="http://schemas.microsoft.com/office/drawing/2014/main" id="{F3DEA6A4-3A6B-41C1-8E70-780AD2B57FC7}"/>
              </a:ext>
            </a:extLst>
          </p:cNvPr>
          <p:cNvPicPr>
            <a:picLocks noChangeAspect="1"/>
          </p:cNvPicPr>
          <p:nvPr/>
        </p:nvPicPr>
        <p:blipFill>
          <a:blip r:embed="rId2"/>
          <a:stretch>
            <a:fillRect/>
          </a:stretch>
        </p:blipFill>
        <p:spPr>
          <a:xfrm>
            <a:off x="2487841" y="2263148"/>
            <a:ext cx="7727313" cy="3785445"/>
          </a:xfrm>
          <a:prstGeom prst="rect">
            <a:avLst/>
          </a:prstGeom>
        </p:spPr>
      </p:pic>
    </p:spTree>
    <p:extLst>
      <p:ext uri="{BB962C8B-B14F-4D97-AF65-F5344CB8AC3E}">
        <p14:creationId xmlns:p14="http://schemas.microsoft.com/office/powerpoint/2010/main" val="26947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1846659"/>
          </a:xfrm>
          <a:prstGeom prst="rect">
            <a:avLst/>
          </a:prstGeom>
          <a:noFill/>
        </p:spPr>
        <p:txBody>
          <a:bodyPr wrap="square" rtlCol="0">
            <a:spAutoFit/>
          </a:bodyPr>
          <a:lstStyle/>
          <a:p>
            <a:pPr lvl="1" algn="just"/>
            <a:r>
              <a:rPr lang="pl-PL" sz="2400" b="1" dirty="0"/>
              <a:t>Database Role #1</a:t>
            </a:r>
            <a:endParaRPr lang="pl-PL" dirty="0"/>
          </a:p>
          <a:p>
            <a:pPr lvl="1" algn="just"/>
            <a:endParaRPr lang="pl-PL" dirty="0"/>
          </a:p>
          <a:p>
            <a:pPr lvl="1" algn="just"/>
            <a:r>
              <a:rPr lang="en-US" dirty="0"/>
              <a:t>There can be multiple database roles. Members of the server role create these database roles within each database, grant administrative or user permissions to these database roles such as read or read/write permission to cubes, dimensions, cells, mining structures, mining models, and data source objects), and then add Windows users and groups to these database roles.</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4" name="Obraz 3">
            <a:extLst>
              <a:ext uri="{FF2B5EF4-FFF2-40B4-BE49-F238E27FC236}">
                <a16:creationId xmlns:a16="http://schemas.microsoft.com/office/drawing/2014/main" id="{7CFDBEFC-E60F-40C7-85CE-54952CF476B8}"/>
              </a:ext>
            </a:extLst>
          </p:cNvPr>
          <p:cNvPicPr>
            <a:picLocks noChangeAspect="1"/>
          </p:cNvPicPr>
          <p:nvPr/>
        </p:nvPicPr>
        <p:blipFill>
          <a:blip r:embed="rId2"/>
          <a:stretch>
            <a:fillRect/>
          </a:stretch>
        </p:blipFill>
        <p:spPr>
          <a:xfrm>
            <a:off x="3761136" y="2822631"/>
            <a:ext cx="6454018" cy="3220477"/>
          </a:xfrm>
          <a:prstGeom prst="rect">
            <a:avLst/>
          </a:prstGeom>
        </p:spPr>
      </p:pic>
    </p:spTree>
    <p:extLst>
      <p:ext uri="{BB962C8B-B14F-4D97-AF65-F5344CB8AC3E}">
        <p14:creationId xmlns:p14="http://schemas.microsoft.com/office/powerpoint/2010/main" val="429091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5"/>
          </a:xfrm>
          <a:prstGeom prst="rect">
            <a:avLst/>
          </a:prstGeom>
          <a:noFill/>
        </p:spPr>
        <p:txBody>
          <a:bodyPr wrap="square" rtlCol="0">
            <a:spAutoFit/>
          </a:bodyPr>
          <a:lstStyle/>
          <a:p>
            <a:pPr lvl="1" algn="just"/>
            <a:r>
              <a:rPr lang="pl-PL" sz="2400" b="1" dirty="0"/>
              <a:t>Database Role #2</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id="{924C956B-F25C-419A-8F9E-579975FFEC30}"/>
              </a:ext>
            </a:extLst>
          </p:cNvPr>
          <p:cNvPicPr>
            <a:picLocks noChangeAspect="1"/>
          </p:cNvPicPr>
          <p:nvPr/>
        </p:nvPicPr>
        <p:blipFill>
          <a:blip r:embed="rId2"/>
          <a:stretch>
            <a:fillRect/>
          </a:stretch>
        </p:blipFill>
        <p:spPr>
          <a:xfrm>
            <a:off x="2692573" y="1438652"/>
            <a:ext cx="7522581" cy="4756618"/>
          </a:xfrm>
          <a:prstGeom prst="rect">
            <a:avLst/>
          </a:prstGeom>
        </p:spPr>
      </p:pic>
    </p:spTree>
    <p:extLst>
      <p:ext uri="{BB962C8B-B14F-4D97-AF65-F5344CB8AC3E}">
        <p14:creationId xmlns:p14="http://schemas.microsoft.com/office/powerpoint/2010/main" val="1887005831"/>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1129</TotalTime>
  <Words>829</Words>
  <Application>Microsoft Office PowerPoint</Application>
  <PresentationFormat>Panoramiczny</PresentationFormat>
  <Paragraphs>74</Paragraphs>
  <Slides>16</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16</vt:i4>
      </vt:variant>
    </vt:vector>
  </HeadingPairs>
  <TitlesOfParts>
    <vt:vector size="21" baseType="lpstr">
      <vt:lpstr>Arial</vt:lpstr>
      <vt:lpstr>Calibri</vt:lpstr>
      <vt:lpstr>Corbel</vt:lpstr>
      <vt:lpstr>Wingdings 2</vt:lpstr>
      <vt:lpstr>Ramka</vt:lpstr>
      <vt:lpstr>Modele Analizy Danych</vt:lpstr>
      <vt:lpstr>Security</vt:lpstr>
      <vt:lpstr>Prezentacja programu PowerPoint</vt:lpstr>
      <vt:lpstr>Prezentacja programu PowerPoint</vt:lpstr>
      <vt:lpstr>Prezentacja programu PowerPoint</vt:lpstr>
      <vt:lpstr>Roles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513</cp:revision>
  <dcterms:created xsi:type="dcterms:W3CDTF">2016-10-31T15:19:50Z</dcterms:created>
  <dcterms:modified xsi:type="dcterms:W3CDTF">2018-05-17T19:33:21Z</dcterms:modified>
</cp:coreProperties>
</file>