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7"/>
  </p:notesMasterIdLst>
  <p:sldIdLst>
    <p:sldId id="256" r:id="rId2"/>
    <p:sldId id="326" r:id="rId3"/>
    <p:sldId id="327" r:id="rId4"/>
    <p:sldId id="332" r:id="rId5"/>
    <p:sldId id="331" r:id="rId6"/>
    <p:sldId id="320" r:id="rId7"/>
    <p:sldId id="333" r:id="rId8"/>
    <p:sldId id="334" r:id="rId9"/>
    <p:sldId id="336" r:id="rId10"/>
    <p:sldId id="328" r:id="rId11"/>
    <p:sldId id="335" r:id="rId12"/>
    <p:sldId id="329" r:id="rId13"/>
    <p:sldId id="337" r:id="rId14"/>
    <p:sldId id="338" r:id="rId15"/>
    <p:sldId id="33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78" y="402"/>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17/05/2018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FB25D763-4BFF-435A-86F7-A981E05BAB20}" type="datetime1">
              <a:rPr lang="en-US" smtClean="0"/>
              <a:t>5/17/2018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3962AECF-1854-43A9-8E3B-100DE1ECD05A}" type="datetime1">
              <a:rPr lang="en-US" smtClean="0"/>
              <a:t>5/17/2018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641ADD4A-A082-4667-A8B0-E84FA547FE3A}" type="datetime1">
              <a:rPr lang="en-US" smtClean="0"/>
              <a:t>5/17/2018</a:t>
            </a:fld>
            <a:endParaRPr lang="en-US" dirty="0"/>
          </a:p>
        </p:txBody>
      </p:sp>
      <p:sp>
        <p:nvSpPr>
          <p:cNvPr id="8" name="Footer Placeholder 7"/>
          <p:cNvSpPr>
            <a:spLocks noGrp="1"/>
          </p:cNvSpPr>
          <p:nvPr>
            <p:ph type="ftr" sz="quarter" idx="11"/>
          </p:nvPr>
        </p:nvSpPr>
        <p:spPr/>
        <p:txBody>
          <a:bodyPr/>
          <a:lstStyle/>
          <a:p>
            <a:r>
              <a:rPr lang="en-US"/>
              <a:t>Modele Analizy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CFAF1209-ECAE-4965-AE28-CFD11587F099}" type="datetime1">
              <a:rPr lang="en-US" smtClean="0"/>
              <a:t>5/17/2018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688D22C6-7D71-494D-AA45-CC0455474F96}" type="datetime1">
              <a:rPr lang="en-US" smtClean="0"/>
              <a:t>5/17/2018</a:t>
            </a:fld>
            <a:endParaRPr lang="en-US" dirty="0"/>
          </a:p>
        </p:txBody>
      </p:sp>
      <p:sp>
        <p:nvSpPr>
          <p:cNvPr id="5" name="Footer Placeholder 4"/>
          <p:cNvSpPr>
            <a:spLocks noGrp="1"/>
          </p:cNvSpPr>
          <p:nvPr>
            <p:ph type="ftr" sz="quarter" idx="11"/>
          </p:nvPr>
        </p:nvSpPr>
        <p:spPr/>
        <p:txBody>
          <a:bodyPr/>
          <a:lstStyle/>
          <a:p>
            <a:r>
              <a:rPr lang="en-US"/>
              <a:t>Modele Analizy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52D55FF7-1D57-4C5B-A6DA-33F225BD8D45}" type="datetime1">
              <a:rPr lang="en-US" smtClean="0"/>
              <a:t>5/17/2018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EA3F55A8-D3AB-4254-8C74-B25F7B949E24}" type="datetime1">
              <a:rPr lang="en-US" smtClean="0"/>
              <a:t>5/17/2018</a:t>
            </a:fld>
            <a:endParaRPr lang="en-US" dirty="0"/>
          </a:p>
        </p:txBody>
      </p:sp>
      <p:sp>
        <p:nvSpPr>
          <p:cNvPr id="11" name="Footer Placeholder 10"/>
          <p:cNvSpPr>
            <a:spLocks noGrp="1"/>
          </p:cNvSpPr>
          <p:nvPr>
            <p:ph type="ftr" sz="quarter" idx="11"/>
          </p:nvPr>
        </p:nvSpPr>
        <p:spPr/>
        <p:txBody>
          <a:bodyPr/>
          <a:lstStyle/>
          <a:p>
            <a:r>
              <a:rPr lang="en-US"/>
              <a:t>Modele Analizy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B7EFCDFD-F273-45FD-A492-3AE21C78B8C5}" type="datetime1">
              <a:rPr lang="en-US" smtClean="0"/>
              <a:t>5/17/2018</a:t>
            </a:fld>
            <a:endParaRPr lang="en-US" dirty="0"/>
          </a:p>
        </p:txBody>
      </p:sp>
      <p:sp>
        <p:nvSpPr>
          <p:cNvPr id="7" name="Footer Placeholder 6"/>
          <p:cNvSpPr>
            <a:spLocks noGrp="1"/>
          </p:cNvSpPr>
          <p:nvPr>
            <p:ph type="ftr" sz="quarter" idx="11"/>
          </p:nvPr>
        </p:nvSpPr>
        <p:spPr/>
        <p:txBody>
          <a:bodyPr/>
          <a:lstStyle/>
          <a:p>
            <a:r>
              <a:rPr lang="en-US"/>
              <a:t>Modele Analizy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914BD53-BD25-4557-8942-CCEA33F949F7}" type="datetime1">
              <a:rPr lang="en-US" smtClean="0"/>
              <a:t>5/17/2018</a:t>
            </a:fld>
            <a:endParaRPr lang="en-US" dirty="0"/>
          </a:p>
        </p:txBody>
      </p:sp>
      <p:sp>
        <p:nvSpPr>
          <p:cNvPr id="6" name="Footer Placeholder 5"/>
          <p:cNvSpPr>
            <a:spLocks noGrp="1"/>
          </p:cNvSpPr>
          <p:nvPr>
            <p:ph type="ftr" sz="quarter" idx="11"/>
          </p:nvPr>
        </p:nvSpPr>
        <p:spPr/>
        <p:txBody>
          <a:bodyPr/>
          <a:lstStyle/>
          <a:p>
            <a:r>
              <a:rPr lang="en-US"/>
              <a:t>Modele Analizy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EAD11A38-1757-4426-9FF6-CBBE47B4D115}" type="datetime1">
              <a:rPr lang="en-US" smtClean="0"/>
              <a:t>5/17/2018</a:t>
            </a:fld>
            <a:endParaRPr lang="en-US" dirty="0"/>
          </a:p>
        </p:txBody>
      </p:sp>
      <p:sp>
        <p:nvSpPr>
          <p:cNvPr id="9" name="Footer Placeholder 8"/>
          <p:cNvSpPr>
            <a:spLocks noGrp="1"/>
          </p:cNvSpPr>
          <p:nvPr>
            <p:ph type="ftr" sz="quarter" idx="11"/>
          </p:nvPr>
        </p:nvSpPr>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B15C6BA-5AEA-4BBE-A0BF-15E204DE4C5F}" type="datetime1">
              <a:rPr lang="en-US" smtClean="0"/>
              <a:t>5/17/2018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Modele Analizy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0A93E71-2A29-427F-B37B-E60C2B8EA816}" type="datetime1">
              <a:rPr lang="en-US" smtClean="0"/>
              <a:t>5/17/2018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Modele Analizy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sql/analysis-services/multidimensional-models/error-configuration-for-cube-partition-and-dimension-processing?view=sql-analysis-services-2017"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Modele Analizy Danych</a:t>
            </a:r>
          </a:p>
        </p:txBody>
      </p:sp>
      <p:sp>
        <p:nvSpPr>
          <p:cNvPr id="3" name="Podtytuł 2"/>
          <p:cNvSpPr>
            <a:spLocks noGrp="1"/>
          </p:cNvSpPr>
          <p:nvPr>
            <p:ph type="subTitle" idx="1"/>
          </p:nvPr>
        </p:nvSpPr>
        <p:spPr/>
        <p:txBody>
          <a:bodyPr/>
          <a:lstStyle/>
          <a:p>
            <a:r>
              <a:rPr lang="pl-PL" dirty="0" err="1">
                <a:latin typeface="Arial" panose="020B0604020202020204" pitchFamily="34" charset="0"/>
                <a:cs typeface="Arial" panose="020B0604020202020204" pitchFamily="34" charset="0"/>
              </a:rPr>
              <a:t>NullProcessing</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ErrorConfiguration</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Error</a:t>
            </a:r>
            <a:br>
              <a:rPr lang="pl-PL" dirty="0"/>
            </a:br>
            <a:r>
              <a:rPr lang="pl-PL" dirty="0" err="1"/>
              <a:t>Configuration</a:t>
            </a:r>
            <a:endParaRPr lang="pl-PL" dirty="0"/>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234317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1846659"/>
          </a:xfrm>
          <a:prstGeom prst="rect">
            <a:avLst/>
          </a:prstGeom>
          <a:noFill/>
        </p:spPr>
        <p:txBody>
          <a:bodyPr wrap="square" rtlCol="0">
            <a:spAutoFit/>
          </a:bodyPr>
          <a:lstStyle/>
          <a:p>
            <a:pPr lvl="1" algn="just"/>
            <a:r>
              <a:rPr lang="pl-PL" sz="2400" b="1" dirty="0" smtClean="0"/>
              <a:t>Error Configuration #1</a:t>
            </a:r>
            <a:endParaRPr lang="pl-PL" sz="2400" b="1" dirty="0"/>
          </a:p>
          <a:p>
            <a:pPr lvl="1" algn="just"/>
            <a:endParaRPr lang="pl-PL" dirty="0"/>
          </a:p>
          <a:p>
            <a:pPr lvl="1" algn="just"/>
            <a:r>
              <a:rPr lang="en-US" b="1" dirty="0"/>
              <a:t>Duplicate keys resulting inconsistent relationships (</a:t>
            </a:r>
            <a:r>
              <a:rPr lang="en-US" b="1" dirty="0" err="1"/>
              <a:t>KeyDuplicate</a:t>
            </a:r>
            <a:r>
              <a:rPr lang="en-US" b="1" dirty="0" smtClean="0"/>
              <a:t>)</a:t>
            </a:r>
            <a:endParaRPr lang="pl-PL" b="1" dirty="0" smtClean="0"/>
          </a:p>
          <a:p>
            <a:pPr lvl="1" algn="just"/>
            <a:endParaRPr lang="en-US" b="1" dirty="0"/>
          </a:p>
          <a:p>
            <a:pPr lvl="1" algn="just"/>
            <a:r>
              <a:rPr lang="en-US" dirty="0"/>
              <a:t>By default, the presence of a duplicate key does not stop processing, but the error is ignored and the duplicate record is excluded from the database.</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81541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10316542" cy="2677656"/>
          </a:xfrm>
          <a:prstGeom prst="rect">
            <a:avLst/>
          </a:prstGeom>
          <a:noFill/>
        </p:spPr>
        <p:txBody>
          <a:bodyPr wrap="square" rtlCol="0">
            <a:spAutoFit/>
          </a:bodyPr>
          <a:lstStyle/>
          <a:p>
            <a:pPr lvl="1" algn="just"/>
            <a:r>
              <a:rPr lang="pl-PL" sz="2400" b="1" dirty="0"/>
              <a:t>Error Configuration </a:t>
            </a:r>
            <a:r>
              <a:rPr lang="pl-PL" sz="2400" b="1" dirty="0" smtClean="0"/>
              <a:t>#2</a:t>
            </a:r>
            <a:endParaRPr lang="pl-PL" sz="2400" b="1" dirty="0"/>
          </a:p>
          <a:p>
            <a:pPr lvl="1" algn="just"/>
            <a:endParaRPr lang="pl-PL" dirty="0"/>
          </a:p>
          <a:p>
            <a:pPr lvl="1" algn="just"/>
            <a:r>
              <a:rPr lang="en-US" b="1" dirty="0"/>
              <a:t>Change the error limit or error limit </a:t>
            </a:r>
            <a:r>
              <a:rPr lang="en-US" b="1" dirty="0" smtClean="0"/>
              <a:t>action</a:t>
            </a:r>
            <a:endParaRPr lang="pl-PL" b="1" dirty="0" smtClean="0"/>
          </a:p>
          <a:p>
            <a:pPr lvl="1" algn="just"/>
            <a:endParaRPr lang="en-US" b="1" dirty="0"/>
          </a:p>
          <a:p>
            <a:pPr lvl="1" algn="just"/>
            <a:r>
              <a:rPr lang="en-US" dirty="0"/>
              <a:t>You can raise the error limit to allow more errors through during processing. There is no guidance for raising the error limit; the appropriate value will vary depending on your scenario. Error limits are specified as </a:t>
            </a:r>
            <a:r>
              <a:rPr lang="en-US" dirty="0" err="1"/>
              <a:t>KeyErrorLimit</a:t>
            </a:r>
            <a:r>
              <a:rPr lang="en-US" dirty="0"/>
              <a:t> in </a:t>
            </a:r>
            <a:r>
              <a:rPr lang="en-US" dirty="0" err="1"/>
              <a:t>ErrorConfiguration</a:t>
            </a:r>
            <a:r>
              <a:rPr lang="en-US" dirty="0"/>
              <a:t> properties in SQL Server Data Tools, or as Number of Errors in the Error Configuration tab for properties of dimensions, cubes, or measure groups in SQL Server Management Studio</a:t>
            </a:r>
            <a:r>
              <a:rPr lang="en-US" dirty="0" smtClean="0"/>
              <a:t>.</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390514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8" y="662730"/>
            <a:ext cx="6859110" cy="461665"/>
          </a:xfrm>
          <a:prstGeom prst="rect">
            <a:avLst/>
          </a:prstGeom>
          <a:noFill/>
        </p:spPr>
        <p:txBody>
          <a:bodyPr wrap="square" rtlCol="0">
            <a:spAutoFit/>
          </a:bodyPr>
          <a:lstStyle/>
          <a:p>
            <a:pPr lvl="1" algn="just"/>
            <a:r>
              <a:rPr lang="pl-PL" sz="2400" b="1" dirty="0"/>
              <a:t>Error Configuration </a:t>
            </a:r>
            <a:r>
              <a:rPr lang="pl-PL" sz="2400" b="1" dirty="0" smtClean="0"/>
              <a:t>#3 – Unknown Member</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5" name="Obraz 4">
            <a:extLst>
              <a:ext uri="{FF2B5EF4-FFF2-40B4-BE49-F238E27FC236}">
                <a16:creationId xmlns:a16="http://schemas.microsoft.com/office/drawing/2014/main" xmlns="" id="{D9A5F96C-4759-4777-A20F-66219010E48B}"/>
              </a:ext>
            </a:extLst>
          </p:cNvPr>
          <p:cNvPicPr>
            <a:picLocks noChangeAspect="1"/>
          </p:cNvPicPr>
          <p:nvPr/>
        </p:nvPicPr>
        <p:blipFill>
          <a:blip r:embed="rId2"/>
          <a:stretch>
            <a:fillRect/>
          </a:stretch>
        </p:blipFill>
        <p:spPr>
          <a:xfrm>
            <a:off x="8272705" y="662730"/>
            <a:ext cx="3016159" cy="5297035"/>
          </a:xfrm>
          <a:prstGeom prst="rect">
            <a:avLst/>
          </a:prstGeom>
        </p:spPr>
      </p:pic>
    </p:spTree>
    <p:extLst>
      <p:ext uri="{BB962C8B-B14F-4D97-AF65-F5344CB8AC3E}">
        <p14:creationId xmlns:p14="http://schemas.microsoft.com/office/powerpoint/2010/main" val="400928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8" y="662730"/>
            <a:ext cx="5911518" cy="461665"/>
          </a:xfrm>
          <a:prstGeom prst="rect">
            <a:avLst/>
          </a:prstGeom>
          <a:noFill/>
        </p:spPr>
        <p:txBody>
          <a:bodyPr wrap="square" rtlCol="0">
            <a:spAutoFit/>
          </a:bodyPr>
          <a:lstStyle/>
          <a:p>
            <a:pPr lvl="1" algn="just"/>
            <a:r>
              <a:rPr lang="pl-PL" sz="2400" b="1" dirty="0"/>
              <a:t>Error Configuration </a:t>
            </a:r>
            <a:r>
              <a:rPr lang="pl-PL" sz="2400" b="1" dirty="0" smtClean="0"/>
              <a:t>#4</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xmlns="" id="{FDC191B4-66AC-4BAA-A877-5FCFAA2411BF}"/>
              </a:ext>
            </a:extLst>
          </p:cNvPr>
          <p:cNvPicPr>
            <a:picLocks noChangeAspect="1"/>
          </p:cNvPicPr>
          <p:nvPr/>
        </p:nvPicPr>
        <p:blipFill>
          <a:blip r:embed="rId2"/>
          <a:stretch>
            <a:fillRect/>
          </a:stretch>
        </p:blipFill>
        <p:spPr>
          <a:xfrm>
            <a:off x="604008" y="2116918"/>
            <a:ext cx="3533115" cy="3663798"/>
          </a:xfrm>
          <a:prstGeom prst="rect">
            <a:avLst/>
          </a:prstGeom>
        </p:spPr>
      </p:pic>
      <p:pic>
        <p:nvPicPr>
          <p:cNvPr id="4" name="Obraz 3">
            <a:extLst>
              <a:ext uri="{FF2B5EF4-FFF2-40B4-BE49-F238E27FC236}">
                <a16:creationId xmlns:a16="http://schemas.microsoft.com/office/drawing/2014/main" xmlns="" id="{62249C18-E8A7-40C0-8AF9-1BC43D63224F}"/>
              </a:ext>
            </a:extLst>
          </p:cNvPr>
          <p:cNvPicPr>
            <a:picLocks noChangeAspect="1"/>
          </p:cNvPicPr>
          <p:nvPr/>
        </p:nvPicPr>
        <p:blipFill>
          <a:blip r:embed="rId3"/>
          <a:stretch>
            <a:fillRect/>
          </a:stretch>
        </p:blipFill>
        <p:spPr>
          <a:xfrm>
            <a:off x="5199017" y="662730"/>
            <a:ext cx="6209724" cy="4948374"/>
          </a:xfrm>
          <a:prstGeom prst="rect">
            <a:avLst/>
          </a:prstGeom>
        </p:spPr>
      </p:pic>
      <p:sp>
        <p:nvSpPr>
          <p:cNvPr id="6" name="Strzałka: w prawo 5">
            <a:extLst>
              <a:ext uri="{FF2B5EF4-FFF2-40B4-BE49-F238E27FC236}">
                <a16:creationId xmlns:a16="http://schemas.microsoft.com/office/drawing/2014/main" xmlns="" id="{03E5DF32-3023-43D3-BAF9-21AE76627378}"/>
              </a:ext>
            </a:extLst>
          </p:cNvPr>
          <p:cNvSpPr/>
          <p:nvPr/>
        </p:nvSpPr>
        <p:spPr>
          <a:xfrm>
            <a:off x="3869268" y="3781697"/>
            <a:ext cx="1881051" cy="1015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5364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1569660"/>
          </a:xfrm>
          <a:prstGeom prst="rect">
            <a:avLst/>
          </a:prstGeom>
          <a:noFill/>
        </p:spPr>
        <p:txBody>
          <a:bodyPr wrap="square" rtlCol="0">
            <a:spAutoFit/>
          </a:bodyPr>
          <a:lstStyle/>
          <a:p>
            <a:pPr lvl="1" algn="just"/>
            <a:r>
              <a:rPr lang="pl-PL" sz="2400" b="1" dirty="0" err="1"/>
              <a:t>links</a:t>
            </a:r>
            <a:r>
              <a:rPr lang="pl-PL" sz="2400" b="1" dirty="0"/>
              <a:t>:</a:t>
            </a:r>
          </a:p>
          <a:p>
            <a:pPr lvl="1" algn="just"/>
            <a:endParaRPr lang="pl-PL" dirty="0"/>
          </a:p>
          <a:p>
            <a:pPr marL="800100" lvl="1" indent="-342900" algn="just">
              <a:buFont typeface="+mj-lt"/>
              <a:buAutoNum type="arabicPeriod"/>
            </a:pPr>
            <a:r>
              <a:rPr lang="pl-PL" dirty="0">
                <a:hlinkClick r:id="rId2"/>
              </a:rPr>
              <a:t>https://</a:t>
            </a:r>
            <a:r>
              <a:rPr lang="pl-PL" dirty="0" smtClean="0">
                <a:hlinkClick r:id="rId2"/>
              </a:rPr>
              <a:t>docs.microsoft.com/en-us/sql/analysis-services/multidimensional-models/error-configuration-for-cube-partition-and-dimension-processing?view=sql-analysis-services-2017</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27893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893647"/>
          </a:xfrm>
          <a:prstGeom prst="rect">
            <a:avLst/>
          </a:prstGeom>
          <a:noFill/>
        </p:spPr>
        <p:txBody>
          <a:bodyPr wrap="square" rtlCol="0">
            <a:spAutoFit/>
          </a:bodyPr>
          <a:lstStyle/>
          <a:p>
            <a:pPr lvl="1" algn="just"/>
            <a:r>
              <a:rPr lang="pl-PL" sz="2400" b="1" dirty="0" smtClean="0"/>
              <a:t>Errors #1</a:t>
            </a:r>
            <a:endParaRPr lang="pl-PL" sz="2400" b="1" dirty="0"/>
          </a:p>
          <a:p>
            <a:pPr lvl="1" algn="just"/>
            <a:endParaRPr lang="pl-PL" dirty="0"/>
          </a:p>
          <a:p>
            <a:pPr lvl="1" algn="just"/>
            <a:r>
              <a:rPr lang="en-US" dirty="0"/>
              <a:t>Error configuration properties on cube, partition, or dimension objects determine how the server responds when data integrity errors occur during processing. </a:t>
            </a:r>
            <a:endParaRPr lang="pl-PL" dirty="0"/>
          </a:p>
          <a:p>
            <a:pPr lvl="1" algn="just"/>
            <a:endParaRPr lang="pl-PL" dirty="0"/>
          </a:p>
          <a:p>
            <a:pPr lvl="1" algn="just"/>
            <a:r>
              <a:rPr lang="en-US" b="1" dirty="0"/>
              <a:t>Duplicate keys</a:t>
            </a:r>
            <a:r>
              <a:rPr lang="en-US" dirty="0"/>
              <a:t>, </a:t>
            </a:r>
            <a:r>
              <a:rPr lang="en-US" b="1" dirty="0"/>
              <a:t>missing keys</a:t>
            </a:r>
            <a:r>
              <a:rPr lang="en-US" dirty="0"/>
              <a:t>, and </a:t>
            </a:r>
            <a:r>
              <a:rPr lang="en-US" b="1" dirty="0"/>
              <a:t>null values </a:t>
            </a:r>
            <a:r>
              <a:rPr lang="en-US" dirty="0"/>
              <a:t>in a key column typically trigger such errors, and while the record causing the error will not be added to the database, you can set properties that determine what happens next. </a:t>
            </a:r>
            <a:endParaRPr lang="pl-PL" dirty="0"/>
          </a:p>
          <a:p>
            <a:pPr lvl="1" algn="just"/>
            <a:endParaRPr lang="pl-PL" dirty="0"/>
          </a:p>
          <a:p>
            <a:pPr lvl="1" algn="just"/>
            <a:r>
              <a:rPr lang="en-US" dirty="0"/>
              <a:t>By default, processing stops. However, during cube development, you might want processing to continue when errors occur so that you can test cube behaviors with imported data, even if it is incomplete.</a:t>
            </a:r>
            <a:endParaRPr lang="pl-PL" dirty="0"/>
          </a:p>
          <a:p>
            <a:pPr lvl="1" algn="just"/>
            <a:endParaRPr lang="pl-PL" dirty="0"/>
          </a:p>
          <a:p>
            <a:pPr lvl="1" algn="just"/>
            <a:r>
              <a:rPr lang="en-US" dirty="0"/>
              <a:t>The server always executes </a:t>
            </a:r>
            <a:r>
              <a:rPr lang="en-US" b="1" dirty="0" err="1"/>
              <a:t>NullProcessing</a:t>
            </a:r>
            <a:r>
              <a:rPr lang="en-US" dirty="0"/>
              <a:t> rules before </a:t>
            </a:r>
            <a:r>
              <a:rPr lang="en-US" b="1" dirty="0" err="1"/>
              <a:t>ErrorConfiguration</a:t>
            </a:r>
            <a:r>
              <a:rPr lang="en-US" dirty="0"/>
              <a:t> rules for each record. This is important to understand because null processing properties that convert nulls to zeroes can subsequently introduce duplicate key errors when two or more error records have zero in a key column.</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26947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3231654"/>
          </a:xfrm>
          <a:prstGeom prst="rect">
            <a:avLst/>
          </a:prstGeom>
          <a:noFill/>
        </p:spPr>
        <p:txBody>
          <a:bodyPr wrap="square" rtlCol="0">
            <a:spAutoFit/>
          </a:bodyPr>
          <a:lstStyle/>
          <a:p>
            <a:pPr lvl="1" algn="just"/>
            <a:r>
              <a:rPr lang="pl-PL" sz="2400" b="1" dirty="0"/>
              <a:t>Errors </a:t>
            </a:r>
            <a:r>
              <a:rPr lang="pl-PL" sz="2400" b="1" dirty="0" smtClean="0"/>
              <a:t>#2 – Error Limit</a:t>
            </a:r>
            <a:endParaRPr lang="pl-PL" sz="2400" b="1" dirty="0"/>
          </a:p>
          <a:p>
            <a:pPr lvl="1" algn="just"/>
            <a:endParaRPr lang="pl-PL" dirty="0"/>
          </a:p>
          <a:p>
            <a:pPr lvl="1" algn="just"/>
            <a:r>
              <a:rPr lang="en-US" dirty="0"/>
              <a:t>By default, </a:t>
            </a:r>
            <a:r>
              <a:rPr lang="en-US" b="1" dirty="0"/>
              <a:t>processing stops at the first error </a:t>
            </a:r>
            <a:r>
              <a:rPr lang="en-US" dirty="0"/>
              <a:t>implicating a key column. This behavior is controlled by an </a:t>
            </a:r>
            <a:r>
              <a:rPr lang="en-US" b="1" dirty="0"/>
              <a:t>error limit that specifies zero </a:t>
            </a:r>
            <a:r>
              <a:rPr lang="en-US" dirty="0"/>
              <a:t>as the number of allowed errors and the Stop Processing directive that tells the server to stop processing when the error limit is reached.</a:t>
            </a:r>
          </a:p>
          <a:p>
            <a:pPr lvl="1" algn="just"/>
            <a:endParaRPr lang="en-US" dirty="0"/>
          </a:p>
          <a:p>
            <a:pPr lvl="1" algn="just"/>
            <a:r>
              <a:rPr lang="en-US" dirty="0"/>
              <a:t>Records triggering an error, due to null or missing or duplicate values, are either converted to the unknown member or discarded. Analysis Services will not import data that violates data integrity constraints.</a:t>
            </a:r>
            <a:endParaRPr lang="pl-PL" dirty="0"/>
          </a:p>
          <a:p>
            <a:pPr lvl="1" algn="just"/>
            <a:endParaRPr lang="pl-PL" dirty="0"/>
          </a:p>
          <a:p>
            <a:pPr lvl="1" algn="just"/>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96309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339650"/>
          </a:xfrm>
          <a:prstGeom prst="rect">
            <a:avLst/>
          </a:prstGeom>
          <a:noFill/>
        </p:spPr>
        <p:txBody>
          <a:bodyPr wrap="square" rtlCol="0">
            <a:spAutoFit/>
          </a:bodyPr>
          <a:lstStyle/>
          <a:p>
            <a:pPr lvl="1" algn="just"/>
            <a:r>
              <a:rPr lang="pl-PL" sz="2400" b="1" dirty="0"/>
              <a:t>Errors </a:t>
            </a:r>
            <a:r>
              <a:rPr lang="pl-PL" sz="2400" b="1" dirty="0" smtClean="0"/>
              <a:t>#3 - Types</a:t>
            </a:r>
            <a:endParaRPr lang="pl-PL" sz="2400" b="1" dirty="0"/>
          </a:p>
          <a:p>
            <a:pPr lvl="1" algn="just"/>
            <a:endParaRPr lang="pl-PL" dirty="0"/>
          </a:p>
          <a:p>
            <a:pPr lvl="1" algn="just"/>
            <a:r>
              <a:rPr lang="en-US" b="1" dirty="0" err="1"/>
              <a:t>KeyNotFound</a:t>
            </a:r>
            <a:endParaRPr lang="en-US" b="1" dirty="0"/>
          </a:p>
          <a:p>
            <a:pPr lvl="1" algn="just"/>
            <a:endParaRPr lang="en-US" dirty="0"/>
          </a:p>
          <a:p>
            <a:pPr lvl="1" algn="just"/>
            <a:r>
              <a:rPr lang="en-US" dirty="0"/>
              <a:t>Occurs when a foreign key in a fact table does not have a matching primary key in a related dimension table (for example, a Sales fact table has a record with a product ID that doesn't exist in the Product dimension table). This error can occur during partition processing, or dimension processing of </a:t>
            </a:r>
            <a:r>
              <a:rPr lang="en-US" dirty="0" err="1"/>
              <a:t>snowflaked</a:t>
            </a:r>
            <a:r>
              <a:rPr lang="en-US" dirty="0"/>
              <a:t> dimensions.</a:t>
            </a:r>
          </a:p>
          <a:p>
            <a:pPr lvl="1" algn="just"/>
            <a:endParaRPr lang="en-US" dirty="0"/>
          </a:p>
          <a:p>
            <a:pPr lvl="1" algn="just"/>
            <a:r>
              <a:rPr lang="en-US" b="1" dirty="0" err="1"/>
              <a:t>KeyDuplicate</a:t>
            </a:r>
            <a:endParaRPr lang="en-US" b="1" dirty="0"/>
          </a:p>
          <a:p>
            <a:pPr lvl="1" algn="just"/>
            <a:endParaRPr lang="en-US" dirty="0"/>
          </a:p>
          <a:p>
            <a:pPr lvl="1" algn="just"/>
            <a:r>
              <a:rPr lang="en-US" dirty="0"/>
              <a:t>Occurs when duplicate attribute keys are found in a dimension. In most cases, it is acceptable to have duplicate attribute keys, but this error informs you of the duplicates so that you can check the dimension for design flaws that might lead to inconsistent relationships between attributes.</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01078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3231654"/>
          </a:xfrm>
          <a:prstGeom prst="rect">
            <a:avLst/>
          </a:prstGeom>
          <a:noFill/>
        </p:spPr>
        <p:txBody>
          <a:bodyPr wrap="square" rtlCol="0">
            <a:spAutoFit/>
          </a:bodyPr>
          <a:lstStyle/>
          <a:p>
            <a:pPr lvl="1" algn="just"/>
            <a:r>
              <a:rPr lang="pl-PL" sz="2400" b="1" dirty="0"/>
              <a:t>Errors </a:t>
            </a:r>
            <a:r>
              <a:rPr lang="pl-PL" sz="2400" b="1" dirty="0" smtClean="0"/>
              <a:t>#4 </a:t>
            </a:r>
            <a:r>
              <a:rPr lang="pl-PL" sz="2400" b="1" dirty="0"/>
              <a:t>- </a:t>
            </a:r>
            <a:r>
              <a:rPr lang="pl-PL" sz="2400" b="1" dirty="0" smtClean="0"/>
              <a:t>Types</a:t>
            </a:r>
            <a:endParaRPr lang="pl-PL" sz="2400" b="1" dirty="0"/>
          </a:p>
          <a:p>
            <a:pPr lvl="1" algn="just"/>
            <a:endParaRPr lang="pl-PL" dirty="0"/>
          </a:p>
          <a:p>
            <a:pPr lvl="1" algn="just"/>
            <a:r>
              <a:rPr lang="en-US" b="1" dirty="0" err="1"/>
              <a:t>NullKeyNotAllowed</a:t>
            </a:r>
            <a:endParaRPr lang="en-US" b="1" dirty="0"/>
          </a:p>
          <a:p>
            <a:pPr lvl="1" algn="just"/>
            <a:endParaRPr lang="en-US" dirty="0"/>
          </a:p>
          <a:p>
            <a:pPr lvl="1" algn="just"/>
            <a:r>
              <a:rPr lang="en-US" dirty="0"/>
              <a:t>Occurs when </a:t>
            </a:r>
            <a:r>
              <a:rPr lang="en-US" dirty="0" err="1"/>
              <a:t>NullProcessing</a:t>
            </a:r>
            <a:r>
              <a:rPr lang="en-US" dirty="0"/>
              <a:t> = Error is set on a dimension attribute or when null values exists in an attribute key column used to uniquely identify a member.</a:t>
            </a:r>
          </a:p>
          <a:p>
            <a:pPr lvl="1" algn="just"/>
            <a:endParaRPr lang="en-US" dirty="0"/>
          </a:p>
          <a:p>
            <a:pPr lvl="1" algn="just"/>
            <a:r>
              <a:rPr lang="en-US" b="1" dirty="0" err="1"/>
              <a:t>NullKeyConvertedToUnknown</a:t>
            </a:r>
            <a:endParaRPr lang="en-US" b="1" dirty="0"/>
          </a:p>
          <a:p>
            <a:pPr lvl="1" algn="just"/>
            <a:endParaRPr lang="en-US" dirty="0"/>
          </a:p>
          <a:p>
            <a:pPr lvl="1" algn="just"/>
            <a:r>
              <a:rPr lang="en-US" dirty="0"/>
              <a:t>Occurs when null values are subsequently converted to the unknown member. Setting </a:t>
            </a:r>
            <a:r>
              <a:rPr lang="en-US" dirty="0" err="1"/>
              <a:t>NullProcessing</a:t>
            </a:r>
            <a:r>
              <a:rPr lang="en-US" dirty="0"/>
              <a:t> = </a:t>
            </a:r>
            <a:r>
              <a:rPr lang="en-US" dirty="0" err="1"/>
              <a:t>ConvertToUnknown</a:t>
            </a:r>
            <a:r>
              <a:rPr lang="en-US" dirty="0"/>
              <a:t> on a dimension attribute will trigger this error.</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46270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Null</a:t>
            </a:r>
            <a:r>
              <a:rPr lang="pl-PL" dirty="0"/>
              <a:t/>
            </a:r>
            <a:br>
              <a:rPr lang="pl-PL" dirty="0"/>
            </a:br>
            <a:r>
              <a:rPr lang="pl-PL" dirty="0"/>
              <a:t>Processing</a:t>
            </a:r>
          </a:p>
        </p:txBody>
      </p:sp>
      <p:sp>
        <p:nvSpPr>
          <p:cNvPr id="3" name="Symbol zastępczy zawartości 2"/>
          <p:cNvSpPr>
            <a:spLocks noGrp="1"/>
          </p:cNvSpPr>
          <p:nvPr>
            <p:ph idx="1"/>
          </p:nvPr>
        </p:nvSpPr>
        <p:spPr/>
        <p:txBody>
          <a:bodyPr/>
          <a:lstStyle/>
          <a:p>
            <a:pPr marL="0" indent="0">
              <a:buNone/>
            </a:pPr>
            <a:endParaRPr lang="pl-PL" dirty="0"/>
          </a:p>
        </p:txBody>
      </p:sp>
      <p:sp>
        <p:nvSpPr>
          <p:cNvPr id="4" name="Symbol zastępczy numeru slajdu 3"/>
          <p:cNvSpPr>
            <a:spLocks noGrp="1"/>
          </p:cNvSpPr>
          <p:nvPr>
            <p:ph type="sldNum" sz="quarter" idx="12"/>
          </p:nvPr>
        </p:nvSpPr>
        <p:spPr/>
        <p:txBody>
          <a:bodyPr/>
          <a:lstStyle/>
          <a:p>
            <a:fld id="{4FAB73BC-B049-4115-A692-8D63A059BFB8}" type="slidenum">
              <a:rPr lang="en-US" smtClean="0"/>
              <a:t>6</a:t>
            </a:fld>
            <a:endParaRPr lang="en-US" dirty="0"/>
          </a:p>
        </p:txBody>
      </p:sp>
      <p:sp>
        <p:nvSpPr>
          <p:cNvPr id="5" name="Symbol zastępczy stopki 4"/>
          <p:cNvSpPr>
            <a:spLocks noGrp="1"/>
          </p:cNvSpPr>
          <p:nvPr>
            <p:ph type="ftr" sz="quarter" idx="11"/>
          </p:nvPr>
        </p:nvSpPr>
        <p:spPr/>
        <p:txBody>
          <a:bodyPr/>
          <a:lstStyle/>
          <a:p>
            <a:r>
              <a:rPr lang="en-US"/>
              <a:t>Modele Analizy Danych</a:t>
            </a:r>
            <a:endParaRPr lang="pl-PL" dirty="0"/>
          </a:p>
        </p:txBody>
      </p:sp>
    </p:spTree>
    <p:extLst>
      <p:ext uri="{BB962C8B-B14F-4D97-AF65-F5344CB8AC3E}">
        <p14:creationId xmlns:p14="http://schemas.microsoft.com/office/powerpoint/2010/main" val="163941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2954655"/>
          </a:xfrm>
          <a:prstGeom prst="rect">
            <a:avLst/>
          </a:prstGeom>
          <a:noFill/>
        </p:spPr>
        <p:txBody>
          <a:bodyPr wrap="square" rtlCol="0">
            <a:spAutoFit/>
          </a:bodyPr>
          <a:lstStyle/>
          <a:p>
            <a:pPr lvl="1" algn="just"/>
            <a:r>
              <a:rPr lang="pl-PL" sz="2400" b="1" dirty="0"/>
              <a:t>NullProcessing #</a:t>
            </a:r>
            <a:r>
              <a:rPr lang="pl-PL" sz="2400" b="1" dirty="0" smtClean="0"/>
              <a:t>1</a:t>
            </a:r>
            <a:endParaRPr lang="pl-PL" sz="2400" b="1" dirty="0"/>
          </a:p>
          <a:p>
            <a:pPr lvl="1" algn="just"/>
            <a:endParaRPr lang="pl-PL" dirty="0"/>
          </a:p>
          <a:p>
            <a:pPr lvl="1" algn="just"/>
            <a:r>
              <a:rPr lang="en-US" b="1" dirty="0"/>
              <a:t>Null foreign keys in a fact table (</a:t>
            </a:r>
            <a:r>
              <a:rPr lang="en-US" b="1" dirty="0" err="1"/>
              <a:t>KeyNotFound</a:t>
            </a:r>
            <a:r>
              <a:rPr lang="en-US" b="1" dirty="0" smtClean="0"/>
              <a:t>)</a:t>
            </a:r>
            <a:endParaRPr lang="pl-PL" b="1" dirty="0" smtClean="0"/>
          </a:p>
          <a:p>
            <a:pPr lvl="1" algn="just"/>
            <a:endParaRPr lang="en-US" b="1" dirty="0"/>
          </a:p>
          <a:p>
            <a:pPr lvl="1" algn="just"/>
            <a:r>
              <a:rPr lang="en-US" dirty="0"/>
              <a:t>By default, a null value in a foreign key column of a fact table is converted to zero. Assuming zero is not a valid foreign key value, the </a:t>
            </a:r>
            <a:r>
              <a:rPr lang="en-US" dirty="0" err="1"/>
              <a:t>KeyNotFound</a:t>
            </a:r>
            <a:r>
              <a:rPr lang="en-US" dirty="0"/>
              <a:t> error will be logged and counted towards the error limit that is zero by default.</a:t>
            </a:r>
          </a:p>
          <a:p>
            <a:pPr lvl="1" algn="just"/>
            <a:endParaRPr lang="en-US" dirty="0"/>
          </a:p>
          <a:p>
            <a:pPr lvl="1" algn="just"/>
            <a:r>
              <a:rPr lang="en-US" dirty="0"/>
              <a:t>To allow processing to continue, you can handle the null before it is converted and checked for errors. To do this, set </a:t>
            </a:r>
            <a:r>
              <a:rPr lang="en-US" dirty="0" err="1"/>
              <a:t>NullProcessing</a:t>
            </a:r>
            <a:r>
              <a:rPr lang="en-US" dirty="0"/>
              <a:t> to Error.</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102190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611147" cy="4616648"/>
          </a:xfrm>
          <a:prstGeom prst="rect">
            <a:avLst/>
          </a:prstGeom>
          <a:noFill/>
        </p:spPr>
        <p:txBody>
          <a:bodyPr wrap="square" rtlCol="0">
            <a:spAutoFit/>
          </a:bodyPr>
          <a:lstStyle/>
          <a:p>
            <a:pPr lvl="1" algn="just"/>
            <a:r>
              <a:rPr lang="pl-PL" sz="2400" b="1" dirty="0"/>
              <a:t>NullProcessing </a:t>
            </a:r>
            <a:r>
              <a:rPr lang="pl-PL" sz="2400" b="1" dirty="0" smtClean="0"/>
              <a:t>#2</a:t>
            </a:r>
            <a:endParaRPr lang="pl-PL" sz="2400" b="1" dirty="0"/>
          </a:p>
          <a:p>
            <a:pPr lvl="1" algn="just"/>
            <a:endParaRPr lang="pl-PL" dirty="0"/>
          </a:p>
          <a:p>
            <a:pPr lvl="1" algn="just"/>
            <a:r>
              <a:rPr lang="en-US" b="1" dirty="0"/>
              <a:t>Null keys in a dimension</a:t>
            </a:r>
          </a:p>
          <a:p>
            <a:pPr lvl="1" algn="just"/>
            <a:r>
              <a:rPr lang="en-US" dirty="0"/>
              <a:t>To continue processing when null values are found in foreign keys in a </a:t>
            </a:r>
            <a:r>
              <a:rPr lang="en-US" dirty="0" err="1"/>
              <a:t>snowflaked</a:t>
            </a:r>
            <a:r>
              <a:rPr lang="en-US" dirty="0"/>
              <a:t> dimension, handle the null values first by setting </a:t>
            </a:r>
            <a:r>
              <a:rPr lang="en-US" dirty="0" err="1"/>
              <a:t>NullProcessing</a:t>
            </a:r>
            <a:r>
              <a:rPr lang="en-US" dirty="0"/>
              <a:t> on the </a:t>
            </a:r>
            <a:r>
              <a:rPr lang="en-US" dirty="0" err="1"/>
              <a:t>KeyColumn</a:t>
            </a:r>
            <a:r>
              <a:rPr lang="en-US" dirty="0"/>
              <a:t> of the dimension attribute. This discards or converts the record, before the </a:t>
            </a:r>
            <a:r>
              <a:rPr lang="en-US" dirty="0" err="1"/>
              <a:t>KeyNotFound</a:t>
            </a:r>
            <a:r>
              <a:rPr lang="en-US" dirty="0"/>
              <a:t> error can occur.</a:t>
            </a:r>
          </a:p>
          <a:p>
            <a:pPr lvl="1" algn="just"/>
            <a:endParaRPr lang="en-US" dirty="0"/>
          </a:p>
          <a:p>
            <a:pPr lvl="1" algn="just"/>
            <a:r>
              <a:rPr lang="en-US" dirty="0"/>
              <a:t>You have two options for handling nulls on dimension attribute:</a:t>
            </a:r>
          </a:p>
          <a:p>
            <a:pPr lvl="1" algn="just"/>
            <a:endParaRPr lang="en-US" dirty="0"/>
          </a:p>
          <a:p>
            <a:pPr lvl="1" algn="just"/>
            <a:r>
              <a:rPr lang="en-US" dirty="0"/>
              <a:t>Set </a:t>
            </a:r>
            <a:r>
              <a:rPr lang="en-US" dirty="0" err="1"/>
              <a:t>NullProcessing</a:t>
            </a:r>
            <a:r>
              <a:rPr lang="en-US" dirty="0"/>
              <a:t>=</a:t>
            </a:r>
            <a:r>
              <a:rPr lang="en-US" dirty="0" err="1"/>
              <a:t>UnknownMember</a:t>
            </a:r>
            <a:r>
              <a:rPr lang="en-US" dirty="0"/>
              <a:t> to allocate records with null values to the unknown member. This produces the </a:t>
            </a:r>
            <a:r>
              <a:rPr lang="en-US" dirty="0" err="1"/>
              <a:t>NullKeyConvertedToUnknown</a:t>
            </a:r>
            <a:r>
              <a:rPr lang="en-US" dirty="0"/>
              <a:t> error, which is ignored by default.</a:t>
            </a:r>
          </a:p>
          <a:p>
            <a:pPr lvl="1" algn="just"/>
            <a:endParaRPr lang="en-US" dirty="0"/>
          </a:p>
          <a:p>
            <a:pPr lvl="1" algn="just"/>
            <a:r>
              <a:rPr lang="en-US" dirty="0"/>
              <a:t>Set </a:t>
            </a:r>
            <a:r>
              <a:rPr lang="en-US" dirty="0" err="1"/>
              <a:t>NullProcessing</a:t>
            </a:r>
            <a:r>
              <a:rPr lang="en-US" dirty="0"/>
              <a:t>=Error to exclude records with null values. This produces the </a:t>
            </a:r>
            <a:r>
              <a:rPr lang="en-US" dirty="0" err="1"/>
              <a:t>NullKeyNotAllowed</a:t>
            </a:r>
            <a:r>
              <a:rPr lang="en-US" dirty="0"/>
              <a:t> error, which is logged and counts toward the key error limit. You can set error configuration property on Null Key Not Allowed to </a:t>
            </a:r>
            <a:r>
              <a:rPr lang="en-US" dirty="0" err="1"/>
              <a:t>IgnoreError</a:t>
            </a:r>
            <a:r>
              <a:rPr lang="en-US" dirty="0"/>
              <a:t> to allow processing to continue.</a:t>
            </a:r>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spTree>
    <p:extLst>
      <p:ext uri="{BB962C8B-B14F-4D97-AF65-F5344CB8AC3E}">
        <p14:creationId xmlns:p14="http://schemas.microsoft.com/office/powerpoint/2010/main" val="425351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8" y="662730"/>
            <a:ext cx="5911518" cy="461665"/>
          </a:xfrm>
          <a:prstGeom prst="rect">
            <a:avLst/>
          </a:prstGeom>
          <a:noFill/>
        </p:spPr>
        <p:txBody>
          <a:bodyPr wrap="square" rtlCol="0">
            <a:spAutoFit/>
          </a:bodyPr>
          <a:lstStyle/>
          <a:p>
            <a:pPr lvl="1" algn="just"/>
            <a:r>
              <a:rPr lang="pl-PL" sz="2400" b="1" dirty="0"/>
              <a:t>NullProcessing </a:t>
            </a:r>
            <a:r>
              <a:rPr lang="pl-PL" sz="2400" b="1" dirty="0" smtClean="0"/>
              <a:t>#3</a:t>
            </a:r>
            <a:endParaRPr lang="en-US" dirty="0"/>
          </a:p>
        </p:txBody>
      </p:sp>
      <p:sp>
        <p:nvSpPr>
          <p:cNvPr id="3" name="Symbol zastępczy stopki 2"/>
          <p:cNvSpPr>
            <a:spLocks noGrp="1"/>
          </p:cNvSpPr>
          <p:nvPr>
            <p:ph type="ftr" sz="quarter" idx="11"/>
          </p:nvPr>
        </p:nvSpPr>
        <p:spPr/>
        <p:txBody>
          <a:bodyPr/>
          <a:lstStyle/>
          <a:p>
            <a:r>
              <a:rPr lang="en-US"/>
              <a:t>T.Kostyrka - Hurtownie Danych</a:t>
            </a:r>
            <a:endParaRPr lang="en-US" dirty="0"/>
          </a:p>
        </p:txBody>
      </p:sp>
      <p:pic>
        <p:nvPicPr>
          <p:cNvPr id="2" name="Obraz 1">
            <a:extLst>
              <a:ext uri="{FF2B5EF4-FFF2-40B4-BE49-F238E27FC236}">
                <a16:creationId xmlns:a16="http://schemas.microsoft.com/office/drawing/2014/main" xmlns="" id="{8735F06C-CC99-420C-B20A-2243387BAA66}"/>
              </a:ext>
            </a:extLst>
          </p:cNvPr>
          <p:cNvPicPr>
            <a:picLocks noChangeAspect="1"/>
          </p:cNvPicPr>
          <p:nvPr/>
        </p:nvPicPr>
        <p:blipFill>
          <a:blip r:embed="rId2"/>
          <a:stretch>
            <a:fillRect/>
          </a:stretch>
        </p:blipFill>
        <p:spPr>
          <a:xfrm>
            <a:off x="4076972" y="594570"/>
            <a:ext cx="3829050" cy="5600700"/>
          </a:xfrm>
          <a:prstGeom prst="rect">
            <a:avLst/>
          </a:prstGeom>
        </p:spPr>
      </p:pic>
      <p:pic>
        <p:nvPicPr>
          <p:cNvPr id="4" name="Obraz 3">
            <a:extLst>
              <a:ext uri="{FF2B5EF4-FFF2-40B4-BE49-F238E27FC236}">
                <a16:creationId xmlns:a16="http://schemas.microsoft.com/office/drawing/2014/main" xmlns="" id="{0F891429-23D5-4208-8C0C-3F4ECBBAF63F}"/>
              </a:ext>
            </a:extLst>
          </p:cNvPr>
          <p:cNvPicPr>
            <a:picLocks noChangeAspect="1"/>
          </p:cNvPicPr>
          <p:nvPr/>
        </p:nvPicPr>
        <p:blipFill>
          <a:blip r:embed="rId3"/>
          <a:stretch>
            <a:fillRect/>
          </a:stretch>
        </p:blipFill>
        <p:spPr>
          <a:xfrm>
            <a:off x="8073965" y="594570"/>
            <a:ext cx="3829050" cy="5553075"/>
          </a:xfrm>
          <a:prstGeom prst="rect">
            <a:avLst/>
          </a:prstGeom>
        </p:spPr>
      </p:pic>
    </p:spTree>
    <p:extLst>
      <p:ext uri="{BB962C8B-B14F-4D97-AF65-F5344CB8AC3E}">
        <p14:creationId xmlns:p14="http://schemas.microsoft.com/office/powerpoint/2010/main" val="2353429086"/>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1130</TotalTime>
  <Words>860</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Wingdings 2</vt:lpstr>
      <vt:lpstr>Ramka</vt:lpstr>
      <vt:lpstr>Modele Analizy Danych</vt:lpstr>
      <vt:lpstr>PowerPoint Presentation</vt:lpstr>
      <vt:lpstr>PowerPoint Presentation</vt:lpstr>
      <vt:lpstr>PowerPoint Presentation</vt:lpstr>
      <vt:lpstr>PowerPoint Presentation</vt:lpstr>
      <vt:lpstr>Null Processing</vt:lpstr>
      <vt:lpstr>PowerPoint Presentation</vt:lpstr>
      <vt:lpstr>PowerPoint Presentation</vt:lpstr>
      <vt:lpstr>PowerPoint Presentation</vt:lpstr>
      <vt:lpstr>Error Configuration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535</cp:revision>
  <dcterms:created xsi:type="dcterms:W3CDTF">2016-10-31T15:19:50Z</dcterms:created>
  <dcterms:modified xsi:type="dcterms:W3CDTF">2018-05-17T15:26:03Z</dcterms:modified>
</cp:coreProperties>
</file>