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27"/>
  </p:notesMasterIdLst>
  <p:sldIdLst>
    <p:sldId id="256" r:id="rId2"/>
    <p:sldId id="320" r:id="rId3"/>
    <p:sldId id="326" r:id="rId4"/>
    <p:sldId id="327" r:id="rId5"/>
    <p:sldId id="332" r:id="rId6"/>
    <p:sldId id="333" r:id="rId7"/>
    <p:sldId id="348" r:id="rId8"/>
    <p:sldId id="331" r:id="rId9"/>
    <p:sldId id="334" r:id="rId10"/>
    <p:sldId id="335" r:id="rId11"/>
    <p:sldId id="328" r:id="rId12"/>
    <p:sldId id="336" r:id="rId13"/>
    <p:sldId id="337" r:id="rId14"/>
    <p:sldId id="338" r:id="rId15"/>
    <p:sldId id="340" r:id="rId16"/>
    <p:sldId id="329" r:id="rId17"/>
    <p:sldId id="344" r:id="rId18"/>
    <p:sldId id="345" r:id="rId19"/>
    <p:sldId id="346" r:id="rId20"/>
    <p:sldId id="339" r:id="rId21"/>
    <p:sldId id="341" r:id="rId22"/>
    <p:sldId id="342" r:id="rId23"/>
    <p:sldId id="343" r:id="rId24"/>
    <p:sldId id="347" r:id="rId25"/>
    <p:sldId id="33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19/05/2018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FB25D763-4BFF-435A-86F7-A981E05BAB20}" type="datetime1">
              <a:rPr lang="en-US" smtClean="0"/>
              <a:t>5/19/2018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3962AECF-1854-43A9-8E3B-100DE1ECD05A}" type="datetime1">
              <a:rPr lang="en-US" smtClean="0"/>
              <a:t>5/19/2018</a:t>
            </a:fld>
            <a:endParaRPr lang="en-US" dirty="0"/>
          </a:p>
        </p:txBody>
      </p:sp>
      <p:sp>
        <p:nvSpPr>
          <p:cNvPr id="8" name="Footer Placeholder 7"/>
          <p:cNvSpPr>
            <a:spLocks noGrp="1"/>
          </p:cNvSpPr>
          <p:nvPr>
            <p:ph type="ftr" sz="quarter" idx="11"/>
          </p:nvPr>
        </p:nvSpPr>
        <p:spPr/>
        <p:txBody>
          <a:bodyPr/>
          <a:lstStyle/>
          <a:p>
            <a:r>
              <a:rPr lang="en-US"/>
              <a:t>Modele Analizy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641ADD4A-A082-4667-A8B0-E84FA547FE3A}" type="datetime1">
              <a:rPr lang="en-US" smtClean="0"/>
              <a:t>5/19/2018</a:t>
            </a:fld>
            <a:endParaRPr lang="en-US" dirty="0"/>
          </a:p>
        </p:txBody>
      </p:sp>
      <p:sp>
        <p:nvSpPr>
          <p:cNvPr id="8" name="Footer Placeholder 7"/>
          <p:cNvSpPr>
            <a:spLocks noGrp="1"/>
          </p:cNvSpPr>
          <p:nvPr>
            <p:ph type="ftr" sz="quarter" idx="11"/>
          </p:nvPr>
        </p:nvSpPr>
        <p:spPr/>
        <p:txBody>
          <a:bodyPr/>
          <a:lstStyle/>
          <a:p>
            <a:r>
              <a:rPr lang="en-US"/>
              <a:t>Modele Analizy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FAF1209-ECAE-4965-AE28-CFD11587F099}" type="datetime1">
              <a:rPr lang="en-US" smtClean="0"/>
              <a:t>5/19/2018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688D22C6-7D71-494D-AA45-CC0455474F96}" type="datetime1">
              <a:rPr lang="en-US" smtClean="0"/>
              <a:t>5/19/2018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52D55FF7-1D57-4C5B-A6DA-33F225BD8D45}" type="datetime1">
              <a:rPr lang="en-US" smtClean="0"/>
              <a:t>5/19/2018</a:t>
            </a:fld>
            <a:endParaRPr lang="en-US" dirty="0"/>
          </a:p>
        </p:txBody>
      </p:sp>
      <p:sp>
        <p:nvSpPr>
          <p:cNvPr id="9" name="Footer Placeholder 8"/>
          <p:cNvSpPr>
            <a:spLocks noGrp="1"/>
          </p:cNvSpPr>
          <p:nvPr>
            <p:ph type="ftr" sz="quarter" idx="11"/>
          </p:nvPr>
        </p:nvSpPr>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EA3F55A8-D3AB-4254-8C74-B25F7B949E24}" type="datetime1">
              <a:rPr lang="en-US" smtClean="0"/>
              <a:t>5/19/2018</a:t>
            </a:fld>
            <a:endParaRPr lang="en-US" dirty="0"/>
          </a:p>
        </p:txBody>
      </p:sp>
      <p:sp>
        <p:nvSpPr>
          <p:cNvPr id="11" name="Footer Placeholder 10"/>
          <p:cNvSpPr>
            <a:spLocks noGrp="1"/>
          </p:cNvSpPr>
          <p:nvPr>
            <p:ph type="ftr" sz="quarter" idx="11"/>
          </p:nvPr>
        </p:nvSpPr>
        <p:spPr/>
        <p:txBody>
          <a:bodyPr/>
          <a:lstStyle/>
          <a:p>
            <a:r>
              <a:rPr lang="en-US"/>
              <a:t>Modele Analizy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B7EFCDFD-F273-45FD-A492-3AE21C78B8C5}" type="datetime1">
              <a:rPr lang="en-US" smtClean="0"/>
              <a:t>5/19/2018</a:t>
            </a:fld>
            <a:endParaRPr lang="en-US" dirty="0"/>
          </a:p>
        </p:txBody>
      </p:sp>
      <p:sp>
        <p:nvSpPr>
          <p:cNvPr id="7" name="Footer Placeholder 6"/>
          <p:cNvSpPr>
            <a:spLocks noGrp="1"/>
          </p:cNvSpPr>
          <p:nvPr>
            <p:ph type="ftr" sz="quarter" idx="11"/>
          </p:nvPr>
        </p:nvSpPr>
        <p:spPr/>
        <p:txBody>
          <a:bodyPr/>
          <a:lstStyle/>
          <a:p>
            <a:r>
              <a:rPr lang="en-US"/>
              <a:t>Modele Analizy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914BD53-BD25-4557-8942-CCEA33F949F7}" type="datetime1">
              <a:rPr lang="en-US" smtClean="0"/>
              <a:t>5/19/2018</a:t>
            </a:fld>
            <a:endParaRPr lang="en-US" dirty="0"/>
          </a:p>
        </p:txBody>
      </p:sp>
      <p:sp>
        <p:nvSpPr>
          <p:cNvPr id="6" name="Footer Placeholder 5"/>
          <p:cNvSpPr>
            <a:spLocks noGrp="1"/>
          </p:cNvSpPr>
          <p:nvPr>
            <p:ph type="ftr" sz="quarter" idx="11"/>
          </p:nvPr>
        </p:nvSpPr>
        <p:spPr/>
        <p:txBody>
          <a:bodyPr/>
          <a:lstStyle/>
          <a:p>
            <a:r>
              <a:rPr lang="en-US"/>
              <a:t>Modele Analizy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EAD11A38-1757-4426-9FF6-CBBE47B4D115}" type="datetime1">
              <a:rPr lang="en-US" smtClean="0"/>
              <a:t>5/19/2018</a:t>
            </a:fld>
            <a:endParaRPr lang="en-US" dirty="0"/>
          </a:p>
        </p:txBody>
      </p:sp>
      <p:sp>
        <p:nvSpPr>
          <p:cNvPr id="9" name="Footer Placeholder 8"/>
          <p:cNvSpPr>
            <a:spLocks noGrp="1"/>
          </p:cNvSpPr>
          <p:nvPr>
            <p:ph type="ftr" sz="quarter" idx="11"/>
          </p:nvPr>
        </p:nvSpPr>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5B15C6BA-5AEA-4BBE-A0BF-15E204DE4C5F}" type="datetime1">
              <a:rPr lang="en-US" smtClean="0"/>
              <a:t>5/19/2018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0A93E71-2A29-427F-B37B-E60C2B8EA816}" type="datetime1">
              <a:rPr lang="en-US" smtClean="0"/>
              <a:t>5/19/2018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Modele Analizy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sql/analysis-services/multidimensional-models-olap-logical-cube-objects/aggregations-and-aggregation-designs?view=sql-analysis-services-2017" TargetMode="External"/><Relationship Id="rId2" Type="http://schemas.openxmlformats.org/officeDocument/2006/relationships/hyperlink" Target="https://docs.microsoft.com/en-us/sql/analysis-services/multidimensional-models/error-configuration-for-cube-partition-and-dimension-processing?view=sql-analysis-services-2017" TargetMode="External"/><Relationship Id="rId1" Type="http://schemas.openxmlformats.org/officeDocument/2006/relationships/slideLayout" Target="../slideLayouts/slideLayout7.xml"/><Relationship Id="rId4" Type="http://schemas.openxmlformats.org/officeDocument/2006/relationships/hyperlink" Target="https://social.technet.microsoft.com/wiki/contents/articles/18137.aggregations-in-ssas.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msbistackworld.wordpress.com/2012/09/27/difference-between-process-update-vs-process-full-2/"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Modele Analizy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Optimization</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893647"/>
          </a:xfrm>
          <a:prstGeom prst="rect">
            <a:avLst/>
          </a:prstGeom>
          <a:noFill/>
        </p:spPr>
        <p:txBody>
          <a:bodyPr wrap="square" rtlCol="0">
            <a:spAutoFit/>
          </a:bodyPr>
          <a:lstStyle/>
          <a:p>
            <a:pPr lvl="1" algn="just"/>
            <a:r>
              <a:rPr lang="pl-PL" sz="2400" b="1" dirty="0"/>
              <a:t>Processing #5</a:t>
            </a:r>
          </a:p>
          <a:p>
            <a:pPr lvl="1" algn="just"/>
            <a:endParaRPr lang="pl-PL" dirty="0"/>
          </a:p>
          <a:p>
            <a:pPr lvl="1" algn="just"/>
            <a:r>
              <a:rPr lang="en-US" b="1" dirty="0"/>
              <a:t>Processing a Measure Group</a:t>
            </a:r>
            <a:endParaRPr lang="pl-PL" b="1" dirty="0"/>
          </a:p>
          <a:p>
            <a:pPr lvl="1" algn="just"/>
            <a:endParaRPr lang="en-US" b="1" dirty="0"/>
          </a:p>
          <a:p>
            <a:pPr lvl="1" algn="just"/>
            <a:r>
              <a:rPr lang="en-US" dirty="0"/>
              <a:t>When you process a measure group, Analysis Services processes some or all partitions within the measure group, and any unprocessed dimensions that participate in the measure group. Specifics of the processing job depend on the processing option that you select. You can process one or more measure groups in Analysis Services without affecting other measure groups in a cube.</a:t>
            </a:r>
            <a:endParaRPr lang="pl-PL" dirty="0"/>
          </a:p>
          <a:p>
            <a:pPr lvl="1" algn="just"/>
            <a:endParaRPr lang="pl-PL" dirty="0"/>
          </a:p>
          <a:p>
            <a:pPr lvl="1" algn="just"/>
            <a:r>
              <a:rPr lang="en-US" b="1" dirty="0"/>
              <a:t>Processing a Partition</a:t>
            </a:r>
            <a:endParaRPr lang="pl-PL" b="1" dirty="0"/>
          </a:p>
          <a:p>
            <a:pPr lvl="1" algn="just"/>
            <a:endParaRPr lang="en-US" b="1" dirty="0"/>
          </a:p>
          <a:p>
            <a:pPr lvl="1" algn="just"/>
            <a:r>
              <a:rPr lang="en-US" dirty="0"/>
              <a:t>Effective administration of Analysis Services involves the practice of partitioning data. Partition processing is unique because it involves consideration of hard disk use and space constraints, combined with data structure limitations imposed by Analysis Services. To keep query response times fast and processing throughput high, you have to regularly create, process, and merge partitions.</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95664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Partitions</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2343175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10476369" cy="4893647"/>
          </a:xfrm>
          <a:prstGeom prst="rect">
            <a:avLst/>
          </a:prstGeom>
          <a:noFill/>
        </p:spPr>
        <p:txBody>
          <a:bodyPr wrap="square" rtlCol="0">
            <a:spAutoFit/>
          </a:bodyPr>
          <a:lstStyle/>
          <a:p>
            <a:pPr lvl="1" algn="just"/>
            <a:r>
              <a:rPr lang="pl-PL" sz="2400" b="1" dirty="0"/>
              <a:t>Partitions #1</a:t>
            </a:r>
          </a:p>
          <a:p>
            <a:pPr lvl="1" algn="just"/>
            <a:endParaRPr lang="pl-PL" dirty="0"/>
          </a:p>
          <a:p>
            <a:pPr lvl="1" algn="just"/>
            <a:r>
              <a:rPr lang="en-US" dirty="0"/>
              <a:t>A partition is a container for a portion of the measure group data. Partitions </a:t>
            </a:r>
            <a:r>
              <a:rPr lang="en-US" b="1" dirty="0"/>
              <a:t>are not seen from MDX queries</a:t>
            </a:r>
            <a:r>
              <a:rPr lang="en-US" dirty="0"/>
              <a:t>; all queries reflect the whole content of the measure group, regardless of how many partitions are defined for the measure group. </a:t>
            </a:r>
            <a:endParaRPr lang="pl-PL" dirty="0"/>
          </a:p>
          <a:p>
            <a:pPr lvl="1" algn="just"/>
            <a:endParaRPr lang="pl-PL" dirty="0"/>
          </a:p>
          <a:p>
            <a:pPr lvl="1" algn="just"/>
            <a:r>
              <a:rPr lang="en-US" dirty="0"/>
              <a:t>The data content of a partition is defined by the query bindings of the partition, and by the slicing expression.</a:t>
            </a:r>
            <a:endParaRPr lang="pl-PL" dirty="0"/>
          </a:p>
          <a:p>
            <a:pPr lvl="1" algn="just"/>
            <a:endParaRPr lang="pl-PL" dirty="0"/>
          </a:p>
          <a:p>
            <a:pPr lvl="1" algn="just"/>
            <a:r>
              <a:rPr lang="en-US" dirty="0"/>
              <a:t>Partitions </a:t>
            </a:r>
            <a:r>
              <a:rPr lang="en-US" b="1" dirty="0"/>
              <a:t>are not visible to business users of the cube</a:t>
            </a:r>
            <a:r>
              <a:rPr lang="en-US" dirty="0"/>
              <a:t>. However, administrators can configure, add, or drop partitions. Each partition is stored in a separate set of files. The aggregate data of each partition can be stored on the instance of Analysis Services where the partition is defined, on another instance of Analysis Services, or in the data source that is used to supply the partition's source data. </a:t>
            </a:r>
            <a:endParaRPr lang="pl-PL" dirty="0"/>
          </a:p>
          <a:p>
            <a:pPr lvl="1" algn="just"/>
            <a:endParaRPr lang="pl-PL" dirty="0"/>
          </a:p>
          <a:p>
            <a:pPr lvl="1" algn="just"/>
            <a:r>
              <a:rPr lang="en-US" dirty="0"/>
              <a:t>Partitions allow the source data and aggregate data of a cube to be </a:t>
            </a:r>
            <a:r>
              <a:rPr lang="en-US" b="1" dirty="0"/>
              <a:t>distributed across multiple hard drives </a:t>
            </a:r>
            <a:r>
              <a:rPr lang="en-US" dirty="0"/>
              <a:t>and among multiple server computers. For a cube of moderate to large size, </a:t>
            </a:r>
            <a:r>
              <a:rPr lang="en-US" b="1" dirty="0"/>
              <a:t>partitions can greatly improve query performance, load performance, and ease of cube maintenance</a:t>
            </a:r>
            <a:r>
              <a:rPr lang="en-US" dirty="0"/>
              <a:t>.</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10057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3231654"/>
          </a:xfrm>
          <a:prstGeom prst="rect">
            <a:avLst/>
          </a:prstGeom>
          <a:noFill/>
        </p:spPr>
        <p:txBody>
          <a:bodyPr wrap="square" rtlCol="0">
            <a:spAutoFit/>
          </a:bodyPr>
          <a:lstStyle/>
          <a:p>
            <a:pPr lvl="1" algn="just"/>
            <a:r>
              <a:rPr lang="pl-PL" sz="2400" b="1" dirty="0"/>
              <a:t>Partitions #2</a:t>
            </a:r>
          </a:p>
          <a:p>
            <a:pPr lvl="1" algn="just"/>
            <a:endParaRPr lang="pl-PL" dirty="0"/>
          </a:p>
          <a:p>
            <a:pPr lvl="1" algn="just"/>
            <a:r>
              <a:rPr lang="en-US" dirty="0"/>
              <a:t>The storage mode of a partition affects the query and processing performance, storage requirements, and storage locations of the partition and its parent measure group and cube. The choice of storage mode also affects processing choices.</a:t>
            </a:r>
          </a:p>
          <a:p>
            <a:pPr lvl="1" algn="just"/>
            <a:endParaRPr lang="en-US" dirty="0"/>
          </a:p>
          <a:p>
            <a:pPr lvl="1" algn="just"/>
            <a:r>
              <a:rPr lang="en-US" dirty="0"/>
              <a:t>A partition can use one of three basic storage modes:</a:t>
            </a:r>
          </a:p>
          <a:p>
            <a:pPr lvl="1" algn="just"/>
            <a:endParaRPr lang="en-US" dirty="0"/>
          </a:p>
          <a:p>
            <a:pPr marL="1257300" lvl="2" indent="-342900" algn="just">
              <a:buFont typeface="+mj-lt"/>
              <a:buAutoNum type="arabicPeriod"/>
            </a:pPr>
            <a:r>
              <a:rPr lang="en-US" dirty="0"/>
              <a:t>Multidimensional OLAP (</a:t>
            </a:r>
            <a:r>
              <a:rPr lang="en-US" b="1" dirty="0"/>
              <a:t>MOLAP</a:t>
            </a:r>
            <a:r>
              <a:rPr lang="en-US" dirty="0"/>
              <a:t>)</a:t>
            </a:r>
          </a:p>
          <a:p>
            <a:pPr marL="1257300" lvl="2" indent="-342900" algn="just">
              <a:buFont typeface="+mj-lt"/>
              <a:buAutoNum type="arabicPeriod"/>
            </a:pPr>
            <a:r>
              <a:rPr lang="en-US" dirty="0"/>
              <a:t>Relational OLAP (</a:t>
            </a:r>
            <a:r>
              <a:rPr lang="en-US" b="1" dirty="0"/>
              <a:t>ROLAP</a:t>
            </a:r>
            <a:r>
              <a:rPr lang="en-US" dirty="0"/>
              <a:t>)</a:t>
            </a:r>
          </a:p>
          <a:p>
            <a:pPr marL="1257300" lvl="2" indent="-342900" algn="just">
              <a:buFont typeface="+mj-lt"/>
              <a:buAutoNum type="arabicPeriod"/>
            </a:pPr>
            <a:r>
              <a:rPr lang="en-US" dirty="0"/>
              <a:t>Hybrid OLAP (</a:t>
            </a:r>
            <a:r>
              <a:rPr lang="en-US" b="1" dirty="0"/>
              <a:t>HOLAP</a:t>
            </a:r>
            <a:r>
              <a:rPr lang="en-US" dirty="0"/>
              <a:t>)</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82953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5170646"/>
          </a:xfrm>
          <a:prstGeom prst="rect">
            <a:avLst/>
          </a:prstGeom>
          <a:noFill/>
        </p:spPr>
        <p:txBody>
          <a:bodyPr wrap="square" rtlCol="0">
            <a:spAutoFit/>
          </a:bodyPr>
          <a:lstStyle/>
          <a:p>
            <a:pPr lvl="1" algn="just"/>
            <a:r>
              <a:rPr lang="pl-PL" sz="2400" b="1" dirty="0"/>
              <a:t>MOLAP</a:t>
            </a:r>
          </a:p>
          <a:p>
            <a:pPr lvl="1" algn="just"/>
            <a:endParaRPr lang="pl-PL" dirty="0"/>
          </a:p>
          <a:p>
            <a:pPr lvl="1" algn="just"/>
            <a:r>
              <a:rPr lang="en-US" dirty="0"/>
              <a:t>The MOLAP storage mode causes the aggregations of the partition and </a:t>
            </a:r>
            <a:r>
              <a:rPr lang="en-US" b="1" dirty="0"/>
              <a:t>a copy of its source data to be stored in a multidimensional structure in Analysis Services </a:t>
            </a:r>
            <a:r>
              <a:rPr lang="en-US" dirty="0"/>
              <a:t>when the partition is processed. </a:t>
            </a:r>
            <a:endParaRPr lang="pl-PL" dirty="0"/>
          </a:p>
          <a:p>
            <a:pPr lvl="1" algn="just"/>
            <a:endParaRPr lang="pl-PL" dirty="0"/>
          </a:p>
          <a:p>
            <a:pPr lvl="1" algn="just"/>
            <a:r>
              <a:rPr lang="en-US" dirty="0"/>
              <a:t>This MOLAP structure is </a:t>
            </a:r>
            <a:r>
              <a:rPr lang="en-US" b="1" dirty="0"/>
              <a:t>highly optimized to maximize query performance</a:t>
            </a:r>
            <a:r>
              <a:rPr lang="en-US" dirty="0"/>
              <a:t>. The storage location can be on the computer where the partition is defined or on another computer running Analysis Services. </a:t>
            </a:r>
            <a:endParaRPr lang="pl-PL" dirty="0"/>
          </a:p>
          <a:p>
            <a:pPr lvl="1" algn="just"/>
            <a:endParaRPr lang="pl-PL" dirty="0"/>
          </a:p>
          <a:p>
            <a:pPr lvl="1" algn="just"/>
            <a:r>
              <a:rPr lang="en-US" dirty="0"/>
              <a:t>Because a copy of the source data resides in the multidimensional structure, queries can be resolved without accessing the partition's source data. Query response times can be decreased substantially by using aggregations. The data in the partition's MOLAP structure is only as current as the most recent processing of the partition.</a:t>
            </a:r>
            <a:endParaRPr lang="pl-PL" dirty="0"/>
          </a:p>
          <a:p>
            <a:pPr lvl="1" algn="just"/>
            <a:endParaRPr lang="pl-PL" dirty="0"/>
          </a:p>
          <a:p>
            <a:pPr lvl="1" algn="just"/>
            <a:r>
              <a:rPr lang="en-US" dirty="0"/>
              <a:t>As the source data changes, objects in MOLAP storage </a:t>
            </a:r>
            <a:r>
              <a:rPr lang="en-US" b="1" dirty="0"/>
              <a:t>must be processed periodically to incorporate those changes and make them available to users</a:t>
            </a:r>
            <a:r>
              <a:rPr lang="en-US" dirty="0"/>
              <a:t>. Processing updates the data in the MOLAP structure, either fully or incrementally.</a:t>
            </a:r>
          </a:p>
        </p:txBody>
      </p:sp>
      <p:sp>
        <p:nvSpPr>
          <p:cNvPr id="3" name="Symbol zastępczy stopki 2"/>
          <p:cNvSpPr>
            <a:spLocks noGrp="1"/>
          </p:cNvSpPr>
          <p:nvPr>
            <p:ph type="ftr" sz="quarter" idx="11"/>
          </p:nvPr>
        </p:nvSpPr>
        <p:spPr/>
        <p:txBody>
          <a:bodyPr/>
          <a:lstStyle/>
          <a:p>
            <a:r>
              <a:rPr lang="en-US" dirty="0" err="1"/>
              <a:t>T.Kostyrka</a:t>
            </a:r>
            <a:r>
              <a:rPr lang="en-US" dirty="0"/>
              <a:t> - </a:t>
            </a:r>
            <a:r>
              <a:rPr lang="en-US" dirty="0" err="1"/>
              <a:t>Hurtownie</a:t>
            </a:r>
            <a:r>
              <a:rPr lang="en-US" dirty="0"/>
              <a:t> </a:t>
            </a:r>
            <a:r>
              <a:rPr lang="en-US" dirty="0" err="1"/>
              <a:t>Danych</a:t>
            </a:r>
            <a:endParaRPr lang="en-US" dirty="0"/>
          </a:p>
        </p:txBody>
      </p:sp>
    </p:spTree>
    <p:extLst>
      <p:ext uri="{BB962C8B-B14F-4D97-AF65-F5344CB8AC3E}">
        <p14:creationId xmlns:p14="http://schemas.microsoft.com/office/powerpoint/2010/main" val="14750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062651"/>
          </a:xfrm>
          <a:prstGeom prst="rect">
            <a:avLst/>
          </a:prstGeom>
          <a:noFill/>
        </p:spPr>
        <p:txBody>
          <a:bodyPr wrap="square" rtlCol="0">
            <a:spAutoFit/>
          </a:bodyPr>
          <a:lstStyle/>
          <a:p>
            <a:pPr lvl="1" algn="just"/>
            <a:r>
              <a:rPr lang="pl-PL" sz="2400" b="1" dirty="0"/>
              <a:t>ROLAP</a:t>
            </a:r>
          </a:p>
          <a:p>
            <a:pPr lvl="1" algn="just"/>
            <a:endParaRPr lang="pl-PL" dirty="0"/>
          </a:p>
          <a:p>
            <a:pPr lvl="1" algn="just"/>
            <a:r>
              <a:rPr lang="en-US" dirty="0"/>
              <a:t>The ROLAP storage mode causes the aggregations of the partition to be stored in indexed views in the relational database that was specified in the partition's data source. </a:t>
            </a:r>
            <a:endParaRPr lang="pl-PL" dirty="0"/>
          </a:p>
          <a:p>
            <a:pPr lvl="1" algn="just"/>
            <a:endParaRPr lang="pl-PL" dirty="0"/>
          </a:p>
          <a:p>
            <a:pPr lvl="1" algn="just"/>
            <a:r>
              <a:rPr lang="en-US" dirty="0"/>
              <a:t>Unlike the MOLAP storage mode, </a:t>
            </a:r>
            <a:r>
              <a:rPr lang="en-US" b="1" dirty="0"/>
              <a:t>ROLAP does not cause a copy of the source data to be stored in the Analysis Services data folders</a:t>
            </a:r>
            <a:r>
              <a:rPr lang="en-US" dirty="0"/>
              <a:t>. Instead, when results cannot be derived from the query cache, the indexed views in the data source is accessed to answer queries. </a:t>
            </a:r>
            <a:endParaRPr lang="pl-PL" dirty="0"/>
          </a:p>
          <a:p>
            <a:pPr lvl="1" algn="just"/>
            <a:endParaRPr lang="pl-PL" dirty="0"/>
          </a:p>
          <a:p>
            <a:pPr lvl="1" algn="just"/>
            <a:r>
              <a:rPr lang="en-US" dirty="0"/>
              <a:t>Query response is </a:t>
            </a:r>
            <a:r>
              <a:rPr lang="en-US" b="1" dirty="0"/>
              <a:t>generally slower with ROLAP </a:t>
            </a:r>
            <a:r>
              <a:rPr lang="en-US" dirty="0"/>
              <a:t>storage than with the MOLAP or HOLAP storage modes. Processing time </a:t>
            </a:r>
            <a:r>
              <a:rPr lang="en-US" b="1" dirty="0"/>
              <a:t>is also typically slower </a:t>
            </a:r>
            <a:r>
              <a:rPr lang="en-US" dirty="0"/>
              <a:t>with ROLAP. </a:t>
            </a:r>
            <a:endParaRPr lang="pl-PL" dirty="0"/>
          </a:p>
          <a:p>
            <a:pPr lvl="1" algn="just"/>
            <a:endParaRPr lang="pl-PL" dirty="0"/>
          </a:p>
          <a:p>
            <a:pPr lvl="1" algn="just"/>
            <a:r>
              <a:rPr lang="en-US" dirty="0"/>
              <a:t>However, ROLAP enables users to view </a:t>
            </a:r>
            <a:r>
              <a:rPr lang="en-US" b="1" dirty="0"/>
              <a:t>data in real time </a:t>
            </a:r>
            <a:r>
              <a:rPr lang="en-US" dirty="0"/>
              <a:t>and can save storage space when you are working with large datasets that are infrequently queried, such as purely historical data.</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276802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5447645"/>
          </a:xfrm>
          <a:prstGeom prst="rect">
            <a:avLst/>
          </a:prstGeom>
          <a:noFill/>
        </p:spPr>
        <p:txBody>
          <a:bodyPr wrap="square" rtlCol="0">
            <a:spAutoFit/>
          </a:bodyPr>
          <a:lstStyle/>
          <a:p>
            <a:pPr lvl="1" algn="just"/>
            <a:r>
              <a:rPr lang="pl-PL" sz="2400" b="1" dirty="0"/>
              <a:t>HOLAP</a:t>
            </a:r>
          </a:p>
          <a:p>
            <a:pPr lvl="1" algn="just"/>
            <a:endParaRPr lang="pl-PL" dirty="0"/>
          </a:p>
          <a:p>
            <a:pPr lvl="1" algn="just"/>
            <a:r>
              <a:rPr lang="en-US" dirty="0"/>
              <a:t>The HOLAP storage mode </a:t>
            </a:r>
            <a:r>
              <a:rPr lang="en-US" b="1" dirty="0"/>
              <a:t>combines attributes of both MOLAP and ROLAP</a:t>
            </a:r>
            <a:r>
              <a:rPr lang="en-US" dirty="0"/>
              <a:t>. Like MOLAP, HOLAP causes the aggregations of the partition to be stored in a multidimensional structure in an SQL Server Analysis Services instance. HOLAP does not cause a copy of the source data to be stored. </a:t>
            </a:r>
            <a:r>
              <a:rPr lang="en-US" b="1" dirty="0"/>
              <a:t>For queries that access only summary data in the aggregations of a partition, HOLAP is the equivalent of MOLAP. </a:t>
            </a:r>
            <a:endParaRPr lang="pl-PL" b="1" dirty="0"/>
          </a:p>
          <a:p>
            <a:pPr lvl="1" algn="just"/>
            <a:endParaRPr lang="pl-PL" dirty="0"/>
          </a:p>
          <a:p>
            <a:pPr lvl="1" algn="just"/>
            <a:r>
              <a:rPr lang="en-US" dirty="0"/>
              <a:t>Queries that access source data—for example, if you want to drill down to an atomic cube cell for which there is no aggregation data—must retrieve data from the relational database and will not be as fast as they would be if the source data were stored in the MOLAP structure. </a:t>
            </a:r>
            <a:endParaRPr lang="pl-PL" dirty="0"/>
          </a:p>
          <a:p>
            <a:pPr lvl="1" algn="just"/>
            <a:endParaRPr lang="pl-PL" dirty="0"/>
          </a:p>
          <a:p>
            <a:pPr lvl="1" algn="just"/>
            <a:r>
              <a:rPr lang="en-US" dirty="0"/>
              <a:t>With HOLAP storage mode, users will typically experience substantial differences in query times depending upon whether the query can be resolved from cache or aggregations versus from the source data itself.</a:t>
            </a:r>
          </a:p>
          <a:p>
            <a:pPr lvl="1" algn="just"/>
            <a:endParaRPr lang="en-US" dirty="0"/>
          </a:p>
          <a:p>
            <a:pPr lvl="1" algn="just"/>
            <a:r>
              <a:rPr lang="en-US" dirty="0"/>
              <a:t>Partitions stored as HOLAP are smaller than the equivalent MOLAP partitions because they do not contain source data and respond faster than ROLAP partitions for queries involving summary data.</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3905141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61665"/>
          </a:xfrm>
          <a:prstGeom prst="rect">
            <a:avLst/>
          </a:prstGeom>
          <a:noFill/>
        </p:spPr>
        <p:txBody>
          <a:bodyPr wrap="square" rtlCol="0">
            <a:spAutoFit/>
          </a:bodyPr>
          <a:lstStyle/>
          <a:p>
            <a:pPr lvl="1" algn="just"/>
            <a:r>
              <a:rPr lang="pl-PL" sz="2400" b="1" dirty="0"/>
              <a:t>Partitions AWDW #1</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Picture 1"/>
          <p:cNvPicPr>
            <a:picLocks noChangeAspect="1"/>
          </p:cNvPicPr>
          <p:nvPr/>
        </p:nvPicPr>
        <p:blipFill>
          <a:blip r:embed="rId2"/>
          <a:stretch>
            <a:fillRect/>
          </a:stretch>
        </p:blipFill>
        <p:spPr>
          <a:xfrm>
            <a:off x="1778252" y="1299207"/>
            <a:ext cx="10093548" cy="4657840"/>
          </a:xfrm>
          <a:prstGeom prst="rect">
            <a:avLst/>
          </a:prstGeom>
        </p:spPr>
      </p:pic>
    </p:spTree>
    <p:extLst>
      <p:ext uri="{BB962C8B-B14F-4D97-AF65-F5344CB8AC3E}">
        <p14:creationId xmlns:p14="http://schemas.microsoft.com/office/powerpoint/2010/main" val="3476486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61665"/>
          </a:xfrm>
          <a:prstGeom prst="rect">
            <a:avLst/>
          </a:prstGeom>
          <a:noFill/>
        </p:spPr>
        <p:txBody>
          <a:bodyPr wrap="square" rtlCol="0">
            <a:spAutoFit/>
          </a:bodyPr>
          <a:lstStyle/>
          <a:p>
            <a:pPr lvl="1" algn="just"/>
            <a:r>
              <a:rPr lang="pl-PL" sz="2400" b="1" dirty="0"/>
              <a:t>Partitions AWDW #2</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4" name="Picture 3"/>
          <p:cNvPicPr>
            <a:picLocks noChangeAspect="1"/>
          </p:cNvPicPr>
          <p:nvPr/>
        </p:nvPicPr>
        <p:blipFill>
          <a:blip r:embed="rId2"/>
          <a:stretch>
            <a:fillRect/>
          </a:stretch>
        </p:blipFill>
        <p:spPr>
          <a:xfrm>
            <a:off x="1925438" y="1445070"/>
            <a:ext cx="9799176" cy="4590605"/>
          </a:xfrm>
          <a:prstGeom prst="rect">
            <a:avLst/>
          </a:prstGeom>
        </p:spPr>
      </p:pic>
    </p:spTree>
    <p:extLst>
      <p:ext uri="{BB962C8B-B14F-4D97-AF65-F5344CB8AC3E}">
        <p14:creationId xmlns:p14="http://schemas.microsoft.com/office/powerpoint/2010/main" val="192265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61665"/>
          </a:xfrm>
          <a:prstGeom prst="rect">
            <a:avLst/>
          </a:prstGeom>
          <a:noFill/>
        </p:spPr>
        <p:txBody>
          <a:bodyPr wrap="square" rtlCol="0">
            <a:spAutoFit/>
          </a:bodyPr>
          <a:lstStyle/>
          <a:p>
            <a:pPr lvl="1" algn="just"/>
            <a:r>
              <a:rPr lang="pl-PL" sz="2400" b="1" dirty="0"/>
              <a:t>Partitions AWDW #3</a:t>
            </a: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Picture 1"/>
          <p:cNvPicPr>
            <a:picLocks noChangeAspect="1"/>
          </p:cNvPicPr>
          <p:nvPr/>
        </p:nvPicPr>
        <p:blipFill>
          <a:blip r:embed="rId2"/>
          <a:stretch>
            <a:fillRect/>
          </a:stretch>
        </p:blipFill>
        <p:spPr>
          <a:xfrm>
            <a:off x="5490754" y="820831"/>
            <a:ext cx="4724400" cy="5162550"/>
          </a:xfrm>
          <a:prstGeom prst="rect">
            <a:avLst/>
          </a:prstGeom>
        </p:spPr>
      </p:pic>
    </p:spTree>
    <p:extLst>
      <p:ext uri="{BB962C8B-B14F-4D97-AF65-F5344CB8AC3E}">
        <p14:creationId xmlns:p14="http://schemas.microsoft.com/office/powerpoint/2010/main" val="294346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Processing</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163941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Aggregations</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20</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950066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062651"/>
          </a:xfrm>
          <a:prstGeom prst="rect">
            <a:avLst/>
          </a:prstGeom>
          <a:noFill/>
        </p:spPr>
        <p:txBody>
          <a:bodyPr wrap="square" rtlCol="0">
            <a:spAutoFit/>
          </a:bodyPr>
          <a:lstStyle/>
          <a:p>
            <a:pPr lvl="1" algn="just"/>
            <a:r>
              <a:rPr lang="pl-PL" sz="2400" b="1" dirty="0"/>
              <a:t>Aggregations #1</a:t>
            </a:r>
          </a:p>
          <a:p>
            <a:pPr lvl="1" algn="just"/>
            <a:endParaRPr lang="pl-PL" dirty="0"/>
          </a:p>
          <a:p>
            <a:pPr lvl="1" algn="just"/>
            <a:r>
              <a:rPr lang="en-US" dirty="0"/>
              <a:t>Aggregations are </a:t>
            </a:r>
            <a:r>
              <a:rPr lang="en-US" dirty="0" err="1"/>
              <a:t>precalculated</a:t>
            </a:r>
            <a:r>
              <a:rPr lang="en-US" dirty="0"/>
              <a:t> summaries of cube data that help enable Analysis Services to provide rapid query responses.</a:t>
            </a:r>
          </a:p>
          <a:p>
            <a:pPr lvl="1" algn="just"/>
            <a:endParaRPr lang="en-US" dirty="0"/>
          </a:p>
          <a:p>
            <a:pPr lvl="1" algn="just"/>
            <a:r>
              <a:rPr lang="en-US" dirty="0"/>
              <a:t>To set storage options and design aggregations for a partition, use the Aggregation Design Wizard. The wizard operates on a single partition of a measure group at a time so that you can select different options and designs for each partition. The wizard takes you through steps to configure storage and design aggregation for a partition.</a:t>
            </a:r>
            <a:endParaRPr lang="pl-PL" dirty="0"/>
          </a:p>
          <a:p>
            <a:pPr lvl="1" algn="just"/>
            <a:endParaRPr lang="pl-PL" dirty="0"/>
          </a:p>
          <a:p>
            <a:pPr lvl="1" algn="just"/>
            <a:r>
              <a:rPr lang="en-US" dirty="0"/>
              <a:t>The goal is to design the optimal number of aggregations. This number should not only provide satisfactory response time, but also prevent excessive partition size. A greater number of aggregations produces faster response times but it also requires more storage space and may take longer to compute. </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3400321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3508653"/>
          </a:xfrm>
          <a:prstGeom prst="rect">
            <a:avLst/>
          </a:prstGeom>
          <a:noFill/>
        </p:spPr>
        <p:txBody>
          <a:bodyPr wrap="square" rtlCol="0">
            <a:spAutoFit/>
          </a:bodyPr>
          <a:lstStyle/>
          <a:p>
            <a:pPr lvl="1" algn="just"/>
            <a:r>
              <a:rPr lang="pl-PL" sz="2400" b="1" dirty="0"/>
              <a:t>Aggregations #2</a:t>
            </a:r>
          </a:p>
          <a:p>
            <a:pPr lvl="1" algn="just"/>
            <a:endParaRPr lang="pl-PL" dirty="0"/>
          </a:p>
          <a:p>
            <a:pPr lvl="1" algn="just"/>
            <a:r>
              <a:rPr lang="en-US" dirty="0"/>
              <a:t>The </a:t>
            </a:r>
            <a:r>
              <a:rPr lang="en-US" b="1" dirty="0"/>
              <a:t>Aggregation Design Wizard</a:t>
            </a:r>
            <a:r>
              <a:rPr lang="en-US" dirty="0"/>
              <a:t> provides options for you to specify storage and percentage constraints on the algorithm to achieve a satisfactory tradeoff between query response time and storage requirements. However, the Aggregation Design Wizard's algorithm </a:t>
            </a:r>
            <a:r>
              <a:rPr lang="en-US" b="1" dirty="0"/>
              <a:t>assumes that all possible queries are equally likely. </a:t>
            </a:r>
            <a:endParaRPr lang="pl-PL" b="1" dirty="0"/>
          </a:p>
          <a:p>
            <a:pPr lvl="1" algn="just"/>
            <a:endParaRPr lang="pl-PL" dirty="0"/>
          </a:p>
          <a:p>
            <a:pPr lvl="1" algn="just"/>
            <a:r>
              <a:rPr lang="en-US" dirty="0"/>
              <a:t>The </a:t>
            </a:r>
            <a:r>
              <a:rPr lang="en-US" b="1" dirty="0"/>
              <a:t>Usage-Based Optimization </a:t>
            </a:r>
            <a:r>
              <a:rPr lang="en-US" dirty="0"/>
              <a:t>Wizard lets you adjust the aggregation design for a measure group by analyzing the queries that have been submitted by client applications. By using the wizard to tune a cube's aggregation you can increase responsiveness to frequent queries and decrease responsiveness to infrequent queries without significantly affecting the storage needed for the cube.</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3037180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Picture 1"/>
          <p:cNvPicPr>
            <a:picLocks noChangeAspect="1"/>
          </p:cNvPicPr>
          <p:nvPr/>
        </p:nvPicPr>
        <p:blipFill>
          <a:blip r:embed="rId2"/>
          <a:stretch>
            <a:fillRect/>
          </a:stretch>
        </p:blipFill>
        <p:spPr>
          <a:xfrm>
            <a:off x="335065" y="1213213"/>
            <a:ext cx="5276850" cy="4238625"/>
          </a:xfrm>
          <a:prstGeom prst="rect">
            <a:avLst/>
          </a:prstGeom>
        </p:spPr>
      </p:pic>
      <p:sp>
        <p:nvSpPr>
          <p:cNvPr id="6" name="Rectangle 5"/>
          <p:cNvSpPr/>
          <p:nvPr/>
        </p:nvSpPr>
        <p:spPr>
          <a:xfrm>
            <a:off x="6037729" y="1213213"/>
            <a:ext cx="6046694" cy="4524315"/>
          </a:xfrm>
          <a:prstGeom prst="rect">
            <a:avLst/>
          </a:prstGeom>
        </p:spPr>
        <p:txBody>
          <a:bodyPr wrap="square">
            <a:spAutoFit/>
          </a:bodyPr>
          <a:lstStyle/>
          <a:p>
            <a:r>
              <a:rPr lang="en-US" dirty="0">
                <a:solidFill>
                  <a:srgbClr val="2A2A2A"/>
                </a:solidFill>
                <a:latin typeface="Segoe UI" panose="020B0502040204020203" pitchFamily="34" charset="0"/>
              </a:rPr>
              <a:t>Before the aggregation's design,  the database has to be processed and partitions and dimensions should have data. Using aggregation design wizard aggregations can be created.</a:t>
            </a:r>
            <a:endParaRPr lang="pl-PL" dirty="0">
              <a:solidFill>
                <a:srgbClr val="2A2A2A"/>
              </a:solidFill>
              <a:latin typeface="Segoe UI" panose="020B0502040204020203" pitchFamily="34" charset="0"/>
            </a:endParaRPr>
          </a:p>
          <a:p>
            <a:br>
              <a:rPr lang="en-US" dirty="0">
                <a:solidFill>
                  <a:srgbClr val="2A2A2A"/>
                </a:solidFill>
                <a:latin typeface="Segoe UI" panose="020B0502040204020203" pitchFamily="34" charset="0"/>
              </a:rPr>
            </a:br>
            <a:r>
              <a:rPr lang="en-US" b="1" dirty="0">
                <a:solidFill>
                  <a:srgbClr val="2A2A2A"/>
                </a:solidFill>
                <a:latin typeface="Segoe UI" panose="020B0502040204020203" pitchFamily="34" charset="0"/>
              </a:rPr>
              <a:t>Default</a:t>
            </a:r>
            <a:r>
              <a:rPr lang="en-US" dirty="0">
                <a:solidFill>
                  <a:srgbClr val="2A2A2A"/>
                </a:solidFill>
                <a:latin typeface="Segoe UI" panose="020B0502040204020203" pitchFamily="34" charset="0"/>
              </a:rPr>
              <a:t>: Designer will decide the rule based on the dimension attribute</a:t>
            </a:r>
            <a:br>
              <a:rPr lang="en-US" dirty="0"/>
            </a:br>
            <a:br>
              <a:rPr lang="en-US" dirty="0">
                <a:solidFill>
                  <a:srgbClr val="2A2A2A"/>
                </a:solidFill>
                <a:latin typeface="Segoe UI" panose="020B0502040204020203" pitchFamily="34" charset="0"/>
              </a:rPr>
            </a:br>
            <a:r>
              <a:rPr lang="en-US" b="1" dirty="0">
                <a:solidFill>
                  <a:srgbClr val="2A2A2A"/>
                </a:solidFill>
                <a:latin typeface="Segoe UI" panose="020B0502040204020203" pitchFamily="34" charset="0"/>
              </a:rPr>
              <a:t>Full</a:t>
            </a:r>
            <a:r>
              <a:rPr lang="en-US" dirty="0">
                <a:solidFill>
                  <a:srgbClr val="2A2A2A"/>
                </a:solidFill>
                <a:latin typeface="Segoe UI" panose="020B0502040204020203" pitchFamily="34" charset="0"/>
              </a:rPr>
              <a:t>: Designer must include the dimension attribute</a:t>
            </a:r>
            <a:br>
              <a:rPr lang="en-US" dirty="0"/>
            </a:br>
            <a:br>
              <a:rPr lang="en-US" dirty="0">
                <a:solidFill>
                  <a:srgbClr val="2A2A2A"/>
                </a:solidFill>
                <a:latin typeface="Segoe UI" panose="020B0502040204020203" pitchFamily="34" charset="0"/>
              </a:rPr>
            </a:br>
            <a:r>
              <a:rPr lang="en-US" b="1" dirty="0">
                <a:solidFill>
                  <a:srgbClr val="2A2A2A"/>
                </a:solidFill>
                <a:latin typeface="Segoe UI" panose="020B0502040204020203" pitchFamily="34" charset="0"/>
              </a:rPr>
              <a:t>None</a:t>
            </a:r>
            <a:r>
              <a:rPr lang="en-US" dirty="0">
                <a:solidFill>
                  <a:srgbClr val="2A2A2A"/>
                </a:solidFill>
                <a:latin typeface="Segoe UI" panose="020B0502040204020203" pitchFamily="34" charset="0"/>
              </a:rPr>
              <a:t>: No aggregations for the dimension attribute</a:t>
            </a:r>
            <a:br>
              <a:rPr lang="en-US" dirty="0"/>
            </a:br>
            <a:br>
              <a:rPr lang="en-US" dirty="0">
                <a:solidFill>
                  <a:srgbClr val="2A2A2A"/>
                </a:solidFill>
                <a:latin typeface="Segoe UI" panose="020B0502040204020203" pitchFamily="34" charset="0"/>
              </a:rPr>
            </a:br>
            <a:r>
              <a:rPr lang="en-US" b="1" dirty="0">
                <a:solidFill>
                  <a:srgbClr val="2A2A2A"/>
                </a:solidFill>
                <a:latin typeface="Segoe UI" panose="020B0502040204020203" pitchFamily="34" charset="0"/>
              </a:rPr>
              <a:t>Unrestricted</a:t>
            </a:r>
            <a:r>
              <a:rPr lang="en-US" dirty="0">
                <a:solidFill>
                  <a:srgbClr val="2A2A2A"/>
                </a:solidFill>
                <a:latin typeface="Segoe UI" panose="020B0502040204020203" pitchFamily="34" charset="0"/>
              </a:rPr>
              <a:t>: Designer does not impose any restriction but dimension attribute must be evaluated to decide whether to include the attribute or not.</a:t>
            </a:r>
            <a:br>
              <a:rPr lang="en-US" dirty="0">
                <a:solidFill>
                  <a:srgbClr val="2A2A2A"/>
                </a:solidFill>
                <a:latin typeface="Segoe UI" panose="020B0502040204020203" pitchFamily="34" charset="0"/>
              </a:rPr>
            </a:br>
            <a:endParaRPr lang="pl-PL" dirty="0"/>
          </a:p>
        </p:txBody>
      </p:sp>
    </p:spTree>
    <p:extLst>
      <p:ext uri="{BB962C8B-B14F-4D97-AF65-F5344CB8AC3E}">
        <p14:creationId xmlns:p14="http://schemas.microsoft.com/office/powerpoint/2010/main" val="4279772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4" name="Picture 3"/>
          <p:cNvPicPr>
            <a:picLocks noChangeAspect="1"/>
          </p:cNvPicPr>
          <p:nvPr/>
        </p:nvPicPr>
        <p:blipFill>
          <a:blip r:embed="rId2"/>
          <a:stretch>
            <a:fillRect/>
          </a:stretch>
        </p:blipFill>
        <p:spPr>
          <a:xfrm>
            <a:off x="1088101" y="1238304"/>
            <a:ext cx="4255630" cy="4240322"/>
          </a:xfrm>
          <a:prstGeom prst="rect">
            <a:avLst/>
          </a:prstGeom>
        </p:spPr>
      </p:pic>
      <p:pic>
        <p:nvPicPr>
          <p:cNvPr id="5" name="Picture 4"/>
          <p:cNvPicPr>
            <a:picLocks noChangeAspect="1"/>
          </p:cNvPicPr>
          <p:nvPr/>
        </p:nvPicPr>
        <p:blipFill>
          <a:blip r:embed="rId3"/>
          <a:stretch>
            <a:fillRect/>
          </a:stretch>
        </p:blipFill>
        <p:spPr>
          <a:xfrm>
            <a:off x="6917389" y="1238304"/>
            <a:ext cx="4294388" cy="4240322"/>
          </a:xfrm>
          <a:prstGeom prst="rect">
            <a:avLst/>
          </a:prstGeom>
        </p:spPr>
      </p:pic>
      <p:sp>
        <p:nvSpPr>
          <p:cNvPr id="6" name="Right Arrow 5"/>
          <p:cNvSpPr/>
          <p:nvPr/>
        </p:nvSpPr>
        <p:spPr>
          <a:xfrm>
            <a:off x="5491825" y="2968500"/>
            <a:ext cx="1277470" cy="779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5972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2954655"/>
          </a:xfrm>
          <a:prstGeom prst="rect">
            <a:avLst/>
          </a:prstGeom>
          <a:noFill/>
        </p:spPr>
        <p:txBody>
          <a:bodyPr wrap="square" rtlCol="0">
            <a:spAutoFit/>
          </a:bodyPr>
          <a:lstStyle/>
          <a:p>
            <a:pPr lvl="1" algn="just"/>
            <a:r>
              <a:rPr lang="pl-PL" sz="2400" b="1" dirty="0" err="1"/>
              <a:t>links</a:t>
            </a:r>
            <a:r>
              <a:rPr lang="pl-PL" sz="2400" b="1" dirty="0"/>
              <a:t>:</a:t>
            </a:r>
          </a:p>
          <a:p>
            <a:pPr lvl="1" algn="just"/>
            <a:endParaRPr lang="pl-PL" dirty="0"/>
          </a:p>
          <a:p>
            <a:pPr marL="800100" lvl="1" indent="-342900" algn="just">
              <a:buFont typeface="+mj-lt"/>
              <a:buAutoNum type="arabicPeriod"/>
            </a:pPr>
            <a:r>
              <a:rPr lang="pl-PL" dirty="0">
                <a:hlinkClick r:id="rId2"/>
              </a:rPr>
              <a:t>https://docs.microsoft.com/en-us/sql/analysis-services/multidimensional-models/error-configuration-for-cube-partition-and-dimension-processing?view=sql-analysis-services-2017</a:t>
            </a:r>
            <a:endParaRPr lang="pl-PL" dirty="0"/>
          </a:p>
          <a:p>
            <a:pPr marL="800100" lvl="1" indent="-342900" algn="just">
              <a:buFont typeface="+mj-lt"/>
              <a:buAutoNum type="arabicPeriod"/>
            </a:pPr>
            <a:r>
              <a:rPr lang="pl-PL" dirty="0">
                <a:hlinkClick r:id="rId3"/>
              </a:rPr>
              <a:t>https://docs.microsoft.com/en-us/sql/analysis-services/multidimensional-models-olap-logical-cube-objects/aggregations-and-aggregation-designs?view=sql-analysis-services-2017</a:t>
            </a:r>
            <a:endParaRPr lang="pl-PL" dirty="0"/>
          </a:p>
          <a:p>
            <a:pPr marL="800100" lvl="1" indent="-342900" algn="just">
              <a:buFont typeface="+mj-lt"/>
              <a:buAutoNum type="arabicPeriod"/>
            </a:pPr>
            <a:r>
              <a:rPr lang="en-US" dirty="0">
                <a:hlinkClick r:id="rId4"/>
              </a:rPr>
              <a:t>https://social.technet.microsoft.com/wiki/contents/articles/18137.aggregations-in-ssas.aspx</a:t>
            </a:r>
            <a:endParaRPr lang="pl-PL" dirty="0"/>
          </a:p>
          <a:p>
            <a:pPr marL="800100" lvl="1" indent="-342900" algn="just">
              <a:buFont typeface="+mj-lt"/>
              <a:buAutoNum type="arabicPeriod"/>
            </a:pP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27893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3785652"/>
          </a:xfrm>
          <a:prstGeom prst="rect">
            <a:avLst/>
          </a:prstGeom>
          <a:noFill/>
        </p:spPr>
        <p:txBody>
          <a:bodyPr wrap="square" rtlCol="0">
            <a:spAutoFit/>
          </a:bodyPr>
          <a:lstStyle/>
          <a:p>
            <a:pPr lvl="1" algn="just"/>
            <a:r>
              <a:rPr lang="pl-PL" sz="2400" b="1" dirty="0"/>
              <a:t>Processing #1</a:t>
            </a:r>
          </a:p>
          <a:p>
            <a:pPr lvl="1" algn="just"/>
            <a:endParaRPr lang="pl-PL" dirty="0"/>
          </a:p>
          <a:p>
            <a:pPr lvl="1" algn="just"/>
            <a:r>
              <a:rPr lang="en-US" dirty="0"/>
              <a:t>Processing is the step, or series of steps, in which Analysis Services loads data from a relational data source into a multidimensional model. For objects that use MOLAP storage, </a:t>
            </a:r>
            <a:r>
              <a:rPr lang="en-US" b="1" dirty="0"/>
              <a:t>data is saved on disk in the database file folder</a:t>
            </a:r>
            <a:r>
              <a:rPr lang="en-US" dirty="0"/>
              <a:t>.</a:t>
            </a:r>
            <a:endParaRPr lang="pl-PL" dirty="0"/>
          </a:p>
          <a:p>
            <a:pPr lvl="1" algn="just"/>
            <a:endParaRPr lang="pl-PL" dirty="0"/>
          </a:p>
          <a:p>
            <a:pPr lvl="1" algn="just"/>
            <a:r>
              <a:rPr lang="en-US" dirty="0"/>
              <a:t>By default, processing occurs when you deploy a solution to the server. You can also process all or part of a solution, either ad hoc using tools such as Management Studio or SQL Server Data Tools, or on a schedule using Integration Services and SQL Server Agent. </a:t>
            </a:r>
            <a:endParaRPr lang="pl-PL" dirty="0"/>
          </a:p>
          <a:p>
            <a:pPr lvl="1" algn="just"/>
            <a:endParaRPr lang="pl-PL" dirty="0"/>
          </a:p>
          <a:p>
            <a:pPr lvl="1" algn="just"/>
            <a:r>
              <a:rPr lang="en-US" dirty="0"/>
              <a:t>When making a </a:t>
            </a:r>
            <a:r>
              <a:rPr lang="en-US" b="1" dirty="0"/>
              <a:t>structural change </a:t>
            </a:r>
            <a:r>
              <a:rPr lang="en-US" dirty="0"/>
              <a:t>to the model, such as removing a dimension or changing its compatibility level, you will need to process again to synchronize the physical and logical aspects of the model.</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26947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10772205" cy="5724644"/>
          </a:xfrm>
          <a:prstGeom prst="rect">
            <a:avLst/>
          </a:prstGeom>
          <a:noFill/>
        </p:spPr>
        <p:txBody>
          <a:bodyPr wrap="square" rtlCol="0">
            <a:spAutoFit/>
          </a:bodyPr>
          <a:lstStyle/>
          <a:p>
            <a:pPr lvl="1" algn="just"/>
            <a:r>
              <a:rPr lang="pl-PL" sz="2400" b="1" dirty="0"/>
              <a:t>Processing #2</a:t>
            </a:r>
          </a:p>
          <a:p>
            <a:pPr lvl="1" algn="just"/>
            <a:endParaRPr lang="pl-PL" dirty="0"/>
          </a:p>
          <a:p>
            <a:pPr lvl="1" algn="just"/>
            <a:r>
              <a:rPr lang="en-US" dirty="0"/>
              <a:t>Processing affects the following Analysis Services objects:</a:t>
            </a:r>
            <a:endParaRPr lang="pl-PL" dirty="0"/>
          </a:p>
          <a:p>
            <a:pPr lvl="1" algn="just"/>
            <a:endParaRPr lang="pl-PL" i="1" dirty="0"/>
          </a:p>
          <a:p>
            <a:pPr marL="1200150" lvl="2" indent="-285750" algn="just">
              <a:buFont typeface="Arial" panose="020B0604020202020204" pitchFamily="34" charset="0"/>
              <a:buChar char="•"/>
            </a:pPr>
            <a:r>
              <a:rPr lang="en-US" i="1" dirty="0"/>
              <a:t>measure groups</a:t>
            </a:r>
            <a:endParaRPr lang="pl-PL" i="1" dirty="0"/>
          </a:p>
          <a:p>
            <a:pPr marL="1200150" lvl="2" indent="-285750" algn="just">
              <a:buFont typeface="Arial" panose="020B0604020202020204" pitchFamily="34" charset="0"/>
              <a:buChar char="•"/>
            </a:pPr>
            <a:r>
              <a:rPr lang="en-US" i="1" dirty="0"/>
              <a:t>partitions</a:t>
            </a:r>
            <a:endParaRPr lang="pl-PL" i="1" dirty="0"/>
          </a:p>
          <a:p>
            <a:pPr marL="1200150" lvl="2" indent="-285750" algn="just">
              <a:buFont typeface="Arial" panose="020B0604020202020204" pitchFamily="34" charset="0"/>
              <a:buChar char="•"/>
            </a:pPr>
            <a:r>
              <a:rPr lang="en-US" i="1" dirty="0"/>
              <a:t>dimensions</a:t>
            </a:r>
            <a:endParaRPr lang="pl-PL" i="1" dirty="0"/>
          </a:p>
          <a:p>
            <a:pPr marL="1200150" lvl="2" indent="-285750" algn="just">
              <a:buFont typeface="Arial" panose="020B0604020202020204" pitchFamily="34" charset="0"/>
              <a:buChar char="•"/>
            </a:pPr>
            <a:r>
              <a:rPr lang="en-US" i="1" dirty="0"/>
              <a:t>cubes</a:t>
            </a:r>
            <a:endParaRPr lang="pl-PL" i="1" dirty="0"/>
          </a:p>
          <a:p>
            <a:pPr marL="1200150" lvl="2" indent="-285750" algn="just">
              <a:buFont typeface="Arial" panose="020B0604020202020204" pitchFamily="34" charset="0"/>
              <a:buChar char="•"/>
            </a:pPr>
            <a:r>
              <a:rPr lang="en-US" i="1" dirty="0"/>
              <a:t>mining models</a:t>
            </a:r>
            <a:endParaRPr lang="pl-PL" i="1" dirty="0"/>
          </a:p>
          <a:p>
            <a:pPr marL="1200150" lvl="2" indent="-285750" algn="just">
              <a:buFont typeface="Arial" panose="020B0604020202020204" pitchFamily="34" charset="0"/>
              <a:buChar char="•"/>
            </a:pPr>
            <a:r>
              <a:rPr lang="en-US" i="1" dirty="0"/>
              <a:t>mining structure</a:t>
            </a:r>
            <a:r>
              <a:rPr lang="pl-PL" i="1" dirty="0"/>
              <a:t>s</a:t>
            </a:r>
          </a:p>
          <a:p>
            <a:pPr marL="1200150" lvl="2" indent="-285750" algn="just">
              <a:buFont typeface="Arial" panose="020B0604020202020204" pitchFamily="34" charset="0"/>
              <a:buChar char="•"/>
            </a:pPr>
            <a:r>
              <a:rPr lang="pl-PL" i="1" dirty="0"/>
              <a:t>d</a:t>
            </a:r>
            <a:r>
              <a:rPr lang="en-US" i="1" dirty="0" err="1"/>
              <a:t>atabases</a:t>
            </a:r>
            <a:endParaRPr lang="pl-PL" i="1" dirty="0"/>
          </a:p>
          <a:p>
            <a:pPr marL="742950" lvl="1" indent="-285750" algn="just">
              <a:buFont typeface="Arial" panose="020B0604020202020204" pitchFamily="34" charset="0"/>
              <a:buChar char="•"/>
            </a:pPr>
            <a:endParaRPr lang="pl-PL" dirty="0"/>
          </a:p>
          <a:p>
            <a:pPr lvl="1" algn="just"/>
            <a:r>
              <a:rPr lang="en-US" dirty="0"/>
              <a:t>When an object contains one or more objects, processing the highest-level object causes a </a:t>
            </a:r>
            <a:r>
              <a:rPr lang="en-US" b="1" dirty="0"/>
              <a:t>cascade of processing</a:t>
            </a:r>
            <a:r>
              <a:rPr lang="en-US" dirty="0"/>
              <a:t> all the lower-level objects. </a:t>
            </a:r>
            <a:endParaRPr lang="pl-PL" dirty="0"/>
          </a:p>
          <a:p>
            <a:pPr lvl="1" algn="just"/>
            <a:endParaRPr lang="pl-PL" dirty="0"/>
          </a:p>
          <a:p>
            <a:pPr lvl="1" algn="just"/>
            <a:r>
              <a:rPr lang="en-US" dirty="0"/>
              <a:t>For example, a cube typically contains one or more measure groups (each of which contains one or more partitions) and dimensions. </a:t>
            </a:r>
            <a:endParaRPr lang="pl-PL" dirty="0"/>
          </a:p>
          <a:p>
            <a:pPr lvl="1" algn="just"/>
            <a:endParaRPr lang="pl-PL" dirty="0"/>
          </a:p>
          <a:p>
            <a:pPr lvl="1" algn="just"/>
            <a:r>
              <a:rPr lang="en-US" dirty="0"/>
              <a:t>Processing a cube causes processing of all the measure groups within the cube and the constituent dimensions </a:t>
            </a:r>
            <a:r>
              <a:rPr lang="en-US" b="1" dirty="0"/>
              <a:t>that are currently in an unprocessed state</a:t>
            </a:r>
            <a:r>
              <a:rPr lang="en-US" dirty="0"/>
              <a:t>.</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96309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339650"/>
          </a:xfrm>
          <a:prstGeom prst="rect">
            <a:avLst/>
          </a:prstGeom>
          <a:noFill/>
        </p:spPr>
        <p:txBody>
          <a:bodyPr wrap="square" rtlCol="0">
            <a:spAutoFit/>
          </a:bodyPr>
          <a:lstStyle/>
          <a:p>
            <a:pPr lvl="1" algn="just"/>
            <a:r>
              <a:rPr lang="pl-PL" sz="2400" b="1" dirty="0"/>
              <a:t>Process Full</a:t>
            </a:r>
            <a:r>
              <a:rPr lang="en-US" dirty="0"/>
              <a:t>	</a:t>
            </a:r>
            <a:endParaRPr lang="pl-PL" dirty="0"/>
          </a:p>
          <a:p>
            <a:pPr lvl="1" algn="just"/>
            <a:endParaRPr lang="pl-PL" dirty="0"/>
          </a:p>
          <a:p>
            <a:pPr marL="1200150" lvl="2" indent="-285750" algn="just">
              <a:buFont typeface="Arial" panose="020B0604020202020204" pitchFamily="34" charset="0"/>
              <a:buChar char="•"/>
            </a:pPr>
            <a:r>
              <a:rPr lang="pl-PL" i="1" dirty="0"/>
              <a:t>c</a:t>
            </a:r>
            <a:r>
              <a:rPr lang="en-US" i="1" dirty="0" err="1"/>
              <a:t>ubes</a:t>
            </a:r>
            <a:endParaRPr lang="pl-PL" i="1" dirty="0"/>
          </a:p>
          <a:p>
            <a:pPr marL="1200150" lvl="2" indent="-285750" algn="just">
              <a:buFont typeface="Arial" panose="020B0604020202020204" pitchFamily="34" charset="0"/>
              <a:buChar char="•"/>
            </a:pPr>
            <a:r>
              <a:rPr lang="en-US" i="1" dirty="0"/>
              <a:t>databases</a:t>
            </a:r>
            <a:endParaRPr lang="pl-PL" i="1" dirty="0"/>
          </a:p>
          <a:p>
            <a:pPr marL="1200150" lvl="2" indent="-285750" algn="just">
              <a:buFont typeface="Arial" panose="020B0604020202020204" pitchFamily="34" charset="0"/>
              <a:buChar char="•"/>
            </a:pPr>
            <a:r>
              <a:rPr lang="en-US" i="1" dirty="0"/>
              <a:t>dimensions</a:t>
            </a:r>
            <a:endParaRPr lang="pl-PL" i="1" dirty="0"/>
          </a:p>
          <a:p>
            <a:pPr marL="1200150" lvl="2" indent="-285750" algn="just">
              <a:buFont typeface="Arial" panose="020B0604020202020204" pitchFamily="34" charset="0"/>
              <a:buChar char="•"/>
            </a:pPr>
            <a:r>
              <a:rPr lang="en-US" i="1" dirty="0"/>
              <a:t>measure groups</a:t>
            </a:r>
            <a:endParaRPr lang="pl-PL" i="1" dirty="0"/>
          </a:p>
          <a:p>
            <a:pPr marL="1200150" lvl="2" indent="-285750" algn="just">
              <a:buFont typeface="Arial" panose="020B0604020202020204" pitchFamily="34" charset="0"/>
              <a:buChar char="•"/>
            </a:pPr>
            <a:r>
              <a:rPr lang="en-US" i="1" dirty="0"/>
              <a:t>mining models</a:t>
            </a:r>
            <a:endParaRPr lang="pl-PL" i="1" dirty="0"/>
          </a:p>
          <a:p>
            <a:pPr marL="1200150" lvl="2" indent="-285750" algn="just">
              <a:buFont typeface="Arial" panose="020B0604020202020204" pitchFamily="34" charset="0"/>
              <a:buChar char="•"/>
            </a:pPr>
            <a:r>
              <a:rPr lang="en-US" i="1" dirty="0"/>
              <a:t>mining structures</a:t>
            </a:r>
            <a:endParaRPr lang="pl-PL" i="1" dirty="0"/>
          </a:p>
          <a:p>
            <a:pPr marL="1200150" lvl="2" indent="-285750" algn="just">
              <a:buFont typeface="Arial" panose="020B0604020202020204" pitchFamily="34" charset="0"/>
              <a:buChar char="•"/>
            </a:pPr>
            <a:r>
              <a:rPr lang="en-US" i="1" dirty="0"/>
              <a:t>partitions</a:t>
            </a:r>
            <a:r>
              <a:rPr lang="en-US" dirty="0"/>
              <a:t>	</a:t>
            </a:r>
            <a:endParaRPr lang="pl-PL" dirty="0"/>
          </a:p>
          <a:p>
            <a:pPr lvl="1" algn="just"/>
            <a:endParaRPr lang="pl-PL" dirty="0"/>
          </a:p>
          <a:p>
            <a:pPr lvl="1" algn="just"/>
            <a:r>
              <a:rPr lang="en-US" dirty="0"/>
              <a:t>Processes an Analysis Services object and all the objects that it contains. When Process Full is executed against an object that has already been processed, Analysis Services </a:t>
            </a:r>
            <a:r>
              <a:rPr lang="en-US" b="1" dirty="0"/>
              <a:t>drops all data in the object, and then processes the object</a:t>
            </a:r>
            <a:r>
              <a:rPr lang="en-US" dirty="0"/>
              <a:t>. This kind of processing is required when a structural change has been made to an object, for example, when an attribute hierarchy is added, deleted, or renamed.</a:t>
            </a:r>
          </a:p>
        </p:txBody>
      </p:sp>
      <p:sp>
        <p:nvSpPr>
          <p:cNvPr id="3" name="Symbol zastępczy stopki 2"/>
          <p:cNvSpPr>
            <a:spLocks noGrp="1"/>
          </p:cNvSpPr>
          <p:nvPr>
            <p:ph type="ftr" sz="quarter" idx="11"/>
          </p:nvPr>
        </p:nvSpPr>
        <p:spPr/>
        <p:txBody>
          <a:bodyPr/>
          <a:lstStyle/>
          <a:p>
            <a:r>
              <a:rPr lang="en-US" dirty="0" err="1"/>
              <a:t>T.Kostyrka</a:t>
            </a:r>
            <a:r>
              <a:rPr lang="en-US" dirty="0"/>
              <a:t> - </a:t>
            </a:r>
            <a:r>
              <a:rPr lang="en-US" dirty="0" err="1"/>
              <a:t>Hurtownie</a:t>
            </a:r>
            <a:r>
              <a:rPr lang="en-US" dirty="0"/>
              <a:t> </a:t>
            </a:r>
            <a:r>
              <a:rPr lang="en-US" dirty="0" err="1"/>
              <a:t>Danych</a:t>
            </a:r>
            <a:endParaRPr lang="en-US" dirty="0"/>
          </a:p>
        </p:txBody>
      </p:sp>
    </p:spTree>
    <p:extLst>
      <p:ext uri="{BB962C8B-B14F-4D97-AF65-F5344CB8AC3E}">
        <p14:creationId xmlns:p14="http://schemas.microsoft.com/office/powerpoint/2010/main" val="309827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154984"/>
          </a:xfrm>
          <a:prstGeom prst="rect">
            <a:avLst/>
          </a:prstGeom>
          <a:noFill/>
        </p:spPr>
        <p:txBody>
          <a:bodyPr wrap="square" rtlCol="0">
            <a:spAutoFit/>
          </a:bodyPr>
          <a:lstStyle/>
          <a:p>
            <a:pPr lvl="1" algn="just"/>
            <a:r>
              <a:rPr lang="pl-PL" sz="2400" b="1" dirty="0"/>
              <a:t>Process Update</a:t>
            </a:r>
            <a:endParaRPr lang="pl-PL" dirty="0"/>
          </a:p>
          <a:p>
            <a:pPr lvl="1" algn="just"/>
            <a:endParaRPr lang="pl-PL" dirty="0"/>
          </a:p>
          <a:p>
            <a:pPr lvl="1" algn="just"/>
            <a:r>
              <a:rPr lang="en-US" i="1" dirty="0"/>
              <a:t>Dimensions	</a:t>
            </a:r>
            <a:endParaRPr lang="pl-PL" i="1" dirty="0"/>
          </a:p>
          <a:p>
            <a:pPr lvl="1" algn="just"/>
            <a:endParaRPr lang="pl-PL" dirty="0"/>
          </a:p>
          <a:p>
            <a:pPr lvl="1" algn="just"/>
            <a:r>
              <a:rPr lang="en-US" dirty="0"/>
              <a:t>Forces a re-read of data and an update of dimension attributes. Flexible aggregations and indexes on related partitions </a:t>
            </a:r>
            <a:r>
              <a:rPr lang="en-US" b="1" dirty="0"/>
              <a:t>will be dropped</a:t>
            </a:r>
            <a:r>
              <a:rPr lang="en-US" dirty="0"/>
              <a:t>.</a:t>
            </a:r>
            <a:endParaRPr lang="pl-PL" dirty="0"/>
          </a:p>
          <a:p>
            <a:pPr lvl="1" algn="just"/>
            <a:endParaRPr lang="pl-PL" dirty="0"/>
          </a:p>
          <a:p>
            <a:pPr lvl="1" algn="just"/>
            <a:r>
              <a:rPr lang="pl-PL" sz="2400" b="1" dirty="0"/>
              <a:t>Process Default</a:t>
            </a:r>
          </a:p>
          <a:p>
            <a:pPr lvl="1" algn="just"/>
            <a:endParaRPr lang="pl-PL" dirty="0"/>
          </a:p>
          <a:p>
            <a:pPr lvl="1" algn="just"/>
            <a:r>
              <a:rPr lang="en-US" i="1" dirty="0"/>
              <a:t>Cubes, databases, dimensions, measure groups, mining models, mining structures, and partitions.</a:t>
            </a:r>
            <a:endParaRPr lang="pl-PL" i="1" dirty="0"/>
          </a:p>
          <a:p>
            <a:pPr lvl="1" algn="just"/>
            <a:endParaRPr lang="pl-PL" dirty="0"/>
          </a:p>
          <a:p>
            <a:pPr lvl="1" algn="just"/>
            <a:r>
              <a:rPr lang="en-US" dirty="0"/>
              <a:t>Detects the process state of database objects, and performs processing necessary to deliver unprocessed or partially processed objects to a fully processed state. If you change a data binding, Process Default will do a Process Full on the affected object.</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316026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61665"/>
          </a:xfrm>
          <a:prstGeom prst="rect">
            <a:avLst/>
          </a:prstGeom>
          <a:noFill/>
        </p:spPr>
        <p:txBody>
          <a:bodyPr wrap="square" rtlCol="0">
            <a:spAutoFit/>
          </a:bodyPr>
          <a:lstStyle/>
          <a:p>
            <a:pPr lvl="1" algn="just"/>
            <a:r>
              <a:rPr lang="pl-PL" sz="2400" b="1" dirty="0" err="1"/>
              <a:t>Procesing</a:t>
            </a:r>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1026" name="Picture 2" descr="https://msbistackworld.files.wordpress.com/2012/09/process-update.jpg">
            <a:extLst>
              <a:ext uri="{FF2B5EF4-FFF2-40B4-BE49-F238E27FC236}">
                <a16:creationId xmlns:a16="http://schemas.microsoft.com/office/drawing/2014/main" id="{886B437D-BCDD-46BD-9F92-48D40DE70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228" y="1124395"/>
            <a:ext cx="6945543" cy="3571430"/>
          </a:xfrm>
          <a:prstGeom prst="rect">
            <a:avLst/>
          </a:prstGeom>
          <a:noFill/>
          <a:extLst>
            <a:ext uri="{909E8E84-426E-40DD-AFC4-6F175D3DCCD1}">
              <a14:hiddenFill xmlns:a14="http://schemas.microsoft.com/office/drawing/2010/main">
                <a:solidFill>
                  <a:srgbClr val="FFFFFF"/>
                </a:solidFill>
              </a14:hiddenFill>
            </a:ext>
          </a:extLst>
        </p:spPr>
      </p:pic>
      <p:sp>
        <p:nvSpPr>
          <p:cNvPr id="2" name="Prostokąt 1">
            <a:extLst>
              <a:ext uri="{FF2B5EF4-FFF2-40B4-BE49-F238E27FC236}">
                <a16:creationId xmlns:a16="http://schemas.microsoft.com/office/drawing/2014/main" id="{266D6C8A-B9F0-48F6-B5DC-76EFF06B06A2}"/>
              </a:ext>
            </a:extLst>
          </p:cNvPr>
          <p:cNvSpPr/>
          <p:nvPr/>
        </p:nvSpPr>
        <p:spPr>
          <a:xfrm>
            <a:off x="2623229" y="4942046"/>
            <a:ext cx="6945542" cy="430887"/>
          </a:xfrm>
          <a:prstGeom prst="rect">
            <a:avLst/>
          </a:prstGeom>
        </p:spPr>
        <p:txBody>
          <a:bodyPr wrap="square">
            <a:spAutoFit/>
          </a:bodyPr>
          <a:lstStyle/>
          <a:p>
            <a:r>
              <a:rPr lang="pl-PL" sz="1100" dirty="0">
                <a:hlinkClick r:id="rId3"/>
              </a:rPr>
              <a:t>https://msbistackworld.wordpress.com/2012/09/27/difference-between-process-update-vs-process-full-2/</a:t>
            </a:r>
            <a:endParaRPr lang="pl-PL" sz="1100" dirty="0"/>
          </a:p>
          <a:p>
            <a:endParaRPr lang="pl-PL" sz="1100" dirty="0"/>
          </a:p>
        </p:txBody>
      </p:sp>
    </p:spTree>
    <p:extLst>
      <p:ext uri="{BB962C8B-B14F-4D97-AF65-F5344CB8AC3E}">
        <p14:creationId xmlns:p14="http://schemas.microsoft.com/office/powerpoint/2010/main" val="429102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616648"/>
          </a:xfrm>
          <a:prstGeom prst="rect">
            <a:avLst/>
          </a:prstGeom>
          <a:noFill/>
        </p:spPr>
        <p:txBody>
          <a:bodyPr wrap="square" rtlCol="0">
            <a:spAutoFit/>
          </a:bodyPr>
          <a:lstStyle/>
          <a:p>
            <a:pPr lvl="1" algn="just"/>
            <a:r>
              <a:rPr lang="pl-PL" sz="2400" b="1" dirty="0"/>
              <a:t>Processing #3</a:t>
            </a:r>
          </a:p>
          <a:p>
            <a:pPr lvl="1" algn="just"/>
            <a:endParaRPr lang="pl-PL" dirty="0"/>
          </a:p>
          <a:p>
            <a:pPr lvl="1" algn="just"/>
            <a:r>
              <a:rPr lang="en-US" b="1" dirty="0"/>
              <a:t>Processing a Database</a:t>
            </a:r>
          </a:p>
          <a:p>
            <a:pPr lvl="1" algn="just"/>
            <a:endParaRPr lang="pl-PL" dirty="0"/>
          </a:p>
          <a:p>
            <a:pPr lvl="1" algn="just"/>
            <a:r>
              <a:rPr lang="en-US" dirty="0"/>
              <a:t>In Analysis Services, a database contains objects but not data. When you process a database, you direct the server to recursively process those objects that store data in the model, such as dimensions, partitions, mining structures, and mining models.</a:t>
            </a:r>
            <a:endParaRPr lang="pl-PL" dirty="0"/>
          </a:p>
          <a:p>
            <a:pPr lvl="1" algn="just"/>
            <a:endParaRPr lang="pl-PL" dirty="0"/>
          </a:p>
          <a:p>
            <a:pPr lvl="1" algn="just"/>
            <a:r>
              <a:rPr lang="en-US" dirty="0"/>
              <a:t>A cube can be thought of as a wrapper object for measure groups and partitions. A cube is made of dimensions in addition to one or more measures, which are stored in partitions. Dimensions define how data is laid out in the cube. When you process a cube, an SQL query is issued to retrieve values from the fact table to populate each member in the cube with appropriate measure values.</a:t>
            </a:r>
            <a:endParaRPr lang="pl-PL" dirty="0"/>
          </a:p>
          <a:p>
            <a:pPr lvl="1" algn="just"/>
            <a:endParaRPr lang="pl-PL" dirty="0"/>
          </a:p>
          <a:p>
            <a:pPr lvl="1" algn="just"/>
            <a:r>
              <a:rPr lang="en-US" dirty="0"/>
              <a:t>When you process a cube, Analysis Services processes any unprocessed dimensions in the cube, and some or all partitions within the measure groups in the cube.</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397652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5724644"/>
          </a:xfrm>
          <a:prstGeom prst="rect">
            <a:avLst/>
          </a:prstGeom>
          <a:noFill/>
        </p:spPr>
        <p:txBody>
          <a:bodyPr wrap="square" rtlCol="0">
            <a:spAutoFit/>
          </a:bodyPr>
          <a:lstStyle/>
          <a:p>
            <a:pPr lvl="1" algn="just"/>
            <a:r>
              <a:rPr lang="pl-PL" sz="2400" b="1" dirty="0"/>
              <a:t>Processing #4</a:t>
            </a:r>
          </a:p>
          <a:p>
            <a:pPr lvl="1" algn="just"/>
            <a:endParaRPr lang="pl-PL" dirty="0"/>
          </a:p>
          <a:p>
            <a:pPr lvl="1" algn="just"/>
            <a:r>
              <a:rPr lang="en-US" b="1" dirty="0"/>
              <a:t>Processing a Dimension</a:t>
            </a:r>
            <a:endParaRPr lang="pl-PL" b="1" dirty="0"/>
          </a:p>
          <a:p>
            <a:pPr lvl="1" algn="just"/>
            <a:endParaRPr lang="en-US" b="1" dirty="0"/>
          </a:p>
          <a:p>
            <a:pPr lvl="1" algn="just"/>
            <a:r>
              <a:rPr lang="en-US" dirty="0"/>
              <a:t>When you process a dimension, Analysis Services formulates and runs queries against dimension tables to return information that is required for processing.</a:t>
            </a:r>
            <a:endParaRPr lang="pl-PL" dirty="0"/>
          </a:p>
          <a:p>
            <a:pPr lvl="1" algn="just"/>
            <a:endParaRPr lang="pl-PL" dirty="0"/>
          </a:p>
          <a:p>
            <a:pPr lvl="1" algn="just"/>
            <a:r>
              <a:rPr lang="en-US" dirty="0"/>
              <a:t>The processing itself turns the tabular data into usable hierarchies. These hierarchies are fully articulated member names that are internally represented by unique numeric paths. The following example is a text representation of a hierarchy.</a:t>
            </a:r>
            <a:endParaRPr lang="pl-PL" dirty="0"/>
          </a:p>
          <a:p>
            <a:pPr lvl="1" algn="just"/>
            <a:endParaRPr lang="pl-PL" dirty="0"/>
          </a:p>
          <a:p>
            <a:pPr lvl="1" algn="just"/>
            <a:r>
              <a:rPr lang="en-US" b="1" dirty="0"/>
              <a:t>Dimension processing does not create or update calculated members, which are defined at the cube level. </a:t>
            </a:r>
            <a:r>
              <a:rPr lang="en-US" dirty="0"/>
              <a:t>Calculated members are affected when the cube definition is updated. Also, dimension processing does not create or update aggregations. However, dimension processing can cause aggregations to be dropped. Aggregations are created or updated only during partition processing.</a:t>
            </a:r>
            <a:endParaRPr lang="pl-PL" dirty="0"/>
          </a:p>
          <a:p>
            <a:pPr lvl="1" algn="just"/>
            <a:endParaRPr lang="pl-PL" dirty="0"/>
          </a:p>
          <a:p>
            <a:pPr lvl="1" algn="just"/>
            <a:r>
              <a:rPr lang="en-US" dirty="0"/>
              <a:t>When you process a dimension, be aware that the dimension might be used in several cubes. When you process the dimension, </a:t>
            </a:r>
            <a:r>
              <a:rPr lang="en-US" b="1" dirty="0"/>
              <a:t>those cubes are marked as unprocessed and become unavailable for queries</a:t>
            </a:r>
            <a:r>
              <a:rPr lang="en-US" dirty="0"/>
              <a:t>.</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2903509746"/>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1186</TotalTime>
  <Words>1933</Words>
  <Application>Microsoft Office PowerPoint</Application>
  <PresentationFormat>Panoramiczny</PresentationFormat>
  <Paragraphs>176</Paragraphs>
  <Slides>25</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25</vt:i4>
      </vt:variant>
    </vt:vector>
  </HeadingPairs>
  <TitlesOfParts>
    <vt:vector size="31" baseType="lpstr">
      <vt:lpstr>Arial</vt:lpstr>
      <vt:lpstr>Calibri</vt:lpstr>
      <vt:lpstr>Corbel</vt:lpstr>
      <vt:lpstr>Segoe UI</vt:lpstr>
      <vt:lpstr>Wingdings 2</vt:lpstr>
      <vt:lpstr>Ramka</vt:lpstr>
      <vt:lpstr>Modele Analizy Danych</vt:lpstr>
      <vt:lpstr>Processing</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Partitions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Aggregations</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570</cp:revision>
  <dcterms:created xsi:type="dcterms:W3CDTF">2016-10-31T15:19:50Z</dcterms:created>
  <dcterms:modified xsi:type="dcterms:W3CDTF">2018-05-19T13:05:08Z</dcterms:modified>
</cp:coreProperties>
</file>