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88965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842" y="11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2BEBB-D830-624F-870A-EB4578DA2E0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7242-A207-BB46-A0E3-98DF7B90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Dungers</a:t>
            </a:r>
            <a:endParaRPr lang="en-US" dirty="0"/>
          </a:p>
          <a:p>
            <a:r>
              <a:rPr lang="en-US"/>
              <a:t>8 x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CRP </a:t>
            </a:r>
          </a:p>
          <a:p>
            <a:r>
              <a:rPr lang="en-US" dirty="0"/>
              <a:t>18x108=1944 cups = pitfall trap</a:t>
            </a:r>
          </a:p>
          <a:p>
            <a:r>
              <a:rPr lang="en-US" dirty="0"/>
              <a:t>9x108 = 972 cups needed when retrieving</a:t>
            </a:r>
            <a:r>
              <a:rPr lang="en-US" baseline="0" dirty="0"/>
              <a:t> pitfalls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7242-A207-BB46-A0E3-98DF7B90FF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5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1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8900-7B54-4E45-840E-97A9F579EC7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7C36-BD03-DF46-A327-25BBCE69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0648" y="232516"/>
            <a:ext cx="564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CRP Pitfall Trap Design and Drilling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2864" y="855096"/>
            <a:ext cx="4195228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pitfall trap cup is designed to allow for rainwater drainage. </a:t>
            </a:r>
            <a:r>
              <a:rPr lang="en-US" dirty="0"/>
              <a:t>Drilled holes are indicated in red.  Cup on left (inner cup) is inserted into cup on right (outer cup). The outer cup remains in the field for 3 years; the inner cup is removed each field season and trap contents are analyzed. </a:t>
            </a:r>
          </a:p>
          <a:p>
            <a:endParaRPr lang="en-US" dirty="0"/>
          </a:p>
          <a:p>
            <a:r>
              <a:rPr lang="en-US" dirty="0"/>
              <a:t>The trap design requires uniformity so that drainage holes align for all cups. </a:t>
            </a:r>
            <a:r>
              <a:rPr lang="en-US" b="1" dirty="0"/>
              <a:t>Drainage holes must align for drainage.  </a:t>
            </a:r>
          </a:p>
          <a:p>
            <a:endParaRPr lang="en-US" i="1" dirty="0"/>
          </a:p>
          <a:p>
            <a:r>
              <a:rPr lang="en-US" dirty="0"/>
              <a:t>Use a ¼” drill bit to drill holes in the cups. If you find that another technique is better/faster, please share it with me!  2 sleeves of cups take me about 35 minutes to complete (including re-packaging and clean-up) (~84 cups). With this protocol, it will take about XX hours to drill all pitfall traps for the transects.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35986" y="893442"/>
            <a:ext cx="4128114" cy="3495580"/>
            <a:chOff x="507386" y="965403"/>
            <a:chExt cx="2362200" cy="2000250"/>
          </a:xfrm>
        </p:grpSpPr>
        <p:pic>
          <p:nvPicPr>
            <p:cNvPr id="6" name="Picture 5" descr="Cup Sketch(1)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86" y="965403"/>
              <a:ext cx="2362200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2197100" y="2713567"/>
              <a:ext cx="93133" cy="80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98901" y="4177199"/>
            <a:ext cx="18836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Inner cup.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cup is removed and contents are analyzed. It is replaced the following May/June for another collection period.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6538" y="4249599"/>
            <a:ext cx="18836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Outer cup.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cup is remains in the ground and prevents the hole from collapsing.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49" y="2427324"/>
            <a:ext cx="1275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 oz. plastic QT cup with lid (9 cm diameter opening X 15 cm depth)</a:t>
            </a:r>
          </a:p>
        </p:txBody>
      </p:sp>
    </p:spTree>
    <p:extLst>
      <p:ext uri="{BB962C8B-B14F-4D97-AF65-F5344CB8AC3E}">
        <p14:creationId xmlns:p14="http://schemas.microsoft.com/office/powerpoint/2010/main" val="267584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4546.JP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6765" y="748726"/>
            <a:ext cx="3014133" cy="2260600"/>
          </a:xfrm>
          <a:prstGeom prst="rect">
            <a:avLst/>
          </a:prstGeom>
        </p:spPr>
      </p:pic>
      <p:pic>
        <p:nvPicPr>
          <p:cNvPr id="6" name="Picture 5" descr="IMG_45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6769" y="3817894"/>
            <a:ext cx="3014135" cy="2260601"/>
          </a:xfrm>
          <a:prstGeom prst="rect">
            <a:avLst/>
          </a:prstGeom>
        </p:spPr>
      </p:pic>
      <p:pic>
        <p:nvPicPr>
          <p:cNvPr id="7" name="Picture 6" descr="IMG_45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8000" y="714860"/>
            <a:ext cx="3048000" cy="2286000"/>
          </a:xfrm>
          <a:prstGeom prst="rect">
            <a:avLst/>
          </a:prstGeom>
        </p:spPr>
      </p:pic>
      <p:pic>
        <p:nvPicPr>
          <p:cNvPr id="8" name="Picture 7" descr="IMG_454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47631" y="3834826"/>
            <a:ext cx="3014136" cy="22606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60600" y="1029012"/>
            <a:ext cx="209126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1. </a:t>
            </a:r>
            <a:r>
              <a:rPr lang="en-US" dirty="0"/>
              <a:t>Divide a sleeve of cups in half. Drill a ¼” hole in the bottom of the cups. This cup will be the </a:t>
            </a:r>
            <a:r>
              <a:rPr lang="en-US" i="1" dirty="0"/>
              <a:t>outer cup</a:t>
            </a:r>
            <a:r>
              <a:rPr lang="en-US" dirty="0"/>
              <a:t>. 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2260599" y="3458060"/>
            <a:ext cx="20912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2. </a:t>
            </a:r>
            <a:r>
              <a:rPr lang="en-US" dirty="0"/>
              <a:t>Place a new cup (the inner cup) inside the </a:t>
            </a:r>
            <a:r>
              <a:rPr lang="en-US" i="1" dirty="0"/>
              <a:t>outer cup</a:t>
            </a:r>
            <a:r>
              <a:rPr lang="en-US" dirty="0"/>
              <a:t>. Align the QT labels on the front and the back side of the both cups… 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6985000" y="968789"/>
            <a:ext cx="2091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3. </a:t>
            </a:r>
            <a:r>
              <a:rPr lang="en-US" dirty="0"/>
              <a:t>…note alignment on one side of the cup… 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6985000" y="3502158"/>
            <a:ext cx="2091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4</a:t>
            </a:r>
            <a:r>
              <a:rPr lang="en-US" dirty="0"/>
              <a:t>. … and the other side of the cup. Not all cups align perfectly.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999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45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6767" y="376767"/>
            <a:ext cx="3014137" cy="2260603"/>
          </a:xfrm>
          <a:prstGeom prst="rect">
            <a:avLst/>
          </a:prstGeom>
        </p:spPr>
      </p:pic>
      <p:pic>
        <p:nvPicPr>
          <p:cNvPr id="9" name="Picture 8" descr="IMG_45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85035" y="4161168"/>
            <a:ext cx="3080280" cy="23102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60600" y="657051"/>
            <a:ext cx="20912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5. </a:t>
            </a:r>
            <a:r>
              <a:rPr lang="en-US" dirty="0"/>
              <a:t>Once aligned, join the cups with a piece of masking tape. This keeps the cups aligned while drilling. 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2311399" y="4060651"/>
            <a:ext cx="20912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6. </a:t>
            </a:r>
            <a:r>
              <a:rPr lang="en-US" dirty="0"/>
              <a:t>Place the aligned cups on a board and compress both together. The white circle is the location to be drilled</a:t>
            </a:r>
            <a:r>
              <a:rPr lang="en-US" i="1" dirty="0"/>
              <a:t> </a:t>
            </a:r>
            <a:r>
              <a:rPr lang="en-US" dirty="0"/>
              <a:t>on each set of cups.</a:t>
            </a:r>
            <a:endParaRPr lang="en-US" i="1" dirty="0"/>
          </a:p>
        </p:txBody>
      </p:sp>
      <p:pic>
        <p:nvPicPr>
          <p:cNvPr id="12" name="Picture 11" descr="IMG_455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87184" y="376766"/>
            <a:ext cx="3014138" cy="2260604"/>
          </a:xfrm>
          <a:prstGeom prst="rect">
            <a:avLst/>
          </a:prstGeom>
        </p:spPr>
      </p:pic>
      <p:pic>
        <p:nvPicPr>
          <p:cNvPr id="13" name="Picture 12" descr="IMG_45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87185" y="4152902"/>
            <a:ext cx="3014140" cy="22606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24558" y="521584"/>
            <a:ext cx="2091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7. </a:t>
            </a:r>
            <a:r>
              <a:rPr lang="en-US" dirty="0"/>
              <a:t>Drill in the same location in all cups with a ¼” drill bit. </a:t>
            </a:r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1151467" y="5588000"/>
            <a:ext cx="110066" cy="127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24555" y="4009844"/>
            <a:ext cx="20912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8. </a:t>
            </a:r>
            <a:r>
              <a:rPr lang="en-US" dirty="0"/>
              <a:t>There may be remaining plastic bits in the hole, but the cups will still drain. The cup may split slightly at the drill location, but this will still be OK.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888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7104</TotalTime>
  <Words>434</Words>
  <Application>Microsoft Office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Wichita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Jameson</dc:creator>
  <cp:lastModifiedBy>Ellen Welti</cp:lastModifiedBy>
  <cp:revision>22</cp:revision>
  <dcterms:created xsi:type="dcterms:W3CDTF">2017-03-29T21:27:13Z</dcterms:created>
  <dcterms:modified xsi:type="dcterms:W3CDTF">2022-03-31T20:38:52Z</dcterms:modified>
</cp:coreProperties>
</file>