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9" r:id="rId3"/>
    <p:sldId id="261" r:id="rId4"/>
    <p:sldId id="257" r:id="rId5"/>
    <p:sldId id="258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>
        <p:scale>
          <a:sx n="50" d="100"/>
          <a:sy n="50" d="100"/>
        </p:scale>
        <p:origin x="1891" y="9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07E6E-1341-4B25-B897-05406DF805DE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08A39D-4C1C-4E36-8DC0-64552EF26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0097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Grass hypothesized relationships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08A39D-4C1C-4E36-8DC0-64552EF26A1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1449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Forb hypothesized relationships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08A39D-4C1C-4E36-8DC0-64552EF26A1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0717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Grass hypothesized relationships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08A39D-4C1C-4E36-8DC0-64552EF26A1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3093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Grass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08A39D-4C1C-4E36-8DC0-64552EF26A1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6258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Forb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08A39D-4C1C-4E36-8DC0-64552EF26A1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1407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Grass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08A39D-4C1C-4E36-8DC0-64552EF26A1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790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7C124-523D-D3DA-B669-D85DB9970C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8D1A0C-8675-5F21-151B-2F709DA695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2C5158-DFFC-2495-5EB6-6F10FCA60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82854-844E-43E2-9B4F-1BD7657CF4C3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FD53B0-94EC-EC81-5384-2BC14A492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95BF62-89BD-D9DA-C50F-56E3307F4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BCEF3-EB7E-45CF-B749-304B7B1CC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813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001DB-DA42-4511-2654-CD54E46CF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4B3224-8D3E-BD80-6870-47F27F6662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334C78-E8D0-31C0-FC66-460904369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82854-844E-43E2-9B4F-1BD7657CF4C3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A0D754-91D1-B14B-1EAD-1EDC9F491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A9B426-4D2A-74AD-3998-F1604F1A4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BCEF3-EB7E-45CF-B749-304B7B1CC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79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A1B896-0350-D2EA-25DD-170B14D114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430290-C123-A806-0B34-F2993806C2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00D77-F513-6DE7-F432-C39C5B935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82854-844E-43E2-9B4F-1BD7657CF4C3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3625B-B3C9-4452-192D-8619566BF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58C49D-2F47-E05E-E774-CB9241D3F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BCEF3-EB7E-45CF-B749-304B7B1CC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316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D47FE-8EED-6F6D-E15E-98445ED00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7B12A1-18A6-646B-BFBC-28B61F528E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AB4083-D050-8C75-770E-9F22EBABD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82854-844E-43E2-9B4F-1BD7657CF4C3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783EB1-ED54-B005-9057-4826F7BDA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C201C9-B8A3-1CF8-01FB-3359BAC21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BCEF3-EB7E-45CF-B749-304B7B1CC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194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E9A79-624E-C2F9-1443-677E0E612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C8A8FA-4F6A-0F3E-B100-1C0B7FE9CE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D46D2-C22C-BEAC-EA0B-EB0012C56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82854-844E-43E2-9B4F-1BD7657CF4C3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78E823-D91E-C812-F634-B71A11289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A38E5D-CD64-F564-0A86-1E8680BCA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BCEF3-EB7E-45CF-B749-304B7B1CC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883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8A6CC-2379-5F31-E60E-6A2B5500C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0B5CF-EDAE-753A-6B11-C875D12100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26E709-E378-56A0-B82D-12DB6A5333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189C94-F984-D749-586C-DFD92F7A6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82854-844E-43E2-9B4F-1BD7657CF4C3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94B601-0767-F88C-22CE-7B0CAC90C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15072B-C776-E06D-7874-3E24830E6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BCEF3-EB7E-45CF-B749-304B7B1CC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515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A9692-9296-CBCF-7944-E96FFEDEB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8BEDED-56B7-4923-820F-EEE5EF786A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162B07-37BD-063F-5748-6A9D2D2548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8B7122-E885-4490-4E62-027AE6D2C3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D89C3B-5C05-546F-7CE8-F9434BBEAD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620A22-DAC6-4EAB-FE2C-7F244CC1E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82854-844E-43E2-9B4F-1BD7657CF4C3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FE4F6E-3DA7-AF0C-0E70-602CE9113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E35205-40E8-91D9-6CBA-4DD6EB4C2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BCEF3-EB7E-45CF-B749-304B7B1CC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658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7C822-7500-99B3-29C5-101A6B0AF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5439C4-7EC1-78BB-7AC7-68F4417A0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82854-844E-43E2-9B4F-1BD7657CF4C3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5F0948-E7B7-5BCE-3D08-C36CB2EEC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8A6594-F341-021C-5418-B7A5F7EB9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BCEF3-EB7E-45CF-B749-304B7B1CC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446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1A93FF-6CD8-046D-3494-5057229B5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82854-844E-43E2-9B4F-1BD7657CF4C3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A2AD9D-DB8D-233D-F737-689BB77C8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371EBD-CD6A-F08A-4901-7B912CCBD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BCEF3-EB7E-45CF-B749-304B7B1CC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926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B3E9A-F70E-0724-D3BE-CBDD4C27E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EAE581-BFC0-F93F-A062-49DACB9DE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E68DE4-A876-912D-F65C-09E2693EEB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BBA9AB-EC8B-F930-C906-C310F856F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82854-844E-43E2-9B4F-1BD7657CF4C3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F05325-AB72-0953-C063-10A513EF4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C38EB9-5F4E-F096-930C-395B4C622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BCEF3-EB7E-45CF-B749-304B7B1CC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990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3CFE-6099-2F4B-65DB-64415DB3C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0625C1-954B-1FBE-217E-54349C3548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DC8A46-B5BC-ED20-E518-866FB6E85C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06E3ED-120F-7BD9-C085-0FAAA9254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82854-844E-43E2-9B4F-1BD7657CF4C3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9D5E62-E998-43EE-9DDB-0581FBBFD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D42695-9467-95C4-980E-FF1DA792B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BCEF3-EB7E-45CF-B749-304B7B1CC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002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1B986C-94FF-84A1-F305-E7A2495D0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7AF876-8F36-FE91-E68D-5538DBD2B5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5E6017-2FB4-2B38-FF1F-D41351D038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382854-844E-43E2-9B4F-1BD7657CF4C3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DAB657-116D-5A9C-250C-08B6FAC72F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7395D6-C562-2A26-778E-2C60305274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4BCEF3-EB7E-45CF-B749-304B7B1CC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845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jpg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jpg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jpg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jpg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jpg"/><Relationship Id="rId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jp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C8FE9F54-0D44-22E3-1600-7AB8B9FFB2B6}"/>
              </a:ext>
            </a:extLst>
          </p:cNvPr>
          <p:cNvCxnSpPr>
            <a:cxnSpLocks/>
            <a:stCxn id="8" idx="1"/>
            <a:endCxn id="23" idx="3"/>
          </p:cNvCxnSpPr>
          <p:nvPr/>
        </p:nvCxnSpPr>
        <p:spPr>
          <a:xfrm flipH="1">
            <a:off x="4791990" y="851066"/>
            <a:ext cx="3290779" cy="473723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D0DFEE5B-7A32-5E01-E53B-90D2BCD1734C}"/>
              </a:ext>
            </a:extLst>
          </p:cNvPr>
          <p:cNvCxnSpPr>
            <a:cxnSpLocks/>
            <a:stCxn id="14" idx="1"/>
            <a:endCxn id="50" idx="3"/>
          </p:cNvCxnSpPr>
          <p:nvPr/>
        </p:nvCxnSpPr>
        <p:spPr>
          <a:xfrm flipH="1" flipV="1">
            <a:off x="4989735" y="5493902"/>
            <a:ext cx="3085377" cy="45568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4999A388-2A62-CCD5-ADD6-6A33D0384293}"/>
              </a:ext>
            </a:extLst>
          </p:cNvPr>
          <p:cNvCxnSpPr>
            <a:cxnSpLocks/>
            <a:endCxn id="44" idx="3"/>
          </p:cNvCxnSpPr>
          <p:nvPr/>
        </p:nvCxnSpPr>
        <p:spPr>
          <a:xfrm flipH="1" flipV="1">
            <a:off x="4782510" y="3346397"/>
            <a:ext cx="3499058" cy="282400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F7EB5C53-9820-F37A-D410-E65BC128A2F4}"/>
              </a:ext>
            </a:extLst>
          </p:cNvPr>
          <p:cNvCxnSpPr>
            <a:cxnSpLocks/>
            <a:stCxn id="14" idx="1"/>
            <a:endCxn id="47" idx="3"/>
          </p:cNvCxnSpPr>
          <p:nvPr/>
        </p:nvCxnSpPr>
        <p:spPr>
          <a:xfrm flipH="1" flipV="1">
            <a:off x="5018420" y="4417411"/>
            <a:ext cx="3056692" cy="15321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915BF2C8-4A8C-FB2A-DB68-205FA98D8477}"/>
              </a:ext>
            </a:extLst>
          </p:cNvPr>
          <p:cNvCxnSpPr>
            <a:cxnSpLocks/>
            <a:stCxn id="14" idx="1"/>
            <a:endCxn id="23" idx="3"/>
          </p:cNvCxnSpPr>
          <p:nvPr/>
        </p:nvCxnSpPr>
        <p:spPr>
          <a:xfrm flipH="1" flipV="1">
            <a:off x="4791990" y="1324789"/>
            <a:ext cx="3283122" cy="462479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22FF30A7-7D92-4858-C8B8-F4112B03DF1E}"/>
              </a:ext>
            </a:extLst>
          </p:cNvPr>
          <p:cNvCxnSpPr>
            <a:cxnSpLocks/>
            <a:stCxn id="14" idx="1"/>
            <a:endCxn id="41" idx="3"/>
          </p:cNvCxnSpPr>
          <p:nvPr/>
        </p:nvCxnSpPr>
        <p:spPr>
          <a:xfrm flipH="1" flipV="1">
            <a:off x="4766735" y="2272262"/>
            <a:ext cx="3308377" cy="36773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4331AAF8-4CF7-DCBF-69B5-2398647384D6}"/>
              </a:ext>
            </a:extLst>
          </p:cNvPr>
          <p:cNvCxnSpPr>
            <a:cxnSpLocks/>
            <a:stCxn id="6" idx="1"/>
            <a:endCxn id="47" idx="3"/>
          </p:cNvCxnSpPr>
          <p:nvPr/>
        </p:nvCxnSpPr>
        <p:spPr>
          <a:xfrm flipH="1">
            <a:off x="5018420" y="4337037"/>
            <a:ext cx="3064349" cy="80374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878B0D33-4CFA-2B5D-1F77-BE43C750A28B}"/>
              </a:ext>
            </a:extLst>
          </p:cNvPr>
          <p:cNvCxnSpPr>
            <a:cxnSpLocks/>
            <a:stCxn id="6" idx="1"/>
            <a:endCxn id="44" idx="3"/>
          </p:cNvCxnSpPr>
          <p:nvPr/>
        </p:nvCxnSpPr>
        <p:spPr>
          <a:xfrm flipH="1" flipV="1">
            <a:off x="4782510" y="3346397"/>
            <a:ext cx="3300259" cy="99064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A4D3C0FF-FC51-542A-DAD1-20857D8AEF38}"/>
              </a:ext>
            </a:extLst>
          </p:cNvPr>
          <p:cNvCxnSpPr>
            <a:cxnSpLocks/>
            <a:stCxn id="10" idx="1"/>
            <a:endCxn id="53" idx="3"/>
          </p:cNvCxnSpPr>
          <p:nvPr/>
        </p:nvCxnSpPr>
        <p:spPr>
          <a:xfrm flipH="1">
            <a:off x="4782509" y="2583974"/>
            <a:ext cx="3307541" cy="398641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9B72A330-1C25-E1EC-C729-CABC8475793D}"/>
              </a:ext>
            </a:extLst>
          </p:cNvPr>
          <p:cNvCxnSpPr>
            <a:cxnSpLocks/>
            <a:stCxn id="10" idx="1"/>
            <a:endCxn id="19" idx="3"/>
          </p:cNvCxnSpPr>
          <p:nvPr/>
        </p:nvCxnSpPr>
        <p:spPr>
          <a:xfrm flipH="1" flipV="1">
            <a:off x="7460455" y="580276"/>
            <a:ext cx="629595" cy="2003698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38711E2F-ED93-96B2-5E91-480E9E9F2CB4}"/>
              </a:ext>
            </a:extLst>
          </p:cNvPr>
          <p:cNvCxnSpPr>
            <a:cxnSpLocks/>
            <a:stCxn id="10" idx="1"/>
            <a:endCxn id="23" idx="3"/>
          </p:cNvCxnSpPr>
          <p:nvPr/>
        </p:nvCxnSpPr>
        <p:spPr>
          <a:xfrm flipH="1" flipV="1">
            <a:off x="4791990" y="1324789"/>
            <a:ext cx="3298060" cy="1259185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899A8D06-247B-6A69-C6BF-3C6D96EA8716}"/>
              </a:ext>
            </a:extLst>
          </p:cNvPr>
          <p:cNvCxnSpPr>
            <a:cxnSpLocks/>
            <a:stCxn id="10" idx="1"/>
            <a:endCxn id="41" idx="3"/>
          </p:cNvCxnSpPr>
          <p:nvPr/>
        </p:nvCxnSpPr>
        <p:spPr>
          <a:xfrm flipH="1" flipV="1">
            <a:off x="4766735" y="2272262"/>
            <a:ext cx="3323315" cy="311712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CA1F838F-B3B5-C11D-51A0-CCD2F44990C0}"/>
              </a:ext>
            </a:extLst>
          </p:cNvPr>
          <p:cNvCxnSpPr>
            <a:cxnSpLocks/>
            <a:stCxn id="8" idx="1"/>
            <a:endCxn id="53" idx="3"/>
          </p:cNvCxnSpPr>
          <p:nvPr/>
        </p:nvCxnSpPr>
        <p:spPr>
          <a:xfrm flipH="1">
            <a:off x="4782509" y="851066"/>
            <a:ext cx="3300260" cy="571932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2DD6F82A-FFC7-E193-B908-B03D12E8F7DD}"/>
              </a:ext>
            </a:extLst>
          </p:cNvPr>
          <p:cNvCxnSpPr>
            <a:cxnSpLocks/>
            <a:stCxn id="19" idx="2"/>
            <a:endCxn id="41" idx="3"/>
          </p:cNvCxnSpPr>
          <p:nvPr/>
        </p:nvCxnSpPr>
        <p:spPr>
          <a:xfrm flipH="1">
            <a:off x="4766735" y="841886"/>
            <a:ext cx="1783859" cy="1430376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7567D114-91E2-D08E-8F63-FE9B18A19ABC}"/>
              </a:ext>
            </a:extLst>
          </p:cNvPr>
          <p:cNvCxnSpPr>
            <a:cxnSpLocks/>
            <a:stCxn id="8" idx="1"/>
            <a:endCxn id="44" idx="3"/>
          </p:cNvCxnSpPr>
          <p:nvPr/>
        </p:nvCxnSpPr>
        <p:spPr>
          <a:xfrm flipH="1">
            <a:off x="4782510" y="851066"/>
            <a:ext cx="3300259" cy="2495331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3E53A455-A136-A860-61C5-AEB176FC9C09}"/>
              </a:ext>
            </a:extLst>
          </p:cNvPr>
          <p:cNvCxnSpPr>
            <a:cxnSpLocks/>
            <a:stCxn id="8" idx="1"/>
            <a:endCxn id="41" idx="3"/>
          </p:cNvCxnSpPr>
          <p:nvPr/>
        </p:nvCxnSpPr>
        <p:spPr>
          <a:xfrm flipH="1">
            <a:off x="4766735" y="851066"/>
            <a:ext cx="3316034" cy="1421196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F10EE848-F848-10F6-BE2D-7C74671A8981}"/>
              </a:ext>
            </a:extLst>
          </p:cNvPr>
          <p:cNvCxnSpPr>
            <a:cxnSpLocks/>
            <a:stCxn id="19" idx="2"/>
            <a:endCxn id="23" idx="3"/>
          </p:cNvCxnSpPr>
          <p:nvPr/>
        </p:nvCxnSpPr>
        <p:spPr>
          <a:xfrm flipH="1">
            <a:off x="4791990" y="841886"/>
            <a:ext cx="1758604" cy="482903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B2C04295-D614-E2E2-B306-D92456663339}"/>
              </a:ext>
            </a:extLst>
          </p:cNvPr>
          <p:cNvCxnSpPr>
            <a:cxnSpLocks/>
            <a:stCxn id="14" idx="1"/>
            <a:endCxn id="53" idx="3"/>
          </p:cNvCxnSpPr>
          <p:nvPr/>
        </p:nvCxnSpPr>
        <p:spPr>
          <a:xfrm flipH="1">
            <a:off x="4782509" y="5949586"/>
            <a:ext cx="3292603" cy="620807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155057BC-EAC4-E303-C490-D3532CF8D8F9}"/>
              </a:ext>
            </a:extLst>
          </p:cNvPr>
          <p:cNvCxnSpPr>
            <a:cxnSpLocks/>
            <a:stCxn id="6" idx="1"/>
            <a:endCxn id="41" idx="3"/>
          </p:cNvCxnSpPr>
          <p:nvPr/>
        </p:nvCxnSpPr>
        <p:spPr>
          <a:xfrm flipH="1" flipV="1">
            <a:off x="4766735" y="2272262"/>
            <a:ext cx="3316034" cy="2064775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797CE5DD-45E4-7FD5-B51A-25A9F35CDFB5}"/>
              </a:ext>
            </a:extLst>
          </p:cNvPr>
          <p:cNvCxnSpPr>
            <a:cxnSpLocks/>
            <a:stCxn id="8" idx="1"/>
            <a:endCxn id="19" idx="3"/>
          </p:cNvCxnSpPr>
          <p:nvPr/>
        </p:nvCxnSpPr>
        <p:spPr>
          <a:xfrm flipH="1" flipV="1">
            <a:off x="7460455" y="580276"/>
            <a:ext cx="622314" cy="27079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9F0A82C8-4204-1AB5-D085-F3850518F7DA}"/>
              </a:ext>
            </a:extLst>
          </p:cNvPr>
          <p:cNvCxnSpPr>
            <a:cxnSpLocks/>
            <a:stCxn id="10" idx="1"/>
            <a:endCxn id="44" idx="3"/>
          </p:cNvCxnSpPr>
          <p:nvPr/>
        </p:nvCxnSpPr>
        <p:spPr>
          <a:xfrm flipH="1">
            <a:off x="4782510" y="2583974"/>
            <a:ext cx="3307540" cy="762423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69E1C4D5-97D2-9EE4-A386-2A34BA77B25A}"/>
              </a:ext>
            </a:extLst>
          </p:cNvPr>
          <p:cNvCxnSpPr>
            <a:cxnSpLocks/>
            <a:stCxn id="10" idx="1"/>
            <a:endCxn id="50" idx="3"/>
          </p:cNvCxnSpPr>
          <p:nvPr/>
        </p:nvCxnSpPr>
        <p:spPr>
          <a:xfrm flipH="1">
            <a:off x="4989735" y="2583974"/>
            <a:ext cx="3100315" cy="2909928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DCDD23ED-2ED6-768A-45C6-D2C6BA0F8010}"/>
              </a:ext>
            </a:extLst>
          </p:cNvPr>
          <p:cNvCxnSpPr>
            <a:cxnSpLocks/>
            <a:stCxn id="6" idx="1"/>
            <a:endCxn id="23" idx="3"/>
          </p:cNvCxnSpPr>
          <p:nvPr/>
        </p:nvCxnSpPr>
        <p:spPr>
          <a:xfrm flipH="1" flipV="1">
            <a:off x="4791990" y="1324789"/>
            <a:ext cx="3290779" cy="3012248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8C68305C-A6C8-ED73-1590-1B8A7B78ECE5}"/>
              </a:ext>
            </a:extLst>
          </p:cNvPr>
          <p:cNvCxnSpPr>
            <a:cxnSpLocks/>
            <a:stCxn id="10" idx="1"/>
            <a:endCxn id="47" idx="3"/>
          </p:cNvCxnSpPr>
          <p:nvPr/>
        </p:nvCxnSpPr>
        <p:spPr>
          <a:xfrm flipH="1">
            <a:off x="5018420" y="2583974"/>
            <a:ext cx="3071630" cy="1833437"/>
          </a:xfrm>
          <a:prstGeom prst="straightConnector1">
            <a:avLst/>
          </a:prstGeom>
          <a:ln w="38100">
            <a:solidFill>
              <a:schemeClr val="accent6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12D98813-0E5D-9AEC-F23C-8610A3B73D92}"/>
              </a:ext>
            </a:extLst>
          </p:cNvPr>
          <p:cNvCxnSpPr>
            <a:cxnSpLocks/>
            <a:stCxn id="14" idx="1"/>
            <a:endCxn id="19" idx="3"/>
          </p:cNvCxnSpPr>
          <p:nvPr/>
        </p:nvCxnSpPr>
        <p:spPr>
          <a:xfrm flipH="1" flipV="1">
            <a:off x="7460455" y="580276"/>
            <a:ext cx="614657" cy="53693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4E2A04AA-4CE0-46DC-B8DF-BF99F9C0851A}"/>
              </a:ext>
            </a:extLst>
          </p:cNvPr>
          <p:cNvCxnSpPr>
            <a:cxnSpLocks/>
            <a:stCxn id="6" idx="1"/>
            <a:endCxn id="19" idx="3"/>
          </p:cNvCxnSpPr>
          <p:nvPr/>
        </p:nvCxnSpPr>
        <p:spPr>
          <a:xfrm flipH="1" flipV="1">
            <a:off x="7460455" y="580276"/>
            <a:ext cx="622314" cy="3756761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1C56AB06-0FE9-6A75-78B5-5125473E5C8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50" t="22456" r="16076" b="27134"/>
          <a:stretch/>
        </p:blipFill>
        <p:spPr>
          <a:xfrm>
            <a:off x="8082769" y="3592729"/>
            <a:ext cx="1661310" cy="148861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9444F28-A1FA-708D-3DD0-91E40C0788A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19" t="43158" r="53158" b="27485"/>
          <a:stretch/>
        </p:blipFill>
        <p:spPr>
          <a:xfrm>
            <a:off x="8082769" y="106119"/>
            <a:ext cx="1632351" cy="148989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736802B-F260-B466-04CB-05DF23ADE29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80" b="3626"/>
          <a:stretch/>
        </p:blipFill>
        <p:spPr>
          <a:xfrm>
            <a:off x="8090050" y="1648076"/>
            <a:ext cx="1625070" cy="1871796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B373A205-0A57-E55D-8630-1FF4BAB6D8CB}"/>
              </a:ext>
            </a:extLst>
          </p:cNvPr>
          <p:cNvGrpSpPr/>
          <p:nvPr/>
        </p:nvGrpSpPr>
        <p:grpSpPr>
          <a:xfrm>
            <a:off x="8075112" y="5154202"/>
            <a:ext cx="1713201" cy="1590767"/>
            <a:chOff x="4126992" y="3096768"/>
            <a:chExt cx="2444496" cy="2164080"/>
          </a:xfrm>
        </p:grpSpPr>
        <p:pic>
          <p:nvPicPr>
            <p:cNvPr id="14" name="Content Placeholder 5">
              <a:extLst>
                <a:ext uri="{FF2B5EF4-FFF2-40B4-BE49-F238E27FC236}">
                  <a16:creationId xmlns:a16="http://schemas.microsoft.com/office/drawing/2014/main" id="{34A971F1-480A-0833-8D2E-BB5A0148EB9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086" t="16843" r="15530" b="20377"/>
            <a:stretch/>
          </p:blipFill>
          <p:spPr>
            <a:xfrm>
              <a:off x="4126992" y="3096768"/>
              <a:ext cx="2444496" cy="2164080"/>
            </a:xfrm>
            <a:prstGeom prst="rect">
              <a:avLst/>
            </a:prstGeom>
          </p:spPr>
        </p:pic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3A406421-46F2-21AC-AEDF-1E5D0B0FE6FF}"/>
                </a:ext>
              </a:extLst>
            </p:cNvPr>
            <p:cNvSpPr/>
            <p:nvPr/>
          </p:nvSpPr>
          <p:spPr>
            <a:xfrm>
              <a:off x="4410456" y="3233928"/>
              <a:ext cx="1877568" cy="1889760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EAD83D0-4099-3790-E6BA-275955205711}"/>
                </a:ext>
              </a:extLst>
            </p:cNvPr>
            <p:cNvCxnSpPr>
              <a:stCxn id="15" idx="7"/>
              <a:endCxn id="15" idx="3"/>
            </p:cNvCxnSpPr>
            <p:nvPr/>
          </p:nvCxnSpPr>
          <p:spPr>
            <a:xfrm flipH="1">
              <a:off x="4685419" y="3510677"/>
              <a:ext cx="1327642" cy="133626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014C6164-C7F1-050A-21A2-EC72E4DF3CFD}"/>
              </a:ext>
            </a:extLst>
          </p:cNvPr>
          <p:cNvSpPr txBox="1"/>
          <p:nvPr/>
        </p:nvSpPr>
        <p:spPr>
          <a:xfrm>
            <a:off x="5640732" y="318666"/>
            <a:ext cx="18197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Soil C &amp; N</a:t>
            </a:r>
          </a:p>
        </p:txBody>
      </p: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806DCD1F-C976-8E8F-7A0A-2DF4FA05BAF9}"/>
              </a:ext>
            </a:extLst>
          </p:cNvPr>
          <p:cNvGrpSpPr/>
          <p:nvPr/>
        </p:nvGrpSpPr>
        <p:grpSpPr>
          <a:xfrm>
            <a:off x="3457226" y="1063179"/>
            <a:ext cx="1561194" cy="5768824"/>
            <a:chOff x="327230" y="766124"/>
            <a:chExt cx="1561194" cy="5768824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E3F3F00-E47F-D582-4D90-D3A5CBC01CD8}"/>
                </a:ext>
              </a:extLst>
            </p:cNvPr>
            <p:cNvSpPr txBox="1"/>
            <p:nvPr/>
          </p:nvSpPr>
          <p:spPr>
            <a:xfrm>
              <a:off x="352485" y="766124"/>
              <a:ext cx="1309509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rgbClr val="0070C0"/>
                  </a:solidFill>
                </a:rPr>
                <a:t>Grass N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091ED43-0856-E035-EFAD-B711B60F084B}"/>
                </a:ext>
              </a:extLst>
            </p:cNvPr>
            <p:cNvSpPr txBox="1"/>
            <p:nvPr/>
          </p:nvSpPr>
          <p:spPr>
            <a:xfrm>
              <a:off x="327230" y="1713597"/>
              <a:ext cx="1309509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rgbClr val="FF6699"/>
                  </a:solidFill>
                </a:rPr>
                <a:t>Grass P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53D5AA9B-6F4D-5461-3D34-E3A10458FFA0}"/>
                </a:ext>
              </a:extLst>
            </p:cNvPr>
            <p:cNvSpPr txBox="1"/>
            <p:nvPr/>
          </p:nvSpPr>
          <p:spPr>
            <a:xfrm>
              <a:off x="343005" y="2787732"/>
              <a:ext cx="1309509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rgbClr val="7030A0"/>
                  </a:solidFill>
                </a:rPr>
                <a:t>Grass K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BCEE1BD3-A18E-948D-832A-D70313928071}"/>
                </a:ext>
              </a:extLst>
            </p:cNvPr>
            <p:cNvSpPr txBox="1"/>
            <p:nvPr/>
          </p:nvSpPr>
          <p:spPr>
            <a:xfrm>
              <a:off x="333863" y="3858746"/>
              <a:ext cx="155456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accent1">
                      <a:lumMod val="50000"/>
                    </a:schemeClr>
                  </a:solidFill>
                </a:rPr>
                <a:t>Grass Mg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3E5C1068-0A17-041B-B2C9-ED12A1F80192}"/>
                </a:ext>
              </a:extLst>
            </p:cNvPr>
            <p:cNvSpPr txBox="1"/>
            <p:nvPr/>
          </p:nvSpPr>
          <p:spPr>
            <a:xfrm>
              <a:off x="332105" y="4935237"/>
              <a:ext cx="1527634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accent4">
                      <a:lumMod val="75000"/>
                    </a:schemeClr>
                  </a:solidFill>
                </a:rPr>
                <a:t>Grass Na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AB6712FD-FA96-D0C3-FCF6-65BFE7AAA274}"/>
                </a:ext>
              </a:extLst>
            </p:cNvPr>
            <p:cNvSpPr txBox="1"/>
            <p:nvPr/>
          </p:nvSpPr>
          <p:spPr>
            <a:xfrm>
              <a:off x="343004" y="6011728"/>
              <a:ext cx="1309509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accent2"/>
                  </a:solidFill>
                </a:rPr>
                <a:t>Grass Si</a:t>
              </a:r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13310815-F72B-2A2F-A24C-EE6174335328}"/>
              </a:ext>
            </a:extLst>
          </p:cNvPr>
          <p:cNvSpPr txBox="1"/>
          <p:nvPr/>
        </p:nvSpPr>
        <p:spPr>
          <a:xfrm>
            <a:off x="2149031" y="335390"/>
            <a:ext cx="1333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Month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E762E987-6607-963D-B052-D45BC78BC9CF}"/>
              </a:ext>
            </a:extLst>
          </p:cNvPr>
          <p:cNvCxnSpPr>
            <a:cxnSpLocks/>
            <a:stCxn id="19" idx="2"/>
            <a:endCxn id="47" idx="3"/>
          </p:cNvCxnSpPr>
          <p:nvPr/>
        </p:nvCxnSpPr>
        <p:spPr>
          <a:xfrm flipH="1">
            <a:off x="5018420" y="841886"/>
            <a:ext cx="1532174" cy="3575525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00175861-C7E2-58B8-7E38-F25D89D818FE}"/>
              </a:ext>
            </a:extLst>
          </p:cNvPr>
          <p:cNvCxnSpPr>
            <a:cxnSpLocks/>
            <a:stCxn id="77" idx="2"/>
            <a:endCxn id="23" idx="1"/>
          </p:cNvCxnSpPr>
          <p:nvPr/>
        </p:nvCxnSpPr>
        <p:spPr>
          <a:xfrm>
            <a:off x="2815756" y="858610"/>
            <a:ext cx="666725" cy="4661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5F0F6374-0DE5-E142-7B68-73416581B430}"/>
              </a:ext>
            </a:extLst>
          </p:cNvPr>
          <p:cNvCxnSpPr>
            <a:cxnSpLocks/>
            <a:stCxn id="77" idx="2"/>
            <a:endCxn id="53" idx="1"/>
          </p:cNvCxnSpPr>
          <p:nvPr/>
        </p:nvCxnSpPr>
        <p:spPr>
          <a:xfrm>
            <a:off x="2815756" y="858610"/>
            <a:ext cx="657244" cy="5711783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CC73C0A-881E-4A0D-9E6F-75F1140F87C4}"/>
              </a:ext>
            </a:extLst>
          </p:cNvPr>
          <p:cNvCxnSpPr>
            <a:cxnSpLocks/>
            <a:stCxn id="77" idx="2"/>
            <a:endCxn id="47" idx="1"/>
          </p:cNvCxnSpPr>
          <p:nvPr/>
        </p:nvCxnSpPr>
        <p:spPr>
          <a:xfrm>
            <a:off x="2815756" y="858610"/>
            <a:ext cx="648103" cy="35588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0D14BB1-46E0-4227-F641-69E9B3F70A69}"/>
              </a:ext>
            </a:extLst>
          </p:cNvPr>
          <p:cNvCxnSpPr>
            <a:cxnSpLocks/>
            <a:stCxn id="19" idx="2"/>
            <a:endCxn id="53" idx="3"/>
          </p:cNvCxnSpPr>
          <p:nvPr/>
        </p:nvCxnSpPr>
        <p:spPr>
          <a:xfrm flipH="1">
            <a:off x="4782509" y="841886"/>
            <a:ext cx="1768085" cy="5728507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6A8645C-76CB-604F-D5B0-A280B01323DA}"/>
              </a:ext>
            </a:extLst>
          </p:cNvPr>
          <p:cNvCxnSpPr>
            <a:cxnSpLocks/>
            <a:stCxn id="19" idx="2"/>
            <a:endCxn id="44" idx="3"/>
          </p:cNvCxnSpPr>
          <p:nvPr/>
        </p:nvCxnSpPr>
        <p:spPr>
          <a:xfrm flipH="1">
            <a:off x="4782510" y="841886"/>
            <a:ext cx="1768084" cy="2504511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365BCAF6-DC00-4F29-CC20-DC4751C1B6A1}"/>
              </a:ext>
            </a:extLst>
          </p:cNvPr>
          <p:cNvCxnSpPr>
            <a:cxnSpLocks/>
            <a:stCxn id="19" idx="2"/>
            <a:endCxn id="50" idx="3"/>
          </p:cNvCxnSpPr>
          <p:nvPr/>
        </p:nvCxnSpPr>
        <p:spPr>
          <a:xfrm flipH="1">
            <a:off x="4989735" y="841886"/>
            <a:ext cx="1560859" cy="46520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758F42E0-1588-7342-D522-381746545A4E}"/>
              </a:ext>
            </a:extLst>
          </p:cNvPr>
          <p:cNvCxnSpPr>
            <a:cxnSpLocks/>
            <a:stCxn id="77" idx="2"/>
            <a:endCxn id="41" idx="1"/>
          </p:cNvCxnSpPr>
          <p:nvPr/>
        </p:nvCxnSpPr>
        <p:spPr>
          <a:xfrm>
            <a:off x="2815756" y="858610"/>
            <a:ext cx="641470" cy="14136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6CEF33E3-9D41-5B4B-CEF2-3DC8648509D2}"/>
              </a:ext>
            </a:extLst>
          </p:cNvPr>
          <p:cNvCxnSpPr>
            <a:cxnSpLocks/>
            <a:stCxn id="77" idx="2"/>
            <a:endCxn id="44" idx="1"/>
          </p:cNvCxnSpPr>
          <p:nvPr/>
        </p:nvCxnSpPr>
        <p:spPr>
          <a:xfrm>
            <a:off x="2815756" y="858610"/>
            <a:ext cx="657245" cy="24877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C1E73A19-25F0-1F8D-5E34-CE2CE508AA71}"/>
              </a:ext>
            </a:extLst>
          </p:cNvPr>
          <p:cNvCxnSpPr>
            <a:cxnSpLocks/>
            <a:stCxn id="77" idx="2"/>
            <a:endCxn id="50" idx="1"/>
          </p:cNvCxnSpPr>
          <p:nvPr/>
        </p:nvCxnSpPr>
        <p:spPr>
          <a:xfrm>
            <a:off x="2815756" y="858610"/>
            <a:ext cx="646345" cy="463529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3C5444A4-470B-693C-34F6-F758999CC235}"/>
              </a:ext>
            </a:extLst>
          </p:cNvPr>
          <p:cNvCxnSpPr>
            <a:cxnSpLocks/>
            <a:stCxn id="8" idx="1"/>
            <a:endCxn id="50" idx="3"/>
          </p:cNvCxnSpPr>
          <p:nvPr/>
        </p:nvCxnSpPr>
        <p:spPr>
          <a:xfrm flipH="1">
            <a:off x="4989735" y="851066"/>
            <a:ext cx="3093034" cy="4642836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Arrow Connector 236">
            <a:extLst>
              <a:ext uri="{FF2B5EF4-FFF2-40B4-BE49-F238E27FC236}">
                <a16:creationId xmlns:a16="http://schemas.microsoft.com/office/drawing/2014/main" id="{0DB4F17E-181D-116A-A958-D8566612CEEE}"/>
              </a:ext>
            </a:extLst>
          </p:cNvPr>
          <p:cNvCxnSpPr>
            <a:cxnSpLocks/>
            <a:stCxn id="6" idx="1"/>
            <a:endCxn id="50" idx="3"/>
          </p:cNvCxnSpPr>
          <p:nvPr/>
        </p:nvCxnSpPr>
        <p:spPr>
          <a:xfrm flipH="1">
            <a:off x="4989735" y="4337037"/>
            <a:ext cx="3093034" cy="1156865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Arrow Connector 257">
            <a:extLst>
              <a:ext uri="{FF2B5EF4-FFF2-40B4-BE49-F238E27FC236}">
                <a16:creationId xmlns:a16="http://schemas.microsoft.com/office/drawing/2014/main" id="{32FBCF2E-4495-362B-9B63-3F987883CD9A}"/>
              </a:ext>
            </a:extLst>
          </p:cNvPr>
          <p:cNvCxnSpPr>
            <a:cxnSpLocks/>
            <a:stCxn id="6" idx="1"/>
            <a:endCxn id="53" idx="3"/>
          </p:cNvCxnSpPr>
          <p:nvPr/>
        </p:nvCxnSpPr>
        <p:spPr>
          <a:xfrm flipH="1">
            <a:off x="4782509" y="4337037"/>
            <a:ext cx="3300260" cy="22333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5042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C8FE9F54-0D44-22E3-1600-7AB8B9FFB2B6}"/>
              </a:ext>
            </a:extLst>
          </p:cNvPr>
          <p:cNvCxnSpPr>
            <a:cxnSpLocks/>
            <a:stCxn id="8" idx="1"/>
            <a:endCxn id="23" idx="3"/>
          </p:cNvCxnSpPr>
          <p:nvPr/>
        </p:nvCxnSpPr>
        <p:spPr>
          <a:xfrm flipH="1">
            <a:off x="4791990" y="851066"/>
            <a:ext cx="3290779" cy="47372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D0DFEE5B-7A32-5E01-E53B-90D2BCD1734C}"/>
              </a:ext>
            </a:extLst>
          </p:cNvPr>
          <p:cNvCxnSpPr>
            <a:cxnSpLocks/>
            <a:stCxn id="14" idx="1"/>
            <a:endCxn id="50" idx="3"/>
          </p:cNvCxnSpPr>
          <p:nvPr/>
        </p:nvCxnSpPr>
        <p:spPr>
          <a:xfrm flipH="1" flipV="1">
            <a:off x="4989735" y="5493902"/>
            <a:ext cx="3085377" cy="455684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4999A388-2A62-CCD5-ADD6-6A33D0384293}"/>
              </a:ext>
            </a:extLst>
          </p:cNvPr>
          <p:cNvCxnSpPr>
            <a:cxnSpLocks/>
            <a:endCxn id="44" idx="3"/>
          </p:cNvCxnSpPr>
          <p:nvPr/>
        </p:nvCxnSpPr>
        <p:spPr>
          <a:xfrm flipH="1" flipV="1">
            <a:off x="4782510" y="3346397"/>
            <a:ext cx="3499058" cy="2824003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F7EB5C53-9820-F37A-D410-E65BC128A2F4}"/>
              </a:ext>
            </a:extLst>
          </p:cNvPr>
          <p:cNvCxnSpPr>
            <a:cxnSpLocks/>
            <a:stCxn id="14" idx="1"/>
            <a:endCxn id="47" idx="3"/>
          </p:cNvCxnSpPr>
          <p:nvPr/>
        </p:nvCxnSpPr>
        <p:spPr>
          <a:xfrm flipH="1" flipV="1">
            <a:off x="5018420" y="4417411"/>
            <a:ext cx="3056692" cy="1532175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915BF2C8-4A8C-FB2A-DB68-205FA98D8477}"/>
              </a:ext>
            </a:extLst>
          </p:cNvPr>
          <p:cNvCxnSpPr>
            <a:cxnSpLocks/>
            <a:stCxn id="14" idx="1"/>
            <a:endCxn id="23" idx="3"/>
          </p:cNvCxnSpPr>
          <p:nvPr/>
        </p:nvCxnSpPr>
        <p:spPr>
          <a:xfrm flipH="1" flipV="1">
            <a:off x="4791990" y="1324789"/>
            <a:ext cx="3283122" cy="4624797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22FF30A7-7D92-4858-C8B8-F4112B03DF1E}"/>
              </a:ext>
            </a:extLst>
          </p:cNvPr>
          <p:cNvCxnSpPr>
            <a:cxnSpLocks/>
            <a:stCxn id="14" idx="1"/>
            <a:endCxn id="41" idx="3"/>
          </p:cNvCxnSpPr>
          <p:nvPr/>
        </p:nvCxnSpPr>
        <p:spPr>
          <a:xfrm flipH="1" flipV="1">
            <a:off x="4766735" y="2272262"/>
            <a:ext cx="3308377" cy="3677324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4331AAF8-4CF7-DCBF-69B5-2398647384D6}"/>
              </a:ext>
            </a:extLst>
          </p:cNvPr>
          <p:cNvCxnSpPr>
            <a:cxnSpLocks/>
            <a:stCxn id="6" idx="1"/>
            <a:endCxn id="47" idx="3"/>
          </p:cNvCxnSpPr>
          <p:nvPr/>
        </p:nvCxnSpPr>
        <p:spPr>
          <a:xfrm flipH="1">
            <a:off x="5018420" y="4337037"/>
            <a:ext cx="3064349" cy="803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878B0D33-4CFA-2B5D-1F77-BE43C750A28B}"/>
              </a:ext>
            </a:extLst>
          </p:cNvPr>
          <p:cNvCxnSpPr>
            <a:cxnSpLocks/>
            <a:stCxn id="6" idx="1"/>
            <a:endCxn id="44" idx="3"/>
          </p:cNvCxnSpPr>
          <p:nvPr/>
        </p:nvCxnSpPr>
        <p:spPr>
          <a:xfrm flipH="1" flipV="1">
            <a:off x="4782510" y="3346397"/>
            <a:ext cx="3300259" cy="9906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9B72A330-1C25-E1EC-C729-CABC8475793D}"/>
              </a:ext>
            </a:extLst>
          </p:cNvPr>
          <p:cNvCxnSpPr>
            <a:cxnSpLocks/>
            <a:stCxn id="10" idx="1"/>
            <a:endCxn id="19" idx="3"/>
          </p:cNvCxnSpPr>
          <p:nvPr/>
        </p:nvCxnSpPr>
        <p:spPr>
          <a:xfrm flipH="1" flipV="1">
            <a:off x="7460455" y="580276"/>
            <a:ext cx="629595" cy="2003698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38711E2F-ED93-96B2-5E91-480E9E9F2CB4}"/>
              </a:ext>
            </a:extLst>
          </p:cNvPr>
          <p:cNvCxnSpPr>
            <a:cxnSpLocks/>
            <a:stCxn id="10" idx="1"/>
            <a:endCxn id="23" idx="3"/>
          </p:cNvCxnSpPr>
          <p:nvPr/>
        </p:nvCxnSpPr>
        <p:spPr>
          <a:xfrm flipH="1" flipV="1">
            <a:off x="4791990" y="1324789"/>
            <a:ext cx="3298060" cy="1259185"/>
          </a:xfrm>
          <a:prstGeom prst="straightConnector1">
            <a:avLst/>
          </a:prstGeom>
          <a:ln w="381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899A8D06-247B-6A69-C6BF-3C6D96EA8716}"/>
              </a:ext>
            </a:extLst>
          </p:cNvPr>
          <p:cNvCxnSpPr>
            <a:cxnSpLocks/>
            <a:stCxn id="10" idx="1"/>
            <a:endCxn id="41" idx="3"/>
          </p:cNvCxnSpPr>
          <p:nvPr/>
        </p:nvCxnSpPr>
        <p:spPr>
          <a:xfrm flipH="1" flipV="1">
            <a:off x="4766735" y="2272262"/>
            <a:ext cx="3323315" cy="311712"/>
          </a:xfrm>
          <a:prstGeom prst="straightConnector1">
            <a:avLst/>
          </a:prstGeom>
          <a:ln w="381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2DD6F82A-FFC7-E193-B908-B03D12E8F7DD}"/>
              </a:ext>
            </a:extLst>
          </p:cNvPr>
          <p:cNvCxnSpPr>
            <a:cxnSpLocks/>
            <a:stCxn id="19" idx="2"/>
            <a:endCxn id="41" idx="3"/>
          </p:cNvCxnSpPr>
          <p:nvPr/>
        </p:nvCxnSpPr>
        <p:spPr>
          <a:xfrm flipH="1">
            <a:off x="4766735" y="841886"/>
            <a:ext cx="1783859" cy="1430376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7567D114-91E2-D08E-8F63-FE9B18A19ABC}"/>
              </a:ext>
            </a:extLst>
          </p:cNvPr>
          <p:cNvCxnSpPr>
            <a:cxnSpLocks/>
            <a:stCxn id="8" idx="1"/>
            <a:endCxn id="44" idx="3"/>
          </p:cNvCxnSpPr>
          <p:nvPr/>
        </p:nvCxnSpPr>
        <p:spPr>
          <a:xfrm flipH="1">
            <a:off x="4782510" y="851066"/>
            <a:ext cx="3300259" cy="24953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3E53A455-A136-A860-61C5-AEB176FC9C09}"/>
              </a:ext>
            </a:extLst>
          </p:cNvPr>
          <p:cNvCxnSpPr>
            <a:cxnSpLocks/>
            <a:stCxn id="8" idx="1"/>
            <a:endCxn id="41" idx="3"/>
          </p:cNvCxnSpPr>
          <p:nvPr/>
        </p:nvCxnSpPr>
        <p:spPr>
          <a:xfrm flipH="1">
            <a:off x="4766735" y="851066"/>
            <a:ext cx="3316034" cy="142119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F10EE848-F848-10F6-BE2D-7C74671A8981}"/>
              </a:ext>
            </a:extLst>
          </p:cNvPr>
          <p:cNvCxnSpPr>
            <a:cxnSpLocks/>
            <a:stCxn id="19" idx="2"/>
            <a:endCxn id="23" idx="3"/>
          </p:cNvCxnSpPr>
          <p:nvPr/>
        </p:nvCxnSpPr>
        <p:spPr>
          <a:xfrm flipH="1">
            <a:off x="4791990" y="841886"/>
            <a:ext cx="1758604" cy="482903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155057BC-EAC4-E303-C490-D3532CF8D8F9}"/>
              </a:ext>
            </a:extLst>
          </p:cNvPr>
          <p:cNvCxnSpPr>
            <a:cxnSpLocks/>
            <a:stCxn id="6" idx="1"/>
            <a:endCxn id="41" idx="3"/>
          </p:cNvCxnSpPr>
          <p:nvPr/>
        </p:nvCxnSpPr>
        <p:spPr>
          <a:xfrm flipH="1" flipV="1">
            <a:off x="4766735" y="2272262"/>
            <a:ext cx="3316034" cy="20647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797CE5DD-45E4-7FD5-B51A-25A9F35CDFB5}"/>
              </a:ext>
            </a:extLst>
          </p:cNvPr>
          <p:cNvCxnSpPr>
            <a:cxnSpLocks/>
            <a:stCxn id="8" idx="1"/>
            <a:endCxn id="19" idx="3"/>
          </p:cNvCxnSpPr>
          <p:nvPr/>
        </p:nvCxnSpPr>
        <p:spPr>
          <a:xfrm flipH="1" flipV="1">
            <a:off x="7460455" y="580276"/>
            <a:ext cx="622314" cy="27079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9F0A82C8-4204-1AB5-D085-F3850518F7DA}"/>
              </a:ext>
            </a:extLst>
          </p:cNvPr>
          <p:cNvCxnSpPr>
            <a:cxnSpLocks/>
            <a:stCxn id="10" idx="1"/>
            <a:endCxn id="44" idx="3"/>
          </p:cNvCxnSpPr>
          <p:nvPr/>
        </p:nvCxnSpPr>
        <p:spPr>
          <a:xfrm flipH="1">
            <a:off x="4782510" y="2583974"/>
            <a:ext cx="3307540" cy="762423"/>
          </a:xfrm>
          <a:prstGeom prst="straightConnector1">
            <a:avLst/>
          </a:prstGeom>
          <a:ln w="381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69E1C4D5-97D2-9EE4-A386-2A34BA77B25A}"/>
              </a:ext>
            </a:extLst>
          </p:cNvPr>
          <p:cNvCxnSpPr>
            <a:cxnSpLocks/>
            <a:stCxn id="10" idx="1"/>
            <a:endCxn id="50" idx="3"/>
          </p:cNvCxnSpPr>
          <p:nvPr/>
        </p:nvCxnSpPr>
        <p:spPr>
          <a:xfrm flipH="1">
            <a:off x="4989735" y="2583974"/>
            <a:ext cx="3100315" cy="2909928"/>
          </a:xfrm>
          <a:prstGeom prst="straightConnector1">
            <a:avLst/>
          </a:prstGeom>
          <a:ln w="381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DCDD23ED-2ED6-768A-45C6-D2C6BA0F8010}"/>
              </a:ext>
            </a:extLst>
          </p:cNvPr>
          <p:cNvCxnSpPr>
            <a:cxnSpLocks/>
            <a:stCxn id="6" idx="1"/>
            <a:endCxn id="23" idx="3"/>
          </p:cNvCxnSpPr>
          <p:nvPr/>
        </p:nvCxnSpPr>
        <p:spPr>
          <a:xfrm flipH="1" flipV="1">
            <a:off x="4791990" y="1324789"/>
            <a:ext cx="3290779" cy="30122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8C68305C-A6C8-ED73-1590-1B8A7B78ECE5}"/>
              </a:ext>
            </a:extLst>
          </p:cNvPr>
          <p:cNvCxnSpPr>
            <a:cxnSpLocks/>
            <a:stCxn id="10" idx="1"/>
            <a:endCxn id="47" idx="3"/>
          </p:cNvCxnSpPr>
          <p:nvPr/>
        </p:nvCxnSpPr>
        <p:spPr>
          <a:xfrm flipH="1">
            <a:off x="5018420" y="2583974"/>
            <a:ext cx="3071630" cy="1833437"/>
          </a:xfrm>
          <a:prstGeom prst="straightConnector1">
            <a:avLst/>
          </a:prstGeom>
          <a:ln w="381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12D98813-0E5D-9AEC-F23C-8610A3B73D92}"/>
              </a:ext>
            </a:extLst>
          </p:cNvPr>
          <p:cNvCxnSpPr>
            <a:cxnSpLocks/>
            <a:stCxn id="14" idx="1"/>
            <a:endCxn id="19" idx="3"/>
          </p:cNvCxnSpPr>
          <p:nvPr/>
        </p:nvCxnSpPr>
        <p:spPr>
          <a:xfrm flipH="1" flipV="1">
            <a:off x="7460455" y="580276"/>
            <a:ext cx="614657" cy="53693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4E2A04AA-4CE0-46DC-B8DF-BF99F9C0851A}"/>
              </a:ext>
            </a:extLst>
          </p:cNvPr>
          <p:cNvCxnSpPr>
            <a:cxnSpLocks/>
            <a:stCxn id="6" idx="1"/>
            <a:endCxn id="19" idx="3"/>
          </p:cNvCxnSpPr>
          <p:nvPr/>
        </p:nvCxnSpPr>
        <p:spPr>
          <a:xfrm flipH="1" flipV="1">
            <a:off x="7460455" y="580276"/>
            <a:ext cx="622314" cy="3756761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1C56AB06-0FE9-6A75-78B5-5125473E5C8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50" t="22456" r="16076" b="27134"/>
          <a:stretch/>
        </p:blipFill>
        <p:spPr>
          <a:xfrm>
            <a:off x="8082769" y="3592729"/>
            <a:ext cx="1661310" cy="148861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9444F28-A1FA-708D-3DD0-91E40C0788A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19" t="43158" r="53158" b="27485"/>
          <a:stretch/>
        </p:blipFill>
        <p:spPr>
          <a:xfrm>
            <a:off x="8082769" y="106119"/>
            <a:ext cx="1632351" cy="148989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736802B-F260-B466-04CB-05DF23ADE29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80" b="3626"/>
          <a:stretch/>
        </p:blipFill>
        <p:spPr>
          <a:xfrm>
            <a:off x="8090050" y="1648076"/>
            <a:ext cx="1625070" cy="1871796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B373A205-0A57-E55D-8630-1FF4BAB6D8CB}"/>
              </a:ext>
            </a:extLst>
          </p:cNvPr>
          <p:cNvGrpSpPr/>
          <p:nvPr/>
        </p:nvGrpSpPr>
        <p:grpSpPr>
          <a:xfrm>
            <a:off x="8075112" y="5154202"/>
            <a:ext cx="1713201" cy="1590767"/>
            <a:chOff x="4126992" y="3096768"/>
            <a:chExt cx="2444496" cy="2164080"/>
          </a:xfrm>
        </p:grpSpPr>
        <p:pic>
          <p:nvPicPr>
            <p:cNvPr id="14" name="Content Placeholder 5">
              <a:extLst>
                <a:ext uri="{FF2B5EF4-FFF2-40B4-BE49-F238E27FC236}">
                  <a16:creationId xmlns:a16="http://schemas.microsoft.com/office/drawing/2014/main" id="{34A971F1-480A-0833-8D2E-BB5A0148EB9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086" t="16843" r="15530" b="20377"/>
            <a:stretch/>
          </p:blipFill>
          <p:spPr>
            <a:xfrm>
              <a:off x="4126992" y="3096768"/>
              <a:ext cx="2444496" cy="2164080"/>
            </a:xfrm>
            <a:prstGeom prst="rect">
              <a:avLst/>
            </a:prstGeom>
          </p:spPr>
        </p:pic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3A406421-46F2-21AC-AEDF-1E5D0B0FE6FF}"/>
                </a:ext>
              </a:extLst>
            </p:cNvPr>
            <p:cNvSpPr/>
            <p:nvPr/>
          </p:nvSpPr>
          <p:spPr>
            <a:xfrm>
              <a:off x="4410456" y="3233928"/>
              <a:ext cx="1877568" cy="1889760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EAD83D0-4099-3790-E6BA-275955205711}"/>
                </a:ext>
              </a:extLst>
            </p:cNvPr>
            <p:cNvCxnSpPr>
              <a:stCxn id="15" idx="7"/>
              <a:endCxn id="15" idx="3"/>
            </p:cNvCxnSpPr>
            <p:nvPr/>
          </p:nvCxnSpPr>
          <p:spPr>
            <a:xfrm flipH="1">
              <a:off x="4685419" y="3510677"/>
              <a:ext cx="1327642" cy="133626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014C6164-C7F1-050A-21A2-EC72E4DF3CFD}"/>
              </a:ext>
            </a:extLst>
          </p:cNvPr>
          <p:cNvSpPr txBox="1"/>
          <p:nvPr/>
        </p:nvSpPr>
        <p:spPr>
          <a:xfrm>
            <a:off x="5640732" y="318666"/>
            <a:ext cx="18197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Soil C &amp; N</a:t>
            </a:r>
          </a:p>
        </p:txBody>
      </p: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806DCD1F-C976-8E8F-7A0A-2DF4FA05BAF9}"/>
              </a:ext>
            </a:extLst>
          </p:cNvPr>
          <p:cNvGrpSpPr/>
          <p:nvPr/>
        </p:nvGrpSpPr>
        <p:grpSpPr>
          <a:xfrm>
            <a:off x="3457226" y="1063179"/>
            <a:ext cx="1561194" cy="4692333"/>
            <a:chOff x="327230" y="766124"/>
            <a:chExt cx="1561194" cy="4692333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E3F3F00-E47F-D582-4D90-D3A5CBC01CD8}"/>
                </a:ext>
              </a:extLst>
            </p:cNvPr>
            <p:cNvSpPr txBox="1"/>
            <p:nvPr/>
          </p:nvSpPr>
          <p:spPr>
            <a:xfrm>
              <a:off x="352485" y="766124"/>
              <a:ext cx="1309509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rgbClr val="0070C0"/>
                  </a:solidFill>
                </a:rPr>
                <a:t>Forb N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091ED43-0856-E035-EFAD-B711B60F084B}"/>
                </a:ext>
              </a:extLst>
            </p:cNvPr>
            <p:cNvSpPr txBox="1"/>
            <p:nvPr/>
          </p:nvSpPr>
          <p:spPr>
            <a:xfrm>
              <a:off x="327230" y="1713597"/>
              <a:ext cx="1309509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rgbClr val="FF6699"/>
                  </a:solidFill>
                </a:rPr>
                <a:t>Forb P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53D5AA9B-6F4D-5461-3D34-E3A10458FFA0}"/>
                </a:ext>
              </a:extLst>
            </p:cNvPr>
            <p:cNvSpPr txBox="1"/>
            <p:nvPr/>
          </p:nvSpPr>
          <p:spPr>
            <a:xfrm>
              <a:off x="343005" y="2787732"/>
              <a:ext cx="1309509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rgbClr val="7030A0"/>
                  </a:solidFill>
                </a:rPr>
                <a:t>Forb K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BCEE1BD3-A18E-948D-832A-D70313928071}"/>
                </a:ext>
              </a:extLst>
            </p:cNvPr>
            <p:cNvSpPr txBox="1"/>
            <p:nvPr/>
          </p:nvSpPr>
          <p:spPr>
            <a:xfrm>
              <a:off x="333863" y="3858746"/>
              <a:ext cx="155456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accent1">
                      <a:lumMod val="50000"/>
                    </a:schemeClr>
                  </a:solidFill>
                </a:rPr>
                <a:t>Forb Mg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3E5C1068-0A17-041B-B2C9-ED12A1F80192}"/>
                </a:ext>
              </a:extLst>
            </p:cNvPr>
            <p:cNvSpPr txBox="1"/>
            <p:nvPr/>
          </p:nvSpPr>
          <p:spPr>
            <a:xfrm>
              <a:off x="332105" y="4935237"/>
              <a:ext cx="1527634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accent4">
                      <a:lumMod val="75000"/>
                    </a:schemeClr>
                  </a:solidFill>
                </a:rPr>
                <a:t>Forb Na</a:t>
              </a:r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13310815-F72B-2A2F-A24C-EE6174335328}"/>
              </a:ext>
            </a:extLst>
          </p:cNvPr>
          <p:cNvSpPr txBox="1"/>
          <p:nvPr/>
        </p:nvSpPr>
        <p:spPr>
          <a:xfrm>
            <a:off x="2149031" y="335390"/>
            <a:ext cx="1333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Month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E762E987-6607-963D-B052-D45BC78BC9CF}"/>
              </a:ext>
            </a:extLst>
          </p:cNvPr>
          <p:cNvCxnSpPr>
            <a:cxnSpLocks/>
            <a:stCxn id="19" idx="2"/>
            <a:endCxn id="47" idx="3"/>
          </p:cNvCxnSpPr>
          <p:nvPr/>
        </p:nvCxnSpPr>
        <p:spPr>
          <a:xfrm flipH="1">
            <a:off x="5018420" y="841886"/>
            <a:ext cx="1532174" cy="3575525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00175861-C7E2-58B8-7E38-F25D89D818FE}"/>
              </a:ext>
            </a:extLst>
          </p:cNvPr>
          <p:cNvCxnSpPr>
            <a:cxnSpLocks/>
            <a:stCxn id="77" idx="2"/>
            <a:endCxn id="23" idx="1"/>
          </p:cNvCxnSpPr>
          <p:nvPr/>
        </p:nvCxnSpPr>
        <p:spPr>
          <a:xfrm>
            <a:off x="2815756" y="858610"/>
            <a:ext cx="666725" cy="4661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CC73C0A-881E-4A0D-9E6F-75F1140F87C4}"/>
              </a:ext>
            </a:extLst>
          </p:cNvPr>
          <p:cNvCxnSpPr>
            <a:cxnSpLocks/>
            <a:stCxn id="77" idx="2"/>
            <a:endCxn id="47" idx="1"/>
          </p:cNvCxnSpPr>
          <p:nvPr/>
        </p:nvCxnSpPr>
        <p:spPr>
          <a:xfrm>
            <a:off x="2815756" y="858610"/>
            <a:ext cx="648103" cy="35588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6A8645C-76CB-604F-D5B0-A280B01323DA}"/>
              </a:ext>
            </a:extLst>
          </p:cNvPr>
          <p:cNvCxnSpPr>
            <a:cxnSpLocks/>
            <a:stCxn id="19" idx="2"/>
            <a:endCxn id="44" idx="3"/>
          </p:cNvCxnSpPr>
          <p:nvPr/>
        </p:nvCxnSpPr>
        <p:spPr>
          <a:xfrm flipH="1">
            <a:off x="4782510" y="841886"/>
            <a:ext cx="1768084" cy="2504511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365BCAF6-DC00-4F29-CC20-DC4751C1B6A1}"/>
              </a:ext>
            </a:extLst>
          </p:cNvPr>
          <p:cNvCxnSpPr>
            <a:cxnSpLocks/>
            <a:stCxn id="19" idx="2"/>
            <a:endCxn id="50" idx="3"/>
          </p:cNvCxnSpPr>
          <p:nvPr/>
        </p:nvCxnSpPr>
        <p:spPr>
          <a:xfrm flipH="1">
            <a:off x="4989735" y="841886"/>
            <a:ext cx="1560859" cy="46520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758F42E0-1588-7342-D522-381746545A4E}"/>
              </a:ext>
            </a:extLst>
          </p:cNvPr>
          <p:cNvCxnSpPr>
            <a:cxnSpLocks/>
            <a:stCxn id="77" idx="2"/>
            <a:endCxn id="41" idx="1"/>
          </p:cNvCxnSpPr>
          <p:nvPr/>
        </p:nvCxnSpPr>
        <p:spPr>
          <a:xfrm>
            <a:off x="2815756" y="858610"/>
            <a:ext cx="641470" cy="14136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6CEF33E3-9D41-5B4B-CEF2-3DC8648509D2}"/>
              </a:ext>
            </a:extLst>
          </p:cNvPr>
          <p:cNvCxnSpPr>
            <a:cxnSpLocks/>
            <a:stCxn id="77" idx="2"/>
            <a:endCxn id="44" idx="1"/>
          </p:cNvCxnSpPr>
          <p:nvPr/>
        </p:nvCxnSpPr>
        <p:spPr>
          <a:xfrm>
            <a:off x="2815756" y="858610"/>
            <a:ext cx="657245" cy="24877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C1E73A19-25F0-1F8D-5E34-CE2CE508AA71}"/>
              </a:ext>
            </a:extLst>
          </p:cNvPr>
          <p:cNvCxnSpPr>
            <a:cxnSpLocks/>
            <a:stCxn id="77" idx="2"/>
            <a:endCxn id="50" idx="1"/>
          </p:cNvCxnSpPr>
          <p:nvPr/>
        </p:nvCxnSpPr>
        <p:spPr>
          <a:xfrm>
            <a:off x="2815756" y="858610"/>
            <a:ext cx="646345" cy="463529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3C5444A4-470B-693C-34F6-F758999CC235}"/>
              </a:ext>
            </a:extLst>
          </p:cNvPr>
          <p:cNvCxnSpPr>
            <a:cxnSpLocks/>
            <a:stCxn id="8" idx="1"/>
            <a:endCxn id="50" idx="3"/>
          </p:cNvCxnSpPr>
          <p:nvPr/>
        </p:nvCxnSpPr>
        <p:spPr>
          <a:xfrm flipH="1">
            <a:off x="4989735" y="851066"/>
            <a:ext cx="3093034" cy="46428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Arrow Connector 236">
            <a:extLst>
              <a:ext uri="{FF2B5EF4-FFF2-40B4-BE49-F238E27FC236}">
                <a16:creationId xmlns:a16="http://schemas.microsoft.com/office/drawing/2014/main" id="{0DB4F17E-181D-116A-A958-D8566612CEEE}"/>
              </a:ext>
            </a:extLst>
          </p:cNvPr>
          <p:cNvCxnSpPr>
            <a:cxnSpLocks/>
            <a:stCxn id="6" idx="1"/>
            <a:endCxn id="50" idx="3"/>
          </p:cNvCxnSpPr>
          <p:nvPr/>
        </p:nvCxnSpPr>
        <p:spPr>
          <a:xfrm flipH="1">
            <a:off x="4989735" y="4337037"/>
            <a:ext cx="3093034" cy="11568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5998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roup 87">
            <a:extLst>
              <a:ext uri="{FF2B5EF4-FFF2-40B4-BE49-F238E27FC236}">
                <a16:creationId xmlns:a16="http://schemas.microsoft.com/office/drawing/2014/main" id="{C6203869-1968-BC32-04B3-03AC694795A7}"/>
              </a:ext>
            </a:extLst>
          </p:cNvPr>
          <p:cNvGrpSpPr/>
          <p:nvPr/>
        </p:nvGrpSpPr>
        <p:grpSpPr>
          <a:xfrm>
            <a:off x="-2285809" y="-90160"/>
            <a:ext cx="15757969" cy="7013807"/>
            <a:chOff x="-2285809" y="-90160"/>
            <a:chExt cx="15757969" cy="7013807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A20865DD-FFB9-875C-6D8F-8DAF3C400986}"/>
                </a:ext>
              </a:extLst>
            </p:cNvPr>
            <p:cNvSpPr/>
            <p:nvPr/>
          </p:nvSpPr>
          <p:spPr>
            <a:xfrm>
              <a:off x="-2285809" y="-90160"/>
              <a:ext cx="15757969" cy="70138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C8FE9F54-0D44-22E3-1600-7AB8B9FFB2B6}"/>
                </a:ext>
              </a:extLst>
            </p:cNvPr>
            <p:cNvCxnSpPr>
              <a:cxnSpLocks/>
              <a:stCxn id="8" idx="1"/>
              <a:endCxn id="23" idx="3"/>
            </p:cNvCxnSpPr>
            <p:nvPr/>
          </p:nvCxnSpPr>
          <p:spPr>
            <a:xfrm flipH="1">
              <a:off x="357150" y="877063"/>
              <a:ext cx="3290779" cy="473723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Arrow Connector 137">
              <a:extLst>
                <a:ext uri="{FF2B5EF4-FFF2-40B4-BE49-F238E27FC236}">
                  <a16:creationId xmlns:a16="http://schemas.microsoft.com/office/drawing/2014/main" id="{D0DFEE5B-7A32-5E01-E53B-90D2BCD1734C}"/>
                </a:ext>
              </a:extLst>
            </p:cNvPr>
            <p:cNvCxnSpPr>
              <a:cxnSpLocks/>
              <a:stCxn id="14" idx="1"/>
              <a:endCxn id="50" idx="3"/>
            </p:cNvCxnSpPr>
            <p:nvPr/>
          </p:nvCxnSpPr>
          <p:spPr>
            <a:xfrm flipH="1" flipV="1">
              <a:off x="554895" y="5519899"/>
              <a:ext cx="3085378" cy="43314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133">
              <a:extLst>
                <a:ext uri="{FF2B5EF4-FFF2-40B4-BE49-F238E27FC236}">
                  <a16:creationId xmlns:a16="http://schemas.microsoft.com/office/drawing/2014/main" id="{4999A388-2A62-CCD5-ADD6-6A33D0384293}"/>
                </a:ext>
              </a:extLst>
            </p:cNvPr>
            <p:cNvCxnSpPr>
              <a:cxnSpLocks/>
              <a:endCxn id="44" idx="3"/>
            </p:cNvCxnSpPr>
            <p:nvPr/>
          </p:nvCxnSpPr>
          <p:spPr>
            <a:xfrm flipH="1" flipV="1">
              <a:off x="347670" y="3372394"/>
              <a:ext cx="3499058" cy="282400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>
              <a:extLst>
                <a:ext uri="{FF2B5EF4-FFF2-40B4-BE49-F238E27FC236}">
                  <a16:creationId xmlns:a16="http://schemas.microsoft.com/office/drawing/2014/main" id="{F7EB5C53-9820-F37A-D410-E65BC128A2F4}"/>
                </a:ext>
              </a:extLst>
            </p:cNvPr>
            <p:cNvCxnSpPr>
              <a:cxnSpLocks/>
              <a:stCxn id="14" idx="1"/>
              <a:endCxn id="47" idx="3"/>
            </p:cNvCxnSpPr>
            <p:nvPr/>
          </p:nvCxnSpPr>
          <p:spPr>
            <a:xfrm flipH="1" flipV="1">
              <a:off x="583580" y="4443408"/>
              <a:ext cx="3056693" cy="150963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126">
              <a:extLst>
                <a:ext uri="{FF2B5EF4-FFF2-40B4-BE49-F238E27FC236}">
                  <a16:creationId xmlns:a16="http://schemas.microsoft.com/office/drawing/2014/main" id="{915BF2C8-4A8C-FB2A-DB68-205FA98D8477}"/>
                </a:ext>
              </a:extLst>
            </p:cNvPr>
            <p:cNvCxnSpPr>
              <a:cxnSpLocks/>
              <a:stCxn id="14" idx="1"/>
              <a:endCxn id="23" idx="3"/>
            </p:cNvCxnSpPr>
            <p:nvPr/>
          </p:nvCxnSpPr>
          <p:spPr>
            <a:xfrm flipH="1" flipV="1">
              <a:off x="357150" y="1350786"/>
              <a:ext cx="3283123" cy="460225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22FF30A7-7D92-4858-C8B8-F4112B03DF1E}"/>
                </a:ext>
              </a:extLst>
            </p:cNvPr>
            <p:cNvCxnSpPr>
              <a:cxnSpLocks/>
              <a:stCxn id="14" idx="1"/>
              <a:endCxn id="41" idx="3"/>
            </p:cNvCxnSpPr>
            <p:nvPr/>
          </p:nvCxnSpPr>
          <p:spPr>
            <a:xfrm flipH="1" flipV="1">
              <a:off x="331895" y="2298259"/>
              <a:ext cx="3308378" cy="365478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4331AAF8-4CF7-DCBF-69B5-2398647384D6}"/>
                </a:ext>
              </a:extLst>
            </p:cNvPr>
            <p:cNvCxnSpPr>
              <a:cxnSpLocks/>
              <a:stCxn id="6" idx="1"/>
              <a:endCxn id="47" idx="3"/>
            </p:cNvCxnSpPr>
            <p:nvPr/>
          </p:nvCxnSpPr>
          <p:spPr>
            <a:xfrm flipH="1">
              <a:off x="583580" y="4363034"/>
              <a:ext cx="3064349" cy="80374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878B0D33-4CFA-2B5D-1F77-BE43C750A28B}"/>
                </a:ext>
              </a:extLst>
            </p:cNvPr>
            <p:cNvCxnSpPr>
              <a:cxnSpLocks/>
              <a:stCxn id="6" idx="1"/>
              <a:endCxn id="44" idx="3"/>
            </p:cNvCxnSpPr>
            <p:nvPr/>
          </p:nvCxnSpPr>
          <p:spPr>
            <a:xfrm flipH="1" flipV="1">
              <a:off x="347670" y="3372394"/>
              <a:ext cx="3300259" cy="990640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A4D3C0FF-FC51-542A-DAD1-20857D8AEF38}"/>
                </a:ext>
              </a:extLst>
            </p:cNvPr>
            <p:cNvCxnSpPr>
              <a:cxnSpLocks/>
              <a:stCxn id="10" idx="1"/>
              <a:endCxn id="53" idx="3"/>
            </p:cNvCxnSpPr>
            <p:nvPr/>
          </p:nvCxnSpPr>
          <p:spPr>
            <a:xfrm flipH="1">
              <a:off x="347669" y="2609971"/>
              <a:ext cx="3307541" cy="398641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9B72A330-1C25-E1EC-C729-CABC8475793D}"/>
                </a:ext>
              </a:extLst>
            </p:cNvPr>
            <p:cNvCxnSpPr>
              <a:cxnSpLocks/>
              <a:stCxn id="10" idx="1"/>
              <a:endCxn id="19" idx="3"/>
            </p:cNvCxnSpPr>
            <p:nvPr/>
          </p:nvCxnSpPr>
          <p:spPr>
            <a:xfrm flipH="1" flipV="1">
              <a:off x="3025615" y="606273"/>
              <a:ext cx="629595" cy="2003698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38711E2F-ED93-96B2-5E91-480E9E9F2CB4}"/>
                </a:ext>
              </a:extLst>
            </p:cNvPr>
            <p:cNvCxnSpPr>
              <a:cxnSpLocks/>
              <a:stCxn id="10" idx="1"/>
              <a:endCxn id="23" idx="3"/>
            </p:cNvCxnSpPr>
            <p:nvPr/>
          </p:nvCxnSpPr>
          <p:spPr>
            <a:xfrm flipH="1" flipV="1">
              <a:off x="357150" y="1350786"/>
              <a:ext cx="3298060" cy="1259185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899A8D06-247B-6A69-C6BF-3C6D96EA8716}"/>
                </a:ext>
              </a:extLst>
            </p:cNvPr>
            <p:cNvCxnSpPr>
              <a:cxnSpLocks/>
              <a:stCxn id="10" idx="1"/>
              <a:endCxn id="41" idx="3"/>
            </p:cNvCxnSpPr>
            <p:nvPr/>
          </p:nvCxnSpPr>
          <p:spPr>
            <a:xfrm flipH="1" flipV="1">
              <a:off x="331895" y="2298259"/>
              <a:ext cx="3323315" cy="31171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CA1F838F-B3B5-C11D-51A0-CCD2F44990C0}"/>
                </a:ext>
              </a:extLst>
            </p:cNvPr>
            <p:cNvCxnSpPr>
              <a:cxnSpLocks/>
              <a:stCxn id="8" idx="1"/>
              <a:endCxn id="53" idx="3"/>
            </p:cNvCxnSpPr>
            <p:nvPr/>
          </p:nvCxnSpPr>
          <p:spPr>
            <a:xfrm flipH="1">
              <a:off x="347669" y="877063"/>
              <a:ext cx="3300260" cy="571932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2DD6F82A-FFC7-E193-B908-B03D12E8F7DD}"/>
                </a:ext>
              </a:extLst>
            </p:cNvPr>
            <p:cNvCxnSpPr>
              <a:cxnSpLocks/>
              <a:stCxn id="19" idx="2"/>
              <a:endCxn id="41" idx="3"/>
            </p:cNvCxnSpPr>
            <p:nvPr/>
          </p:nvCxnSpPr>
          <p:spPr>
            <a:xfrm flipH="1">
              <a:off x="331895" y="867883"/>
              <a:ext cx="1783859" cy="1430376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7567D114-91E2-D08E-8F63-FE9B18A19ABC}"/>
                </a:ext>
              </a:extLst>
            </p:cNvPr>
            <p:cNvCxnSpPr>
              <a:cxnSpLocks/>
              <a:stCxn id="8" idx="1"/>
              <a:endCxn id="44" idx="3"/>
            </p:cNvCxnSpPr>
            <p:nvPr/>
          </p:nvCxnSpPr>
          <p:spPr>
            <a:xfrm flipH="1">
              <a:off x="347670" y="877063"/>
              <a:ext cx="3300259" cy="2495331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3E53A455-A136-A860-61C5-AEB176FC9C09}"/>
                </a:ext>
              </a:extLst>
            </p:cNvPr>
            <p:cNvCxnSpPr>
              <a:cxnSpLocks/>
              <a:stCxn id="8" idx="1"/>
              <a:endCxn id="41" idx="3"/>
            </p:cNvCxnSpPr>
            <p:nvPr/>
          </p:nvCxnSpPr>
          <p:spPr>
            <a:xfrm flipH="1">
              <a:off x="331895" y="877063"/>
              <a:ext cx="3316034" cy="1421196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F10EE848-F848-10F6-BE2D-7C74671A8981}"/>
                </a:ext>
              </a:extLst>
            </p:cNvPr>
            <p:cNvCxnSpPr>
              <a:cxnSpLocks/>
              <a:stCxn id="19" idx="2"/>
              <a:endCxn id="23" idx="3"/>
            </p:cNvCxnSpPr>
            <p:nvPr/>
          </p:nvCxnSpPr>
          <p:spPr>
            <a:xfrm flipH="1">
              <a:off x="357150" y="867883"/>
              <a:ext cx="1758604" cy="482903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Arrow Connector 168">
              <a:extLst>
                <a:ext uri="{FF2B5EF4-FFF2-40B4-BE49-F238E27FC236}">
                  <a16:creationId xmlns:a16="http://schemas.microsoft.com/office/drawing/2014/main" id="{B2C04295-D614-E2E2-B306-D92456663339}"/>
                </a:ext>
              </a:extLst>
            </p:cNvPr>
            <p:cNvCxnSpPr>
              <a:cxnSpLocks/>
              <a:stCxn id="14" idx="1"/>
              <a:endCxn id="53" idx="3"/>
            </p:cNvCxnSpPr>
            <p:nvPr/>
          </p:nvCxnSpPr>
          <p:spPr>
            <a:xfrm flipH="1">
              <a:off x="347669" y="5953042"/>
              <a:ext cx="3292604" cy="643348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155057BC-EAC4-E303-C490-D3532CF8D8F9}"/>
                </a:ext>
              </a:extLst>
            </p:cNvPr>
            <p:cNvCxnSpPr>
              <a:cxnSpLocks/>
              <a:stCxn id="6" idx="1"/>
              <a:endCxn id="41" idx="3"/>
            </p:cNvCxnSpPr>
            <p:nvPr/>
          </p:nvCxnSpPr>
          <p:spPr>
            <a:xfrm flipH="1" flipV="1">
              <a:off x="331895" y="2298259"/>
              <a:ext cx="3316034" cy="2064775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Arrow Connector 147">
              <a:extLst>
                <a:ext uri="{FF2B5EF4-FFF2-40B4-BE49-F238E27FC236}">
                  <a16:creationId xmlns:a16="http://schemas.microsoft.com/office/drawing/2014/main" id="{797CE5DD-45E4-7FD5-B51A-25A9F35CDFB5}"/>
                </a:ext>
              </a:extLst>
            </p:cNvPr>
            <p:cNvCxnSpPr>
              <a:cxnSpLocks/>
              <a:stCxn id="8" idx="1"/>
              <a:endCxn id="19" idx="3"/>
            </p:cNvCxnSpPr>
            <p:nvPr/>
          </p:nvCxnSpPr>
          <p:spPr>
            <a:xfrm flipH="1" flipV="1">
              <a:off x="3025615" y="606273"/>
              <a:ext cx="622314" cy="270790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>
              <a:extLst>
                <a:ext uri="{FF2B5EF4-FFF2-40B4-BE49-F238E27FC236}">
                  <a16:creationId xmlns:a16="http://schemas.microsoft.com/office/drawing/2014/main" id="{9F0A82C8-4204-1AB5-D085-F3850518F7DA}"/>
                </a:ext>
              </a:extLst>
            </p:cNvPr>
            <p:cNvCxnSpPr>
              <a:cxnSpLocks/>
              <a:stCxn id="10" idx="1"/>
              <a:endCxn id="44" idx="3"/>
            </p:cNvCxnSpPr>
            <p:nvPr/>
          </p:nvCxnSpPr>
          <p:spPr>
            <a:xfrm flipH="1">
              <a:off x="347670" y="2609971"/>
              <a:ext cx="3307540" cy="762423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Arrow Connector 159">
              <a:extLst>
                <a:ext uri="{FF2B5EF4-FFF2-40B4-BE49-F238E27FC236}">
                  <a16:creationId xmlns:a16="http://schemas.microsoft.com/office/drawing/2014/main" id="{69E1C4D5-97D2-9EE4-A386-2A34BA77B25A}"/>
                </a:ext>
              </a:extLst>
            </p:cNvPr>
            <p:cNvCxnSpPr>
              <a:cxnSpLocks/>
              <a:stCxn id="10" idx="1"/>
              <a:endCxn id="50" idx="3"/>
            </p:cNvCxnSpPr>
            <p:nvPr/>
          </p:nvCxnSpPr>
          <p:spPr>
            <a:xfrm flipH="1">
              <a:off x="554895" y="2609971"/>
              <a:ext cx="3100315" cy="2909928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>
              <a:extLst>
                <a:ext uri="{FF2B5EF4-FFF2-40B4-BE49-F238E27FC236}">
                  <a16:creationId xmlns:a16="http://schemas.microsoft.com/office/drawing/2014/main" id="{DCDD23ED-2ED6-768A-45C6-D2C6BA0F8010}"/>
                </a:ext>
              </a:extLst>
            </p:cNvPr>
            <p:cNvCxnSpPr>
              <a:cxnSpLocks/>
              <a:stCxn id="6" idx="1"/>
              <a:endCxn id="23" idx="3"/>
            </p:cNvCxnSpPr>
            <p:nvPr/>
          </p:nvCxnSpPr>
          <p:spPr>
            <a:xfrm flipH="1" flipV="1">
              <a:off x="357150" y="1350786"/>
              <a:ext cx="3290779" cy="3012248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Arrow Connector 144">
              <a:extLst>
                <a:ext uri="{FF2B5EF4-FFF2-40B4-BE49-F238E27FC236}">
                  <a16:creationId xmlns:a16="http://schemas.microsoft.com/office/drawing/2014/main" id="{8C68305C-A6C8-ED73-1590-1B8A7B78ECE5}"/>
                </a:ext>
              </a:extLst>
            </p:cNvPr>
            <p:cNvCxnSpPr>
              <a:cxnSpLocks/>
              <a:stCxn id="10" idx="1"/>
              <a:endCxn id="47" idx="3"/>
            </p:cNvCxnSpPr>
            <p:nvPr/>
          </p:nvCxnSpPr>
          <p:spPr>
            <a:xfrm flipH="1">
              <a:off x="583580" y="2609971"/>
              <a:ext cx="3071630" cy="1833437"/>
            </a:xfrm>
            <a:prstGeom prst="straightConnector1">
              <a:avLst/>
            </a:prstGeom>
            <a:ln w="38100">
              <a:solidFill>
                <a:schemeClr val="accent6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12D98813-0E5D-9AEC-F23C-8610A3B73D92}"/>
                </a:ext>
              </a:extLst>
            </p:cNvPr>
            <p:cNvCxnSpPr>
              <a:cxnSpLocks/>
              <a:stCxn id="14" idx="1"/>
              <a:endCxn id="19" idx="3"/>
            </p:cNvCxnSpPr>
            <p:nvPr/>
          </p:nvCxnSpPr>
          <p:spPr>
            <a:xfrm flipH="1" flipV="1">
              <a:off x="3025615" y="606273"/>
              <a:ext cx="614658" cy="534676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4E2A04AA-4CE0-46DC-B8DF-BF99F9C0851A}"/>
                </a:ext>
              </a:extLst>
            </p:cNvPr>
            <p:cNvCxnSpPr>
              <a:cxnSpLocks/>
              <a:stCxn id="6" idx="1"/>
              <a:endCxn id="19" idx="3"/>
            </p:cNvCxnSpPr>
            <p:nvPr/>
          </p:nvCxnSpPr>
          <p:spPr>
            <a:xfrm flipH="1" flipV="1">
              <a:off x="3025615" y="606273"/>
              <a:ext cx="622314" cy="3756761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C56AB06-0FE9-6A75-78B5-5125473E5C8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650" t="22456" r="16076" b="27134"/>
            <a:stretch/>
          </p:blipFill>
          <p:spPr>
            <a:xfrm>
              <a:off x="3647929" y="3618726"/>
              <a:ext cx="1661310" cy="1488616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9444F28-A1FA-708D-3DD0-91E40C0788A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719" t="43158" r="53158" b="27485"/>
            <a:stretch/>
          </p:blipFill>
          <p:spPr>
            <a:xfrm>
              <a:off x="3647929" y="132116"/>
              <a:ext cx="1632351" cy="1489893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2736802B-F260-B466-04CB-05DF23ADE29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380" b="3626"/>
            <a:stretch/>
          </p:blipFill>
          <p:spPr>
            <a:xfrm>
              <a:off x="3655210" y="1674073"/>
              <a:ext cx="1625070" cy="1871796"/>
            </a:xfrm>
            <a:prstGeom prst="rect">
              <a:avLst/>
            </a:prstGeom>
          </p:spPr>
        </p:pic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B373A205-0A57-E55D-8630-1FF4BAB6D8CB}"/>
                </a:ext>
              </a:extLst>
            </p:cNvPr>
            <p:cNvGrpSpPr/>
            <p:nvPr/>
          </p:nvGrpSpPr>
          <p:grpSpPr>
            <a:xfrm>
              <a:off x="3640273" y="5180199"/>
              <a:ext cx="1646966" cy="1545685"/>
              <a:chOff x="4126992" y="3096768"/>
              <a:chExt cx="2444496" cy="2164080"/>
            </a:xfrm>
          </p:grpSpPr>
          <p:pic>
            <p:nvPicPr>
              <p:cNvPr id="14" name="Content Placeholder 5">
                <a:extLst>
                  <a:ext uri="{FF2B5EF4-FFF2-40B4-BE49-F238E27FC236}">
                    <a16:creationId xmlns:a16="http://schemas.microsoft.com/office/drawing/2014/main" id="{34A971F1-480A-0833-8D2E-BB5A0148EB9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1086" t="16843" r="15530" b="20377"/>
              <a:stretch/>
            </p:blipFill>
            <p:spPr>
              <a:xfrm>
                <a:off x="4126992" y="3096768"/>
                <a:ext cx="2444496" cy="2164080"/>
              </a:xfrm>
              <a:prstGeom prst="rect">
                <a:avLst/>
              </a:prstGeom>
            </p:spPr>
          </p:pic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3A406421-46F2-21AC-AEDF-1E5D0B0FE6FF}"/>
                  </a:ext>
                </a:extLst>
              </p:cNvPr>
              <p:cNvSpPr/>
              <p:nvPr/>
            </p:nvSpPr>
            <p:spPr>
              <a:xfrm>
                <a:off x="4410456" y="3233928"/>
                <a:ext cx="1877568" cy="1889760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AEAD83D0-4099-3790-E6BA-275955205711}"/>
                  </a:ext>
                </a:extLst>
              </p:cNvPr>
              <p:cNvCxnSpPr>
                <a:stCxn id="15" idx="7"/>
                <a:endCxn id="15" idx="3"/>
              </p:cNvCxnSpPr>
              <p:nvPr/>
            </p:nvCxnSpPr>
            <p:spPr>
              <a:xfrm flipH="1">
                <a:off x="4685419" y="3510677"/>
                <a:ext cx="1327642" cy="133626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14C6164-C7F1-050A-21A2-EC72E4DF3CFD}"/>
                </a:ext>
              </a:extLst>
            </p:cNvPr>
            <p:cNvSpPr txBox="1"/>
            <p:nvPr/>
          </p:nvSpPr>
          <p:spPr>
            <a:xfrm>
              <a:off x="1205892" y="344663"/>
              <a:ext cx="181972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accent2">
                      <a:lumMod val="50000"/>
                    </a:schemeClr>
                  </a:solidFill>
                </a:rPr>
                <a:t>Soil C &amp; N</a:t>
              </a:r>
            </a:p>
          </p:txBody>
        </p:sp>
        <p:grpSp>
          <p:nvGrpSpPr>
            <p:cNvPr id="154" name="Group 153">
              <a:extLst>
                <a:ext uri="{FF2B5EF4-FFF2-40B4-BE49-F238E27FC236}">
                  <a16:creationId xmlns:a16="http://schemas.microsoft.com/office/drawing/2014/main" id="{806DCD1F-C976-8E8F-7A0A-2DF4FA05BAF9}"/>
                </a:ext>
              </a:extLst>
            </p:cNvPr>
            <p:cNvGrpSpPr/>
            <p:nvPr/>
          </p:nvGrpSpPr>
          <p:grpSpPr>
            <a:xfrm>
              <a:off x="-977614" y="1089176"/>
              <a:ext cx="1561194" cy="5768824"/>
              <a:chOff x="327230" y="766124"/>
              <a:chExt cx="1561194" cy="5768824"/>
            </a:xfrm>
          </p:grpSpPr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E3F3F00-E47F-D582-4D90-D3A5CBC01CD8}"/>
                  </a:ext>
                </a:extLst>
              </p:cNvPr>
              <p:cNvSpPr txBox="1"/>
              <p:nvPr/>
            </p:nvSpPr>
            <p:spPr>
              <a:xfrm>
                <a:off x="352485" y="766124"/>
                <a:ext cx="1309509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>
                    <a:solidFill>
                      <a:srgbClr val="0070C0"/>
                    </a:solidFill>
                  </a:rPr>
                  <a:t>Grass N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9091ED43-0856-E035-EFAD-B711B60F084B}"/>
                  </a:ext>
                </a:extLst>
              </p:cNvPr>
              <p:cNvSpPr txBox="1"/>
              <p:nvPr/>
            </p:nvSpPr>
            <p:spPr>
              <a:xfrm>
                <a:off x="327230" y="1713597"/>
                <a:ext cx="1309509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>
                    <a:solidFill>
                      <a:srgbClr val="FF6699"/>
                    </a:solidFill>
                  </a:rPr>
                  <a:t>Grass P</a:t>
                </a: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53D5AA9B-6F4D-5461-3D34-E3A10458FFA0}"/>
                  </a:ext>
                </a:extLst>
              </p:cNvPr>
              <p:cNvSpPr txBox="1"/>
              <p:nvPr/>
            </p:nvSpPr>
            <p:spPr>
              <a:xfrm>
                <a:off x="343005" y="2787732"/>
                <a:ext cx="1309509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>
                    <a:solidFill>
                      <a:srgbClr val="7030A0"/>
                    </a:solidFill>
                  </a:rPr>
                  <a:t>Grass K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BCEE1BD3-A18E-948D-832A-D70313928071}"/>
                  </a:ext>
                </a:extLst>
              </p:cNvPr>
              <p:cNvSpPr txBox="1"/>
              <p:nvPr/>
            </p:nvSpPr>
            <p:spPr>
              <a:xfrm>
                <a:off x="333863" y="3858746"/>
                <a:ext cx="1554561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>
                    <a:solidFill>
                      <a:schemeClr val="accent1">
                        <a:lumMod val="50000"/>
                      </a:schemeClr>
                    </a:solidFill>
                  </a:rPr>
                  <a:t>Grass Mg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3E5C1068-0A17-041B-B2C9-ED12A1F80192}"/>
                  </a:ext>
                </a:extLst>
              </p:cNvPr>
              <p:cNvSpPr txBox="1"/>
              <p:nvPr/>
            </p:nvSpPr>
            <p:spPr>
              <a:xfrm>
                <a:off x="332105" y="4935237"/>
                <a:ext cx="1527634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>
                    <a:solidFill>
                      <a:schemeClr val="accent4">
                        <a:lumMod val="75000"/>
                      </a:schemeClr>
                    </a:solidFill>
                  </a:rPr>
                  <a:t>Grass Na</a:t>
                </a: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AB6712FD-FA96-D0C3-FCF6-65BFE7AAA274}"/>
                  </a:ext>
                </a:extLst>
              </p:cNvPr>
              <p:cNvSpPr txBox="1"/>
              <p:nvPr/>
            </p:nvSpPr>
            <p:spPr>
              <a:xfrm>
                <a:off x="343004" y="6011728"/>
                <a:ext cx="1309509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>
                    <a:solidFill>
                      <a:schemeClr val="accent2"/>
                    </a:solidFill>
                  </a:rPr>
                  <a:t>Grass Si</a:t>
                </a:r>
              </a:p>
            </p:txBody>
          </p:sp>
        </p:grp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13310815-F72B-2A2F-A24C-EE6174335328}"/>
                </a:ext>
              </a:extLst>
            </p:cNvPr>
            <p:cNvSpPr txBox="1"/>
            <p:nvPr/>
          </p:nvSpPr>
          <p:spPr>
            <a:xfrm>
              <a:off x="-2285809" y="361387"/>
              <a:ext cx="13334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Month</a:t>
              </a:r>
            </a:p>
          </p:txBody>
        </p: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E762E987-6607-963D-B052-D45BC78BC9CF}"/>
                </a:ext>
              </a:extLst>
            </p:cNvPr>
            <p:cNvCxnSpPr>
              <a:cxnSpLocks/>
              <a:stCxn id="19" idx="2"/>
              <a:endCxn id="47" idx="3"/>
            </p:cNvCxnSpPr>
            <p:nvPr/>
          </p:nvCxnSpPr>
          <p:spPr>
            <a:xfrm flipH="1">
              <a:off x="583580" y="867883"/>
              <a:ext cx="1532174" cy="3575525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Arrow Connector 151">
              <a:extLst>
                <a:ext uri="{FF2B5EF4-FFF2-40B4-BE49-F238E27FC236}">
                  <a16:creationId xmlns:a16="http://schemas.microsoft.com/office/drawing/2014/main" id="{00175861-C7E2-58B8-7E38-F25D89D818FE}"/>
                </a:ext>
              </a:extLst>
            </p:cNvPr>
            <p:cNvCxnSpPr>
              <a:cxnSpLocks/>
              <a:stCxn id="77" idx="2"/>
              <a:endCxn id="23" idx="1"/>
            </p:cNvCxnSpPr>
            <p:nvPr/>
          </p:nvCxnSpPr>
          <p:spPr>
            <a:xfrm>
              <a:off x="-1619084" y="884607"/>
              <a:ext cx="666725" cy="46617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Arrow Connector 172">
              <a:extLst>
                <a:ext uri="{FF2B5EF4-FFF2-40B4-BE49-F238E27FC236}">
                  <a16:creationId xmlns:a16="http://schemas.microsoft.com/office/drawing/2014/main" id="{5F0F6374-0DE5-E142-7B68-73416581B430}"/>
                </a:ext>
              </a:extLst>
            </p:cNvPr>
            <p:cNvCxnSpPr>
              <a:cxnSpLocks/>
              <a:stCxn id="77" idx="2"/>
              <a:endCxn id="53" idx="1"/>
            </p:cNvCxnSpPr>
            <p:nvPr/>
          </p:nvCxnSpPr>
          <p:spPr>
            <a:xfrm>
              <a:off x="-1619084" y="884607"/>
              <a:ext cx="657244" cy="5711783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9CC73C0A-881E-4A0D-9E6F-75F1140F87C4}"/>
                </a:ext>
              </a:extLst>
            </p:cNvPr>
            <p:cNvCxnSpPr>
              <a:cxnSpLocks/>
              <a:stCxn id="77" idx="2"/>
              <a:endCxn id="47" idx="1"/>
            </p:cNvCxnSpPr>
            <p:nvPr/>
          </p:nvCxnSpPr>
          <p:spPr>
            <a:xfrm>
              <a:off x="-1619084" y="884607"/>
              <a:ext cx="648103" cy="355880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20D14BB1-46E0-4227-F641-69E9B3F70A69}"/>
                </a:ext>
              </a:extLst>
            </p:cNvPr>
            <p:cNvCxnSpPr>
              <a:cxnSpLocks/>
              <a:stCxn id="19" idx="2"/>
              <a:endCxn id="53" idx="3"/>
            </p:cNvCxnSpPr>
            <p:nvPr/>
          </p:nvCxnSpPr>
          <p:spPr>
            <a:xfrm flipH="1">
              <a:off x="347669" y="867883"/>
              <a:ext cx="1768085" cy="5728507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A6A8645C-76CB-604F-D5B0-A280B01323DA}"/>
                </a:ext>
              </a:extLst>
            </p:cNvPr>
            <p:cNvCxnSpPr>
              <a:cxnSpLocks/>
              <a:stCxn id="19" idx="2"/>
              <a:endCxn id="44" idx="3"/>
            </p:cNvCxnSpPr>
            <p:nvPr/>
          </p:nvCxnSpPr>
          <p:spPr>
            <a:xfrm flipH="1">
              <a:off x="347670" y="867883"/>
              <a:ext cx="1768084" cy="2504511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365BCAF6-DC00-4F29-CC20-DC4751C1B6A1}"/>
                </a:ext>
              </a:extLst>
            </p:cNvPr>
            <p:cNvCxnSpPr>
              <a:cxnSpLocks/>
              <a:stCxn id="19" idx="2"/>
              <a:endCxn id="50" idx="3"/>
            </p:cNvCxnSpPr>
            <p:nvPr/>
          </p:nvCxnSpPr>
          <p:spPr>
            <a:xfrm flipH="1">
              <a:off x="554895" y="867883"/>
              <a:ext cx="1560859" cy="465201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157">
              <a:extLst>
                <a:ext uri="{FF2B5EF4-FFF2-40B4-BE49-F238E27FC236}">
                  <a16:creationId xmlns:a16="http://schemas.microsoft.com/office/drawing/2014/main" id="{758F42E0-1588-7342-D522-381746545A4E}"/>
                </a:ext>
              </a:extLst>
            </p:cNvPr>
            <p:cNvCxnSpPr>
              <a:cxnSpLocks/>
              <a:stCxn id="77" idx="2"/>
              <a:endCxn id="41" idx="1"/>
            </p:cNvCxnSpPr>
            <p:nvPr/>
          </p:nvCxnSpPr>
          <p:spPr>
            <a:xfrm>
              <a:off x="-1619084" y="884607"/>
              <a:ext cx="641470" cy="141365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Arrow Connector 161">
              <a:extLst>
                <a:ext uri="{FF2B5EF4-FFF2-40B4-BE49-F238E27FC236}">
                  <a16:creationId xmlns:a16="http://schemas.microsoft.com/office/drawing/2014/main" id="{6CEF33E3-9D41-5B4B-CEF2-3DC8648509D2}"/>
                </a:ext>
              </a:extLst>
            </p:cNvPr>
            <p:cNvCxnSpPr>
              <a:cxnSpLocks/>
              <a:stCxn id="77" idx="2"/>
              <a:endCxn id="44" idx="1"/>
            </p:cNvCxnSpPr>
            <p:nvPr/>
          </p:nvCxnSpPr>
          <p:spPr>
            <a:xfrm>
              <a:off x="-1619084" y="884607"/>
              <a:ext cx="657245" cy="248778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Arrow Connector 169">
              <a:extLst>
                <a:ext uri="{FF2B5EF4-FFF2-40B4-BE49-F238E27FC236}">
                  <a16:creationId xmlns:a16="http://schemas.microsoft.com/office/drawing/2014/main" id="{C1E73A19-25F0-1F8D-5E34-CE2CE508AA71}"/>
                </a:ext>
              </a:extLst>
            </p:cNvPr>
            <p:cNvCxnSpPr>
              <a:cxnSpLocks/>
              <a:stCxn id="77" idx="2"/>
              <a:endCxn id="50" idx="1"/>
            </p:cNvCxnSpPr>
            <p:nvPr/>
          </p:nvCxnSpPr>
          <p:spPr>
            <a:xfrm>
              <a:off x="-1619084" y="884607"/>
              <a:ext cx="646345" cy="463529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Arrow Connector 204">
              <a:extLst>
                <a:ext uri="{FF2B5EF4-FFF2-40B4-BE49-F238E27FC236}">
                  <a16:creationId xmlns:a16="http://schemas.microsoft.com/office/drawing/2014/main" id="{3C5444A4-470B-693C-34F6-F758999CC235}"/>
                </a:ext>
              </a:extLst>
            </p:cNvPr>
            <p:cNvCxnSpPr>
              <a:cxnSpLocks/>
              <a:stCxn id="8" idx="1"/>
              <a:endCxn id="50" idx="3"/>
            </p:cNvCxnSpPr>
            <p:nvPr/>
          </p:nvCxnSpPr>
          <p:spPr>
            <a:xfrm flipH="1">
              <a:off x="554895" y="877063"/>
              <a:ext cx="3093034" cy="4642836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Arrow Connector 236">
              <a:extLst>
                <a:ext uri="{FF2B5EF4-FFF2-40B4-BE49-F238E27FC236}">
                  <a16:creationId xmlns:a16="http://schemas.microsoft.com/office/drawing/2014/main" id="{0DB4F17E-181D-116A-A958-D8566612CEEE}"/>
                </a:ext>
              </a:extLst>
            </p:cNvPr>
            <p:cNvCxnSpPr>
              <a:cxnSpLocks/>
              <a:stCxn id="6" idx="1"/>
              <a:endCxn id="50" idx="3"/>
            </p:cNvCxnSpPr>
            <p:nvPr/>
          </p:nvCxnSpPr>
          <p:spPr>
            <a:xfrm flipH="1">
              <a:off x="554895" y="4363034"/>
              <a:ext cx="3093034" cy="1156865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Arrow Connector 257">
              <a:extLst>
                <a:ext uri="{FF2B5EF4-FFF2-40B4-BE49-F238E27FC236}">
                  <a16:creationId xmlns:a16="http://schemas.microsoft.com/office/drawing/2014/main" id="{32FBCF2E-4495-362B-9B63-3F987883CD9A}"/>
                </a:ext>
              </a:extLst>
            </p:cNvPr>
            <p:cNvCxnSpPr>
              <a:cxnSpLocks/>
              <a:stCxn id="6" idx="1"/>
              <a:endCxn id="53" idx="3"/>
            </p:cNvCxnSpPr>
            <p:nvPr/>
          </p:nvCxnSpPr>
          <p:spPr>
            <a:xfrm flipH="1">
              <a:off x="347669" y="4363034"/>
              <a:ext cx="3300260" cy="223335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" name="Straight Arrow Connector 1">
              <a:extLst>
                <a:ext uri="{FF2B5EF4-FFF2-40B4-BE49-F238E27FC236}">
                  <a16:creationId xmlns:a16="http://schemas.microsoft.com/office/drawing/2014/main" id="{741E8FC3-2798-4CD2-0FA0-953B6B695F70}"/>
                </a:ext>
              </a:extLst>
            </p:cNvPr>
            <p:cNvCxnSpPr>
              <a:cxnSpLocks/>
              <a:stCxn id="35" idx="1"/>
              <a:endCxn id="46" idx="3"/>
            </p:cNvCxnSpPr>
            <p:nvPr/>
          </p:nvCxnSpPr>
          <p:spPr>
            <a:xfrm flipH="1">
              <a:off x="8278742" y="884607"/>
              <a:ext cx="3290779" cy="47372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6D09B986-E3EC-45E0-D8A6-CDBF8BA9940F}"/>
                </a:ext>
              </a:extLst>
            </p:cNvPr>
            <p:cNvCxnSpPr>
              <a:cxnSpLocks/>
              <a:stCxn id="38" idx="1"/>
              <a:endCxn id="55" idx="3"/>
            </p:cNvCxnSpPr>
            <p:nvPr/>
          </p:nvCxnSpPr>
          <p:spPr>
            <a:xfrm flipH="1" flipV="1">
              <a:off x="8476487" y="5527443"/>
              <a:ext cx="3085377" cy="45191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53126A18-264C-A76A-7AEA-83F13E6C8FA2}"/>
                </a:ext>
              </a:extLst>
            </p:cNvPr>
            <p:cNvCxnSpPr>
              <a:cxnSpLocks/>
              <a:endCxn id="51" idx="3"/>
            </p:cNvCxnSpPr>
            <p:nvPr/>
          </p:nvCxnSpPr>
          <p:spPr>
            <a:xfrm flipH="1" flipV="1">
              <a:off x="8269262" y="3379938"/>
              <a:ext cx="3499058" cy="2824003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8EA3F8DA-1671-8D4F-6740-AA009A068B69}"/>
                </a:ext>
              </a:extLst>
            </p:cNvPr>
            <p:cNvCxnSpPr>
              <a:cxnSpLocks/>
              <a:stCxn id="38" idx="1"/>
              <a:endCxn id="52" idx="3"/>
            </p:cNvCxnSpPr>
            <p:nvPr/>
          </p:nvCxnSpPr>
          <p:spPr>
            <a:xfrm flipH="1" flipV="1">
              <a:off x="8505172" y="4450952"/>
              <a:ext cx="3056692" cy="1528403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B73D1FAC-E9D3-5685-BE68-D6460B74BC58}"/>
                </a:ext>
              </a:extLst>
            </p:cNvPr>
            <p:cNvCxnSpPr>
              <a:cxnSpLocks/>
              <a:stCxn id="38" idx="1"/>
              <a:endCxn id="46" idx="3"/>
            </p:cNvCxnSpPr>
            <p:nvPr/>
          </p:nvCxnSpPr>
          <p:spPr>
            <a:xfrm flipH="1" flipV="1">
              <a:off x="8278742" y="1358330"/>
              <a:ext cx="3283122" cy="4621025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5D4EF6BB-DD35-8129-36D5-77F290355FE4}"/>
                </a:ext>
              </a:extLst>
            </p:cNvPr>
            <p:cNvCxnSpPr>
              <a:cxnSpLocks/>
              <a:stCxn id="38" idx="1"/>
              <a:endCxn id="48" idx="3"/>
            </p:cNvCxnSpPr>
            <p:nvPr/>
          </p:nvCxnSpPr>
          <p:spPr>
            <a:xfrm flipH="1" flipV="1">
              <a:off x="8253487" y="2305803"/>
              <a:ext cx="3308377" cy="367355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3DF37A8A-0F0B-7CF3-F742-D23C54E5F856}"/>
                </a:ext>
              </a:extLst>
            </p:cNvPr>
            <p:cNvCxnSpPr>
              <a:cxnSpLocks/>
              <a:stCxn id="34" idx="1"/>
              <a:endCxn id="52" idx="3"/>
            </p:cNvCxnSpPr>
            <p:nvPr/>
          </p:nvCxnSpPr>
          <p:spPr>
            <a:xfrm flipH="1">
              <a:off x="8505172" y="4370578"/>
              <a:ext cx="3064349" cy="8037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96AEB43D-ACE9-DE6C-A0BB-687E5B95DB0D}"/>
                </a:ext>
              </a:extLst>
            </p:cNvPr>
            <p:cNvCxnSpPr>
              <a:cxnSpLocks/>
              <a:stCxn id="34" idx="1"/>
              <a:endCxn id="51" idx="3"/>
            </p:cNvCxnSpPr>
            <p:nvPr/>
          </p:nvCxnSpPr>
          <p:spPr>
            <a:xfrm flipH="1" flipV="1">
              <a:off x="8269262" y="3379938"/>
              <a:ext cx="3300259" cy="99064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FC2EDB81-AB12-B97C-0ED8-BA6EA4376605}"/>
                </a:ext>
              </a:extLst>
            </p:cNvPr>
            <p:cNvCxnSpPr>
              <a:cxnSpLocks/>
              <a:stCxn id="36" idx="1"/>
              <a:endCxn id="43" idx="3"/>
            </p:cNvCxnSpPr>
            <p:nvPr/>
          </p:nvCxnSpPr>
          <p:spPr>
            <a:xfrm flipH="1" flipV="1">
              <a:off x="10947207" y="613817"/>
              <a:ext cx="629595" cy="2003698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4CFA54C9-3F4D-DC7F-C0C8-C782E34D8A58}"/>
                </a:ext>
              </a:extLst>
            </p:cNvPr>
            <p:cNvCxnSpPr>
              <a:cxnSpLocks/>
              <a:stCxn id="36" idx="1"/>
              <a:endCxn id="46" idx="3"/>
            </p:cNvCxnSpPr>
            <p:nvPr/>
          </p:nvCxnSpPr>
          <p:spPr>
            <a:xfrm flipH="1" flipV="1">
              <a:off x="8278742" y="1358330"/>
              <a:ext cx="3298060" cy="1259185"/>
            </a:xfrm>
            <a:prstGeom prst="straightConnector1">
              <a:avLst/>
            </a:prstGeom>
            <a:ln w="38100">
              <a:solidFill>
                <a:schemeClr val="accent6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EFBD02C0-75EA-E64E-64D5-2E962FEF0DAF}"/>
                </a:ext>
              </a:extLst>
            </p:cNvPr>
            <p:cNvCxnSpPr>
              <a:cxnSpLocks/>
              <a:stCxn id="36" idx="1"/>
              <a:endCxn id="48" idx="3"/>
            </p:cNvCxnSpPr>
            <p:nvPr/>
          </p:nvCxnSpPr>
          <p:spPr>
            <a:xfrm flipH="1" flipV="1">
              <a:off x="8253487" y="2305803"/>
              <a:ext cx="3323315" cy="311712"/>
            </a:xfrm>
            <a:prstGeom prst="straightConnector1">
              <a:avLst/>
            </a:prstGeom>
            <a:ln w="38100">
              <a:solidFill>
                <a:schemeClr val="accent6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3328782-55E5-C38A-D6C0-2255360E9367}"/>
                </a:ext>
              </a:extLst>
            </p:cNvPr>
            <p:cNvCxnSpPr>
              <a:cxnSpLocks/>
              <a:stCxn id="43" idx="2"/>
              <a:endCxn id="48" idx="3"/>
            </p:cNvCxnSpPr>
            <p:nvPr/>
          </p:nvCxnSpPr>
          <p:spPr>
            <a:xfrm flipH="1">
              <a:off x="8253487" y="875427"/>
              <a:ext cx="1783859" cy="1430376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4E1C85B8-5BD8-648C-9F4B-1FF0F92F6EB9}"/>
                </a:ext>
              </a:extLst>
            </p:cNvPr>
            <p:cNvCxnSpPr>
              <a:cxnSpLocks/>
              <a:stCxn id="35" idx="1"/>
              <a:endCxn id="51" idx="3"/>
            </p:cNvCxnSpPr>
            <p:nvPr/>
          </p:nvCxnSpPr>
          <p:spPr>
            <a:xfrm flipH="1">
              <a:off x="8269262" y="884607"/>
              <a:ext cx="3300259" cy="249533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ECD47BCA-EA81-8786-DBE1-23032180FEE5}"/>
                </a:ext>
              </a:extLst>
            </p:cNvPr>
            <p:cNvCxnSpPr>
              <a:cxnSpLocks/>
              <a:stCxn id="35" idx="1"/>
              <a:endCxn id="48" idx="3"/>
            </p:cNvCxnSpPr>
            <p:nvPr/>
          </p:nvCxnSpPr>
          <p:spPr>
            <a:xfrm flipH="1">
              <a:off x="8253487" y="884607"/>
              <a:ext cx="3316034" cy="142119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43CC0968-1C58-061E-CAA4-DB4B50A38F33}"/>
                </a:ext>
              </a:extLst>
            </p:cNvPr>
            <p:cNvCxnSpPr>
              <a:cxnSpLocks/>
              <a:stCxn id="43" idx="2"/>
              <a:endCxn id="46" idx="3"/>
            </p:cNvCxnSpPr>
            <p:nvPr/>
          </p:nvCxnSpPr>
          <p:spPr>
            <a:xfrm flipH="1">
              <a:off x="8278742" y="875427"/>
              <a:ext cx="1758604" cy="482903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BAA7C751-EF0D-FFBE-5755-01C0BA6F792C}"/>
                </a:ext>
              </a:extLst>
            </p:cNvPr>
            <p:cNvCxnSpPr>
              <a:cxnSpLocks/>
              <a:stCxn id="34" idx="1"/>
              <a:endCxn id="48" idx="3"/>
            </p:cNvCxnSpPr>
            <p:nvPr/>
          </p:nvCxnSpPr>
          <p:spPr>
            <a:xfrm flipH="1" flipV="1">
              <a:off x="8253487" y="2305803"/>
              <a:ext cx="3316034" cy="206477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2807866B-4D5F-AE3E-3B28-CE1437D74DB0}"/>
                </a:ext>
              </a:extLst>
            </p:cNvPr>
            <p:cNvCxnSpPr>
              <a:cxnSpLocks/>
              <a:stCxn id="35" idx="1"/>
              <a:endCxn id="43" idx="3"/>
            </p:cNvCxnSpPr>
            <p:nvPr/>
          </p:nvCxnSpPr>
          <p:spPr>
            <a:xfrm flipH="1" flipV="1">
              <a:off x="10947207" y="613817"/>
              <a:ext cx="622314" cy="270790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2F749EE4-E44C-6BBF-93FD-6BF1DB38C468}"/>
                </a:ext>
              </a:extLst>
            </p:cNvPr>
            <p:cNvCxnSpPr>
              <a:cxnSpLocks/>
              <a:stCxn id="36" idx="1"/>
              <a:endCxn id="51" idx="3"/>
            </p:cNvCxnSpPr>
            <p:nvPr/>
          </p:nvCxnSpPr>
          <p:spPr>
            <a:xfrm flipH="1">
              <a:off x="8269262" y="2617515"/>
              <a:ext cx="3307540" cy="762423"/>
            </a:xfrm>
            <a:prstGeom prst="straightConnector1">
              <a:avLst/>
            </a:prstGeom>
            <a:ln w="38100">
              <a:solidFill>
                <a:schemeClr val="accent6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06C62287-B637-0459-AB6B-88AD473675CE}"/>
                </a:ext>
              </a:extLst>
            </p:cNvPr>
            <p:cNvCxnSpPr>
              <a:cxnSpLocks/>
              <a:stCxn id="36" idx="1"/>
              <a:endCxn id="55" idx="3"/>
            </p:cNvCxnSpPr>
            <p:nvPr/>
          </p:nvCxnSpPr>
          <p:spPr>
            <a:xfrm flipH="1">
              <a:off x="8476487" y="2617515"/>
              <a:ext cx="3100315" cy="2909928"/>
            </a:xfrm>
            <a:prstGeom prst="straightConnector1">
              <a:avLst/>
            </a:prstGeom>
            <a:ln w="38100">
              <a:solidFill>
                <a:schemeClr val="accent6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BA562518-167D-6239-4AE2-8F49E8F85FEB}"/>
                </a:ext>
              </a:extLst>
            </p:cNvPr>
            <p:cNvCxnSpPr>
              <a:cxnSpLocks/>
              <a:stCxn id="34" idx="1"/>
              <a:endCxn id="46" idx="3"/>
            </p:cNvCxnSpPr>
            <p:nvPr/>
          </p:nvCxnSpPr>
          <p:spPr>
            <a:xfrm flipH="1" flipV="1">
              <a:off x="8278742" y="1358330"/>
              <a:ext cx="3290779" cy="301224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C4BC1015-A62D-687C-B90A-AAF32E1B4B20}"/>
                </a:ext>
              </a:extLst>
            </p:cNvPr>
            <p:cNvCxnSpPr>
              <a:cxnSpLocks/>
              <a:stCxn id="36" idx="1"/>
              <a:endCxn id="52" idx="3"/>
            </p:cNvCxnSpPr>
            <p:nvPr/>
          </p:nvCxnSpPr>
          <p:spPr>
            <a:xfrm flipH="1">
              <a:off x="8505172" y="2617515"/>
              <a:ext cx="3071630" cy="1833437"/>
            </a:xfrm>
            <a:prstGeom prst="straightConnector1">
              <a:avLst/>
            </a:prstGeom>
            <a:ln w="38100">
              <a:solidFill>
                <a:schemeClr val="accent6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F66CBC3E-8F95-2DBF-710A-C1AAB3645079}"/>
                </a:ext>
              </a:extLst>
            </p:cNvPr>
            <p:cNvCxnSpPr>
              <a:cxnSpLocks/>
              <a:stCxn id="38" idx="1"/>
              <a:endCxn id="43" idx="3"/>
            </p:cNvCxnSpPr>
            <p:nvPr/>
          </p:nvCxnSpPr>
          <p:spPr>
            <a:xfrm flipH="1" flipV="1">
              <a:off x="10947207" y="613817"/>
              <a:ext cx="614657" cy="536553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D6D6FDE4-0B43-CC55-EEFC-B3BA4677DC5C}"/>
                </a:ext>
              </a:extLst>
            </p:cNvPr>
            <p:cNvCxnSpPr>
              <a:cxnSpLocks/>
              <a:stCxn id="34" idx="1"/>
              <a:endCxn id="43" idx="3"/>
            </p:cNvCxnSpPr>
            <p:nvPr/>
          </p:nvCxnSpPr>
          <p:spPr>
            <a:xfrm flipH="1" flipV="1">
              <a:off x="10947207" y="613817"/>
              <a:ext cx="622314" cy="3756761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6B731E10-2EA6-67C5-1D71-9E7596D0E5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650" t="22456" r="16076" b="27134"/>
            <a:stretch/>
          </p:blipFill>
          <p:spPr>
            <a:xfrm>
              <a:off x="11569521" y="3626270"/>
              <a:ext cx="1661310" cy="1488616"/>
            </a:xfrm>
            <a:prstGeom prst="rect">
              <a:avLst/>
            </a:prstGeom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9460B6FD-DCF7-18DA-6175-78B9C9902CB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719" t="43158" r="53158" b="27485"/>
            <a:stretch/>
          </p:blipFill>
          <p:spPr>
            <a:xfrm>
              <a:off x="11569521" y="139660"/>
              <a:ext cx="1632351" cy="1489893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1FA3050E-D8E1-E339-BE6B-5741A69954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380" b="3626"/>
            <a:stretch/>
          </p:blipFill>
          <p:spPr>
            <a:xfrm>
              <a:off x="11576802" y="1681617"/>
              <a:ext cx="1625070" cy="1871796"/>
            </a:xfrm>
            <a:prstGeom prst="rect">
              <a:avLst/>
            </a:prstGeom>
          </p:spPr>
        </p:pic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08A66C47-B8D9-4BA6-7776-FAAC232E2BF3}"/>
                </a:ext>
              </a:extLst>
            </p:cNvPr>
            <p:cNvGrpSpPr/>
            <p:nvPr/>
          </p:nvGrpSpPr>
          <p:grpSpPr>
            <a:xfrm>
              <a:off x="11561864" y="5187743"/>
              <a:ext cx="1668967" cy="1583223"/>
              <a:chOff x="4126992" y="3096768"/>
              <a:chExt cx="2444496" cy="2164080"/>
            </a:xfrm>
          </p:grpSpPr>
          <p:pic>
            <p:nvPicPr>
              <p:cNvPr id="38" name="Content Placeholder 5">
                <a:extLst>
                  <a:ext uri="{FF2B5EF4-FFF2-40B4-BE49-F238E27FC236}">
                    <a16:creationId xmlns:a16="http://schemas.microsoft.com/office/drawing/2014/main" id="{0BE7D302-1F13-B03D-80BD-74416C20BE8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1086" t="16843" r="15530" b="20377"/>
              <a:stretch/>
            </p:blipFill>
            <p:spPr>
              <a:xfrm>
                <a:off x="4126992" y="3096768"/>
                <a:ext cx="2444496" cy="2164080"/>
              </a:xfrm>
              <a:prstGeom prst="rect">
                <a:avLst/>
              </a:prstGeom>
            </p:spPr>
          </p:pic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DF541245-C542-5FE3-3E99-6DCDC9CF5BDB}"/>
                  </a:ext>
                </a:extLst>
              </p:cNvPr>
              <p:cNvSpPr/>
              <p:nvPr/>
            </p:nvSpPr>
            <p:spPr>
              <a:xfrm>
                <a:off x="4410456" y="3233928"/>
                <a:ext cx="1877568" cy="1889760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AAF1F264-F221-CDDA-8445-1D89F53D14BA}"/>
                  </a:ext>
                </a:extLst>
              </p:cNvPr>
              <p:cNvCxnSpPr>
                <a:stCxn id="39" idx="7"/>
                <a:endCxn id="39" idx="3"/>
              </p:cNvCxnSpPr>
              <p:nvPr/>
            </p:nvCxnSpPr>
            <p:spPr>
              <a:xfrm flipH="1">
                <a:off x="4685419" y="3510677"/>
                <a:ext cx="1327642" cy="133626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A82E8D9-2508-DACB-B03B-603BC22A290C}"/>
                </a:ext>
              </a:extLst>
            </p:cNvPr>
            <p:cNvSpPr txBox="1"/>
            <p:nvPr/>
          </p:nvSpPr>
          <p:spPr>
            <a:xfrm>
              <a:off x="9127484" y="352207"/>
              <a:ext cx="181972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accent2">
                      <a:lumMod val="50000"/>
                    </a:schemeClr>
                  </a:solidFill>
                </a:rPr>
                <a:t>Soil C &amp; N</a:t>
              </a:r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14173763-A8CA-ECA6-09BD-93F161C6AD6E}"/>
                </a:ext>
              </a:extLst>
            </p:cNvPr>
            <p:cNvGrpSpPr/>
            <p:nvPr/>
          </p:nvGrpSpPr>
          <p:grpSpPr>
            <a:xfrm>
              <a:off x="6943978" y="1096720"/>
              <a:ext cx="1561194" cy="4692333"/>
              <a:chOff x="327230" y="766124"/>
              <a:chExt cx="1561194" cy="4692333"/>
            </a:xfrm>
          </p:grpSpPr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E74521DC-1441-173B-B2B6-D83E9E285023}"/>
                  </a:ext>
                </a:extLst>
              </p:cNvPr>
              <p:cNvSpPr txBox="1"/>
              <p:nvPr/>
            </p:nvSpPr>
            <p:spPr>
              <a:xfrm>
                <a:off x="352485" y="766124"/>
                <a:ext cx="1309509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>
                    <a:solidFill>
                      <a:srgbClr val="0070C0"/>
                    </a:solidFill>
                  </a:rPr>
                  <a:t>Forb N</a:t>
                </a: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9A0BC2D3-B065-09DC-10DE-778B460C7616}"/>
                  </a:ext>
                </a:extLst>
              </p:cNvPr>
              <p:cNvSpPr txBox="1"/>
              <p:nvPr/>
            </p:nvSpPr>
            <p:spPr>
              <a:xfrm>
                <a:off x="327230" y="1713597"/>
                <a:ext cx="1309509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>
                    <a:solidFill>
                      <a:srgbClr val="FF6699"/>
                    </a:solidFill>
                  </a:rPr>
                  <a:t>Forb P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4DFF2E46-869F-D91F-9FA1-6553B1AAC402}"/>
                  </a:ext>
                </a:extLst>
              </p:cNvPr>
              <p:cNvSpPr txBox="1"/>
              <p:nvPr/>
            </p:nvSpPr>
            <p:spPr>
              <a:xfrm>
                <a:off x="343005" y="2787732"/>
                <a:ext cx="1309509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>
                    <a:solidFill>
                      <a:srgbClr val="7030A0"/>
                    </a:solidFill>
                  </a:rPr>
                  <a:t>Forb K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1B7B97FC-6904-416D-C2AB-42F3332D24FA}"/>
                  </a:ext>
                </a:extLst>
              </p:cNvPr>
              <p:cNvSpPr txBox="1"/>
              <p:nvPr/>
            </p:nvSpPr>
            <p:spPr>
              <a:xfrm>
                <a:off x="333863" y="3858746"/>
                <a:ext cx="1554561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>
                    <a:solidFill>
                      <a:schemeClr val="accent1">
                        <a:lumMod val="50000"/>
                      </a:schemeClr>
                    </a:solidFill>
                  </a:rPr>
                  <a:t>Forb Mg</a:t>
                </a: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1BBE7CD5-5223-E5F1-C427-F533EA2A31A5}"/>
                  </a:ext>
                </a:extLst>
              </p:cNvPr>
              <p:cNvSpPr txBox="1"/>
              <p:nvPr/>
            </p:nvSpPr>
            <p:spPr>
              <a:xfrm>
                <a:off x="332105" y="4935237"/>
                <a:ext cx="1527634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>
                    <a:solidFill>
                      <a:schemeClr val="accent4">
                        <a:lumMod val="75000"/>
                      </a:schemeClr>
                    </a:solidFill>
                  </a:rPr>
                  <a:t>Forb Na</a:t>
                </a:r>
              </a:p>
            </p:txBody>
          </p:sp>
        </p:grp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734AAAE5-2367-7791-CB80-C8525BBF8E92}"/>
                </a:ext>
              </a:extLst>
            </p:cNvPr>
            <p:cNvSpPr txBox="1"/>
            <p:nvPr/>
          </p:nvSpPr>
          <p:spPr>
            <a:xfrm>
              <a:off x="5635783" y="368931"/>
              <a:ext cx="13334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Month</a:t>
              </a:r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D6C6C62C-7016-23F9-7E36-D21EA1650DF7}"/>
                </a:ext>
              </a:extLst>
            </p:cNvPr>
            <p:cNvCxnSpPr>
              <a:cxnSpLocks/>
              <a:stCxn id="43" idx="2"/>
              <a:endCxn id="52" idx="3"/>
            </p:cNvCxnSpPr>
            <p:nvPr/>
          </p:nvCxnSpPr>
          <p:spPr>
            <a:xfrm flipH="1">
              <a:off x="8505172" y="875427"/>
              <a:ext cx="1532174" cy="3575525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AC22D929-36FB-F8B1-0EE2-E7C5B19A577B}"/>
                </a:ext>
              </a:extLst>
            </p:cNvPr>
            <p:cNvCxnSpPr>
              <a:cxnSpLocks/>
              <a:stCxn id="56" idx="2"/>
              <a:endCxn id="46" idx="1"/>
            </p:cNvCxnSpPr>
            <p:nvPr/>
          </p:nvCxnSpPr>
          <p:spPr>
            <a:xfrm>
              <a:off x="6302508" y="892151"/>
              <a:ext cx="666725" cy="46617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FA62042C-5614-0A2E-134A-B76035C91171}"/>
                </a:ext>
              </a:extLst>
            </p:cNvPr>
            <p:cNvCxnSpPr>
              <a:cxnSpLocks/>
              <a:stCxn id="56" idx="2"/>
              <a:endCxn id="52" idx="1"/>
            </p:cNvCxnSpPr>
            <p:nvPr/>
          </p:nvCxnSpPr>
          <p:spPr>
            <a:xfrm>
              <a:off x="6302508" y="892151"/>
              <a:ext cx="648103" cy="355880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1EB0EA22-E608-2D2E-FB40-EF3DA9BA862D}"/>
                </a:ext>
              </a:extLst>
            </p:cNvPr>
            <p:cNvCxnSpPr>
              <a:cxnSpLocks/>
              <a:stCxn id="43" idx="2"/>
              <a:endCxn id="51" idx="3"/>
            </p:cNvCxnSpPr>
            <p:nvPr/>
          </p:nvCxnSpPr>
          <p:spPr>
            <a:xfrm flipH="1">
              <a:off x="8269262" y="875427"/>
              <a:ext cx="1768084" cy="2504511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EEA28BA2-A337-8ADD-C4AC-F340C736D25B}"/>
                </a:ext>
              </a:extLst>
            </p:cNvPr>
            <p:cNvCxnSpPr>
              <a:cxnSpLocks/>
              <a:stCxn id="43" idx="2"/>
              <a:endCxn id="55" idx="3"/>
            </p:cNvCxnSpPr>
            <p:nvPr/>
          </p:nvCxnSpPr>
          <p:spPr>
            <a:xfrm flipH="1">
              <a:off x="8476487" y="875427"/>
              <a:ext cx="1560859" cy="465201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8CE7D4EC-379B-2FE0-0600-A697EC4696F7}"/>
                </a:ext>
              </a:extLst>
            </p:cNvPr>
            <p:cNvCxnSpPr>
              <a:cxnSpLocks/>
              <a:stCxn id="56" idx="2"/>
              <a:endCxn id="48" idx="1"/>
            </p:cNvCxnSpPr>
            <p:nvPr/>
          </p:nvCxnSpPr>
          <p:spPr>
            <a:xfrm>
              <a:off x="6302508" y="892151"/>
              <a:ext cx="641470" cy="141365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53D9D323-8A45-445B-448F-4398DF12EC4D}"/>
                </a:ext>
              </a:extLst>
            </p:cNvPr>
            <p:cNvCxnSpPr>
              <a:cxnSpLocks/>
              <a:stCxn id="56" idx="2"/>
              <a:endCxn id="51" idx="1"/>
            </p:cNvCxnSpPr>
            <p:nvPr/>
          </p:nvCxnSpPr>
          <p:spPr>
            <a:xfrm>
              <a:off x="6302508" y="892151"/>
              <a:ext cx="657245" cy="248778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837C9C76-7828-12AD-354F-54A58A24FD1B}"/>
                </a:ext>
              </a:extLst>
            </p:cNvPr>
            <p:cNvCxnSpPr>
              <a:cxnSpLocks/>
              <a:stCxn id="56" idx="2"/>
              <a:endCxn id="55" idx="1"/>
            </p:cNvCxnSpPr>
            <p:nvPr/>
          </p:nvCxnSpPr>
          <p:spPr>
            <a:xfrm>
              <a:off x="6302508" y="892151"/>
              <a:ext cx="646345" cy="463529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1BEB1D85-4851-112E-1384-05FFDAEA46B6}"/>
                </a:ext>
              </a:extLst>
            </p:cNvPr>
            <p:cNvCxnSpPr>
              <a:cxnSpLocks/>
              <a:stCxn id="35" idx="1"/>
              <a:endCxn id="55" idx="3"/>
            </p:cNvCxnSpPr>
            <p:nvPr/>
          </p:nvCxnSpPr>
          <p:spPr>
            <a:xfrm flipH="1">
              <a:off x="8476487" y="884607"/>
              <a:ext cx="3093034" cy="464283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2978F057-089F-C3DF-D60C-61C477E5F149}"/>
                </a:ext>
              </a:extLst>
            </p:cNvPr>
            <p:cNvCxnSpPr>
              <a:cxnSpLocks/>
              <a:stCxn id="34" idx="1"/>
              <a:endCxn id="55" idx="3"/>
            </p:cNvCxnSpPr>
            <p:nvPr/>
          </p:nvCxnSpPr>
          <p:spPr>
            <a:xfrm flipH="1">
              <a:off x="8476487" y="4370578"/>
              <a:ext cx="3093034" cy="115686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556F77FC-B0C2-141E-5F9D-7CC13A27F3C0}"/>
                </a:ext>
              </a:extLst>
            </p:cNvPr>
            <p:cNvCxnSpPr/>
            <p:nvPr/>
          </p:nvCxnSpPr>
          <p:spPr>
            <a:xfrm>
              <a:off x="5721238" y="6250085"/>
              <a:ext cx="666725" cy="0"/>
            </a:xfrm>
            <a:prstGeom prst="line">
              <a:avLst/>
            </a:prstGeom>
            <a:ln w="1016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8C8FFD3A-5A75-2177-AC99-B64CAD8B29E3}"/>
                </a:ext>
              </a:extLst>
            </p:cNvPr>
            <p:cNvCxnSpPr/>
            <p:nvPr/>
          </p:nvCxnSpPr>
          <p:spPr>
            <a:xfrm>
              <a:off x="5738408" y="6618431"/>
              <a:ext cx="666725" cy="0"/>
            </a:xfrm>
            <a:prstGeom prst="line">
              <a:avLst/>
            </a:prstGeom>
            <a:ln w="1016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8BC8959B-FB35-5BD5-C9B6-64F7C45BABCC}"/>
                </a:ext>
              </a:extLst>
            </p:cNvPr>
            <p:cNvSpPr txBox="1"/>
            <p:nvPr/>
          </p:nvSpPr>
          <p:spPr>
            <a:xfrm>
              <a:off x="6387963" y="6339467"/>
              <a:ext cx="156484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Negative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70C765EF-AF59-E15C-D3ED-85D7B1FAACA1}"/>
                </a:ext>
              </a:extLst>
            </p:cNvPr>
            <p:cNvSpPr txBox="1"/>
            <p:nvPr/>
          </p:nvSpPr>
          <p:spPr>
            <a:xfrm>
              <a:off x="6393921" y="5984706"/>
              <a:ext cx="156484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chemeClr val="accent6"/>
                  </a:solidFill>
                </a:rPr>
                <a:t>Positive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D0C19B9B-602F-9D5D-8188-DD2D814F7968}"/>
                </a:ext>
              </a:extLst>
            </p:cNvPr>
            <p:cNvSpPr/>
            <p:nvPr/>
          </p:nvSpPr>
          <p:spPr>
            <a:xfrm>
              <a:off x="5597738" y="5984706"/>
              <a:ext cx="2198451" cy="8779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02DF4381-C258-D2C9-6822-1FB83295E782}"/>
                </a:ext>
              </a:extLst>
            </p:cNvPr>
            <p:cNvSpPr txBox="1"/>
            <p:nvPr/>
          </p:nvSpPr>
          <p:spPr>
            <a:xfrm>
              <a:off x="5597738" y="5409384"/>
              <a:ext cx="103067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/>
                <a:t>Key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448B1811-47D8-2A72-0481-2C0156656FCA}"/>
                </a:ext>
              </a:extLst>
            </p:cNvPr>
            <p:cNvSpPr txBox="1"/>
            <p:nvPr/>
          </p:nvSpPr>
          <p:spPr>
            <a:xfrm>
              <a:off x="-751144" y="-90160"/>
              <a:ext cx="27227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/>
                <a:t>A) Grass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8F4EBD36-F4D4-5626-4F0A-49E9F20786BF}"/>
                </a:ext>
              </a:extLst>
            </p:cNvPr>
            <p:cNvSpPr txBox="1"/>
            <p:nvPr/>
          </p:nvSpPr>
          <p:spPr>
            <a:xfrm>
              <a:off x="7100003" y="0"/>
              <a:ext cx="27227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/>
                <a:t>B) Forb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4251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F17C804-A3F8-E1FC-79E9-62DC0432A09D}"/>
              </a:ext>
            </a:extLst>
          </p:cNvPr>
          <p:cNvGrpSpPr/>
          <p:nvPr/>
        </p:nvGrpSpPr>
        <p:grpSpPr>
          <a:xfrm>
            <a:off x="1182344" y="0"/>
            <a:ext cx="8605969" cy="6858000"/>
            <a:chOff x="1182344" y="0"/>
            <a:chExt cx="8605969" cy="685800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72D00094-AD45-1DEC-C6D7-201F15728A9E}"/>
                </a:ext>
              </a:extLst>
            </p:cNvPr>
            <p:cNvSpPr/>
            <p:nvPr/>
          </p:nvSpPr>
          <p:spPr>
            <a:xfrm>
              <a:off x="1371600" y="0"/>
              <a:ext cx="8416713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9" name="Straight Arrow Connector 168">
              <a:extLst>
                <a:ext uri="{FF2B5EF4-FFF2-40B4-BE49-F238E27FC236}">
                  <a16:creationId xmlns:a16="http://schemas.microsoft.com/office/drawing/2014/main" id="{B2C04295-D614-E2E2-B306-D92456663339}"/>
                </a:ext>
              </a:extLst>
            </p:cNvPr>
            <p:cNvCxnSpPr>
              <a:cxnSpLocks/>
              <a:endCxn id="53" idx="3"/>
            </p:cNvCxnSpPr>
            <p:nvPr/>
          </p:nvCxnSpPr>
          <p:spPr>
            <a:xfrm flipH="1" flipV="1">
              <a:off x="5854834" y="5928666"/>
              <a:ext cx="2412983" cy="208722"/>
            </a:xfrm>
            <a:prstGeom prst="straightConnector1">
              <a:avLst/>
            </a:prstGeom>
            <a:ln w="95504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155057BC-EAC4-E303-C490-D3532CF8D8F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708649" y="1894279"/>
              <a:ext cx="2464667" cy="2710682"/>
            </a:xfrm>
            <a:prstGeom prst="straightConnector1">
              <a:avLst/>
            </a:prstGeom>
            <a:ln w="10668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Arrow Connector 147">
              <a:extLst>
                <a:ext uri="{FF2B5EF4-FFF2-40B4-BE49-F238E27FC236}">
                  <a16:creationId xmlns:a16="http://schemas.microsoft.com/office/drawing/2014/main" id="{797CE5DD-45E4-7FD5-B51A-25A9F35CDF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92518" y="736693"/>
              <a:ext cx="2835815" cy="2406888"/>
            </a:xfrm>
            <a:prstGeom prst="straightConnector1">
              <a:avLst/>
            </a:prstGeom>
            <a:ln w="889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>
              <a:extLst>
                <a:ext uri="{FF2B5EF4-FFF2-40B4-BE49-F238E27FC236}">
                  <a16:creationId xmlns:a16="http://schemas.microsoft.com/office/drawing/2014/main" id="{9F0A82C8-4204-1AB5-D085-F3850518F7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60771" y="2398696"/>
              <a:ext cx="4461857" cy="406535"/>
            </a:xfrm>
            <a:prstGeom prst="straightConnector1">
              <a:avLst/>
            </a:prstGeom>
            <a:ln w="4953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Arrow Connector 159">
              <a:extLst>
                <a:ext uri="{FF2B5EF4-FFF2-40B4-BE49-F238E27FC236}">
                  <a16:creationId xmlns:a16="http://schemas.microsoft.com/office/drawing/2014/main" id="{69E1C4D5-97D2-9EE4-A386-2A34BA77B25A}"/>
                </a:ext>
              </a:extLst>
            </p:cNvPr>
            <p:cNvCxnSpPr>
              <a:cxnSpLocks/>
              <a:endCxn id="50" idx="3"/>
            </p:cNvCxnSpPr>
            <p:nvPr/>
          </p:nvCxnSpPr>
          <p:spPr>
            <a:xfrm flipH="1">
              <a:off x="4818242" y="2941813"/>
              <a:ext cx="3410091" cy="1564429"/>
            </a:xfrm>
            <a:prstGeom prst="straightConnector1">
              <a:avLst/>
            </a:prstGeom>
            <a:ln w="1397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>
              <a:extLst>
                <a:ext uri="{FF2B5EF4-FFF2-40B4-BE49-F238E27FC236}">
                  <a16:creationId xmlns:a16="http://schemas.microsoft.com/office/drawing/2014/main" id="{DCDD23ED-2ED6-768A-45C6-D2C6BA0F801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047841" y="2629065"/>
              <a:ext cx="4141875" cy="1179229"/>
            </a:xfrm>
            <a:prstGeom prst="straightConnector1">
              <a:avLst/>
            </a:prstGeom>
            <a:ln w="14351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Arrow Connector 144">
              <a:extLst>
                <a:ext uri="{FF2B5EF4-FFF2-40B4-BE49-F238E27FC236}">
                  <a16:creationId xmlns:a16="http://schemas.microsoft.com/office/drawing/2014/main" id="{8C68305C-A6C8-ED73-1590-1B8A7B78EC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40606" y="2704544"/>
              <a:ext cx="2431934" cy="502427"/>
            </a:xfrm>
            <a:prstGeom prst="straightConnector1">
              <a:avLst/>
            </a:prstGeom>
            <a:ln w="4953">
              <a:solidFill>
                <a:schemeClr val="accent6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FD51B2C7-FBA2-D5D6-D5FF-4B4B9D76EF78}"/>
                </a:ext>
              </a:extLst>
            </p:cNvPr>
            <p:cNvCxnSpPr>
              <a:cxnSpLocks/>
            </p:cNvCxnSpPr>
            <p:nvPr/>
          </p:nvCxnSpPr>
          <p:spPr>
            <a:xfrm>
              <a:off x="4060771" y="1005153"/>
              <a:ext cx="574162" cy="340738"/>
            </a:xfrm>
            <a:prstGeom prst="straightConnector1">
              <a:avLst/>
            </a:prstGeom>
            <a:ln w="33782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12D98813-0E5D-9AEC-F23C-8610A3B73D92}"/>
                </a:ext>
              </a:extLst>
            </p:cNvPr>
            <p:cNvCxnSpPr>
              <a:cxnSpLocks/>
              <a:endCxn id="19" idx="2"/>
            </p:cNvCxnSpPr>
            <p:nvPr/>
          </p:nvCxnSpPr>
          <p:spPr>
            <a:xfrm flipH="1" flipV="1">
              <a:off x="6560130" y="1277290"/>
              <a:ext cx="1670365" cy="4844017"/>
            </a:xfrm>
            <a:prstGeom prst="straightConnector1">
              <a:avLst/>
            </a:prstGeom>
            <a:ln w="7239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4E2A04AA-4CE0-46DC-B8DF-BF99F9C0851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001523" y="1248271"/>
              <a:ext cx="1201432" cy="3289089"/>
            </a:xfrm>
            <a:prstGeom prst="straightConnector1">
              <a:avLst/>
            </a:prstGeom>
            <a:ln w="7366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35CD70BE-316A-A9B3-65FA-41FB0904E07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286705" y="1073359"/>
              <a:ext cx="985835" cy="1245427"/>
            </a:xfrm>
            <a:prstGeom prst="straightConnector1">
              <a:avLst/>
            </a:prstGeom>
            <a:ln w="53340">
              <a:solidFill>
                <a:schemeClr val="accent6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C56AB06-0FE9-6A75-78B5-5125473E5C8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650" t="22456" r="16076" b="27134"/>
            <a:stretch/>
          </p:blipFill>
          <p:spPr>
            <a:xfrm>
              <a:off x="8082769" y="3592729"/>
              <a:ext cx="1661310" cy="1488616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9444F28-A1FA-708D-3DD0-91E40C0788A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719" t="43158" r="53158" b="27485"/>
            <a:stretch/>
          </p:blipFill>
          <p:spPr>
            <a:xfrm>
              <a:off x="8082769" y="106119"/>
              <a:ext cx="1632351" cy="1489893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2736802B-F260-B466-04CB-05DF23ADE29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380" b="3626"/>
            <a:stretch/>
          </p:blipFill>
          <p:spPr>
            <a:xfrm>
              <a:off x="8090050" y="1648076"/>
              <a:ext cx="1625070" cy="1871796"/>
            </a:xfrm>
            <a:prstGeom prst="rect">
              <a:avLst/>
            </a:prstGeom>
          </p:spPr>
        </p:pic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B373A205-0A57-E55D-8630-1FF4BAB6D8CB}"/>
                </a:ext>
              </a:extLst>
            </p:cNvPr>
            <p:cNvGrpSpPr/>
            <p:nvPr/>
          </p:nvGrpSpPr>
          <p:grpSpPr>
            <a:xfrm>
              <a:off x="8075112" y="5154202"/>
              <a:ext cx="1713201" cy="1590767"/>
              <a:chOff x="4126992" y="3096768"/>
              <a:chExt cx="2444496" cy="2164080"/>
            </a:xfrm>
          </p:grpSpPr>
          <p:pic>
            <p:nvPicPr>
              <p:cNvPr id="14" name="Content Placeholder 5">
                <a:extLst>
                  <a:ext uri="{FF2B5EF4-FFF2-40B4-BE49-F238E27FC236}">
                    <a16:creationId xmlns:a16="http://schemas.microsoft.com/office/drawing/2014/main" id="{34A971F1-480A-0833-8D2E-BB5A0148EB9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1086" t="16843" r="15530" b="20377"/>
              <a:stretch/>
            </p:blipFill>
            <p:spPr>
              <a:xfrm>
                <a:off x="4126992" y="3096768"/>
                <a:ext cx="2444496" cy="2164080"/>
              </a:xfrm>
              <a:prstGeom prst="rect">
                <a:avLst/>
              </a:prstGeom>
            </p:spPr>
          </p:pic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3A406421-46F2-21AC-AEDF-1E5D0B0FE6FF}"/>
                  </a:ext>
                </a:extLst>
              </p:cNvPr>
              <p:cNvSpPr/>
              <p:nvPr/>
            </p:nvSpPr>
            <p:spPr>
              <a:xfrm>
                <a:off x="4410456" y="3233928"/>
                <a:ext cx="1877568" cy="1889760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AEAD83D0-4099-3790-E6BA-275955205711}"/>
                  </a:ext>
                </a:extLst>
              </p:cNvPr>
              <p:cNvCxnSpPr>
                <a:stCxn id="15" idx="7"/>
                <a:endCxn id="15" idx="3"/>
              </p:cNvCxnSpPr>
              <p:nvPr/>
            </p:nvCxnSpPr>
            <p:spPr>
              <a:xfrm flipH="1">
                <a:off x="4685419" y="3510677"/>
                <a:ext cx="1327642" cy="133626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14C6164-C7F1-050A-21A2-EC72E4DF3CFD}"/>
                </a:ext>
              </a:extLst>
            </p:cNvPr>
            <p:cNvSpPr txBox="1"/>
            <p:nvPr/>
          </p:nvSpPr>
          <p:spPr>
            <a:xfrm>
              <a:off x="5650268" y="446293"/>
              <a:ext cx="181972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accent2">
                      <a:lumMod val="50000"/>
                    </a:schemeClr>
                  </a:solidFill>
                </a:rPr>
                <a:t>Soil C &amp; N</a:t>
              </a:r>
            </a:p>
            <a:p>
              <a:pPr algn="ctr"/>
              <a:r>
                <a:rPr lang="en-US" sz="2000" kern="100" dirty="0">
                  <a:solidFill>
                    <a:schemeClr val="accent2">
                      <a:lumMod val="50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</a:t>
              </a:r>
              <a:r>
                <a:rPr lang="en-US" sz="2000" kern="100" baseline="30000" dirty="0">
                  <a:solidFill>
                    <a:schemeClr val="accent2">
                      <a:lumMod val="50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  <a:r>
                <a:rPr lang="en-US" sz="2000" kern="100" dirty="0">
                  <a:solidFill>
                    <a:schemeClr val="accent2">
                      <a:lumMod val="50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= 0.27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E3F3F00-E47F-D582-4D90-D3A5CBC01CD8}"/>
                </a:ext>
              </a:extLst>
            </p:cNvPr>
            <p:cNvSpPr txBox="1"/>
            <p:nvPr/>
          </p:nvSpPr>
          <p:spPr>
            <a:xfrm>
              <a:off x="2801611" y="436626"/>
              <a:ext cx="1309509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rgbClr val="0070C0"/>
                  </a:solidFill>
                </a:rPr>
                <a:t>Grass N</a:t>
              </a:r>
            </a:p>
            <a:p>
              <a:pPr algn="ctr"/>
              <a:r>
                <a:rPr lang="en-US" sz="2000" kern="100" dirty="0">
                  <a:solidFill>
                    <a:srgbClr val="0070C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</a:t>
              </a:r>
              <a:r>
                <a:rPr lang="en-US" sz="2000" kern="100" baseline="30000" dirty="0">
                  <a:solidFill>
                    <a:srgbClr val="0070C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  <a:r>
                <a:rPr lang="en-US" sz="2000" kern="100" dirty="0">
                  <a:solidFill>
                    <a:srgbClr val="0070C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= 0.77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091ED43-0856-E035-EFAD-B711B60F084B}"/>
                </a:ext>
              </a:extLst>
            </p:cNvPr>
            <p:cNvSpPr txBox="1"/>
            <p:nvPr/>
          </p:nvSpPr>
          <p:spPr>
            <a:xfrm>
              <a:off x="4493047" y="1254951"/>
              <a:ext cx="1309509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rgbClr val="FF6699"/>
                  </a:solidFill>
                </a:rPr>
                <a:t>Grass P</a:t>
              </a:r>
            </a:p>
            <a:p>
              <a:pPr algn="ctr"/>
              <a:r>
                <a:rPr lang="en-US" sz="2000" kern="100" dirty="0">
                  <a:solidFill>
                    <a:srgbClr val="FF6699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</a:t>
              </a:r>
              <a:r>
                <a:rPr lang="en-US" sz="2000" kern="100" baseline="30000" dirty="0">
                  <a:solidFill>
                    <a:srgbClr val="FF6699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  <a:r>
                <a:rPr lang="en-US" sz="2000" kern="100" dirty="0">
                  <a:solidFill>
                    <a:srgbClr val="FF6699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= 0.63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53D5AA9B-6F4D-5461-3D34-E3A10458FFA0}"/>
                </a:ext>
              </a:extLst>
            </p:cNvPr>
            <p:cNvSpPr txBox="1"/>
            <p:nvPr/>
          </p:nvSpPr>
          <p:spPr>
            <a:xfrm>
              <a:off x="2795033" y="2389928"/>
              <a:ext cx="1309509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rgbClr val="7030A0"/>
                  </a:solidFill>
                </a:rPr>
                <a:t>Grass K</a:t>
              </a:r>
            </a:p>
            <a:p>
              <a:pPr algn="ctr"/>
              <a:r>
                <a:rPr lang="en-US" sz="2000" kern="100" dirty="0">
                  <a:solidFill>
                    <a:srgbClr val="7030A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</a:t>
              </a:r>
              <a:r>
                <a:rPr lang="en-US" sz="2000" kern="100" baseline="30000" dirty="0">
                  <a:solidFill>
                    <a:srgbClr val="7030A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  <a:r>
                <a:rPr lang="en-US" sz="2000" kern="100" dirty="0">
                  <a:solidFill>
                    <a:srgbClr val="7030A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= 0.75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BCEE1BD3-A18E-948D-832A-D70313928071}"/>
                </a:ext>
              </a:extLst>
            </p:cNvPr>
            <p:cNvSpPr txBox="1"/>
            <p:nvPr/>
          </p:nvSpPr>
          <p:spPr>
            <a:xfrm>
              <a:off x="4374501" y="3072093"/>
              <a:ext cx="1554561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accent1">
                      <a:lumMod val="50000"/>
                    </a:schemeClr>
                  </a:solidFill>
                </a:rPr>
                <a:t>Grass Mg</a:t>
              </a:r>
            </a:p>
            <a:p>
              <a:pPr algn="ctr"/>
              <a:r>
                <a:rPr lang="en-US" sz="2000" kern="100" dirty="0">
                  <a:solidFill>
                    <a:schemeClr val="accent1">
                      <a:lumMod val="50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</a:t>
              </a:r>
              <a:r>
                <a:rPr lang="en-US" sz="2000" kern="100" baseline="30000" dirty="0">
                  <a:solidFill>
                    <a:schemeClr val="accent1">
                      <a:lumMod val="50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  <a:r>
                <a:rPr lang="en-US" sz="2000" kern="100" dirty="0">
                  <a:solidFill>
                    <a:schemeClr val="accent1">
                      <a:lumMod val="50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= 0.44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3E5C1068-0A17-041B-B2C9-ED12A1F80192}"/>
                </a:ext>
              </a:extLst>
            </p:cNvPr>
            <p:cNvSpPr txBox="1"/>
            <p:nvPr/>
          </p:nvSpPr>
          <p:spPr>
            <a:xfrm>
              <a:off x="3228178" y="4090743"/>
              <a:ext cx="1590064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accent4">
                      <a:lumMod val="75000"/>
                    </a:schemeClr>
                  </a:solidFill>
                </a:rPr>
                <a:t>Grass Na</a:t>
              </a:r>
            </a:p>
            <a:p>
              <a:pPr algn="ctr"/>
              <a:r>
                <a:rPr lang="en-US" sz="2000" kern="100" dirty="0">
                  <a:solidFill>
                    <a:schemeClr val="accent4">
                      <a:lumMod val="75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</a:t>
              </a:r>
              <a:r>
                <a:rPr lang="en-US" sz="2000" kern="100" baseline="30000" dirty="0">
                  <a:solidFill>
                    <a:schemeClr val="accent4">
                      <a:lumMod val="75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  <a:r>
                <a:rPr lang="en-US" sz="2000" kern="100" dirty="0">
                  <a:solidFill>
                    <a:schemeClr val="accent4">
                      <a:lumMod val="75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= 0.26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AB6712FD-FA96-D0C3-FCF6-65BFE7AAA274}"/>
                </a:ext>
              </a:extLst>
            </p:cNvPr>
            <p:cNvSpPr txBox="1"/>
            <p:nvPr/>
          </p:nvSpPr>
          <p:spPr>
            <a:xfrm>
              <a:off x="4545325" y="5513167"/>
              <a:ext cx="1309509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accent2"/>
                  </a:solidFill>
                </a:rPr>
                <a:t>Grass Si</a:t>
              </a:r>
            </a:p>
            <a:p>
              <a:pPr algn="ctr"/>
              <a:r>
                <a:rPr lang="en-US" sz="2000" kern="100" dirty="0">
                  <a:solidFill>
                    <a:schemeClr val="accent2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</a:t>
              </a:r>
              <a:r>
                <a:rPr lang="en-US" sz="2000" kern="100" baseline="30000" dirty="0">
                  <a:solidFill>
                    <a:schemeClr val="accent2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  <a:r>
                <a:rPr lang="en-US" sz="2000" kern="100" dirty="0">
                  <a:solidFill>
                    <a:schemeClr val="accent2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= 0.76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13310815-F72B-2A2F-A24C-EE6174335328}"/>
                </a:ext>
              </a:extLst>
            </p:cNvPr>
            <p:cNvSpPr txBox="1"/>
            <p:nvPr/>
          </p:nvSpPr>
          <p:spPr>
            <a:xfrm>
              <a:off x="1182344" y="2484553"/>
              <a:ext cx="13334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Month</a:t>
              </a:r>
            </a:p>
          </p:txBody>
        </p: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E762E987-6607-963D-B052-D45BC78BC9C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120625" y="671924"/>
              <a:ext cx="1663917" cy="53761"/>
            </a:xfrm>
            <a:prstGeom prst="straightConnector1">
              <a:avLst/>
            </a:prstGeom>
            <a:ln w="20955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D1BDE6AD-D0DA-ABA2-4DF8-965E092A981C}"/>
                </a:ext>
              </a:extLst>
            </p:cNvPr>
            <p:cNvCxnSpPr>
              <a:cxnSpLocks/>
              <a:endCxn id="23" idx="2"/>
            </p:cNvCxnSpPr>
            <p:nvPr/>
          </p:nvCxnSpPr>
          <p:spPr>
            <a:xfrm flipH="1" flipV="1">
              <a:off x="3456366" y="1267623"/>
              <a:ext cx="4624241" cy="3420484"/>
            </a:xfrm>
            <a:prstGeom prst="straightConnector1">
              <a:avLst/>
            </a:prstGeom>
            <a:ln w="25273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Arrow Connector 141">
              <a:extLst>
                <a:ext uri="{FF2B5EF4-FFF2-40B4-BE49-F238E27FC236}">
                  <a16:creationId xmlns:a16="http://schemas.microsoft.com/office/drawing/2014/main" id="{D69192D0-B192-4DC7-7226-099F603F82C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55474" y="1870086"/>
              <a:ext cx="590803" cy="559729"/>
            </a:xfrm>
            <a:prstGeom prst="straightConnector1">
              <a:avLst/>
            </a:prstGeom>
            <a:ln w="11684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Arrow Connector 151">
              <a:extLst>
                <a:ext uri="{FF2B5EF4-FFF2-40B4-BE49-F238E27FC236}">
                  <a16:creationId xmlns:a16="http://schemas.microsoft.com/office/drawing/2014/main" id="{00175861-C7E2-58B8-7E38-F25D89D818FE}"/>
                </a:ext>
              </a:extLst>
            </p:cNvPr>
            <p:cNvCxnSpPr>
              <a:cxnSpLocks/>
              <a:endCxn id="47" idx="1"/>
            </p:cNvCxnSpPr>
            <p:nvPr/>
          </p:nvCxnSpPr>
          <p:spPr>
            <a:xfrm>
              <a:off x="2140085" y="2977297"/>
              <a:ext cx="2234416" cy="510295"/>
            </a:xfrm>
            <a:prstGeom prst="straightConnector1">
              <a:avLst/>
            </a:prstGeom>
            <a:ln w="7874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>
              <a:extLst>
                <a:ext uri="{FF2B5EF4-FFF2-40B4-BE49-F238E27FC236}">
                  <a16:creationId xmlns:a16="http://schemas.microsoft.com/office/drawing/2014/main" id="{EEC18938-7472-4131-A335-518E42DB5175}"/>
                </a:ext>
              </a:extLst>
            </p:cNvPr>
            <p:cNvCxnSpPr>
              <a:cxnSpLocks/>
            </p:cNvCxnSpPr>
            <p:nvPr/>
          </p:nvCxnSpPr>
          <p:spPr>
            <a:xfrm>
              <a:off x="3855908" y="1239880"/>
              <a:ext cx="964241" cy="1962805"/>
            </a:xfrm>
            <a:prstGeom prst="straightConnector1">
              <a:avLst/>
            </a:prstGeom>
            <a:ln w="16891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Arrow Connector 162">
              <a:extLst>
                <a:ext uri="{FF2B5EF4-FFF2-40B4-BE49-F238E27FC236}">
                  <a16:creationId xmlns:a16="http://schemas.microsoft.com/office/drawing/2014/main" id="{FDB6F60A-AB76-B0F1-88C8-AC9F6A78554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26013" y="3751855"/>
              <a:ext cx="183696" cy="338888"/>
            </a:xfrm>
            <a:prstGeom prst="straightConnector1">
              <a:avLst/>
            </a:prstGeom>
            <a:ln w="13716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Arrow Connector 165">
              <a:extLst>
                <a:ext uri="{FF2B5EF4-FFF2-40B4-BE49-F238E27FC236}">
                  <a16:creationId xmlns:a16="http://schemas.microsoft.com/office/drawing/2014/main" id="{93A35AA6-C8F5-8E51-A2B1-066E083A828B}"/>
                </a:ext>
              </a:extLst>
            </p:cNvPr>
            <p:cNvCxnSpPr>
              <a:cxnSpLocks/>
            </p:cNvCxnSpPr>
            <p:nvPr/>
          </p:nvCxnSpPr>
          <p:spPr>
            <a:xfrm>
              <a:off x="5172381" y="3903090"/>
              <a:ext cx="0" cy="1669729"/>
            </a:xfrm>
            <a:prstGeom prst="straightConnector1">
              <a:avLst/>
            </a:prstGeom>
            <a:ln w="15303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Arrow Connector 172">
              <a:extLst>
                <a:ext uri="{FF2B5EF4-FFF2-40B4-BE49-F238E27FC236}">
                  <a16:creationId xmlns:a16="http://schemas.microsoft.com/office/drawing/2014/main" id="{5F0F6374-0DE5-E142-7B68-73416581B430}"/>
                </a:ext>
              </a:extLst>
            </p:cNvPr>
            <p:cNvCxnSpPr>
              <a:cxnSpLocks/>
              <a:stCxn id="77" idx="2"/>
              <a:endCxn id="53" idx="1"/>
            </p:cNvCxnSpPr>
            <p:nvPr/>
          </p:nvCxnSpPr>
          <p:spPr>
            <a:xfrm>
              <a:off x="1849069" y="3007773"/>
              <a:ext cx="2696256" cy="2920893"/>
            </a:xfrm>
            <a:prstGeom prst="straightConnector1">
              <a:avLst/>
            </a:prstGeom>
            <a:ln w="48641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FFDCF08F-922E-B125-A8AF-E5B5A2B26F0F}"/>
                </a:ext>
              </a:extLst>
            </p:cNvPr>
            <p:cNvCxnSpPr>
              <a:cxnSpLocks/>
              <a:stCxn id="77" idx="0"/>
            </p:cNvCxnSpPr>
            <p:nvPr/>
          </p:nvCxnSpPr>
          <p:spPr>
            <a:xfrm flipV="1">
              <a:off x="1849069" y="1209864"/>
              <a:ext cx="1083484" cy="1274689"/>
            </a:xfrm>
            <a:prstGeom prst="straightConnector1">
              <a:avLst/>
            </a:prstGeom>
            <a:ln w="31623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5A438C4-A8CF-02B1-11E5-5BC286055465}"/>
              </a:ext>
            </a:extLst>
          </p:cNvPr>
          <p:cNvCxnSpPr/>
          <p:nvPr/>
        </p:nvCxnSpPr>
        <p:spPr>
          <a:xfrm>
            <a:off x="1515458" y="5551607"/>
            <a:ext cx="666725" cy="0"/>
          </a:xfrm>
          <a:prstGeom prst="line">
            <a:avLst/>
          </a:prstGeom>
          <a:ln w="1016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49EE33B-D423-A0B1-0AD6-091B3D947334}"/>
              </a:ext>
            </a:extLst>
          </p:cNvPr>
          <p:cNvCxnSpPr/>
          <p:nvPr/>
        </p:nvCxnSpPr>
        <p:spPr>
          <a:xfrm>
            <a:off x="1532628" y="5919953"/>
            <a:ext cx="666725" cy="0"/>
          </a:xfrm>
          <a:prstGeom prst="line">
            <a:avLst/>
          </a:prstGeom>
          <a:ln w="1016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BC4EC74-1799-E834-BFE4-AA9B6BACF7BD}"/>
              </a:ext>
            </a:extLst>
          </p:cNvPr>
          <p:cNvSpPr txBox="1"/>
          <p:nvPr/>
        </p:nvSpPr>
        <p:spPr>
          <a:xfrm>
            <a:off x="2182183" y="5640989"/>
            <a:ext cx="15648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Negative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A7C64B-0C15-C458-43D8-D0B12BC2A056}"/>
              </a:ext>
            </a:extLst>
          </p:cNvPr>
          <p:cNvSpPr txBox="1"/>
          <p:nvPr/>
        </p:nvSpPr>
        <p:spPr>
          <a:xfrm>
            <a:off x="2188141" y="5286228"/>
            <a:ext cx="15648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6"/>
                </a:solidFill>
              </a:rPr>
              <a:t>Positive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3816C95-3B07-425C-570A-53F56FB78BC5}"/>
              </a:ext>
            </a:extLst>
          </p:cNvPr>
          <p:cNvSpPr/>
          <p:nvPr/>
        </p:nvSpPr>
        <p:spPr>
          <a:xfrm>
            <a:off x="1391958" y="5286228"/>
            <a:ext cx="2198451" cy="8779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0A799A4-CD30-5BEC-D26A-A5AF02CB2954}"/>
              </a:ext>
            </a:extLst>
          </p:cNvPr>
          <p:cNvSpPr txBox="1"/>
          <p:nvPr/>
        </p:nvSpPr>
        <p:spPr>
          <a:xfrm>
            <a:off x="3104601" y="6350339"/>
            <a:ext cx="408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Fischer’s C = 69.3, </a:t>
            </a:r>
            <a:r>
              <a:rPr lang="en-US" sz="2800" i="1" dirty="0"/>
              <a:t>P </a:t>
            </a:r>
            <a:r>
              <a:rPr lang="en-US" sz="2800" dirty="0"/>
              <a:t>= 0.57</a:t>
            </a:r>
          </a:p>
        </p:txBody>
      </p:sp>
    </p:spTree>
    <p:extLst>
      <p:ext uri="{BB962C8B-B14F-4D97-AF65-F5344CB8AC3E}">
        <p14:creationId xmlns:p14="http://schemas.microsoft.com/office/powerpoint/2010/main" val="3843028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1A7B393B-9C61-DA69-E72B-4EE98BB27D6F}"/>
              </a:ext>
            </a:extLst>
          </p:cNvPr>
          <p:cNvGrpSpPr/>
          <p:nvPr/>
        </p:nvGrpSpPr>
        <p:grpSpPr>
          <a:xfrm>
            <a:off x="1391958" y="106119"/>
            <a:ext cx="8396355" cy="6767440"/>
            <a:chOff x="1391958" y="106119"/>
            <a:chExt cx="8396355" cy="6767440"/>
          </a:xfrm>
        </p:grpSpPr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B68A2F88-A190-8BAB-5370-FB2A353D0127}"/>
                </a:ext>
              </a:extLst>
            </p:cNvPr>
            <p:cNvCxnSpPr>
              <a:cxnSpLocks/>
              <a:endCxn id="50" idx="3"/>
            </p:cNvCxnSpPr>
            <p:nvPr/>
          </p:nvCxnSpPr>
          <p:spPr>
            <a:xfrm flipH="1" flipV="1">
              <a:off x="5303230" y="5299139"/>
              <a:ext cx="3027219" cy="1458598"/>
            </a:xfrm>
            <a:prstGeom prst="straightConnector1">
              <a:avLst/>
            </a:prstGeom>
            <a:ln w="6985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DCFC64FB-BD38-12AB-C041-6BCA72EDCAC4}"/>
                </a:ext>
              </a:extLst>
            </p:cNvPr>
            <p:cNvCxnSpPr>
              <a:cxnSpLocks/>
              <a:endCxn id="41" idx="2"/>
            </p:cNvCxnSpPr>
            <p:nvPr/>
          </p:nvCxnSpPr>
          <p:spPr>
            <a:xfrm flipH="1" flipV="1">
              <a:off x="5743833" y="2403663"/>
              <a:ext cx="2551153" cy="3912158"/>
            </a:xfrm>
            <a:prstGeom prst="straightConnector1">
              <a:avLst/>
            </a:prstGeom>
            <a:ln w="381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A21FBEC6-DA46-1716-DF81-F67E855AB849}"/>
                </a:ext>
              </a:extLst>
            </p:cNvPr>
            <p:cNvCxnSpPr>
              <a:cxnSpLocks/>
              <a:endCxn id="23" idx="2"/>
            </p:cNvCxnSpPr>
            <p:nvPr/>
          </p:nvCxnSpPr>
          <p:spPr>
            <a:xfrm flipH="1" flipV="1">
              <a:off x="3456366" y="1267623"/>
              <a:ext cx="4716950" cy="4978859"/>
            </a:xfrm>
            <a:prstGeom prst="straightConnector1">
              <a:avLst/>
            </a:prstGeom>
            <a:ln w="508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" name="Straight Arrow Connector 1">
              <a:extLst>
                <a:ext uri="{FF2B5EF4-FFF2-40B4-BE49-F238E27FC236}">
                  <a16:creationId xmlns:a16="http://schemas.microsoft.com/office/drawing/2014/main" id="{8A3CF5EE-9368-7A61-2690-03BD39BC0A6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09232" y="260064"/>
              <a:ext cx="4093723" cy="318880"/>
            </a:xfrm>
            <a:prstGeom prst="straightConnector1">
              <a:avLst/>
            </a:prstGeom>
            <a:ln w="35814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>
              <a:extLst>
                <a:ext uri="{FF2B5EF4-FFF2-40B4-BE49-F238E27FC236}">
                  <a16:creationId xmlns:a16="http://schemas.microsoft.com/office/drawing/2014/main" id="{DCDD23ED-2ED6-768A-45C6-D2C6BA0F801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777242" y="1267623"/>
              <a:ext cx="4517744" cy="3558255"/>
            </a:xfrm>
            <a:prstGeom prst="straightConnector1">
              <a:avLst/>
            </a:prstGeom>
            <a:ln w="35179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12D98813-0E5D-9AEC-F23C-8610A3B73D92}"/>
                </a:ext>
              </a:extLst>
            </p:cNvPr>
            <p:cNvCxnSpPr>
              <a:cxnSpLocks/>
              <a:endCxn id="19" idx="2"/>
            </p:cNvCxnSpPr>
            <p:nvPr/>
          </p:nvCxnSpPr>
          <p:spPr>
            <a:xfrm flipH="1" flipV="1">
              <a:off x="6560130" y="1277290"/>
              <a:ext cx="1621614" cy="4623032"/>
            </a:xfrm>
            <a:prstGeom prst="straightConnector1">
              <a:avLst/>
            </a:prstGeom>
            <a:ln w="7239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4E2A04AA-4CE0-46DC-B8DF-BF99F9C0851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001523" y="1248271"/>
              <a:ext cx="1201432" cy="3289089"/>
            </a:xfrm>
            <a:prstGeom prst="straightConnector1">
              <a:avLst/>
            </a:prstGeom>
            <a:ln w="7366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35CD70BE-316A-A9B3-65FA-41FB0904E07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286705" y="1073359"/>
              <a:ext cx="985835" cy="1245427"/>
            </a:xfrm>
            <a:prstGeom prst="straightConnector1">
              <a:avLst/>
            </a:prstGeom>
            <a:ln w="53340">
              <a:solidFill>
                <a:schemeClr val="accent6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C56AB06-0FE9-6A75-78B5-5125473E5C8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650" t="22456" r="16076" b="27134"/>
            <a:stretch/>
          </p:blipFill>
          <p:spPr>
            <a:xfrm>
              <a:off x="8082769" y="3592729"/>
              <a:ext cx="1661310" cy="1488616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9444F28-A1FA-708D-3DD0-91E40C0788A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719" t="43158" r="53158" b="27485"/>
            <a:stretch/>
          </p:blipFill>
          <p:spPr>
            <a:xfrm>
              <a:off x="8082769" y="106119"/>
              <a:ext cx="1632351" cy="1489893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2736802B-F260-B466-04CB-05DF23ADE29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380" b="3626"/>
            <a:stretch/>
          </p:blipFill>
          <p:spPr>
            <a:xfrm>
              <a:off x="8090050" y="1648076"/>
              <a:ext cx="1625070" cy="1871796"/>
            </a:xfrm>
            <a:prstGeom prst="rect">
              <a:avLst/>
            </a:prstGeom>
          </p:spPr>
        </p:pic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B373A205-0A57-E55D-8630-1FF4BAB6D8CB}"/>
                </a:ext>
              </a:extLst>
            </p:cNvPr>
            <p:cNvGrpSpPr/>
            <p:nvPr/>
          </p:nvGrpSpPr>
          <p:grpSpPr>
            <a:xfrm>
              <a:off x="8075112" y="5154202"/>
              <a:ext cx="1713201" cy="1590767"/>
              <a:chOff x="4126992" y="3096768"/>
              <a:chExt cx="2444496" cy="2164080"/>
            </a:xfrm>
          </p:grpSpPr>
          <p:pic>
            <p:nvPicPr>
              <p:cNvPr id="14" name="Content Placeholder 5">
                <a:extLst>
                  <a:ext uri="{FF2B5EF4-FFF2-40B4-BE49-F238E27FC236}">
                    <a16:creationId xmlns:a16="http://schemas.microsoft.com/office/drawing/2014/main" id="{34A971F1-480A-0833-8D2E-BB5A0148EB9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1086" t="16843" r="15530" b="20377"/>
              <a:stretch/>
            </p:blipFill>
            <p:spPr>
              <a:xfrm>
                <a:off x="4126992" y="3096768"/>
                <a:ext cx="2444496" cy="2164080"/>
              </a:xfrm>
              <a:prstGeom prst="rect">
                <a:avLst/>
              </a:prstGeom>
            </p:spPr>
          </p:pic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3A406421-46F2-21AC-AEDF-1E5D0B0FE6FF}"/>
                  </a:ext>
                </a:extLst>
              </p:cNvPr>
              <p:cNvSpPr/>
              <p:nvPr/>
            </p:nvSpPr>
            <p:spPr>
              <a:xfrm>
                <a:off x="4410456" y="3233928"/>
                <a:ext cx="1877568" cy="1889760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AEAD83D0-4099-3790-E6BA-275955205711}"/>
                  </a:ext>
                </a:extLst>
              </p:cNvPr>
              <p:cNvCxnSpPr>
                <a:stCxn id="15" idx="7"/>
                <a:endCxn id="15" idx="3"/>
              </p:cNvCxnSpPr>
              <p:nvPr/>
            </p:nvCxnSpPr>
            <p:spPr>
              <a:xfrm flipH="1">
                <a:off x="4685419" y="3510677"/>
                <a:ext cx="1327642" cy="133626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14C6164-C7F1-050A-21A2-EC72E4DF3CFD}"/>
                </a:ext>
              </a:extLst>
            </p:cNvPr>
            <p:cNvSpPr txBox="1"/>
            <p:nvPr/>
          </p:nvSpPr>
          <p:spPr>
            <a:xfrm>
              <a:off x="5650268" y="446293"/>
              <a:ext cx="181972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accent2">
                      <a:lumMod val="50000"/>
                    </a:schemeClr>
                  </a:solidFill>
                </a:rPr>
                <a:t>Soil C &amp; N</a:t>
              </a:r>
            </a:p>
            <a:p>
              <a:pPr algn="ctr"/>
              <a:r>
                <a:rPr lang="en-US" sz="2000" kern="100" dirty="0">
                  <a:solidFill>
                    <a:schemeClr val="accent2">
                      <a:lumMod val="50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</a:t>
              </a:r>
              <a:r>
                <a:rPr lang="en-US" sz="2000" kern="100" baseline="30000" dirty="0">
                  <a:solidFill>
                    <a:schemeClr val="accent2">
                      <a:lumMod val="50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  <a:r>
                <a:rPr lang="en-US" sz="2000" kern="100" dirty="0">
                  <a:solidFill>
                    <a:schemeClr val="accent2">
                      <a:lumMod val="50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= 0.27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E3F3F00-E47F-D582-4D90-D3A5CBC01CD8}"/>
                </a:ext>
              </a:extLst>
            </p:cNvPr>
            <p:cNvSpPr txBox="1"/>
            <p:nvPr/>
          </p:nvSpPr>
          <p:spPr>
            <a:xfrm>
              <a:off x="2801611" y="436626"/>
              <a:ext cx="1309509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rgbClr val="0070C0"/>
                  </a:solidFill>
                </a:rPr>
                <a:t>Forb N</a:t>
              </a:r>
            </a:p>
            <a:p>
              <a:pPr algn="ctr"/>
              <a:r>
                <a:rPr lang="en-US" sz="2000" kern="100" dirty="0">
                  <a:solidFill>
                    <a:srgbClr val="0070C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</a:t>
              </a:r>
              <a:r>
                <a:rPr lang="en-US" sz="2000" kern="100" baseline="30000" dirty="0">
                  <a:solidFill>
                    <a:srgbClr val="0070C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  <a:r>
                <a:rPr lang="en-US" sz="2000" kern="100" dirty="0">
                  <a:solidFill>
                    <a:srgbClr val="0070C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= 0.54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091ED43-0856-E035-EFAD-B711B60F084B}"/>
                </a:ext>
              </a:extLst>
            </p:cNvPr>
            <p:cNvSpPr txBox="1"/>
            <p:nvPr/>
          </p:nvSpPr>
          <p:spPr>
            <a:xfrm>
              <a:off x="5089078" y="1572666"/>
              <a:ext cx="1309509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rgbClr val="FF6699"/>
                  </a:solidFill>
                </a:rPr>
                <a:t>Forb P</a:t>
              </a:r>
            </a:p>
            <a:p>
              <a:pPr algn="ctr"/>
              <a:r>
                <a:rPr lang="en-US" sz="2000" kern="100" dirty="0">
                  <a:solidFill>
                    <a:srgbClr val="FF6699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</a:t>
              </a:r>
              <a:r>
                <a:rPr lang="en-US" sz="2000" kern="100" baseline="30000" dirty="0">
                  <a:solidFill>
                    <a:srgbClr val="FF6699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  <a:r>
                <a:rPr lang="en-US" sz="2000" kern="100" dirty="0">
                  <a:solidFill>
                    <a:srgbClr val="FF6699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= 0.47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53D5AA9B-6F4D-5461-3D34-E3A10458FFA0}"/>
                </a:ext>
              </a:extLst>
            </p:cNvPr>
            <p:cNvSpPr txBox="1"/>
            <p:nvPr/>
          </p:nvSpPr>
          <p:spPr>
            <a:xfrm>
              <a:off x="2801610" y="3067511"/>
              <a:ext cx="1309509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rgbClr val="7030A0"/>
                  </a:solidFill>
                </a:rPr>
                <a:t>Forb K</a:t>
              </a:r>
            </a:p>
            <a:p>
              <a:pPr algn="ctr"/>
              <a:r>
                <a:rPr lang="en-US" sz="2000" kern="100" dirty="0">
                  <a:solidFill>
                    <a:srgbClr val="7030A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</a:t>
              </a:r>
              <a:r>
                <a:rPr lang="en-US" sz="2000" kern="100" baseline="30000" dirty="0">
                  <a:solidFill>
                    <a:srgbClr val="7030A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  <a:r>
                <a:rPr lang="en-US" sz="2000" kern="100" dirty="0">
                  <a:solidFill>
                    <a:srgbClr val="7030A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= 0.72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BCEE1BD3-A18E-948D-832A-D70313928071}"/>
                </a:ext>
              </a:extLst>
            </p:cNvPr>
            <p:cNvSpPr txBox="1"/>
            <p:nvPr/>
          </p:nvSpPr>
          <p:spPr>
            <a:xfrm>
              <a:off x="4508198" y="3862781"/>
              <a:ext cx="1554561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accent1">
                      <a:lumMod val="50000"/>
                    </a:schemeClr>
                  </a:solidFill>
                </a:rPr>
                <a:t>Forb Mg</a:t>
              </a:r>
            </a:p>
            <a:p>
              <a:pPr algn="ctr"/>
              <a:r>
                <a:rPr lang="en-US" sz="2000" kern="100" dirty="0">
                  <a:solidFill>
                    <a:schemeClr val="accent1">
                      <a:lumMod val="50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</a:t>
              </a:r>
              <a:r>
                <a:rPr lang="en-US" sz="2000" kern="100" baseline="30000" dirty="0">
                  <a:solidFill>
                    <a:schemeClr val="accent1">
                      <a:lumMod val="50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  <a:r>
                <a:rPr lang="en-US" sz="2000" kern="100" dirty="0">
                  <a:solidFill>
                    <a:schemeClr val="accent1">
                      <a:lumMod val="50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= 0.51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3E5C1068-0A17-041B-B2C9-ED12A1F80192}"/>
                </a:ext>
              </a:extLst>
            </p:cNvPr>
            <p:cNvSpPr txBox="1"/>
            <p:nvPr/>
          </p:nvSpPr>
          <p:spPr>
            <a:xfrm>
              <a:off x="3713166" y="4883640"/>
              <a:ext cx="1590064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accent4">
                      <a:lumMod val="75000"/>
                    </a:schemeClr>
                  </a:solidFill>
                </a:rPr>
                <a:t>Forb Na</a:t>
              </a:r>
            </a:p>
            <a:p>
              <a:pPr algn="ctr"/>
              <a:r>
                <a:rPr lang="en-US" sz="2000" kern="100" dirty="0">
                  <a:solidFill>
                    <a:schemeClr val="accent4">
                      <a:lumMod val="75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</a:t>
              </a:r>
              <a:r>
                <a:rPr lang="en-US" sz="2000" kern="100" baseline="30000" dirty="0">
                  <a:solidFill>
                    <a:schemeClr val="accent4">
                      <a:lumMod val="75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  <a:r>
                <a:rPr lang="en-US" sz="2000" kern="100" dirty="0">
                  <a:solidFill>
                    <a:schemeClr val="accent4">
                      <a:lumMod val="75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= 0.41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13310815-F72B-2A2F-A24C-EE6174335328}"/>
                </a:ext>
              </a:extLst>
            </p:cNvPr>
            <p:cNvSpPr txBox="1"/>
            <p:nvPr/>
          </p:nvSpPr>
          <p:spPr>
            <a:xfrm>
              <a:off x="1417926" y="3069509"/>
              <a:ext cx="13334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Month</a:t>
              </a:r>
            </a:p>
          </p:txBody>
        </p: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E762E987-6607-963D-B052-D45BC78BC9CF}"/>
                </a:ext>
              </a:extLst>
            </p:cNvPr>
            <p:cNvCxnSpPr>
              <a:cxnSpLocks/>
              <a:stCxn id="19" idx="1"/>
            </p:cNvCxnSpPr>
            <p:nvPr/>
          </p:nvCxnSpPr>
          <p:spPr>
            <a:xfrm flipH="1" flipV="1">
              <a:off x="4109232" y="851065"/>
              <a:ext cx="1541036" cy="10727"/>
            </a:xfrm>
            <a:prstGeom prst="straightConnector1">
              <a:avLst/>
            </a:prstGeom>
            <a:ln w="28702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C14CEE45-1DCE-A278-69D6-4E9039A49057}"/>
                </a:ext>
              </a:extLst>
            </p:cNvPr>
            <p:cNvCxnSpPr>
              <a:cxnSpLocks/>
              <a:stCxn id="77" idx="0"/>
            </p:cNvCxnSpPr>
            <p:nvPr/>
          </p:nvCxnSpPr>
          <p:spPr>
            <a:xfrm flipV="1">
              <a:off x="2084651" y="1277290"/>
              <a:ext cx="896527" cy="1792219"/>
            </a:xfrm>
            <a:prstGeom prst="straightConnector1">
              <a:avLst/>
            </a:prstGeom>
            <a:ln w="4572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6EFF8085-4877-07E7-3F7A-3D0CAD700C29}"/>
                </a:ext>
              </a:extLst>
            </p:cNvPr>
            <p:cNvCxnSpPr>
              <a:cxnSpLocks/>
            </p:cNvCxnSpPr>
            <p:nvPr/>
          </p:nvCxnSpPr>
          <p:spPr>
            <a:xfrm>
              <a:off x="4003859" y="1176466"/>
              <a:ext cx="1150302" cy="519606"/>
            </a:xfrm>
            <a:prstGeom prst="straightConnector1">
              <a:avLst/>
            </a:prstGeom>
            <a:ln w="127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ED60C5D1-8300-6E74-F980-08F6B37C78EA}"/>
                </a:ext>
              </a:extLst>
            </p:cNvPr>
            <p:cNvCxnSpPr>
              <a:cxnSpLocks/>
              <a:endCxn id="44" idx="0"/>
            </p:cNvCxnSpPr>
            <p:nvPr/>
          </p:nvCxnSpPr>
          <p:spPr>
            <a:xfrm>
              <a:off x="3247524" y="1267623"/>
              <a:ext cx="208841" cy="1799888"/>
            </a:xfrm>
            <a:prstGeom prst="straightConnector1">
              <a:avLst/>
            </a:prstGeom>
            <a:ln w="9906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C365DBB2-2F32-DC25-D37E-EEA7DC353C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19721" y="2313568"/>
              <a:ext cx="1138889" cy="848723"/>
            </a:xfrm>
            <a:prstGeom prst="straightConnector1">
              <a:avLst/>
            </a:prstGeom>
            <a:ln w="11557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72693C53-A516-29B2-5E3A-C8B1BD61E4CF}"/>
                </a:ext>
              </a:extLst>
            </p:cNvPr>
            <p:cNvCxnSpPr>
              <a:cxnSpLocks/>
            </p:cNvCxnSpPr>
            <p:nvPr/>
          </p:nvCxnSpPr>
          <p:spPr>
            <a:xfrm>
              <a:off x="4067907" y="3658300"/>
              <a:ext cx="521258" cy="331365"/>
            </a:xfrm>
            <a:prstGeom prst="straightConnector1">
              <a:avLst/>
            </a:prstGeom>
            <a:ln w="90043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3A618DB4-EF19-191C-F706-F1EBB1545DFB}"/>
                </a:ext>
              </a:extLst>
            </p:cNvPr>
            <p:cNvCxnSpPr>
              <a:cxnSpLocks/>
              <a:stCxn id="44" idx="2"/>
            </p:cNvCxnSpPr>
            <p:nvPr/>
          </p:nvCxnSpPr>
          <p:spPr>
            <a:xfrm>
              <a:off x="3456365" y="3898508"/>
              <a:ext cx="536896" cy="927370"/>
            </a:xfrm>
            <a:prstGeom prst="straightConnector1">
              <a:avLst/>
            </a:prstGeom>
            <a:ln w="41275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4388BF66-E266-669F-D661-64CF8B386A03}"/>
                </a:ext>
              </a:extLst>
            </p:cNvPr>
            <p:cNvCxnSpPr>
              <a:cxnSpLocks/>
              <a:stCxn id="77" idx="2"/>
            </p:cNvCxnSpPr>
            <p:nvPr/>
          </p:nvCxnSpPr>
          <p:spPr>
            <a:xfrm>
              <a:off x="2084651" y="3592729"/>
              <a:ext cx="1758272" cy="1404651"/>
            </a:xfrm>
            <a:prstGeom prst="straightConnector1">
              <a:avLst/>
            </a:prstGeom>
            <a:ln w="5461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373C5A3-977D-E6BA-4962-EDD23114A5CA}"/>
                </a:ext>
              </a:extLst>
            </p:cNvPr>
            <p:cNvCxnSpPr/>
            <p:nvPr/>
          </p:nvCxnSpPr>
          <p:spPr>
            <a:xfrm>
              <a:off x="1515458" y="5551607"/>
              <a:ext cx="666725" cy="0"/>
            </a:xfrm>
            <a:prstGeom prst="line">
              <a:avLst/>
            </a:prstGeom>
            <a:ln w="1016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D05BA20-B7DF-D4C3-C1DF-FDF67CE8BCD4}"/>
                </a:ext>
              </a:extLst>
            </p:cNvPr>
            <p:cNvCxnSpPr/>
            <p:nvPr/>
          </p:nvCxnSpPr>
          <p:spPr>
            <a:xfrm>
              <a:off x="1532628" y="5919953"/>
              <a:ext cx="666725" cy="0"/>
            </a:xfrm>
            <a:prstGeom prst="line">
              <a:avLst/>
            </a:prstGeom>
            <a:ln w="1016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9C23274-EA2D-1A4A-A1A6-A9195C46B345}"/>
                </a:ext>
              </a:extLst>
            </p:cNvPr>
            <p:cNvSpPr txBox="1"/>
            <p:nvPr/>
          </p:nvSpPr>
          <p:spPr>
            <a:xfrm>
              <a:off x="2182183" y="5640989"/>
              <a:ext cx="156484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Negative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7118B9D-9F2A-23D0-E2F9-4DC054EB5EF3}"/>
                </a:ext>
              </a:extLst>
            </p:cNvPr>
            <p:cNvSpPr txBox="1"/>
            <p:nvPr/>
          </p:nvSpPr>
          <p:spPr>
            <a:xfrm>
              <a:off x="2188141" y="5286228"/>
              <a:ext cx="156484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chemeClr val="accent6"/>
                  </a:solidFill>
                </a:rPr>
                <a:t>Positive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06E06C3-0DA7-B529-892D-A1330B71972A}"/>
                </a:ext>
              </a:extLst>
            </p:cNvPr>
            <p:cNvSpPr/>
            <p:nvPr/>
          </p:nvSpPr>
          <p:spPr>
            <a:xfrm>
              <a:off x="1391958" y="5286228"/>
              <a:ext cx="2198451" cy="8779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B632194-791A-AEAE-76DA-8BD9EB97D193}"/>
                </a:ext>
              </a:extLst>
            </p:cNvPr>
            <p:cNvSpPr txBox="1"/>
            <p:nvPr/>
          </p:nvSpPr>
          <p:spPr>
            <a:xfrm>
              <a:off x="3104601" y="6350339"/>
              <a:ext cx="40864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Fischer’s C = 53.6, </a:t>
              </a:r>
              <a:r>
                <a:rPr lang="en-US" sz="2800" i="1" dirty="0"/>
                <a:t>P </a:t>
              </a:r>
              <a:r>
                <a:rPr lang="en-US" sz="2800" dirty="0"/>
                <a:t>= 0.64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47071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roup 82">
            <a:extLst>
              <a:ext uri="{FF2B5EF4-FFF2-40B4-BE49-F238E27FC236}">
                <a16:creationId xmlns:a16="http://schemas.microsoft.com/office/drawing/2014/main" id="{5091880C-ED34-1075-43D9-CCA3335731D6}"/>
              </a:ext>
            </a:extLst>
          </p:cNvPr>
          <p:cNvGrpSpPr/>
          <p:nvPr/>
        </p:nvGrpSpPr>
        <p:grpSpPr>
          <a:xfrm>
            <a:off x="-1285875" y="-285804"/>
            <a:ext cx="17605734" cy="7212878"/>
            <a:chOff x="-1285875" y="-285804"/>
            <a:chExt cx="17605734" cy="7212878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72D00094-AD45-1DEC-C6D7-201F15728A9E}"/>
                </a:ext>
              </a:extLst>
            </p:cNvPr>
            <p:cNvSpPr/>
            <p:nvPr/>
          </p:nvSpPr>
          <p:spPr>
            <a:xfrm>
              <a:off x="-1285875" y="-285804"/>
              <a:ext cx="17605734" cy="72128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69" name="Straight Arrow Connector 168">
              <a:extLst>
                <a:ext uri="{FF2B5EF4-FFF2-40B4-BE49-F238E27FC236}">
                  <a16:creationId xmlns:a16="http://schemas.microsoft.com/office/drawing/2014/main" id="{B2C04295-D614-E2E2-B306-D92456663339}"/>
                </a:ext>
              </a:extLst>
            </p:cNvPr>
            <p:cNvCxnSpPr>
              <a:cxnSpLocks/>
              <a:endCxn id="53" idx="3"/>
            </p:cNvCxnSpPr>
            <p:nvPr/>
          </p:nvCxnSpPr>
          <p:spPr>
            <a:xfrm flipH="1" flipV="1">
              <a:off x="3573463" y="6026918"/>
              <a:ext cx="2509476" cy="222243"/>
            </a:xfrm>
            <a:prstGeom prst="straightConnector1">
              <a:avLst/>
            </a:prstGeom>
            <a:ln w="95504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155057BC-EAC4-E303-C490-D3532CF8D8F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421432" y="1731185"/>
              <a:ext cx="2563226" cy="2886279"/>
            </a:xfrm>
            <a:prstGeom prst="straightConnector1">
              <a:avLst/>
            </a:prstGeom>
            <a:ln w="10668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Arrow Connector 147">
              <a:extLst>
                <a:ext uri="{FF2B5EF4-FFF2-40B4-BE49-F238E27FC236}">
                  <a16:creationId xmlns:a16="http://schemas.microsoft.com/office/drawing/2014/main" id="{797CE5DD-45E4-7FD5-B51A-25A9F35CDF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92660" y="498612"/>
              <a:ext cx="2949216" cy="2562805"/>
            </a:xfrm>
            <a:prstGeom prst="straightConnector1">
              <a:avLst/>
            </a:prstGeom>
            <a:ln w="889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>
              <a:extLst>
                <a:ext uri="{FF2B5EF4-FFF2-40B4-BE49-F238E27FC236}">
                  <a16:creationId xmlns:a16="http://schemas.microsoft.com/office/drawing/2014/main" id="{9F0A82C8-4204-1AB5-D085-F3850518F7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07657" y="2268278"/>
              <a:ext cx="4640282" cy="432870"/>
            </a:xfrm>
            <a:prstGeom prst="straightConnector1">
              <a:avLst/>
            </a:prstGeom>
            <a:ln w="4953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Arrow Connector 159">
              <a:extLst>
                <a:ext uri="{FF2B5EF4-FFF2-40B4-BE49-F238E27FC236}">
                  <a16:creationId xmlns:a16="http://schemas.microsoft.com/office/drawing/2014/main" id="{69E1C4D5-97D2-9EE4-A386-2A34BA77B25A}"/>
                </a:ext>
              </a:extLst>
            </p:cNvPr>
            <p:cNvCxnSpPr>
              <a:cxnSpLocks/>
              <a:endCxn id="50" idx="3"/>
            </p:cNvCxnSpPr>
            <p:nvPr/>
          </p:nvCxnSpPr>
          <p:spPr>
            <a:xfrm flipH="1">
              <a:off x="2495419" y="2846578"/>
              <a:ext cx="3546457" cy="1665772"/>
            </a:xfrm>
            <a:prstGeom prst="straightConnector1">
              <a:avLst/>
            </a:prstGeom>
            <a:ln w="1397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>
              <a:extLst>
                <a:ext uri="{FF2B5EF4-FFF2-40B4-BE49-F238E27FC236}">
                  <a16:creationId xmlns:a16="http://schemas.microsoft.com/office/drawing/2014/main" id="{DCDD23ED-2ED6-768A-45C6-D2C6BA0F801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94210" y="2513570"/>
              <a:ext cx="4307504" cy="1255619"/>
            </a:xfrm>
            <a:prstGeom prst="straightConnector1">
              <a:avLst/>
            </a:prstGeom>
            <a:ln w="14351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Arrow Connector 144">
              <a:extLst>
                <a:ext uri="{FF2B5EF4-FFF2-40B4-BE49-F238E27FC236}">
                  <a16:creationId xmlns:a16="http://schemas.microsoft.com/office/drawing/2014/main" id="{8C68305C-A6C8-ED73-1590-1B8A7B78EC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58666" y="2593939"/>
              <a:ext cx="2529185" cy="534974"/>
            </a:xfrm>
            <a:prstGeom prst="straightConnector1">
              <a:avLst/>
            </a:prstGeom>
            <a:ln w="4953">
              <a:solidFill>
                <a:schemeClr val="accent6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FD51B2C7-FBA2-D5D6-D5FF-4B4B9D76EF78}"/>
                </a:ext>
              </a:extLst>
            </p:cNvPr>
            <p:cNvCxnSpPr>
              <a:cxnSpLocks/>
            </p:cNvCxnSpPr>
            <p:nvPr/>
          </p:nvCxnSpPr>
          <p:spPr>
            <a:xfrm>
              <a:off x="1707657" y="784462"/>
              <a:ext cx="597122" cy="362811"/>
            </a:xfrm>
            <a:prstGeom prst="straightConnector1">
              <a:avLst/>
            </a:prstGeom>
            <a:ln w="33782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12D98813-0E5D-9AEC-F23C-8610A3B73D92}"/>
                </a:ext>
              </a:extLst>
            </p:cNvPr>
            <p:cNvCxnSpPr>
              <a:cxnSpLocks/>
              <a:endCxn id="19" idx="2"/>
            </p:cNvCxnSpPr>
            <p:nvPr/>
          </p:nvCxnSpPr>
          <p:spPr>
            <a:xfrm flipH="1" flipV="1">
              <a:off x="4306963" y="1074228"/>
              <a:ext cx="1737161" cy="5157810"/>
            </a:xfrm>
            <a:prstGeom prst="straightConnector1">
              <a:avLst/>
            </a:prstGeom>
            <a:ln w="7239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4E2A04AA-4CE0-46DC-B8DF-BF99F9C0851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766007" y="1043329"/>
              <a:ext cx="1249476" cy="3502154"/>
            </a:xfrm>
            <a:prstGeom prst="straightConnector1">
              <a:avLst/>
            </a:prstGeom>
            <a:ln w="7366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35CD70BE-316A-A9B3-65FA-41FB0904E07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2593" y="857087"/>
              <a:ext cx="1025258" cy="1326105"/>
            </a:xfrm>
            <a:prstGeom prst="straightConnector1">
              <a:avLst/>
            </a:prstGeom>
            <a:ln w="53340">
              <a:solidFill>
                <a:schemeClr val="accent6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C56AB06-0FE9-6A75-78B5-5125473E5C8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650" t="22456" r="16076" b="27134"/>
            <a:stretch/>
          </p:blipFill>
          <p:spPr>
            <a:xfrm>
              <a:off x="5890491" y="3539660"/>
              <a:ext cx="1727744" cy="1585048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9444F28-A1FA-708D-3DD0-91E40C0788A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719" t="43158" r="53158" b="27485"/>
            <a:stretch/>
          </p:blipFill>
          <p:spPr>
            <a:xfrm>
              <a:off x="5890491" y="-172811"/>
              <a:ext cx="1697627" cy="1586408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2736802B-F260-B466-04CB-05DF23ADE29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380" b="3626"/>
            <a:stretch/>
          </p:blipFill>
          <p:spPr>
            <a:xfrm>
              <a:off x="5898063" y="1469034"/>
              <a:ext cx="1690055" cy="1993050"/>
            </a:xfrm>
            <a:prstGeom prst="rect">
              <a:avLst/>
            </a:prstGeom>
          </p:spPr>
        </p:pic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B373A205-0A57-E55D-8630-1FF4BAB6D8CB}"/>
                </a:ext>
              </a:extLst>
            </p:cNvPr>
            <p:cNvGrpSpPr/>
            <p:nvPr/>
          </p:nvGrpSpPr>
          <p:grpSpPr>
            <a:xfrm>
              <a:off x="5882528" y="5202285"/>
              <a:ext cx="1735707" cy="1684596"/>
              <a:chOff x="4126992" y="3096768"/>
              <a:chExt cx="2444496" cy="2164080"/>
            </a:xfrm>
          </p:grpSpPr>
          <p:pic>
            <p:nvPicPr>
              <p:cNvPr id="14" name="Content Placeholder 5">
                <a:extLst>
                  <a:ext uri="{FF2B5EF4-FFF2-40B4-BE49-F238E27FC236}">
                    <a16:creationId xmlns:a16="http://schemas.microsoft.com/office/drawing/2014/main" id="{34A971F1-480A-0833-8D2E-BB5A0148EB9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1086" t="16843" r="15530" b="20377"/>
              <a:stretch/>
            </p:blipFill>
            <p:spPr>
              <a:xfrm>
                <a:off x="4126992" y="3096768"/>
                <a:ext cx="2444496" cy="2164080"/>
              </a:xfrm>
              <a:prstGeom prst="rect">
                <a:avLst/>
              </a:prstGeom>
            </p:spPr>
          </p:pic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3A406421-46F2-21AC-AEDF-1E5D0B0FE6FF}"/>
                  </a:ext>
                </a:extLst>
              </p:cNvPr>
              <p:cNvSpPr/>
              <p:nvPr/>
            </p:nvSpPr>
            <p:spPr>
              <a:xfrm>
                <a:off x="4410456" y="3233928"/>
                <a:ext cx="1877568" cy="1889760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AEAD83D0-4099-3790-E6BA-275955205711}"/>
                  </a:ext>
                </a:extLst>
              </p:cNvPr>
              <p:cNvCxnSpPr>
                <a:stCxn id="15" idx="7"/>
                <a:endCxn id="15" idx="3"/>
              </p:cNvCxnSpPr>
              <p:nvPr/>
            </p:nvCxnSpPr>
            <p:spPr>
              <a:xfrm flipH="1">
                <a:off x="4685419" y="3510677"/>
                <a:ext cx="1327642" cy="133626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14C6164-C7F1-050A-21A2-EC72E4DF3CFD}"/>
                </a:ext>
              </a:extLst>
            </p:cNvPr>
            <p:cNvSpPr txBox="1"/>
            <p:nvPr/>
          </p:nvSpPr>
          <p:spPr>
            <a:xfrm>
              <a:off x="3360717" y="189400"/>
              <a:ext cx="1892492" cy="8848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accent2">
                      <a:lumMod val="50000"/>
                    </a:schemeClr>
                  </a:solidFill>
                </a:rPr>
                <a:t>Soil C &amp; N</a:t>
              </a:r>
            </a:p>
            <a:p>
              <a:pPr algn="ctr"/>
              <a:r>
                <a:rPr lang="en-US" sz="2000" kern="100" dirty="0">
                  <a:solidFill>
                    <a:schemeClr val="accent2">
                      <a:lumMod val="50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</a:t>
              </a:r>
              <a:r>
                <a:rPr lang="en-US" sz="2000" kern="100" baseline="30000" dirty="0">
                  <a:solidFill>
                    <a:schemeClr val="accent2">
                      <a:lumMod val="50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  <a:r>
                <a:rPr lang="en-US" sz="2000" kern="100" dirty="0">
                  <a:solidFill>
                    <a:schemeClr val="accent2">
                      <a:lumMod val="50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= 0.27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E3F3F00-E47F-D582-4D90-D3A5CBC01CD8}"/>
                </a:ext>
              </a:extLst>
            </p:cNvPr>
            <p:cNvSpPr txBox="1"/>
            <p:nvPr/>
          </p:nvSpPr>
          <p:spPr>
            <a:xfrm>
              <a:off x="398145" y="179106"/>
              <a:ext cx="1361875" cy="88482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rgbClr val="0070C0"/>
                  </a:solidFill>
                </a:rPr>
                <a:t>Grass N</a:t>
              </a:r>
            </a:p>
            <a:p>
              <a:pPr algn="ctr"/>
              <a:r>
                <a:rPr lang="en-US" sz="2000" kern="100" dirty="0">
                  <a:solidFill>
                    <a:srgbClr val="0070C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</a:t>
              </a:r>
              <a:r>
                <a:rPr lang="en-US" sz="2000" kern="100" baseline="30000" dirty="0">
                  <a:solidFill>
                    <a:srgbClr val="0070C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  <a:r>
                <a:rPr lang="en-US" sz="2000" kern="100" dirty="0">
                  <a:solidFill>
                    <a:srgbClr val="0070C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= 0.77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091ED43-0856-E035-EFAD-B711B60F084B}"/>
                </a:ext>
              </a:extLst>
            </p:cNvPr>
            <p:cNvSpPr txBox="1"/>
            <p:nvPr/>
          </p:nvSpPr>
          <p:spPr>
            <a:xfrm>
              <a:off x="2157220" y="1050442"/>
              <a:ext cx="1361875" cy="88482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rgbClr val="FF6699"/>
                  </a:solidFill>
                </a:rPr>
                <a:t>Grass P</a:t>
              </a:r>
            </a:p>
            <a:p>
              <a:pPr algn="ctr"/>
              <a:r>
                <a:rPr lang="en-US" sz="2000" kern="100" dirty="0">
                  <a:solidFill>
                    <a:srgbClr val="FF6699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</a:t>
              </a:r>
              <a:r>
                <a:rPr lang="en-US" sz="2000" kern="100" baseline="30000" dirty="0">
                  <a:solidFill>
                    <a:srgbClr val="FF6699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  <a:r>
                <a:rPr lang="en-US" sz="2000" kern="100" dirty="0">
                  <a:solidFill>
                    <a:srgbClr val="FF6699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= 0.63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53D5AA9B-6F4D-5461-3D34-E3A10458FFA0}"/>
                </a:ext>
              </a:extLst>
            </p:cNvPr>
            <p:cNvSpPr txBox="1"/>
            <p:nvPr/>
          </p:nvSpPr>
          <p:spPr>
            <a:xfrm>
              <a:off x="391304" y="2258942"/>
              <a:ext cx="1361875" cy="88482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rgbClr val="7030A0"/>
                  </a:solidFill>
                </a:rPr>
                <a:t>Grass K</a:t>
              </a:r>
            </a:p>
            <a:p>
              <a:pPr algn="ctr"/>
              <a:r>
                <a:rPr lang="en-US" sz="2000" kern="100" dirty="0">
                  <a:solidFill>
                    <a:srgbClr val="7030A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</a:t>
              </a:r>
              <a:r>
                <a:rPr lang="en-US" sz="2000" kern="100" baseline="30000" dirty="0">
                  <a:solidFill>
                    <a:srgbClr val="7030A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  <a:r>
                <a:rPr lang="en-US" sz="2000" kern="100" dirty="0">
                  <a:solidFill>
                    <a:srgbClr val="7030A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= 0.75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BCEE1BD3-A18E-948D-832A-D70313928071}"/>
                </a:ext>
              </a:extLst>
            </p:cNvPr>
            <p:cNvSpPr txBox="1"/>
            <p:nvPr/>
          </p:nvSpPr>
          <p:spPr>
            <a:xfrm>
              <a:off x="2033933" y="2985298"/>
              <a:ext cx="1616726" cy="88482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accent1">
                      <a:lumMod val="50000"/>
                    </a:schemeClr>
                  </a:solidFill>
                </a:rPr>
                <a:t>Grass Mg</a:t>
              </a:r>
            </a:p>
            <a:p>
              <a:pPr algn="ctr"/>
              <a:r>
                <a:rPr lang="en-US" sz="2000" kern="100" dirty="0">
                  <a:solidFill>
                    <a:schemeClr val="accent1">
                      <a:lumMod val="50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</a:t>
              </a:r>
              <a:r>
                <a:rPr lang="en-US" sz="2000" kern="100" baseline="30000" dirty="0">
                  <a:solidFill>
                    <a:schemeClr val="accent1">
                      <a:lumMod val="50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  <a:r>
                <a:rPr lang="en-US" sz="2000" kern="100" dirty="0">
                  <a:solidFill>
                    <a:schemeClr val="accent1">
                      <a:lumMod val="50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= 0.44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3E5C1068-0A17-041B-B2C9-ED12A1F80192}"/>
                </a:ext>
              </a:extLst>
            </p:cNvPr>
            <p:cNvSpPr txBox="1"/>
            <p:nvPr/>
          </p:nvSpPr>
          <p:spPr>
            <a:xfrm>
              <a:off x="841770" y="4069935"/>
              <a:ext cx="1653649" cy="88482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accent4">
                      <a:lumMod val="75000"/>
                    </a:schemeClr>
                  </a:solidFill>
                </a:rPr>
                <a:t>Grass Na</a:t>
              </a:r>
            </a:p>
            <a:p>
              <a:pPr algn="ctr"/>
              <a:r>
                <a:rPr lang="en-US" sz="2000" kern="100" dirty="0">
                  <a:solidFill>
                    <a:schemeClr val="accent4">
                      <a:lumMod val="75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</a:t>
              </a:r>
              <a:r>
                <a:rPr lang="en-US" sz="2000" kern="100" baseline="30000" dirty="0">
                  <a:solidFill>
                    <a:schemeClr val="accent4">
                      <a:lumMod val="75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  <a:r>
                <a:rPr lang="en-US" sz="2000" kern="100" dirty="0">
                  <a:solidFill>
                    <a:schemeClr val="accent4">
                      <a:lumMod val="75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= 0.26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AB6712FD-FA96-D0C3-FCF6-65BFE7AAA274}"/>
                </a:ext>
              </a:extLst>
            </p:cNvPr>
            <p:cNvSpPr txBox="1"/>
            <p:nvPr/>
          </p:nvSpPr>
          <p:spPr>
            <a:xfrm>
              <a:off x="2211588" y="5584503"/>
              <a:ext cx="1361875" cy="88482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accent2"/>
                  </a:solidFill>
                </a:rPr>
                <a:t>Grass Si</a:t>
              </a:r>
            </a:p>
            <a:p>
              <a:pPr algn="ctr"/>
              <a:r>
                <a:rPr lang="en-US" sz="2000" kern="100" dirty="0">
                  <a:solidFill>
                    <a:schemeClr val="accent2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</a:t>
              </a:r>
              <a:r>
                <a:rPr lang="en-US" sz="2000" kern="100" baseline="30000" dirty="0">
                  <a:solidFill>
                    <a:schemeClr val="accent2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  <a:r>
                <a:rPr lang="en-US" sz="2000" kern="100" dirty="0">
                  <a:solidFill>
                    <a:schemeClr val="accent2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= 0.76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13310815-F72B-2A2F-A24C-EE6174335328}"/>
                </a:ext>
              </a:extLst>
            </p:cNvPr>
            <p:cNvSpPr txBox="1"/>
            <p:nvPr/>
          </p:nvSpPr>
          <p:spPr>
            <a:xfrm>
              <a:off x="-1285875" y="2359697"/>
              <a:ext cx="1386773" cy="5571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Month</a:t>
              </a:r>
            </a:p>
          </p:txBody>
        </p: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E762E987-6607-963D-B052-D45BC78BC9C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769905" y="429647"/>
              <a:ext cx="1730455" cy="57244"/>
            </a:xfrm>
            <a:prstGeom prst="straightConnector1">
              <a:avLst/>
            </a:prstGeom>
            <a:ln w="20955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D1BDE6AD-D0DA-ABA2-4DF8-965E092A981C}"/>
                </a:ext>
              </a:extLst>
            </p:cNvPr>
            <p:cNvCxnSpPr>
              <a:cxnSpLocks/>
              <a:endCxn id="23" idx="2"/>
            </p:cNvCxnSpPr>
            <p:nvPr/>
          </p:nvCxnSpPr>
          <p:spPr>
            <a:xfrm flipH="1" flipV="1">
              <a:off x="1079083" y="1063935"/>
              <a:ext cx="4809160" cy="3642061"/>
            </a:xfrm>
            <a:prstGeom prst="straightConnector1">
              <a:avLst/>
            </a:prstGeom>
            <a:ln w="25273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Arrow Connector 141">
              <a:extLst>
                <a:ext uri="{FF2B5EF4-FFF2-40B4-BE49-F238E27FC236}">
                  <a16:creationId xmlns:a16="http://schemas.microsoft.com/office/drawing/2014/main" id="{D69192D0-B192-4DC7-7226-099F603F82C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98150" y="1705425"/>
              <a:ext cx="614429" cy="595988"/>
            </a:xfrm>
            <a:prstGeom prst="straightConnector1">
              <a:avLst/>
            </a:prstGeom>
            <a:ln w="11684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Arrow Connector 151">
              <a:extLst>
                <a:ext uri="{FF2B5EF4-FFF2-40B4-BE49-F238E27FC236}">
                  <a16:creationId xmlns:a16="http://schemas.microsoft.com/office/drawing/2014/main" id="{00175861-C7E2-58B8-7E38-F25D89D818FE}"/>
                </a:ext>
              </a:extLst>
            </p:cNvPr>
            <p:cNvCxnSpPr>
              <a:cxnSpLocks/>
              <a:endCxn id="47" idx="1"/>
            </p:cNvCxnSpPr>
            <p:nvPr/>
          </p:nvCxnSpPr>
          <p:spPr>
            <a:xfrm>
              <a:off x="-289835" y="2884361"/>
              <a:ext cx="2323768" cy="543352"/>
            </a:xfrm>
            <a:prstGeom prst="straightConnector1">
              <a:avLst/>
            </a:prstGeom>
            <a:ln w="7874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>
              <a:extLst>
                <a:ext uri="{FF2B5EF4-FFF2-40B4-BE49-F238E27FC236}">
                  <a16:creationId xmlns:a16="http://schemas.microsoft.com/office/drawing/2014/main" id="{EEC18938-7472-4131-A335-518E42DB5175}"/>
                </a:ext>
              </a:extLst>
            </p:cNvPr>
            <p:cNvCxnSpPr>
              <a:cxnSpLocks/>
            </p:cNvCxnSpPr>
            <p:nvPr/>
          </p:nvCxnSpPr>
          <p:spPr>
            <a:xfrm>
              <a:off x="1494602" y="1034395"/>
              <a:ext cx="1002800" cy="2089955"/>
            </a:xfrm>
            <a:prstGeom prst="straightConnector1">
              <a:avLst/>
            </a:prstGeom>
            <a:ln w="16891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Arrow Connector 162">
              <a:extLst>
                <a:ext uri="{FF2B5EF4-FFF2-40B4-BE49-F238E27FC236}">
                  <a16:creationId xmlns:a16="http://schemas.microsoft.com/office/drawing/2014/main" id="{FDB6F60A-AB76-B0F1-88C8-AC9F6A78554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87505" y="3709094"/>
              <a:ext cx="191042" cy="360841"/>
            </a:xfrm>
            <a:prstGeom prst="straightConnector1">
              <a:avLst/>
            </a:prstGeom>
            <a:ln w="13716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Arrow Connector 165">
              <a:extLst>
                <a:ext uri="{FF2B5EF4-FFF2-40B4-BE49-F238E27FC236}">
                  <a16:creationId xmlns:a16="http://schemas.microsoft.com/office/drawing/2014/main" id="{93A35AA6-C8F5-8E51-A2B1-066E083A828B}"/>
                </a:ext>
              </a:extLst>
            </p:cNvPr>
            <p:cNvCxnSpPr>
              <a:cxnSpLocks/>
            </p:cNvCxnSpPr>
            <p:nvPr/>
          </p:nvCxnSpPr>
          <p:spPr>
            <a:xfrm>
              <a:off x="2863719" y="3870126"/>
              <a:ext cx="0" cy="1777893"/>
            </a:xfrm>
            <a:prstGeom prst="straightConnector1">
              <a:avLst/>
            </a:prstGeom>
            <a:ln w="15303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Arrow Connector 172">
              <a:extLst>
                <a:ext uri="{FF2B5EF4-FFF2-40B4-BE49-F238E27FC236}">
                  <a16:creationId xmlns:a16="http://schemas.microsoft.com/office/drawing/2014/main" id="{5F0F6374-0DE5-E142-7B68-73416581B430}"/>
                </a:ext>
              </a:extLst>
            </p:cNvPr>
            <p:cNvCxnSpPr>
              <a:cxnSpLocks/>
              <a:stCxn id="77" idx="2"/>
              <a:endCxn id="53" idx="1"/>
            </p:cNvCxnSpPr>
            <p:nvPr/>
          </p:nvCxnSpPr>
          <p:spPr>
            <a:xfrm>
              <a:off x="-592488" y="2916811"/>
              <a:ext cx="2804076" cy="3110107"/>
            </a:xfrm>
            <a:prstGeom prst="straightConnector1">
              <a:avLst/>
            </a:prstGeom>
            <a:ln w="48641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FFDCF08F-922E-B125-A8AF-E5B5A2B26F0F}"/>
                </a:ext>
              </a:extLst>
            </p:cNvPr>
            <p:cNvCxnSpPr>
              <a:cxnSpLocks/>
              <a:stCxn id="77" idx="0"/>
            </p:cNvCxnSpPr>
            <p:nvPr/>
          </p:nvCxnSpPr>
          <p:spPr>
            <a:xfrm flipV="1">
              <a:off x="-592488" y="1002434"/>
              <a:ext cx="1126811" cy="1357263"/>
            </a:xfrm>
            <a:prstGeom prst="straightConnector1">
              <a:avLst/>
            </a:prstGeom>
            <a:ln w="31623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5A438C4-A8CF-02B1-11E5-5BC286055465}"/>
                </a:ext>
              </a:extLst>
            </p:cNvPr>
            <p:cNvCxnSpPr/>
            <p:nvPr/>
          </p:nvCxnSpPr>
          <p:spPr>
            <a:xfrm>
              <a:off x="8194233" y="6116351"/>
              <a:ext cx="666725" cy="0"/>
            </a:xfrm>
            <a:prstGeom prst="line">
              <a:avLst/>
            </a:prstGeom>
            <a:ln w="1016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149EE33B-D423-A0B1-0AD6-091B3D947334}"/>
                </a:ext>
              </a:extLst>
            </p:cNvPr>
            <p:cNvCxnSpPr/>
            <p:nvPr/>
          </p:nvCxnSpPr>
          <p:spPr>
            <a:xfrm>
              <a:off x="8211403" y="6484697"/>
              <a:ext cx="666725" cy="0"/>
            </a:xfrm>
            <a:prstGeom prst="line">
              <a:avLst/>
            </a:prstGeom>
            <a:ln w="1016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BC4EC74-1799-E834-BFE4-AA9B6BACF7BD}"/>
                </a:ext>
              </a:extLst>
            </p:cNvPr>
            <p:cNvSpPr txBox="1"/>
            <p:nvPr/>
          </p:nvSpPr>
          <p:spPr>
            <a:xfrm>
              <a:off x="8860958" y="6205733"/>
              <a:ext cx="156484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Negative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6A7C64B-0C15-C458-43D8-D0B12BC2A056}"/>
                </a:ext>
              </a:extLst>
            </p:cNvPr>
            <p:cNvSpPr txBox="1"/>
            <p:nvPr/>
          </p:nvSpPr>
          <p:spPr>
            <a:xfrm>
              <a:off x="8866916" y="5850972"/>
              <a:ext cx="156484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chemeClr val="accent6"/>
                  </a:solidFill>
                </a:rPr>
                <a:t>Positive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3816C95-3B07-425C-570A-53F56FB78BC5}"/>
                </a:ext>
              </a:extLst>
            </p:cNvPr>
            <p:cNvSpPr/>
            <p:nvPr/>
          </p:nvSpPr>
          <p:spPr>
            <a:xfrm>
              <a:off x="8070733" y="5850972"/>
              <a:ext cx="2198451" cy="8779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2B8F53D-6EF8-F1D9-EE26-1005ECC1854D}"/>
                </a:ext>
              </a:extLst>
            </p:cNvPr>
            <p:cNvSpPr txBox="1"/>
            <p:nvPr/>
          </p:nvSpPr>
          <p:spPr>
            <a:xfrm>
              <a:off x="-1202552" y="-247391"/>
              <a:ext cx="22062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A) Grass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9F5EDCF8-CE19-0935-D35C-CE17230396E6}"/>
                </a:ext>
              </a:extLst>
            </p:cNvPr>
            <p:cNvCxnSpPr>
              <a:cxnSpLocks/>
              <a:endCxn id="40" idx="3"/>
            </p:cNvCxnSpPr>
            <p:nvPr/>
          </p:nvCxnSpPr>
          <p:spPr>
            <a:xfrm flipH="1" flipV="1">
              <a:off x="11834776" y="4928628"/>
              <a:ext cx="3027219" cy="1458598"/>
            </a:xfrm>
            <a:prstGeom prst="straightConnector1">
              <a:avLst/>
            </a:prstGeom>
            <a:ln w="6985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94AA377-2FC3-8D32-0E83-75B4CCCCCFA2}"/>
                </a:ext>
              </a:extLst>
            </p:cNvPr>
            <p:cNvCxnSpPr>
              <a:cxnSpLocks/>
              <a:endCxn id="37" idx="2"/>
            </p:cNvCxnSpPr>
            <p:nvPr/>
          </p:nvCxnSpPr>
          <p:spPr>
            <a:xfrm flipH="1" flipV="1">
              <a:off x="12275379" y="2033152"/>
              <a:ext cx="2551153" cy="3912158"/>
            </a:xfrm>
            <a:prstGeom prst="straightConnector1">
              <a:avLst/>
            </a:prstGeom>
            <a:ln w="381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AC231048-2087-09DA-5D83-806578381CB0}"/>
                </a:ext>
              </a:extLst>
            </p:cNvPr>
            <p:cNvCxnSpPr>
              <a:cxnSpLocks/>
              <a:endCxn id="36" idx="2"/>
            </p:cNvCxnSpPr>
            <p:nvPr/>
          </p:nvCxnSpPr>
          <p:spPr>
            <a:xfrm flipH="1" flipV="1">
              <a:off x="9987912" y="897112"/>
              <a:ext cx="4716950" cy="4978859"/>
            </a:xfrm>
            <a:prstGeom prst="straightConnector1">
              <a:avLst/>
            </a:prstGeom>
            <a:ln w="508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DDE4DD65-CA02-FCB6-A90A-CA5430D0D69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40778" y="-110447"/>
              <a:ext cx="4093723" cy="318880"/>
            </a:xfrm>
            <a:prstGeom prst="straightConnector1">
              <a:avLst/>
            </a:prstGeom>
            <a:ln w="35814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C991C59B-614A-1588-9548-69A685719B3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308788" y="897112"/>
              <a:ext cx="4517744" cy="3558255"/>
            </a:xfrm>
            <a:prstGeom prst="straightConnector1">
              <a:avLst/>
            </a:prstGeom>
            <a:ln w="35179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6BA698A2-9475-738A-2363-444F3436601A}"/>
                </a:ext>
              </a:extLst>
            </p:cNvPr>
            <p:cNvCxnSpPr>
              <a:cxnSpLocks/>
              <a:endCxn id="35" idx="2"/>
            </p:cNvCxnSpPr>
            <p:nvPr/>
          </p:nvCxnSpPr>
          <p:spPr>
            <a:xfrm flipH="1" flipV="1">
              <a:off x="13091676" y="906779"/>
              <a:ext cx="1663067" cy="5312188"/>
            </a:xfrm>
            <a:prstGeom prst="straightConnector1">
              <a:avLst/>
            </a:prstGeom>
            <a:ln w="7239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F6F47B4D-2C88-9E21-6BEA-4634032CB1E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3533069" y="877760"/>
              <a:ext cx="1201432" cy="3796551"/>
            </a:xfrm>
            <a:prstGeom prst="straightConnector1">
              <a:avLst/>
            </a:prstGeom>
            <a:ln w="7366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20B012AB-C638-1252-C5EF-112B88B4838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3818251" y="702848"/>
              <a:ext cx="886611" cy="1272542"/>
            </a:xfrm>
            <a:prstGeom prst="straightConnector1">
              <a:avLst/>
            </a:prstGeom>
            <a:ln w="53340">
              <a:solidFill>
                <a:schemeClr val="accent6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81F7491-1791-4A3A-1CBA-F16E39FF3778}"/>
                </a:ext>
              </a:extLst>
            </p:cNvPr>
            <p:cNvSpPr txBox="1"/>
            <p:nvPr/>
          </p:nvSpPr>
          <p:spPr>
            <a:xfrm>
              <a:off x="12181814" y="75782"/>
              <a:ext cx="181972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accent2">
                      <a:lumMod val="50000"/>
                    </a:schemeClr>
                  </a:solidFill>
                </a:rPr>
                <a:t>Soil C &amp; N</a:t>
              </a:r>
            </a:p>
            <a:p>
              <a:pPr algn="ctr"/>
              <a:r>
                <a:rPr lang="en-US" sz="2000" kern="100" dirty="0">
                  <a:solidFill>
                    <a:schemeClr val="accent2">
                      <a:lumMod val="50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</a:t>
              </a:r>
              <a:r>
                <a:rPr lang="en-US" sz="2000" kern="100" baseline="30000" dirty="0">
                  <a:solidFill>
                    <a:schemeClr val="accent2">
                      <a:lumMod val="50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  <a:r>
                <a:rPr lang="en-US" sz="2000" kern="100" dirty="0">
                  <a:solidFill>
                    <a:schemeClr val="accent2">
                      <a:lumMod val="50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= 0.27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7849DCC-65AE-927D-4C67-F23A238C7878}"/>
                </a:ext>
              </a:extLst>
            </p:cNvPr>
            <p:cNvSpPr txBox="1"/>
            <p:nvPr/>
          </p:nvSpPr>
          <p:spPr>
            <a:xfrm>
              <a:off x="9333157" y="66115"/>
              <a:ext cx="1309509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rgbClr val="0070C0"/>
                  </a:solidFill>
                </a:rPr>
                <a:t>Forb N</a:t>
              </a:r>
            </a:p>
            <a:p>
              <a:pPr algn="ctr"/>
              <a:r>
                <a:rPr lang="en-US" sz="2000" kern="100" dirty="0">
                  <a:solidFill>
                    <a:srgbClr val="0070C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</a:t>
              </a:r>
              <a:r>
                <a:rPr lang="en-US" sz="2000" kern="100" baseline="30000" dirty="0">
                  <a:solidFill>
                    <a:srgbClr val="0070C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  <a:r>
                <a:rPr lang="en-US" sz="2000" kern="100" dirty="0">
                  <a:solidFill>
                    <a:srgbClr val="0070C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= 0.54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10B7A9B-FF8C-94D3-F6F7-4FE659CFC710}"/>
                </a:ext>
              </a:extLst>
            </p:cNvPr>
            <p:cNvSpPr txBox="1"/>
            <p:nvPr/>
          </p:nvSpPr>
          <p:spPr>
            <a:xfrm>
              <a:off x="11620624" y="1202155"/>
              <a:ext cx="1309509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rgbClr val="FF6699"/>
                  </a:solidFill>
                </a:rPr>
                <a:t>Forb P</a:t>
              </a:r>
            </a:p>
            <a:p>
              <a:pPr algn="ctr"/>
              <a:r>
                <a:rPr lang="en-US" sz="2000" kern="100" dirty="0">
                  <a:solidFill>
                    <a:srgbClr val="FF6699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</a:t>
              </a:r>
              <a:r>
                <a:rPr lang="en-US" sz="2000" kern="100" baseline="30000" dirty="0">
                  <a:solidFill>
                    <a:srgbClr val="FF6699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  <a:r>
                <a:rPr lang="en-US" sz="2000" kern="100" dirty="0">
                  <a:solidFill>
                    <a:srgbClr val="FF6699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= 0.47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9E4442E-C749-3E4F-2ECA-8582532749BE}"/>
                </a:ext>
              </a:extLst>
            </p:cNvPr>
            <p:cNvSpPr txBox="1"/>
            <p:nvPr/>
          </p:nvSpPr>
          <p:spPr>
            <a:xfrm>
              <a:off x="9333156" y="2697000"/>
              <a:ext cx="1309509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rgbClr val="7030A0"/>
                  </a:solidFill>
                </a:rPr>
                <a:t>Forb K</a:t>
              </a:r>
            </a:p>
            <a:p>
              <a:pPr algn="ctr"/>
              <a:r>
                <a:rPr lang="en-US" sz="2000" kern="100" dirty="0">
                  <a:solidFill>
                    <a:srgbClr val="7030A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</a:t>
              </a:r>
              <a:r>
                <a:rPr lang="en-US" sz="2000" kern="100" baseline="30000" dirty="0">
                  <a:solidFill>
                    <a:srgbClr val="7030A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  <a:r>
                <a:rPr lang="en-US" sz="2000" kern="100" dirty="0">
                  <a:solidFill>
                    <a:srgbClr val="7030A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= 0.72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F98D61D-4F1A-B167-8988-40CA839BE141}"/>
                </a:ext>
              </a:extLst>
            </p:cNvPr>
            <p:cNvSpPr txBox="1"/>
            <p:nvPr/>
          </p:nvSpPr>
          <p:spPr>
            <a:xfrm>
              <a:off x="11039744" y="3492270"/>
              <a:ext cx="1554561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accent1">
                      <a:lumMod val="50000"/>
                    </a:schemeClr>
                  </a:solidFill>
                </a:rPr>
                <a:t>Forb Mg</a:t>
              </a:r>
            </a:p>
            <a:p>
              <a:pPr algn="ctr"/>
              <a:r>
                <a:rPr lang="en-US" sz="2000" kern="100" dirty="0">
                  <a:solidFill>
                    <a:schemeClr val="accent1">
                      <a:lumMod val="50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</a:t>
              </a:r>
              <a:r>
                <a:rPr lang="en-US" sz="2000" kern="100" baseline="30000" dirty="0">
                  <a:solidFill>
                    <a:schemeClr val="accent1">
                      <a:lumMod val="50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  <a:r>
                <a:rPr lang="en-US" sz="2000" kern="100" dirty="0">
                  <a:solidFill>
                    <a:schemeClr val="accent1">
                      <a:lumMod val="50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= 0.51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A563D7A-2341-7C64-CD60-20A69C8BDAD6}"/>
                </a:ext>
              </a:extLst>
            </p:cNvPr>
            <p:cNvSpPr txBox="1"/>
            <p:nvPr/>
          </p:nvSpPr>
          <p:spPr>
            <a:xfrm>
              <a:off x="10244712" y="4513129"/>
              <a:ext cx="1590064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accent4">
                      <a:lumMod val="75000"/>
                    </a:schemeClr>
                  </a:solidFill>
                </a:rPr>
                <a:t>Forb Na</a:t>
              </a:r>
            </a:p>
            <a:p>
              <a:pPr algn="ctr"/>
              <a:r>
                <a:rPr lang="en-US" sz="2000" kern="100" dirty="0">
                  <a:solidFill>
                    <a:schemeClr val="accent4">
                      <a:lumMod val="75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</a:t>
              </a:r>
              <a:r>
                <a:rPr lang="en-US" sz="2000" kern="100" baseline="30000" dirty="0">
                  <a:solidFill>
                    <a:schemeClr val="accent4">
                      <a:lumMod val="75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  <a:r>
                <a:rPr lang="en-US" sz="2000" kern="100" dirty="0">
                  <a:solidFill>
                    <a:schemeClr val="accent4">
                      <a:lumMod val="75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= 0.41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A473C16C-A6CE-F74F-0B5E-854A51ACCFCF}"/>
                </a:ext>
              </a:extLst>
            </p:cNvPr>
            <p:cNvSpPr txBox="1"/>
            <p:nvPr/>
          </p:nvSpPr>
          <p:spPr>
            <a:xfrm>
              <a:off x="7949472" y="2698998"/>
              <a:ext cx="13334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Month</a:t>
              </a:r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F3A86E98-6C76-43B6-F16A-7C2C0DC4D052}"/>
                </a:ext>
              </a:extLst>
            </p:cNvPr>
            <p:cNvCxnSpPr>
              <a:cxnSpLocks/>
              <a:stCxn id="35" idx="1"/>
            </p:cNvCxnSpPr>
            <p:nvPr/>
          </p:nvCxnSpPr>
          <p:spPr>
            <a:xfrm flipH="1" flipV="1">
              <a:off x="10640778" y="480554"/>
              <a:ext cx="1541036" cy="10727"/>
            </a:xfrm>
            <a:prstGeom prst="straightConnector1">
              <a:avLst/>
            </a:prstGeom>
            <a:ln w="28702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9C2B253F-F6AC-686C-03FB-5BD32B0676C2}"/>
                </a:ext>
              </a:extLst>
            </p:cNvPr>
            <p:cNvCxnSpPr>
              <a:cxnSpLocks/>
              <a:stCxn id="42" idx="0"/>
            </p:cNvCxnSpPr>
            <p:nvPr/>
          </p:nvCxnSpPr>
          <p:spPr>
            <a:xfrm flipV="1">
              <a:off x="8616197" y="906779"/>
              <a:ext cx="896527" cy="1792219"/>
            </a:xfrm>
            <a:prstGeom prst="straightConnector1">
              <a:avLst/>
            </a:prstGeom>
            <a:ln w="4572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92D6AEF6-C6D4-08C5-60E8-9156942E2CF1}"/>
                </a:ext>
              </a:extLst>
            </p:cNvPr>
            <p:cNvCxnSpPr>
              <a:cxnSpLocks/>
            </p:cNvCxnSpPr>
            <p:nvPr/>
          </p:nvCxnSpPr>
          <p:spPr>
            <a:xfrm>
              <a:off x="10535405" y="805955"/>
              <a:ext cx="1150302" cy="519606"/>
            </a:xfrm>
            <a:prstGeom prst="straightConnector1">
              <a:avLst/>
            </a:prstGeom>
            <a:ln w="127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C152C956-CF38-0E65-A57B-FC3E2505B311}"/>
                </a:ext>
              </a:extLst>
            </p:cNvPr>
            <p:cNvCxnSpPr>
              <a:cxnSpLocks/>
              <a:endCxn id="38" idx="0"/>
            </p:cNvCxnSpPr>
            <p:nvPr/>
          </p:nvCxnSpPr>
          <p:spPr>
            <a:xfrm>
              <a:off x="9779070" y="897112"/>
              <a:ext cx="208841" cy="1799888"/>
            </a:xfrm>
            <a:prstGeom prst="straightConnector1">
              <a:avLst/>
            </a:prstGeom>
            <a:ln w="9906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B11863EF-E179-02BA-6F2D-5106F7C3C8B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551267" y="1943057"/>
              <a:ext cx="1138889" cy="848723"/>
            </a:xfrm>
            <a:prstGeom prst="straightConnector1">
              <a:avLst/>
            </a:prstGeom>
            <a:ln w="11557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1C63278B-64A6-5123-7BF2-A868ED9B3531}"/>
                </a:ext>
              </a:extLst>
            </p:cNvPr>
            <p:cNvCxnSpPr>
              <a:cxnSpLocks/>
            </p:cNvCxnSpPr>
            <p:nvPr/>
          </p:nvCxnSpPr>
          <p:spPr>
            <a:xfrm>
              <a:off x="10599453" y="3287789"/>
              <a:ext cx="521258" cy="331365"/>
            </a:xfrm>
            <a:prstGeom prst="straightConnector1">
              <a:avLst/>
            </a:prstGeom>
            <a:ln w="90043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00A24EAC-952B-4F1F-D150-D5B700EC985B}"/>
                </a:ext>
              </a:extLst>
            </p:cNvPr>
            <p:cNvCxnSpPr>
              <a:cxnSpLocks/>
              <a:stCxn id="38" idx="2"/>
            </p:cNvCxnSpPr>
            <p:nvPr/>
          </p:nvCxnSpPr>
          <p:spPr>
            <a:xfrm>
              <a:off x="9987911" y="3527997"/>
              <a:ext cx="536896" cy="927370"/>
            </a:xfrm>
            <a:prstGeom prst="straightConnector1">
              <a:avLst/>
            </a:prstGeom>
            <a:ln w="41275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C3F298F2-210A-4AA6-7CA0-F7DB94753251}"/>
                </a:ext>
              </a:extLst>
            </p:cNvPr>
            <p:cNvCxnSpPr>
              <a:cxnSpLocks/>
              <a:stCxn id="42" idx="2"/>
            </p:cNvCxnSpPr>
            <p:nvPr/>
          </p:nvCxnSpPr>
          <p:spPr>
            <a:xfrm>
              <a:off x="8616197" y="3222218"/>
              <a:ext cx="1758272" cy="1404651"/>
            </a:xfrm>
            <a:prstGeom prst="straightConnector1">
              <a:avLst/>
            </a:prstGeom>
            <a:ln w="5461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id="{E8FF2076-8639-BB07-8398-EE009313650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650" t="22456" r="16076" b="27134"/>
            <a:stretch/>
          </p:blipFill>
          <p:spPr>
            <a:xfrm>
              <a:off x="14576823" y="3539660"/>
              <a:ext cx="1727744" cy="1585048"/>
            </a:xfrm>
            <a:prstGeom prst="rect">
              <a:avLst/>
            </a:prstGeom>
          </p:spPr>
        </p:pic>
        <p:pic>
          <p:nvPicPr>
            <p:cNvPr id="68" name="Picture 67">
              <a:extLst>
                <a:ext uri="{FF2B5EF4-FFF2-40B4-BE49-F238E27FC236}">
                  <a16:creationId xmlns:a16="http://schemas.microsoft.com/office/drawing/2014/main" id="{B08909CD-1BFC-95FD-A8E6-E9455D802E3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719" t="43158" r="53158" b="27485"/>
            <a:stretch/>
          </p:blipFill>
          <p:spPr>
            <a:xfrm>
              <a:off x="14576823" y="-172811"/>
              <a:ext cx="1697627" cy="1586408"/>
            </a:xfrm>
            <a:prstGeom prst="rect">
              <a:avLst/>
            </a:prstGeom>
          </p:spPr>
        </p:pic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AA29525D-CEB8-BFA0-5950-89B5CF1F8F0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380" b="3626"/>
            <a:stretch/>
          </p:blipFill>
          <p:spPr>
            <a:xfrm>
              <a:off x="14584395" y="1469034"/>
              <a:ext cx="1690055" cy="1993050"/>
            </a:xfrm>
            <a:prstGeom prst="rect">
              <a:avLst/>
            </a:prstGeom>
          </p:spPr>
        </p:pic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A69008D2-56A2-6C80-3785-E8D94DF245FC}"/>
                </a:ext>
              </a:extLst>
            </p:cNvPr>
            <p:cNvGrpSpPr/>
            <p:nvPr/>
          </p:nvGrpSpPr>
          <p:grpSpPr>
            <a:xfrm>
              <a:off x="14568860" y="5202285"/>
              <a:ext cx="1705590" cy="1684596"/>
              <a:chOff x="4126992" y="3096768"/>
              <a:chExt cx="2444496" cy="2164080"/>
            </a:xfrm>
          </p:grpSpPr>
          <p:pic>
            <p:nvPicPr>
              <p:cNvPr id="71" name="Content Placeholder 5">
                <a:extLst>
                  <a:ext uri="{FF2B5EF4-FFF2-40B4-BE49-F238E27FC236}">
                    <a16:creationId xmlns:a16="http://schemas.microsoft.com/office/drawing/2014/main" id="{13A5E8E8-4E24-E34C-41FF-749957AD2C2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1086" t="16843" r="15530" b="20377"/>
              <a:stretch/>
            </p:blipFill>
            <p:spPr>
              <a:xfrm>
                <a:off x="4126992" y="3096768"/>
                <a:ext cx="2444496" cy="2164080"/>
              </a:xfrm>
              <a:prstGeom prst="rect">
                <a:avLst/>
              </a:prstGeom>
            </p:spPr>
          </p:pic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05E9B5D9-61D1-91E8-C3F5-29EDA4E3DD23}"/>
                  </a:ext>
                </a:extLst>
              </p:cNvPr>
              <p:cNvSpPr/>
              <p:nvPr/>
            </p:nvSpPr>
            <p:spPr>
              <a:xfrm>
                <a:off x="4410456" y="3233928"/>
                <a:ext cx="1877568" cy="1889760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96F9AEE2-C377-EC09-CBA8-FBF562A9F6FE}"/>
                  </a:ext>
                </a:extLst>
              </p:cNvPr>
              <p:cNvCxnSpPr>
                <a:stCxn id="72" idx="7"/>
                <a:endCxn id="72" idx="3"/>
              </p:cNvCxnSpPr>
              <p:nvPr/>
            </p:nvCxnSpPr>
            <p:spPr>
              <a:xfrm flipH="1">
                <a:off x="4685419" y="3510677"/>
                <a:ext cx="1327642" cy="133626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726C1EFE-B750-FB6B-2354-90883BA1DB5D}"/>
                </a:ext>
              </a:extLst>
            </p:cNvPr>
            <p:cNvSpPr txBox="1"/>
            <p:nvPr/>
          </p:nvSpPr>
          <p:spPr>
            <a:xfrm>
              <a:off x="7664974" y="-247391"/>
              <a:ext cx="22062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B) Forb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9D9861D5-B00F-B53C-0BFF-D44B38206BEC}"/>
                </a:ext>
              </a:extLst>
            </p:cNvPr>
            <p:cNvSpPr txBox="1"/>
            <p:nvPr/>
          </p:nvSpPr>
          <p:spPr>
            <a:xfrm>
              <a:off x="8121126" y="5315548"/>
              <a:ext cx="22062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Key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529764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422</TotalTime>
  <Words>265</Words>
  <Application>Microsoft Office PowerPoint</Application>
  <PresentationFormat>Widescreen</PresentationFormat>
  <Paragraphs>114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Ellen Welti</dc:creator>
  <cp:lastModifiedBy>Ellen Welti</cp:lastModifiedBy>
  <cp:revision>9</cp:revision>
  <dcterms:created xsi:type="dcterms:W3CDTF">2023-05-05T21:42:16Z</dcterms:created>
  <dcterms:modified xsi:type="dcterms:W3CDTF">2023-10-09T21:41:11Z</dcterms:modified>
</cp:coreProperties>
</file>