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BCCD3F-9175-4E77-B787-7116C58C5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89193"/>
              </p:ext>
            </p:extLst>
          </p:nvPr>
        </p:nvGraphicFramePr>
        <p:xfrm>
          <a:off x="2728905" y="9789983"/>
          <a:ext cx="15395208" cy="51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24953" imgH="342900" progId="Excel.Sheet.12">
                  <p:embed/>
                </p:oleObj>
              </mc:Choice>
              <mc:Fallback>
                <p:oleObj name="Worksheet" r:id="rId2" imgW="10324953" imgH="34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8905" y="9789983"/>
                        <a:ext cx="15395208" cy="51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E19D01A-13BA-4D39-B19F-14DF8258F7C9}"/>
              </a:ext>
            </a:extLst>
          </p:cNvPr>
          <p:cNvGrpSpPr/>
          <p:nvPr/>
        </p:nvGrpSpPr>
        <p:grpSpPr>
          <a:xfrm>
            <a:off x="2570710" y="3904577"/>
            <a:ext cx="16128360" cy="2824104"/>
            <a:chOff x="520876" y="1459419"/>
            <a:chExt cx="10816802" cy="1894041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7DB5665-7042-4676-AF10-82712EE9D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5524" y="2227278"/>
              <a:ext cx="658185" cy="65194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CBDCC5-DD3D-46BE-AE46-E41F688050C8}"/>
                </a:ext>
              </a:extLst>
            </p:cNvPr>
            <p:cNvCxnSpPr/>
            <p:nvPr/>
          </p:nvCxnSpPr>
          <p:spPr>
            <a:xfrm>
              <a:off x="604587" y="2991853"/>
              <a:ext cx="103842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0328C6-4BA3-446C-9E12-F8FC64A6301F}"/>
                </a:ext>
              </a:extLst>
            </p:cNvPr>
            <p:cNvSpPr/>
            <p:nvPr/>
          </p:nvSpPr>
          <p:spPr>
            <a:xfrm>
              <a:off x="520876" y="2934704"/>
              <a:ext cx="2677520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E2B30B-17EE-446A-AAC5-2132B4C69130}"/>
                </a:ext>
              </a:extLst>
            </p:cNvPr>
            <p:cNvSpPr/>
            <p:nvPr/>
          </p:nvSpPr>
          <p:spPr>
            <a:xfrm>
              <a:off x="3198396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F65A4F-EE02-4914-AE9A-020D9A347B67}"/>
                </a:ext>
              </a:extLst>
            </p:cNvPr>
            <p:cNvSpPr/>
            <p:nvPr/>
          </p:nvSpPr>
          <p:spPr>
            <a:xfrm>
              <a:off x="3404940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8BC520-59D3-45B8-AF20-A1177D7D23B2}"/>
                </a:ext>
              </a:extLst>
            </p:cNvPr>
            <p:cNvSpPr/>
            <p:nvPr/>
          </p:nvSpPr>
          <p:spPr>
            <a:xfrm>
              <a:off x="4858754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D6C1D-FCAE-45AF-A36F-D580A4DE219E}"/>
                </a:ext>
              </a:extLst>
            </p:cNvPr>
            <p:cNvSpPr/>
            <p:nvPr/>
          </p:nvSpPr>
          <p:spPr>
            <a:xfrm>
              <a:off x="5388144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FE6760-9852-44E6-AB31-232A1CE1100B}"/>
                </a:ext>
              </a:extLst>
            </p:cNvPr>
            <p:cNvSpPr/>
            <p:nvPr/>
          </p:nvSpPr>
          <p:spPr>
            <a:xfrm>
              <a:off x="6300540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91E794-3177-4495-9D67-C30A5C2CEDDD}"/>
                </a:ext>
              </a:extLst>
            </p:cNvPr>
            <p:cNvSpPr/>
            <p:nvPr/>
          </p:nvSpPr>
          <p:spPr>
            <a:xfrm>
              <a:off x="70003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EA3443-39D9-444D-AAB4-2F7175BC2AE8}"/>
                </a:ext>
              </a:extLst>
            </p:cNvPr>
            <p:cNvSpPr/>
            <p:nvPr/>
          </p:nvSpPr>
          <p:spPr>
            <a:xfrm>
              <a:off x="79127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424A3E-B71D-4339-98F2-2365FC05B448}"/>
                </a:ext>
              </a:extLst>
            </p:cNvPr>
            <p:cNvSpPr/>
            <p:nvPr/>
          </p:nvSpPr>
          <p:spPr>
            <a:xfrm>
              <a:off x="98959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4FA3B0-09F4-45FD-800A-47CE0B222012}"/>
                </a:ext>
              </a:extLst>
            </p:cNvPr>
            <p:cNvSpPr/>
            <p:nvPr/>
          </p:nvSpPr>
          <p:spPr>
            <a:xfrm>
              <a:off x="10248902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06FAB6-6A46-49FF-ABD8-492628C15C4C}"/>
                </a:ext>
              </a:extLst>
            </p:cNvPr>
            <p:cNvSpPr/>
            <p:nvPr/>
          </p:nvSpPr>
          <p:spPr>
            <a:xfrm>
              <a:off x="108083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2F833-E8AC-49DC-920A-FF74F458A339}"/>
                </a:ext>
              </a:extLst>
            </p:cNvPr>
            <p:cNvSpPr txBox="1"/>
            <p:nvPr/>
          </p:nvSpPr>
          <p:spPr>
            <a:xfrm>
              <a:off x="1274164" y="3006106"/>
              <a:ext cx="1624760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1950s-1970s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45AC3-5E30-4DED-820C-ACBF39BE8D60}"/>
                </a:ext>
              </a:extLst>
            </p:cNvPr>
            <p:cNvSpPr txBox="1"/>
            <p:nvPr/>
          </p:nvSpPr>
          <p:spPr>
            <a:xfrm rot="18960263">
              <a:off x="2739857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1979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F491C6-B1CA-411B-B897-48388AF483E9}"/>
                </a:ext>
              </a:extLst>
            </p:cNvPr>
            <p:cNvSpPr txBox="1"/>
            <p:nvPr/>
          </p:nvSpPr>
          <p:spPr>
            <a:xfrm rot="18960263">
              <a:off x="3105815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F75E0E-0DDA-4AB7-AA05-97BDF0565E6A}"/>
                </a:ext>
              </a:extLst>
            </p:cNvPr>
            <p:cNvSpPr txBox="1"/>
            <p:nvPr/>
          </p:nvSpPr>
          <p:spPr>
            <a:xfrm rot="18960263">
              <a:off x="4395201" y="3031526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60AF21-5B97-4DDD-AF09-BBD6F5E0940D}"/>
                </a:ext>
              </a:extLst>
            </p:cNvPr>
            <p:cNvSpPr txBox="1"/>
            <p:nvPr/>
          </p:nvSpPr>
          <p:spPr>
            <a:xfrm rot="18960263">
              <a:off x="4954173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3091AC-CF78-4E2E-BF0D-16F0724C789F}"/>
                </a:ext>
              </a:extLst>
            </p:cNvPr>
            <p:cNvSpPr txBox="1"/>
            <p:nvPr/>
          </p:nvSpPr>
          <p:spPr>
            <a:xfrm rot="18960263">
              <a:off x="5865062" y="3031523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F7301E-6490-484D-B540-56F2219737E0}"/>
                </a:ext>
              </a:extLst>
            </p:cNvPr>
            <p:cNvSpPr txBox="1"/>
            <p:nvPr/>
          </p:nvSpPr>
          <p:spPr>
            <a:xfrm rot="18960263">
              <a:off x="6575930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690569-2846-46D1-AB5A-70BE3A51595C}"/>
                </a:ext>
              </a:extLst>
            </p:cNvPr>
            <p:cNvSpPr txBox="1"/>
            <p:nvPr/>
          </p:nvSpPr>
          <p:spPr>
            <a:xfrm rot="18960263">
              <a:off x="7485317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65B7D-C004-432A-9883-4B7B9D55065A}"/>
                </a:ext>
              </a:extLst>
            </p:cNvPr>
            <p:cNvSpPr txBox="1"/>
            <p:nvPr/>
          </p:nvSpPr>
          <p:spPr>
            <a:xfrm rot="18960263">
              <a:off x="9465011" y="3031524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15B57B-11D4-47E4-8D9F-D271EF742937}"/>
                </a:ext>
              </a:extLst>
            </p:cNvPr>
            <p:cNvSpPr txBox="1"/>
            <p:nvPr/>
          </p:nvSpPr>
          <p:spPr>
            <a:xfrm rot="18960263">
              <a:off x="9845009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E4B1B7-24D1-42BD-953A-145EC3781505}"/>
                </a:ext>
              </a:extLst>
            </p:cNvPr>
            <p:cNvSpPr txBox="1"/>
            <p:nvPr/>
          </p:nvSpPr>
          <p:spPr>
            <a:xfrm rot="18960263">
              <a:off x="10399462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92D5CA-13AF-4124-98D4-A63CFB322EA9}"/>
                </a:ext>
              </a:extLst>
            </p:cNvPr>
            <p:cNvSpPr txBox="1"/>
            <p:nvPr/>
          </p:nvSpPr>
          <p:spPr>
            <a:xfrm>
              <a:off x="530424" y="2412764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Start of the </a:t>
              </a:r>
            </a:p>
            <a:p>
              <a:pPr algn="ctr"/>
              <a:r>
                <a:rPr lang="en-US" sz="2087" dirty="0"/>
                <a:t>Great Acceleration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843DE8-31A2-4898-8D23-54CECBB7D140}"/>
                </a:ext>
              </a:extLst>
            </p:cNvPr>
            <p:cNvSpPr txBox="1"/>
            <p:nvPr/>
          </p:nvSpPr>
          <p:spPr>
            <a:xfrm>
              <a:off x="2184749" y="1509036"/>
              <a:ext cx="152236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87" dirty="0"/>
                <a:t>UN/ECE LRTAP Sulphur Protocols</a:t>
              </a:r>
              <a:endParaRPr lang="en-US" sz="2087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A36F2-565F-4F96-A5A2-3792A38BC886}"/>
                </a:ext>
              </a:extLst>
            </p:cNvPr>
            <p:cNvSpPr txBox="1"/>
            <p:nvPr/>
          </p:nvSpPr>
          <p:spPr>
            <a:xfrm>
              <a:off x="2968220" y="2485023"/>
              <a:ext cx="1924233" cy="2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acidification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92350-487C-4901-9129-D197A7705679}"/>
                </a:ext>
              </a:extLst>
            </p:cNvPr>
            <p:cNvSpPr txBox="1"/>
            <p:nvPr/>
          </p:nvSpPr>
          <p:spPr>
            <a:xfrm>
              <a:off x="3832199" y="2064334"/>
              <a:ext cx="1852036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EU use of </a:t>
              </a:r>
            </a:p>
            <a:p>
              <a:pPr algn="ctr"/>
              <a:r>
                <a:rPr lang="en-US" sz="2087" dirty="0"/>
                <a:t>N and P fertilizers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810D53-F0DC-4857-81D3-975AB5EAA3DE}"/>
                </a:ext>
              </a:extLst>
            </p:cNvPr>
            <p:cNvSpPr txBox="1"/>
            <p:nvPr/>
          </p:nvSpPr>
          <p:spPr>
            <a:xfrm>
              <a:off x="5400581" y="2243377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alien species introduction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A38FFC-E335-49C8-BBE4-46FFD866D0B2}"/>
                </a:ext>
              </a:extLst>
            </p:cNvPr>
            <p:cNvSpPr txBox="1"/>
            <p:nvPr/>
          </p:nvSpPr>
          <p:spPr>
            <a:xfrm>
              <a:off x="6320323" y="1459419"/>
              <a:ext cx="1484484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Water Framework Directive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ABB514-94CA-45C8-BBD6-ABB203FF5EF0}"/>
                </a:ext>
              </a:extLst>
            </p:cNvPr>
            <p:cNvSpPr txBox="1"/>
            <p:nvPr/>
          </p:nvSpPr>
          <p:spPr>
            <a:xfrm>
              <a:off x="7093003" y="2214150"/>
              <a:ext cx="1756344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New neonics authorized in Europe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55C533-6643-44F9-B6FD-809DEBFE3D78}"/>
                </a:ext>
              </a:extLst>
            </p:cNvPr>
            <p:cNvSpPr txBox="1"/>
            <p:nvPr/>
          </p:nvSpPr>
          <p:spPr>
            <a:xfrm>
              <a:off x="8993351" y="2209106"/>
              <a:ext cx="156572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Paris Climate Accord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AF337C-FEFD-4DFE-976A-8B879F0D791D}"/>
                </a:ext>
              </a:extLst>
            </p:cNvPr>
            <p:cNvSpPr txBox="1"/>
            <p:nvPr/>
          </p:nvSpPr>
          <p:spPr>
            <a:xfrm>
              <a:off x="8875089" y="1520599"/>
              <a:ext cx="185512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Strategy for Plastics in a Circular Economy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9592A5-EADE-4E74-8D2E-CAE565D75920}"/>
                </a:ext>
              </a:extLst>
            </p:cNvPr>
            <p:cNvSpPr txBox="1"/>
            <p:nvPr/>
          </p:nvSpPr>
          <p:spPr>
            <a:xfrm>
              <a:off x="10410200" y="2073066"/>
              <a:ext cx="927478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Hottest European summer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DC7F6E-5728-4BE2-BDFD-83BC491A6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0533" y="2032256"/>
              <a:ext cx="1504" cy="929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4437F-2910-4465-BEA1-0D73347A7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0891" y="2513792"/>
              <a:ext cx="0" cy="494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64DEB9-5D94-4607-9D4E-9D5E9A9C1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8603" y="1918014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93A555-B20B-4843-93B6-512DF0469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9084" y="2729742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986060C-6337-43E1-9D98-E0CA67AB3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945" y="2683875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55ACD-CCE8-41BF-8E29-546885F1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1096" y="2141783"/>
              <a:ext cx="10421" cy="787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D67A49-1FC8-4C1A-8C1B-809C16388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908" y="2667406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57D1EC-567C-4478-BF7B-A04271AB0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8115" y="2668880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FEC6CC-ED34-4B2A-BBD2-8889C1221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789" y="1991822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3EA0FB-AEBE-4D76-9096-8221456E2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508" y="2739237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Star: 10 Points 63">
              <a:extLst>
                <a:ext uri="{FF2B5EF4-FFF2-40B4-BE49-F238E27FC236}">
                  <a16:creationId xmlns:a16="http://schemas.microsoft.com/office/drawing/2014/main" id="{F2E37D50-4EB2-4D82-B9A0-BD0CCDFBB791}"/>
                </a:ext>
              </a:extLst>
            </p:cNvPr>
            <p:cNvSpPr/>
            <p:nvPr/>
          </p:nvSpPr>
          <p:spPr>
            <a:xfrm>
              <a:off x="10774250" y="1907970"/>
              <a:ext cx="232611" cy="221698"/>
            </a:xfrm>
            <a:prstGeom prst="star10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>
                <a:solidFill>
                  <a:srgbClr val="FF0000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ADBAF13-094D-4BD2-8B7C-065EB5F6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9205" y="1586988"/>
              <a:ext cx="371151" cy="51033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07BC4C-F023-4142-89E1-4F0B356B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4477" y="1690128"/>
              <a:ext cx="501416" cy="6322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E2D1AF-757C-44A3-AED5-6B82E3E0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1945" y="1864817"/>
              <a:ext cx="381073" cy="46022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E1FE5D-94E3-4259-8D38-278AFEAFC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6006" y="1557172"/>
              <a:ext cx="571478" cy="58102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C778E-4931-4C16-96B1-2FD7443C036F}"/>
                </a:ext>
              </a:extLst>
            </p:cNvPr>
            <p:cNvSpPr txBox="1"/>
            <p:nvPr/>
          </p:nvSpPr>
          <p:spPr>
            <a:xfrm>
              <a:off x="4430514" y="1468602"/>
              <a:ext cx="214398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Urban Waste Water Treatment Directive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8411100-2C9E-4AFE-8CA0-7FA7E8C1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3709" y="1990224"/>
              <a:ext cx="847128" cy="48277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9EAB7E-2F8F-40C8-B631-05A37B4F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8443" y="2191967"/>
              <a:ext cx="820333" cy="68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1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CA2587C-A571-4D5A-9E2B-217379A39F05}"/>
              </a:ext>
            </a:extLst>
          </p:cNvPr>
          <p:cNvSpPr/>
          <p:nvPr/>
        </p:nvSpPr>
        <p:spPr>
          <a:xfrm>
            <a:off x="2880147" y="1641516"/>
            <a:ext cx="16419288" cy="37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25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FD1B67E-57E3-420C-8750-707C89DA8BC8}"/>
              </a:ext>
            </a:extLst>
          </p:cNvPr>
          <p:cNvGrpSpPr/>
          <p:nvPr/>
        </p:nvGrpSpPr>
        <p:grpSpPr>
          <a:xfrm>
            <a:off x="2725488" y="1826738"/>
            <a:ext cx="16485432" cy="3550433"/>
            <a:chOff x="-171226" y="1994721"/>
            <a:chExt cx="11753056" cy="25312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19D01A-13BA-4D39-B19F-14DF8258F7C9}"/>
                </a:ext>
              </a:extLst>
            </p:cNvPr>
            <p:cNvGrpSpPr/>
            <p:nvPr/>
          </p:nvGrpSpPr>
          <p:grpSpPr>
            <a:xfrm>
              <a:off x="-171226" y="1994721"/>
              <a:ext cx="11753056" cy="2531231"/>
              <a:chOff x="291276" y="1820844"/>
              <a:chExt cx="11056280" cy="23811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E07BC4C-F023-4142-89E1-4F0B356BB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1606" y="2081836"/>
                <a:ext cx="501416" cy="63222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E2D1AF-757C-44A3-AED5-6B82E3E0A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036" y="1954907"/>
                <a:ext cx="381073" cy="46022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8411100-2C9E-4AFE-8CA0-7FA7E8C19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0952" y="3269472"/>
                <a:ext cx="847128" cy="482772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CCE1FE5D-94E3-4259-8D38-278AFEAF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129" y="1898588"/>
                <a:ext cx="571478" cy="581025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7DB5665-7042-4676-AF10-82712EE9D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3026" y="3265759"/>
                <a:ext cx="658185" cy="6519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CBDCC5-DD3D-46BE-AE46-E41F688050C8}"/>
                  </a:ext>
                </a:extLst>
              </p:cNvPr>
              <p:cNvCxnSpPr/>
              <p:nvPr/>
            </p:nvCxnSpPr>
            <p:spPr>
              <a:xfrm>
                <a:off x="604587" y="2991853"/>
                <a:ext cx="103842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0328C6-4BA3-446C-9E12-F8FC64A6301F}"/>
                  </a:ext>
                </a:extLst>
              </p:cNvPr>
              <p:cNvSpPr/>
              <p:nvPr/>
            </p:nvSpPr>
            <p:spPr>
              <a:xfrm>
                <a:off x="520876" y="2934704"/>
                <a:ext cx="2677520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E2B30B-17EE-446A-AAC5-2132B4C69130}"/>
                  </a:ext>
                </a:extLst>
              </p:cNvPr>
              <p:cNvSpPr/>
              <p:nvPr/>
            </p:nvSpPr>
            <p:spPr>
              <a:xfrm>
                <a:off x="3198396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BF65A4F-EE02-4914-AE9A-020D9A347B67}"/>
                  </a:ext>
                </a:extLst>
              </p:cNvPr>
              <p:cNvSpPr/>
              <p:nvPr/>
            </p:nvSpPr>
            <p:spPr>
              <a:xfrm>
                <a:off x="3404940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8BC520-59D3-45B8-AF20-A1177D7D23B2}"/>
                  </a:ext>
                </a:extLst>
              </p:cNvPr>
              <p:cNvSpPr/>
              <p:nvPr/>
            </p:nvSpPr>
            <p:spPr>
              <a:xfrm>
                <a:off x="4858754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3D6C1D-FCAE-45AF-A36F-D580A4DE219E}"/>
                  </a:ext>
                </a:extLst>
              </p:cNvPr>
              <p:cNvSpPr/>
              <p:nvPr/>
            </p:nvSpPr>
            <p:spPr>
              <a:xfrm>
                <a:off x="5388144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7FE6760-9852-44E6-AB31-232A1CE1100B}"/>
                  </a:ext>
                </a:extLst>
              </p:cNvPr>
              <p:cNvSpPr/>
              <p:nvPr/>
            </p:nvSpPr>
            <p:spPr>
              <a:xfrm>
                <a:off x="6300540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91E794-3177-4495-9D67-C30A5C2CEDDD}"/>
                  </a:ext>
                </a:extLst>
              </p:cNvPr>
              <p:cNvSpPr/>
              <p:nvPr/>
            </p:nvSpPr>
            <p:spPr>
              <a:xfrm>
                <a:off x="70003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EA3443-39D9-444D-AAB4-2F7175BC2AE8}"/>
                  </a:ext>
                </a:extLst>
              </p:cNvPr>
              <p:cNvSpPr/>
              <p:nvPr/>
            </p:nvSpPr>
            <p:spPr>
              <a:xfrm>
                <a:off x="79127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1424A3E-B71D-4339-98F2-2365FC05B448}"/>
                  </a:ext>
                </a:extLst>
              </p:cNvPr>
              <p:cNvSpPr/>
              <p:nvPr/>
            </p:nvSpPr>
            <p:spPr>
              <a:xfrm>
                <a:off x="98959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4FA3B0-09F4-45FD-800A-47CE0B222012}"/>
                  </a:ext>
                </a:extLst>
              </p:cNvPr>
              <p:cNvSpPr/>
              <p:nvPr/>
            </p:nvSpPr>
            <p:spPr>
              <a:xfrm>
                <a:off x="10248902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06FAB6-6A46-49FF-ABD8-492628C15C4C}"/>
                  </a:ext>
                </a:extLst>
              </p:cNvPr>
              <p:cNvSpPr/>
              <p:nvPr/>
            </p:nvSpPr>
            <p:spPr>
              <a:xfrm>
                <a:off x="108083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2F833-E8AC-49DC-920A-FF74F458A339}"/>
                  </a:ext>
                </a:extLst>
              </p:cNvPr>
              <p:cNvSpPr txBox="1"/>
              <p:nvPr/>
            </p:nvSpPr>
            <p:spPr>
              <a:xfrm>
                <a:off x="1274164" y="3006106"/>
                <a:ext cx="1624760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1950s-1970s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45AC3-5E30-4DED-820C-ACBF39BE8D60}"/>
                  </a:ext>
                </a:extLst>
              </p:cNvPr>
              <p:cNvSpPr txBox="1"/>
              <p:nvPr/>
            </p:nvSpPr>
            <p:spPr>
              <a:xfrm rot="2668846">
                <a:off x="2724224" y="264273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1979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491C6-B1CA-411B-B897-48388AF483E9}"/>
                  </a:ext>
                </a:extLst>
              </p:cNvPr>
              <p:cNvSpPr txBox="1"/>
              <p:nvPr/>
            </p:nvSpPr>
            <p:spPr>
              <a:xfrm rot="18960263">
                <a:off x="3169683" y="3041970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F75E0E-0DDA-4AB7-AA05-97BDF0565E6A}"/>
                  </a:ext>
                </a:extLst>
              </p:cNvPr>
              <p:cNvSpPr txBox="1"/>
              <p:nvPr/>
            </p:nvSpPr>
            <p:spPr>
              <a:xfrm rot="18960263">
                <a:off x="4395201" y="303152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1988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3091AC-CF78-4E2E-BF0D-16F0724C789F}"/>
                  </a:ext>
                </a:extLst>
              </p:cNvPr>
              <p:cNvSpPr txBox="1"/>
              <p:nvPr/>
            </p:nvSpPr>
            <p:spPr>
              <a:xfrm rot="18960263">
                <a:off x="5865062" y="3031524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1996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690569-2846-46D1-AB5A-70BE3A51595C}"/>
                  </a:ext>
                </a:extLst>
              </p:cNvPr>
              <p:cNvSpPr txBox="1"/>
              <p:nvPr/>
            </p:nvSpPr>
            <p:spPr>
              <a:xfrm rot="18960263">
                <a:off x="7485317" y="304529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2005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E4B1B7-24D1-42BD-953A-145EC3781505}"/>
                  </a:ext>
                </a:extLst>
              </p:cNvPr>
              <p:cNvSpPr txBox="1"/>
              <p:nvPr/>
            </p:nvSpPr>
            <p:spPr>
              <a:xfrm rot="18960263">
                <a:off x="10399462" y="304197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2021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92D5CA-13AF-4124-98D4-A63CFB322EA9}"/>
                  </a:ext>
                </a:extLst>
              </p:cNvPr>
              <p:cNvSpPr txBox="1"/>
              <p:nvPr/>
            </p:nvSpPr>
            <p:spPr>
              <a:xfrm>
                <a:off x="291276" y="2453897"/>
                <a:ext cx="1924233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Start of the </a:t>
                </a:r>
              </a:p>
              <a:p>
                <a:pPr algn="ctr"/>
                <a:r>
                  <a:rPr lang="en-US" sz="2087" dirty="0"/>
                  <a:t>Great Acceleration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843DE8-31A2-4898-8D23-54CECBB7D140}"/>
                  </a:ext>
                </a:extLst>
              </p:cNvPr>
              <p:cNvSpPr txBox="1"/>
              <p:nvPr/>
            </p:nvSpPr>
            <p:spPr>
              <a:xfrm>
                <a:off x="2277689" y="3493875"/>
                <a:ext cx="126817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87" dirty="0"/>
                  <a:t>UN/ECE LRTAP Sulphur Protocols</a:t>
                </a:r>
                <a:endParaRPr lang="en-US" sz="2087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AA36F2-565F-4F96-A5A2-3792A38BC886}"/>
                  </a:ext>
                </a:extLst>
              </p:cNvPr>
              <p:cNvSpPr txBox="1"/>
              <p:nvPr/>
            </p:nvSpPr>
            <p:spPr>
              <a:xfrm>
                <a:off x="2960258" y="2245415"/>
                <a:ext cx="1229729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acidification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892350-487C-4901-9129-D197A7705679}"/>
                  </a:ext>
                </a:extLst>
              </p:cNvPr>
              <p:cNvSpPr txBox="1"/>
              <p:nvPr/>
            </p:nvSpPr>
            <p:spPr>
              <a:xfrm>
                <a:off x="3976598" y="1859127"/>
                <a:ext cx="1852036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EU use of </a:t>
                </a:r>
              </a:p>
              <a:p>
                <a:pPr algn="ctr"/>
                <a:r>
                  <a:rPr lang="en-US" sz="2087" dirty="0"/>
                  <a:t>N and P fertilizers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810D53-F0DC-4857-81D3-975AB5EAA3DE}"/>
                  </a:ext>
                </a:extLst>
              </p:cNvPr>
              <p:cNvSpPr txBox="1"/>
              <p:nvPr/>
            </p:nvSpPr>
            <p:spPr>
              <a:xfrm>
                <a:off x="5755233" y="1820844"/>
                <a:ext cx="136530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alien species introduction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38FFC-E335-49C8-BBE4-46FFD866D0B2}"/>
                  </a:ext>
                </a:extLst>
              </p:cNvPr>
              <p:cNvSpPr txBox="1"/>
              <p:nvPr/>
            </p:nvSpPr>
            <p:spPr>
              <a:xfrm>
                <a:off x="6222949" y="3493875"/>
                <a:ext cx="152771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Water Framework Directive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ABB514-94CA-45C8-BBD6-ABB203FF5EF0}"/>
                  </a:ext>
                </a:extLst>
              </p:cNvPr>
              <p:cNvSpPr txBox="1"/>
              <p:nvPr/>
            </p:nvSpPr>
            <p:spPr>
              <a:xfrm>
                <a:off x="7265810" y="1936971"/>
                <a:ext cx="110964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New neonics authorized in Europe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55C533-6643-44F9-B6FD-809DEBFE3D78}"/>
                  </a:ext>
                </a:extLst>
              </p:cNvPr>
              <p:cNvSpPr txBox="1"/>
              <p:nvPr/>
            </p:nvSpPr>
            <p:spPr>
              <a:xfrm>
                <a:off x="9205464" y="3269650"/>
                <a:ext cx="99423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Paris Climate Accord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AF337C-FEFD-4DFE-976A-8B879F0D791D}"/>
                  </a:ext>
                </a:extLst>
              </p:cNvPr>
              <p:cNvSpPr txBox="1"/>
              <p:nvPr/>
            </p:nvSpPr>
            <p:spPr>
              <a:xfrm>
                <a:off x="9865540" y="3489193"/>
                <a:ext cx="1482016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592A5-EADE-4E74-8D2E-CAE565D75920}"/>
                  </a:ext>
                </a:extLst>
              </p:cNvPr>
              <p:cNvSpPr txBox="1"/>
              <p:nvPr/>
            </p:nvSpPr>
            <p:spPr>
              <a:xfrm>
                <a:off x="10410200" y="2073066"/>
                <a:ext cx="92747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Hottest European summer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BDC7F6E-5728-4BE2-BDFD-83BC491A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802" y="2979662"/>
                <a:ext cx="410" cy="5244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AF4437F-2910-4465-BEA1-0D73347A7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02926" y="2322348"/>
                <a:ext cx="1" cy="686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93A555-B20B-4843-93B6-512DF0469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084" y="2729742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86060C-6337-43E1-9D98-E0CA67AB3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5384" y="2504243"/>
                <a:ext cx="2267" cy="459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2D67A49-1FC8-4C1A-8C1B-809C16388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4908" y="2667406"/>
                <a:ext cx="0" cy="293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F3EA0FB-AEBE-4D76-9096-8221456E2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0508" y="2739237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Star: 10 Points 63">
                <a:extLst>
                  <a:ext uri="{FF2B5EF4-FFF2-40B4-BE49-F238E27FC236}">
                    <a16:creationId xmlns:a16="http://schemas.microsoft.com/office/drawing/2014/main" id="{F2E37D50-4EB2-4D82-B9A0-BD0CCDFBB791}"/>
                  </a:ext>
                </a:extLst>
              </p:cNvPr>
              <p:cNvSpPr/>
              <p:nvPr/>
            </p:nvSpPr>
            <p:spPr>
              <a:xfrm>
                <a:off x="10774250" y="1907970"/>
                <a:ext cx="232611" cy="221698"/>
              </a:xfrm>
              <a:prstGeom prst="star10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>
                  <a:solidFill>
                    <a:srgbClr val="FF0000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ADBAF13-094D-4BD2-8B7C-065EB5F6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2422" y="2056264"/>
                <a:ext cx="371151" cy="51033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1C778E-4931-4C16-96B1-2FD7443C036F}"/>
                  </a:ext>
                </a:extLst>
              </p:cNvPr>
              <p:cNvSpPr txBox="1"/>
              <p:nvPr/>
            </p:nvSpPr>
            <p:spPr>
              <a:xfrm>
                <a:off x="4536840" y="3493875"/>
                <a:ext cx="1543602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Urban Waste Water Treatment Directive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A9EAB7E-2F8F-40C8-B631-05A37B4FD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7817" y="2208009"/>
                <a:ext cx="820333" cy="682786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7C3D28-5ADF-416D-885D-E03D32D11485}"/>
                </a:ext>
              </a:extLst>
            </p:cNvPr>
            <p:cNvSpPr txBox="1"/>
            <p:nvPr/>
          </p:nvSpPr>
          <p:spPr>
            <a:xfrm rot="2668846">
              <a:off x="4768405" y="285086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39F87E-6CEE-4A6E-86F5-F7587FC09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778" y="322656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20A308-98ED-42A2-92E4-8EC380F30E1E}"/>
                </a:ext>
              </a:extLst>
            </p:cNvPr>
            <p:cNvSpPr txBox="1"/>
            <p:nvPr/>
          </p:nvSpPr>
          <p:spPr>
            <a:xfrm rot="2668846">
              <a:off x="6498894" y="2855936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6940E5-9026-48C0-9FB0-D3CB7A61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52" y="3251962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6C83FE-6B78-4EE5-BDCF-FDDA550DA8BB}"/>
                </a:ext>
              </a:extLst>
            </p:cNvPr>
            <p:cNvSpPr txBox="1"/>
            <p:nvPr/>
          </p:nvSpPr>
          <p:spPr>
            <a:xfrm rot="2668846">
              <a:off x="9539640" y="2832858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F5DEFD-49CE-41E2-8A40-12538C918C9D}"/>
                </a:ext>
              </a:extLst>
            </p:cNvPr>
            <p:cNvSpPr txBox="1"/>
            <p:nvPr/>
          </p:nvSpPr>
          <p:spPr>
            <a:xfrm rot="2668846">
              <a:off x="9956711" y="283194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079FB0-BCEA-42EF-B415-6630F421A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3755" y="325083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17B2B9-7EE4-41BE-A806-D6E6981F3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8924" y="3234613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3AFA5B9-541D-E2C2-70E2-C446564F7BC1}"/>
              </a:ext>
            </a:extLst>
          </p:cNvPr>
          <p:cNvGrpSpPr/>
          <p:nvPr/>
        </p:nvGrpSpPr>
        <p:grpSpPr>
          <a:xfrm>
            <a:off x="2167433" y="896180"/>
            <a:ext cx="16860144" cy="12537185"/>
            <a:chOff x="2416815" y="1245316"/>
            <a:chExt cx="16860144" cy="125371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C1041F-9923-B8A2-9190-BA0B934AC4EF}"/>
                </a:ext>
              </a:extLst>
            </p:cNvPr>
            <p:cNvGrpSpPr/>
            <p:nvPr/>
          </p:nvGrpSpPr>
          <p:grpSpPr>
            <a:xfrm>
              <a:off x="2416815" y="1245316"/>
              <a:ext cx="16849939" cy="12537185"/>
              <a:chOff x="2416815" y="1325999"/>
              <a:chExt cx="16849939" cy="1253718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416815" y="1325999"/>
                <a:ext cx="16849939" cy="12537185"/>
                <a:chOff x="2405214" y="1341118"/>
                <a:chExt cx="16849939" cy="1253718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CA2587C-A571-4D5A-9E2B-217379A39F05}"/>
                    </a:ext>
                  </a:extLst>
                </p:cNvPr>
                <p:cNvSpPr/>
                <p:nvPr/>
              </p:nvSpPr>
              <p:spPr>
                <a:xfrm>
                  <a:off x="2405214" y="1341118"/>
                  <a:ext cx="16849939" cy="125371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25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FD1B67E-57E3-420C-8750-707C89DA8BC8}"/>
                    </a:ext>
                  </a:extLst>
                </p:cNvPr>
                <p:cNvGrpSpPr/>
                <p:nvPr/>
              </p:nvGrpSpPr>
              <p:grpSpPr>
                <a:xfrm>
                  <a:off x="2405214" y="1531172"/>
                  <a:ext cx="16578280" cy="3253014"/>
                  <a:chOff x="-247922" y="2033149"/>
                  <a:chExt cx="11819251" cy="231919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E19D01A-13BA-4D39-B19F-14DF825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47922" y="2033149"/>
                    <a:ext cx="11819251" cy="2319190"/>
                    <a:chOff x="219128" y="1856995"/>
                    <a:chExt cx="11118550" cy="2181698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BE07BC4C-F023-4142-89E1-4F0B356BB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88714" y="2221995"/>
                      <a:ext cx="501416" cy="632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01E2D1AF-757C-44A3-AED5-6B82E3E0AF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860743" y="2525529"/>
                      <a:ext cx="381073" cy="4602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48411100-2C9E-4AFE-8CA0-7FA7E8C190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69449" y="3321738"/>
                      <a:ext cx="847128" cy="4827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CCE1FE5D-94E3-4259-8D38-278AFEAFCB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54727" y="2357333"/>
                      <a:ext cx="571478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A7DB5665-7042-4676-AF10-82712EE9D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760535" y="3386746"/>
                      <a:ext cx="658185" cy="6519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FCBDCC5-DD3D-46BE-AE46-E41F688050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587" y="2991853"/>
                      <a:ext cx="1038425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A0328C6-4BA3-446C-9E12-F8FC64A63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76" y="2934704"/>
                      <a:ext cx="2677520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6E2B30B-17EE-446A-AAC5-2132B4C69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8396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BF65A4F-EE02-4914-AE9A-020D9A34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940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68BC520-59D3-45B8-AF20-A1177D7D2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754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B53D6C1D-FCAE-45AF-A36F-D580A4DE2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144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57FE6760-9852-44E6-AB31-232A1CE1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0540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791E794-3177-4495-9D67-C30A5C2CE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3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AEA3443-39D9-444D-AAB4-2F7175BC2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7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11424A3E-B71D-4339-98F2-2365FC05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59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04FA3B0-09F4-45FD-800A-47CE0B222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8902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9006FAB6-6A46-49FF-ABD8-492628C15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83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532F833-E8AC-49DC-920A-FF74F458A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4164" y="3006106"/>
                      <a:ext cx="1624760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1950s-1970s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EF45AC3-5E30-4DED-820C-ACBF39BE8D60}"/>
                        </a:ext>
                      </a:extLst>
                    </p:cNvPr>
                    <p:cNvSpPr txBox="1"/>
                    <p:nvPr/>
                  </p:nvSpPr>
                  <p:spPr>
                    <a:xfrm rot="2668846">
                      <a:off x="2724224" y="264273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1979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6F491C6-B1CA-411B-B897-48388AF483E9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3169683" y="3041970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1980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DF75E0E-0DDA-4AB7-AA05-97BDF0565E6A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4395201" y="3031527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1988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C3091AC-CF78-4E2E-BF0D-16F0724C789F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5865062" y="3031524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1996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690569-2846-46D1-AB5A-70BE3A51595C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7467605" y="3081298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2005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4E4B1B7-24D1-42BD-953A-145EC3781505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10399462" y="304197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2021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F92D5CA-13AF-4124-98D4-A63CFB322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128" y="2453897"/>
                      <a:ext cx="1924233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Start of the </a:t>
                      </a:r>
                    </a:p>
                    <a:p>
                      <a:pPr algn="ctr"/>
                      <a:r>
                        <a:rPr lang="en-US" sz="2087" dirty="0"/>
                        <a:t>Great Acceleration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843DE8-31A2-4898-8D23-54CECBB7D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8538" y="3382011"/>
                      <a:ext cx="1396497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2087" dirty="0"/>
                        <a:t>UN/ECE LRTAP Sulphur Protocols</a:t>
                      </a:r>
                      <a:endParaRPr lang="en-US" sz="2087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8AA36F2-565F-4F96-A5A2-3792A38BC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58" y="2245415"/>
                      <a:ext cx="1229729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acidification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8892350-487C-4901-9129-D197A7705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6598" y="1859127"/>
                      <a:ext cx="18520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EU use of </a:t>
                      </a:r>
                    </a:p>
                    <a:p>
                      <a:pPr algn="ctr"/>
                      <a:r>
                        <a:rPr lang="en-US" sz="2087" dirty="0"/>
                        <a:t>N and P fertilizers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810D53-F0DC-4857-81D3-975AB5EAA3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6317" y="1863069"/>
                      <a:ext cx="1210476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alien species introduction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7A38FFC-E335-49C8-BBE4-46FFD866D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635" y="3505331"/>
                      <a:ext cx="1671458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EU Water Framework Directive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ABB514-94CA-45C8-BBD6-ABB203FF5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8383" y="1856995"/>
                      <a:ext cx="1109640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New neonics authorized in Europe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955C533-6643-44F9-B6FD-809DEBFE3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3930" y="3269472"/>
                      <a:ext cx="994239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Paris Climate Accord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F9592A5-EADE-4E74-8D2E-CAE565D75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10200" y="2073066"/>
                      <a:ext cx="927478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Hottest European summer</a:t>
                      </a: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DC7F6E-5728-4BE2-BDFD-83BC491A6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9802" y="2979662"/>
                      <a:ext cx="410" cy="52441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AF4437F-2910-4465-BEA1-0D73347A7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902926" y="2322348"/>
                      <a:ext cx="1" cy="6863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993A555-B20B-4843-93B6-512DF0469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59084" y="2729742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986060C-6337-43E1-9D98-E0CA67AB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68093" y="2558630"/>
                      <a:ext cx="4896" cy="4046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2D67A49-1FC8-4C1A-8C1B-809C16388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64908" y="2667406"/>
                      <a:ext cx="0" cy="29372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F3EA0FB-AEBE-4D76-9096-8221456E2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860508" y="2739237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Star: 10 Points 63">
                      <a:extLst>
                        <a:ext uri="{FF2B5EF4-FFF2-40B4-BE49-F238E27FC236}">
                          <a16:creationId xmlns:a16="http://schemas.microsoft.com/office/drawing/2014/main" id="{F2E37D50-4EB2-4D82-B9A0-BD0CCDFBB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74250" y="1907970"/>
                      <a:ext cx="232611" cy="221698"/>
                    </a:xfrm>
                    <a:prstGeom prst="star10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91C778E-4931-4C16-96B1-2FD7443C0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9006" y="3493875"/>
                      <a:ext cx="17114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Urban Waste Water Treatment Directive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4A9EAB7E-2F8F-40C8-B631-05A37B4FD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947817" y="2208009"/>
                      <a:ext cx="820333" cy="68278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07C3D28-5ADF-416D-885D-E03D32D11485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4768405" y="285086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1991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39F87E-6CEE-4A6E-86F5-F7587FC09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01778" y="322656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20A308-98ED-42A2-92E4-8EC380F30E1E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6498894" y="2855936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2000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D6940E5-9026-48C0-9FB0-D3CB7A61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2052" y="3251962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56C83FE-6B78-4EE5-BDCF-FDDA550DA8BB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539640" y="2832858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4F5DEFD-49CE-41E2-8A40-12538C918C9D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956711" y="283194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2018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B079FB0-BCEA-42EF-B415-6630F421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755" y="325083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7B2B9-7EE4-41BE-A806-D6E6981F3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68924" y="3234613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7C3F86-283F-4CDE-B8E8-ABFBC6D30569}"/>
                    </a:ext>
                  </a:extLst>
                </p:cNvPr>
                <p:cNvSpPr txBox="1"/>
                <p:nvPr/>
              </p:nvSpPr>
              <p:spPr>
                <a:xfrm>
                  <a:off x="2725510" y="4957542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b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9735BE-5205-42C0-BEF0-2B7350A1A4DE}"/>
                    </a:ext>
                  </a:extLst>
                </p:cNvPr>
                <p:cNvSpPr txBox="1"/>
                <p:nvPr/>
              </p:nvSpPr>
              <p:spPr>
                <a:xfrm>
                  <a:off x="2662520" y="1498281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675D681-E806-4220-80A2-5291173AE82D}"/>
                    </a:ext>
                  </a:extLst>
                </p:cNvPr>
                <p:cNvSpPr txBox="1"/>
                <p:nvPr/>
              </p:nvSpPr>
              <p:spPr>
                <a:xfrm>
                  <a:off x="14011447" y="5550458"/>
                  <a:ext cx="4832119" cy="61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367" i="1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3D526F-464B-4075-A474-CE05FCBF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87031" y="2615474"/>
                  <a:ext cx="0" cy="6027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A854C7F-6E8E-4E7C-84CB-16CDD804693B}"/>
                    </a:ext>
                  </a:extLst>
                </p:cNvPr>
                <p:cNvSpPr/>
                <p:nvPr/>
              </p:nvSpPr>
              <p:spPr>
                <a:xfrm>
                  <a:off x="13403147" y="3137035"/>
                  <a:ext cx="155477" cy="167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F0C37EF-033A-40F6-B5D0-986EC3A4B17A}"/>
                    </a:ext>
                  </a:extLst>
                </p:cNvPr>
                <p:cNvSpPr txBox="1"/>
                <p:nvPr/>
              </p:nvSpPr>
              <p:spPr>
                <a:xfrm rot="18960263">
                  <a:off x="12699722" y="3407714"/>
                  <a:ext cx="910844" cy="45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A54849-EF9C-41CB-A098-26393679B85A}"/>
                    </a:ext>
                  </a:extLst>
                </p:cNvPr>
                <p:cNvSpPr txBox="1"/>
                <p:nvPr/>
              </p:nvSpPr>
              <p:spPr>
                <a:xfrm>
                  <a:off x="12328384" y="1972522"/>
                  <a:ext cx="1382912" cy="105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summer in 500y</a:t>
                  </a:r>
                </a:p>
              </p:txBody>
            </p:sp>
            <p:sp>
              <p:nvSpPr>
                <p:cNvPr id="89" name="Star: 10 Points 88">
                  <a:extLst>
                    <a:ext uri="{FF2B5EF4-FFF2-40B4-BE49-F238E27FC236}">
                      <a16:creationId xmlns:a16="http://schemas.microsoft.com/office/drawing/2014/main" id="{FBB950F2-5CFF-4BAC-969C-6E7CB104708B}"/>
                    </a:ext>
                  </a:extLst>
                </p:cNvPr>
                <p:cNvSpPr/>
                <p:nvPr/>
              </p:nvSpPr>
              <p:spPr>
                <a:xfrm>
                  <a:off x="12901524" y="1611620"/>
                  <a:ext cx="346834" cy="330562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57AE862-629B-4B64-8BBF-F8F6E8120DA2}"/>
                    </a:ext>
                  </a:extLst>
                </p:cNvPr>
                <p:cNvSpPr txBox="1"/>
                <p:nvPr/>
              </p:nvSpPr>
              <p:spPr>
                <a:xfrm>
                  <a:off x="13513441" y="4952863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/>
                    <a:t>c</a:t>
                  </a:r>
                  <a:endParaRPr lang="en-US" sz="3927" dirty="0"/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3EC5361-92BB-E6F3-6D05-E9A2742D1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091" y="4975201"/>
                <a:ext cx="10065290" cy="862739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29BDF3-46E8-F37B-2E89-FBFA1C137A6C}"/>
                  </a:ext>
                </a:extLst>
              </p:cNvPr>
              <p:cNvSpPr txBox="1"/>
              <p:nvPr/>
            </p:nvSpPr>
            <p:spPr>
              <a:xfrm>
                <a:off x="3346096" y="4927051"/>
                <a:ext cx="48250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Taxon richness (% y</a:t>
                </a:r>
                <a:r>
                  <a:rPr lang="en-US" sz="2800" baseline="30000" dirty="0">
                    <a:solidFill>
                      <a:schemeClr val="bg1"/>
                    </a:solidFill>
                  </a:rPr>
                  <a:t>-1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D3E0E26-3110-0FE2-60B7-C2E2D46C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8361" y="4982335"/>
              <a:ext cx="5298598" cy="847775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A83445E-514E-0794-8276-3E907CEE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581789" y="4481275"/>
              <a:ext cx="505716" cy="76093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3F6901-92B9-1271-87B7-82AD4A2CBE09}"/>
                </a:ext>
              </a:extLst>
            </p:cNvPr>
            <p:cNvSpPr txBox="1"/>
            <p:nvPr/>
          </p:nvSpPr>
          <p:spPr>
            <a:xfrm>
              <a:off x="17046763" y="3899637"/>
              <a:ext cx="1701763" cy="1398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Strategy for Plastics in a Circular Economy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205</Words>
  <Application>Microsoft Office PowerPoint</Application>
  <PresentationFormat>Custom</PresentationFormat>
  <Paragraphs>78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46</cp:revision>
  <dcterms:created xsi:type="dcterms:W3CDTF">2021-11-08T13:53:48Z</dcterms:created>
  <dcterms:modified xsi:type="dcterms:W3CDTF">2023-03-02T17:47:32Z</dcterms:modified>
</cp:coreProperties>
</file>