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9157-271F-4399-8FEB-EF56E6D5E49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A5351A8-EF13-40EA-581F-6F70B55D7053}"/>
              </a:ext>
            </a:extLst>
          </p:cNvPr>
          <p:cNvGrpSpPr/>
          <p:nvPr/>
        </p:nvGrpSpPr>
        <p:grpSpPr>
          <a:xfrm>
            <a:off x="1778925" y="563672"/>
            <a:ext cx="17523228" cy="12650194"/>
            <a:chOff x="1778925" y="796428"/>
            <a:chExt cx="17523228" cy="1265019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AFA5B9-541D-E2C2-70E2-C446564F7BC1}"/>
                </a:ext>
              </a:extLst>
            </p:cNvPr>
            <p:cNvGrpSpPr/>
            <p:nvPr/>
          </p:nvGrpSpPr>
          <p:grpSpPr>
            <a:xfrm>
              <a:off x="1778925" y="796428"/>
              <a:ext cx="17523228" cy="12650194"/>
              <a:chOff x="2028307" y="1245316"/>
              <a:chExt cx="17523228" cy="1265019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28307" y="1245316"/>
                <a:ext cx="17523228" cy="12650194"/>
                <a:chOff x="2016706" y="1341118"/>
                <a:chExt cx="17523228" cy="1265019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CA2587C-A571-4D5A-9E2B-217379A39F05}"/>
                    </a:ext>
                  </a:extLst>
                </p:cNvPr>
                <p:cNvSpPr/>
                <p:nvPr/>
              </p:nvSpPr>
              <p:spPr>
                <a:xfrm>
                  <a:off x="2016706" y="1341118"/>
                  <a:ext cx="17523228" cy="12650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25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FD1B67E-57E3-420C-8750-707C89DA8BC8}"/>
                    </a:ext>
                  </a:extLst>
                </p:cNvPr>
                <p:cNvGrpSpPr/>
                <p:nvPr/>
              </p:nvGrpSpPr>
              <p:grpSpPr>
                <a:xfrm>
                  <a:off x="2405214" y="1531172"/>
                  <a:ext cx="16578280" cy="3253014"/>
                  <a:chOff x="-247922" y="2033149"/>
                  <a:chExt cx="11819251" cy="231919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E19D01A-13BA-4D39-B19F-14DF8258F7C9}"/>
                      </a:ext>
                    </a:extLst>
                  </p:cNvPr>
                  <p:cNvGrpSpPr/>
                  <p:nvPr/>
                </p:nvGrpSpPr>
                <p:grpSpPr>
                  <a:xfrm>
                    <a:off x="-247922" y="2033149"/>
                    <a:ext cx="11819251" cy="2319190"/>
                    <a:chOff x="219128" y="1856995"/>
                    <a:chExt cx="11118550" cy="2181698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BE07BC4C-F023-4142-89E1-4F0B356BB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788714" y="2221995"/>
                      <a:ext cx="501416" cy="632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01E2D1AF-757C-44A3-AED5-6B82E3E0AF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860743" y="2525529"/>
                      <a:ext cx="381073" cy="46022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48411100-2C9E-4AFE-8CA0-7FA7E8C190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69449" y="3321738"/>
                      <a:ext cx="847128" cy="4827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CCE1FE5D-94E3-4259-8D38-278AFEAFCB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54727" y="2357333"/>
                      <a:ext cx="571478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>
                      <a:extLst>
                        <a:ext uri="{FF2B5EF4-FFF2-40B4-BE49-F238E27FC236}">
                          <a16:creationId xmlns:a16="http://schemas.microsoft.com/office/drawing/2014/main" id="{A7DB5665-7042-4676-AF10-82712EE9D1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760535" y="3386746"/>
                      <a:ext cx="658185" cy="65194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DFCBDCC5-DD3D-46BE-AE46-E41F688050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4587" y="2991853"/>
                      <a:ext cx="1038425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A0328C6-4BA3-446C-9E12-F8FC64A63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876" y="2934704"/>
                      <a:ext cx="2677520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B6E2B30B-17EE-446A-AAC5-2132B4C69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8396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6BF65A4F-EE02-4914-AE9A-020D9A347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940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668BC520-59D3-45B8-AF20-A1177D7D2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8754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B53D6C1D-FCAE-45AF-A36F-D580A4DE2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144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57FE6760-9852-44E6-AB31-232A1CE1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0540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6791E794-3177-4495-9D67-C30A5C2CE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03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BAEA3443-39D9-444D-AAB4-2F7175BC2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7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11424A3E-B71D-4339-98F2-2365FC05B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59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304FA3B0-09F4-45FD-800A-47CE0B222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8902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9006FAB6-6A46-49FF-ABD8-492628C15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083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532F833-E8AC-49DC-920A-FF74F458A3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4164" y="3006106"/>
                      <a:ext cx="1624760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1950s-1970s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EF45AC3-5E30-4DED-820C-ACBF39BE8D60}"/>
                        </a:ext>
                      </a:extLst>
                    </p:cNvPr>
                    <p:cNvSpPr txBox="1"/>
                    <p:nvPr/>
                  </p:nvSpPr>
                  <p:spPr>
                    <a:xfrm rot="2668846">
                      <a:off x="2724224" y="264273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1979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6F491C6-B1CA-411B-B897-48388AF483E9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3169683" y="3041970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1980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DF75E0E-0DDA-4AB7-AA05-97BDF0565E6A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4395201" y="3031527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1988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C3091AC-CF78-4E2E-BF0D-16F0724C789F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5865062" y="3031524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1996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B690569-2846-46D1-AB5A-70BE3A51595C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7467605" y="3081298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2005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4E4B1B7-24D1-42BD-953A-145EC3781505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10399462" y="304197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2021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F92D5CA-13AF-4124-98D4-A63CFB322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128" y="2453897"/>
                      <a:ext cx="1924233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Start of the </a:t>
                      </a:r>
                    </a:p>
                    <a:p>
                      <a:pPr algn="ctr"/>
                      <a:r>
                        <a:rPr lang="en-US" sz="2087" dirty="0"/>
                        <a:t>Great Acceleration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E843DE8-31A2-4898-8D23-54CECBB7D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8538" y="3382011"/>
                      <a:ext cx="1396497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2087" dirty="0"/>
                        <a:t>UN/ECE LRTAP Sulphur Protocols</a:t>
                      </a:r>
                      <a:endParaRPr lang="en-US" sz="2087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8AA36F2-565F-4F96-A5A2-3792A38BC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0258" y="2245415"/>
                      <a:ext cx="1229729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acidification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8892350-487C-4901-9129-D197A7705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6598" y="1859127"/>
                      <a:ext cx="18520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EU use of </a:t>
                      </a:r>
                    </a:p>
                    <a:p>
                      <a:pPr algn="ctr"/>
                      <a:r>
                        <a:rPr lang="en-US" sz="2087" dirty="0"/>
                        <a:t>N and P fertilizers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EA810D53-F0DC-4857-81D3-975AB5EAA3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26317" y="1863069"/>
                      <a:ext cx="1210476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alien species introduction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F7A38FFC-E335-49C8-BBE4-46FFD866D0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635" y="3505331"/>
                      <a:ext cx="1671458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EU Water Framework Directive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ABB514-94CA-45C8-BBD6-ABB203FF5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8383" y="1856995"/>
                      <a:ext cx="1109640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New neonics authorized in Europe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B955C533-6643-44F9-B6FD-809DEBFE3D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3930" y="3269472"/>
                      <a:ext cx="994239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Paris Climate Accord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F9592A5-EADE-4E74-8D2E-CAE565D75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10200" y="2073066"/>
                      <a:ext cx="927478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Hottest European summer</a:t>
                      </a:r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2BDC7F6E-5728-4BE2-BDFD-83BC491A6F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49802" y="2979662"/>
                      <a:ext cx="410" cy="52441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6AF4437F-2910-4465-BEA1-0D73347A7A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902926" y="2322348"/>
                      <a:ext cx="1" cy="68630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C993A555-B20B-4843-93B6-512DF04690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59084" y="2729742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986060C-6337-43E1-9D98-E0CA67AB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68093" y="2558630"/>
                      <a:ext cx="4896" cy="4046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2D67A49-1FC8-4C1A-8C1B-809C16388B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64908" y="2667406"/>
                      <a:ext cx="0" cy="29372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7F3EA0FB-AEBE-4D76-9096-8221456E2C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860508" y="2739237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Star: 10 Points 63">
                      <a:extLst>
                        <a:ext uri="{FF2B5EF4-FFF2-40B4-BE49-F238E27FC236}">
                          <a16:creationId xmlns:a16="http://schemas.microsoft.com/office/drawing/2014/main" id="{F2E37D50-4EB2-4D82-B9A0-BD0CCDFBB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74250" y="1907970"/>
                      <a:ext cx="232611" cy="221698"/>
                    </a:xfrm>
                    <a:prstGeom prst="star10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091C778E-4931-4C16-96B1-2FD7443C0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9006" y="3493875"/>
                      <a:ext cx="17114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Urban Waste Water Treatment Directive</a:t>
                      </a:r>
                    </a:p>
                  </p:txBody>
                </p:sp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4A9EAB7E-2F8F-40C8-B631-05A37B4FD5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947817" y="2208009"/>
                      <a:ext cx="820333" cy="68278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07C3D28-5ADF-416D-885D-E03D32D11485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4768405" y="285086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1991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039F87E-6CEE-4A6E-86F5-F7587FC09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01778" y="322656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620A308-98ED-42A2-92E4-8EC380F30E1E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6498894" y="2855936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2000</a:t>
                    </a:r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D6940E5-9026-48C0-9FB0-D3CB7A61F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12052" y="3251962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956C83FE-6B78-4EE5-BDCF-FDDA550DA8BB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539640" y="2832858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2016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4F5DEFD-49CE-41E2-8A40-12538C918C9D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956711" y="283194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2018</a:t>
                    </a: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2B079FB0-BCEA-42EF-B415-6630F421A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93755" y="325083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617B2B9-7EE4-41BE-A806-D6E6981F3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68924" y="3234613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97C3F86-283F-4CDE-B8E8-ABFBC6D30569}"/>
                    </a:ext>
                  </a:extLst>
                </p:cNvPr>
                <p:cNvSpPr txBox="1"/>
                <p:nvPr/>
              </p:nvSpPr>
              <p:spPr>
                <a:xfrm>
                  <a:off x="2725510" y="4957542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D9735BE-5205-42C0-BEF0-2B7350A1A4DE}"/>
                    </a:ext>
                  </a:extLst>
                </p:cNvPr>
                <p:cNvSpPr txBox="1"/>
                <p:nvPr/>
              </p:nvSpPr>
              <p:spPr>
                <a:xfrm>
                  <a:off x="2657590" y="1500331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675D681-E806-4220-80A2-5291173AE82D}"/>
                    </a:ext>
                  </a:extLst>
                </p:cNvPr>
                <p:cNvSpPr txBox="1"/>
                <p:nvPr/>
              </p:nvSpPr>
              <p:spPr>
                <a:xfrm>
                  <a:off x="14011447" y="5550458"/>
                  <a:ext cx="4832119" cy="610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367" i="1" dirty="0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83D526F-464B-4075-A474-CE05FCBFD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487031" y="2615474"/>
                  <a:ext cx="0" cy="6027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A854C7F-6E8E-4E7C-84CB-16CDD804693B}"/>
                    </a:ext>
                  </a:extLst>
                </p:cNvPr>
                <p:cNvSpPr/>
                <p:nvPr/>
              </p:nvSpPr>
              <p:spPr>
                <a:xfrm>
                  <a:off x="13403147" y="3137035"/>
                  <a:ext cx="155477" cy="167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F0C37EF-033A-40F6-B5D0-986EC3A4B17A}"/>
                    </a:ext>
                  </a:extLst>
                </p:cNvPr>
                <p:cNvSpPr txBox="1"/>
                <p:nvPr/>
              </p:nvSpPr>
              <p:spPr>
                <a:xfrm rot="18960263">
                  <a:off x="12699722" y="3407714"/>
                  <a:ext cx="910844" cy="45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2003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FA54849-EF9C-41CB-A098-26393679B85A}"/>
                    </a:ext>
                  </a:extLst>
                </p:cNvPr>
                <p:cNvSpPr txBox="1"/>
                <p:nvPr/>
              </p:nvSpPr>
              <p:spPr>
                <a:xfrm>
                  <a:off x="12427498" y="1904422"/>
                  <a:ext cx="1382912" cy="1055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Hottest summer in 500y</a:t>
                  </a:r>
                </a:p>
              </p:txBody>
            </p:sp>
            <p:sp>
              <p:nvSpPr>
                <p:cNvPr id="89" name="Star: 10 Points 88">
                  <a:extLst>
                    <a:ext uri="{FF2B5EF4-FFF2-40B4-BE49-F238E27FC236}">
                      <a16:creationId xmlns:a16="http://schemas.microsoft.com/office/drawing/2014/main" id="{FBB950F2-5CFF-4BAC-969C-6E7CB104708B}"/>
                    </a:ext>
                  </a:extLst>
                </p:cNvPr>
                <p:cNvSpPr/>
                <p:nvPr/>
              </p:nvSpPr>
              <p:spPr>
                <a:xfrm>
                  <a:off x="12901524" y="1611620"/>
                  <a:ext cx="346834" cy="330562"/>
                </a:xfrm>
                <a:prstGeom prst="star10">
                  <a:avLst/>
                </a:prstGeom>
                <a:solidFill>
                  <a:schemeClr val="accent2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57AE862-629B-4B64-8BBF-F8F6E8120DA2}"/>
                    </a:ext>
                  </a:extLst>
                </p:cNvPr>
                <p:cNvSpPr txBox="1"/>
                <p:nvPr/>
              </p:nvSpPr>
              <p:spPr>
                <a:xfrm>
                  <a:off x="13513441" y="4952863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D3E0E26-3110-0FE2-60B7-C2E2D46CF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57651" y="5044596"/>
                <a:ext cx="5403527" cy="8645643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A83445E-514E-0794-8276-3E907CEE9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81789" y="4481275"/>
                <a:ext cx="505716" cy="76093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3F6901-92B9-1271-87B7-82AD4A2CBE09}"/>
                  </a:ext>
                </a:extLst>
              </p:cNvPr>
              <p:cNvSpPr txBox="1"/>
              <p:nvPr/>
            </p:nvSpPr>
            <p:spPr>
              <a:xfrm>
                <a:off x="17046763" y="3899637"/>
                <a:ext cx="1701763" cy="139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Strategy for Plastics in a Circular Economy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70BE13-24E0-7658-18A4-5A963ED4A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429" y="4289163"/>
              <a:ext cx="10226812" cy="876583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F08437-36D3-A041-68C6-1EEB3D387C45}"/>
                </a:ext>
              </a:extLst>
            </p:cNvPr>
            <p:cNvSpPr txBox="1"/>
            <p:nvPr/>
          </p:nvSpPr>
          <p:spPr>
            <a:xfrm>
              <a:off x="3074141" y="4315092"/>
              <a:ext cx="379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Taxon richness (% y</a:t>
              </a:r>
              <a:r>
                <a:rPr lang="en-US" sz="2800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EE53903C-DFAD-2961-F06E-FA7BED707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56830"/>
              </p:ext>
            </p:extLst>
          </p:nvPr>
        </p:nvGraphicFramePr>
        <p:xfrm>
          <a:off x="3600450" y="2400300"/>
          <a:ext cx="14398625" cy="959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XML" r:id="rId11" imgW="0" imgH="0" progId="FoxitPhantomPDF.BXMLDoc">
                  <p:embed/>
                </p:oleObj>
              </mc:Choice>
              <mc:Fallback>
                <p:oleObj name="BXML" r:id="rId11" imgW="0" imgH="0" progId="FoxitPhantomPDF.BXMLDoc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3600450" y="2400300"/>
                        <a:ext cx="14398625" cy="959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77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nFoxit PhantomPDF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56</cp:revision>
  <dcterms:created xsi:type="dcterms:W3CDTF">2021-11-08T13:53:48Z</dcterms:created>
  <dcterms:modified xsi:type="dcterms:W3CDTF">2023-07-03T18:20:11Z</dcterms:modified>
</cp:coreProperties>
</file>