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4" r:id="rId2"/>
  </p:sldIdLst>
  <p:sldSz cx="21599525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46" d="100"/>
          <a:sy n="46" d="100"/>
        </p:scale>
        <p:origin x="6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2356703"/>
            <a:ext cx="18359596" cy="5013407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7563446"/>
            <a:ext cx="16199644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19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78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766678"/>
            <a:ext cx="4657398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766678"/>
            <a:ext cx="13702199" cy="1220351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80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3590057"/>
            <a:ext cx="18629590" cy="5990088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9636813"/>
            <a:ext cx="18629590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/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7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3833390"/>
            <a:ext cx="9179798" cy="9136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3833390"/>
            <a:ext cx="9179798" cy="9136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14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766681"/>
            <a:ext cx="18629590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3530053"/>
            <a:ext cx="9137610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5260078"/>
            <a:ext cx="9137610" cy="77367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3530053"/>
            <a:ext cx="9182611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5260078"/>
            <a:ext cx="9182611" cy="77367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17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89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01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960014"/>
            <a:ext cx="696640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2073367"/>
            <a:ext cx="10934760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4320064"/>
            <a:ext cx="696640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60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960014"/>
            <a:ext cx="696640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2073367"/>
            <a:ext cx="10934760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4320064"/>
            <a:ext cx="696640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157-271F-4399-8FEB-EF56E6D5E496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6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766681"/>
            <a:ext cx="1862959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3833390"/>
            <a:ext cx="1862959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13346867"/>
            <a:ext cx="485989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59157-271F-4399-8FEB-EF56E6D5E496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3346867"/>
            <a:ext cx="728984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13346867"/>
            <a:ext cx="485989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3545E-8082-43B9-BA76-448E0C42C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5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920057" rtl="0" eaLnBrk="1" latinLnBrk="0" hangingPunct="1">
        <a:lnSpc>
          <a:spcPct val="90000"/>
        </a:lnSpc>
        <a:spcBef>
          <a:spcPct val="0"/>
        </a:spcBef>
        <a:buNone/>
        <a:defRPr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tif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2A5351A8-EF13-40EA-581F-6F70B55D7053}"/>
              </a:ext>
            </a:extLst>
          </p:cNvPr>
          <p:cNvGrpSpPr/>
          <p:nvPr/>
        </p:nvGrpSpPr>
        <p:grpSpPr>
          <a:xfrm>
            <a:off x="1778925" y="746552"/>
            <a:ext cx="17523228" cy="12650194"/>
            <a:chOff x="1778925" y="796428"/>
            <a:chExt cx="17523228" cy="12650194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3AFA5B9-541D-E2C2-70E2-C446564F7BC1}"/>
                </a:ext>
              </a:extLst>
            </p:cNvPr>
            <p:cNvGrpSpPr/>
            <p:nvPr/>
          </p:nvGrpSpPr>
          <p:grpSpPr>
            <a:xfrm>
              <a:off x="1778925" y="796428"/>
              <a:ext cx="17523228" cy="12650194"/>
              <a:chOff x="2028307" y="1245316"/>
              <a:chExt cx="17523228" cy="12650194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2028307" y="1245316"/>
                <a:ext cx="17523228" cy="12650194"/>
                <a:chOff x="2016706" y="1341118"/>
                <a:chExt cx="17523228" cy="12650194"/>
              </a:xfrm>
            </p:grpSpPr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8CA2587C-A571-4D5A-9E2B-217379A39F05}"/>
                    </a:ext>
                  </a:extLst>
                </p:cNvPr>
                <p:cNvSpPr/>
                <p:nvPr/>
              </p:nvSpPr>
              <p:spPr>
                <a:xfrm>
                  <a:off x="2016706" y="1341118"/>
                  <a:ext cx="17523228" cy="1265019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8258" tIns="64129" rIns="128258" bIns="6412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525"/>
                </a:p>
              </p:txBody>
            </p:sp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3FD1B67E-57E3-420C-8750-707C89DA8BC8}"/>
                    </a:ext>
                  </a:extLst>
                </p:cNvPr>
                <p:cNvGrpSpPr/>
                <p:nvPr/>
              </p:nvGrpSpPr>
              <p:grpSpPr>
                <a:xfrm>
                  <a:off x="2405214" y="1531172"/>
                  <a:ext cx="16578280" cy="3253014"/>
                  <a:chOff x="-247922" y="2033149"/>
                  <a:chExt cx="11819251" cy="2319190"/>
                </a:xfrm>
              </p:grpSpPr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2E19D01A-13BA-4D39-B19F-14DF8258F7C9}"/>
                      </a:ext>
                    </a:extLst>
                  </p:cNvPr>
                  <p:cNvGrpSpPr/>
                  <p:nvPr/>
                </p:nvGrpSpPr>
                <p:grpSpPr>
                  <a:xfrm>
                    <a:off x="-247922" y="2033149"/>
                    <a:ext cx="11819251" cy="2319190"/>
                    <a:chOff x="219128" y="1856995"/>
                    <a:chExt cx="11118550" cy="2181698"/>
                  </a:xfrm>
                </p:grpSpPr>
                <p:pic>
                  <p:nvPicPr>
                    <p:cNvPr id="3" name="Picture 2">
                      <a:extLst>
                        <a:ext uri="{FF2B5EF4-FFF2-40B4-BE49-F238E27FC236}">
                          <a16:creationId xmlns:a16="http://schemas.microsoft.com/office/drawing/2014/main" id="{BE07BC4C-F023-4142-89E1-4F0B356BBE2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>
                      <a:off x="8788714" y="2221995"/>
                      <a:ext cx="501416" cy="6322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" name="Picture 3">
                      <a:extLst>
                        <a:ext uri="{FF2B5EF4-FFF2-40B4-BE49-F238E27FC236}">
                          <a16:creationId xmlns:a16="http://schemas.microsoft.com/office/drawing/2014/main" id="{01E2D1AF-757C-44A3-AED5-6B82E3E0AF7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5860743" y="2525529"/>
                      <a:ext cx="381073" cy="460228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0" name="Picture 19">
                      <a:extLst>
                        <a:ext uri="{FF2B5EF4-FFF2-40B4-BE49-F238E27FC236}">
                          <a16:creationId xmlns:a16="http://schemas.microsoft.com/office/drawing/2014/main" id="{48411100-2C9E-4AFE-8CA0-7FA7E8C1900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3369449" y="3321738"/>
                      <a:ext cx="847128" cy="48277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" name="Picture 1">
                      <a:extLst>
                        <a:ext uri="{FF2B5EF4-FFF2-40B4-BE49-F238E27FC236}">
                          <a16:creationId xmlns:a16="http://schemas.microsoft.com/office/drawing/2014/main" id="{CCE1FE5D-94E3-4259-8D38-278AFEAFCBB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4254727" y="2357333"/>
                      <a:ext cx="571478" cy="58102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7" name="Picture 66">
                      <a:extLst>
                        <a:ext uri="{FF2B5EF4-FFF2-40B4-BE49-F238E27FC236}">
                          <a16:creationId xmlns:a16="http://schemas.microsoft.com/office/drawing/2014/main" id="{A7DB5665-7042-4676-AF10-82712EE9D19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8760535" y="3386746"/>
                      <a:ext cx="658185" cy="651947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7" name="Straight Connector 6">
                      <a:extLst>
                        <a:ext uri="{FF2B5EF4-FFF2-40B4-BE49-F238E27FC236}">
                          <a16:creationId xmlns:a16="http://schemas.microsoft.com/office/drawing/2014/main" id="{DFCBDCC5-DD3D-46BE-AE46-E41F688050C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04587" y="2991853"/>
                      <a:ext cx="10384256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" name="Oval 7">
                      <a:extLst>
                        <a:ext uri="{FF2B5EF4-FFF2-40B4-BE49-F238E27FC236}">
                          <a16:creationId xmlns:a16="http://schemas.microsoft.com/office/drawing/2014/main" id="{6A0328C6-4BA3-446C-9E12-F8FC64A630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876" y="2934704"/>
                      <a:ext cx="2677520" cy="1122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942"/>
                    </a:p>
                  </p:txBody>
                </p:sp>
                <p:sp>
                  <p:nvSpPr>
                    <p:cNvPr id="9" name="Oval 8">
                      <a:extLst>
                        <a:ext uri="{FF2B5EF4-FFF2-40B4-BE49-F238E27FC236}">
                          <a16:creationId xmlns:a16="http://schemas.microsoft.com/office/drawing/2014/main" id="{B6E2B30B-17EE-446A-AAC5-2132B4C691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98396" y="2934704"/>
                      <a:ext cx="104274" cy="1122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942"/>
                    </a:p>
                  </p:txBody>
                </p:sp>
                <p:sp>
                  <p:nvSpPr>
                    <p:cNvPr id="10" name="Oval 9">
                      <a:extLst>
                        <a:ext uri="{FF2B5EF4-FFF2-40B4-BE49-F238E27FC236}">
                          <a16:creationId xmlns:a16="http://schemas.microsoft.com/office/drawing/2014/main" id="{6BF65A4F-EE02-4914-AE9A-020D9A347B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04940" y="2934704"/>
                      <a:ext cx="104274" cy="1122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942"/>
                    </a:p>
                  </p:txBody>
                </p:sp>
                <p:sp>
                  <p:nvSpPr>
                    <p:cNvPr id="11" name="Oval 10">
                      <a:extLst>
                        <a:ext uri="{FF2B5EF4-FFF2-40B4-BE49-F238E27FC236}">
                          <a16:creationId xmlns:a16="http://schemas.microsoft.com/office/drawing/2014/main" id="{668BC520-59D3-45B8-AF20-A1177D7D23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58754" y="2939716"/>
                      <a:ext cx="104274" cy="1122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942"/>
                    </a:p>
                  </p:txBody>
                </p:sp>
                <p:sp>
                  <p:nvSpPr>
                    <p:cNvPr id="12" name="Oval 11">
                      <a:extLst>
                        <a:ext uri="{FF2B5EF4-FFF2-40B4-BE49-F238E27FC236}">
                          <a16:creationId xmlns:a16="http://schemas.microsoft.com/office/drawing/2014/main" id="{B53D6C1D-FCAE-45AF-A36F-D580A4DE21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88144" y="2934704"/>
                      <a:ext cx="104274" cy="1122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942"/>
                    </a:p>
                  </p:txBody>
                </p:sp>
                <p:sp>
                  <p:nvSpPr>
                    <p:cNvPr id="13" name="Oval 12">
                      <a:extLst>
                        <a:ext uri="{FF2B5EF4-FFF2-40B4-BE49-F238E27FC236}">
                          <a16:creationId xmlns:a16="http://schemas.microsoft.com/office/drawing/2014/main" id="{57FE6760-9852-44E6-AB31-232A1CE110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00540" y="2939716"/>
                      <a:ext cx="104274" cy="1122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942"/>
                    </a:p>
                  </p:txBody>
                </p:sp>
                <p:sp>
                  <p:nvSpPr>
                    <p:cNvPr id="14" name="Oval 13">
                      <a:extLst>
                        <a:ext uri="{FF2B5EF4-FFF2-40B4-BE49-F238E27FC236}">
                          <a16:creationId xmlns:a16="http://schemas.microsoft.com/office/drawing/2014/main" id="{6791E794-3177-4495-9D67-C30A5C2CED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00375" y="2934704"/>
                      <a:ext cx="104274" cy="1122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942"/>
                    </a:p>
                  </p:txBody>
                </p:sp>
                <p:sp>
                  <p:nvSpPr>
                    <p:cNvPr id="15" name="Oval 14">
                      <a:extLst>
                        <a:ext uri="{FF2B5EF4-FFF2-40B4-BE49-F238E27FC236}">
                          <a16:creationId xmlns:a16="http://schemas.microsoft.com/office/drawing/2014/main" id="{BAEA3443-39D9-444D-AAB4-2F7175BC2A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12771" y="2939716"/>
                      <a:ext cx="104274" cy="1122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942"/>
                    </a:p>
                  </p:txBody>
                </p:sp>
                <p:sp>
                  <p:nvSpPr>
                    <p:cNvPr id="16" name="Oval 15">
                      <a:extLst>
                        <a:ext uri="{FF2B5EF4-FFF2-40B4-BE49-F238E27FC236}">
                          <a16:creationId xmlns:a16="http://schemas.microsoft.com/office/drawing/2014/main" id="{11424A3E-B71D-4339-98F2-2365FC05B4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5975" y="2934704"/>
                      <a:ext cx="104274" cy="1122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942"/>
                    </a:p>
                  </p:txBody>
                </p:sp>
                <p:sp>
                  <p:nvSpPr>
                    <p:cNvPr id="17" name="Oval 16">
                      <a:extLst>
                        <a:ext uri="{FF2B5EF4-FFF2-40B4-BE49-F238E27FC236}">
                          <a16:creationId xmlns:a16="http://schemas.microsoft.com/office/drawing/2014/main" id="{304FA3B0-09F4-45FD-800A-47CE0B2220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48902" y="2934704"/>
                      <a:ext cx="104274" cy="1122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942"/>
                    </a:p>
                  </p:txBody>
                </p:sp>
                <p:sp>
                  <p:nvSpPr>
                    <p:cNvPr id="18" name="Oval 17">
                      <a:extLst>
                        <a:ext uri="{FF2B5EF4-FFF2-40B4-BE49-F238E27FC236}">
                          <a16:creationId xmlns:a16="http://schemas.microsoft.com/office/drawing/2014/main" id="{9006FAB6-6A46-49FF-ABD8-492628C15C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808371" y="2939716"/>
                      <a:ext cx="104274" cy="1122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942"/>
                    </a:p>
                  </p:txBody>
                </p:sp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B532F833-E8AC-49DC-920A-FF74F458A33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74164" y="3006106"/>
                      <a:ext cx="1624760" cy="3081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386" dirty="0"/>
                        <a:t>1950s-1970s</a:t>
                      </a:r>
                    </a:p>
                  </p:txBody>
                </p:sp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3EF45AC3-5E30-4DED-820C-ACBF39BE8D60}"/>
                        </a:ext>
                      </a:extLst>
                    </p:cNvPr>
                    <p:cNvSpPr txBox="1"/>
                    <p:nvPr/>
                  </p:nvSpPr>
                  <p:spPr>
                    <a:xfrm rot="2668846">
                      <a:off x="2724224" y="2642731"/>
                      <a:ext cx="699835" cy="3081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386" dirty="0"/>
                        <a:t>1979</a:t>
                      </a:r>
                    </a:p>
                  </p:txBody>
                </p:sp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06F491C6-B1CA-411B-B897-48388AF483E9}"/>
                        </a:ext>
                      </a:extLst>
                    </p:cNvPr>
                    <p:cNvSpPr txBox="1"/>
                    <p:nvPr/>
                  </p:nvSpPr>
                  <p:spPr>
                    <a:xfrm rot="18960263">
                      <a:off x="3169683" y="3041970"/>
                      <a:ext cx="699835" cy="3081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386" dirty="0"/>
                        <a:t>1980</a:t>
                      </a:r>
                    </a:p>
                  </p:txBody>
                </p:sp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1DF75E0E-0DDA-4AB7-AA05-97BDF0565E6A}"/>
                        </a:ext>
                      </a:extLst>
                    </p:cNvPr>
                    <p:cNvSpPr txBox="1"/>
                    <p:nvPr/>
                  </p:nvSpPr>
                  <p:spPr>
                    <a:xfrm rot="18960263">
                      <a:off x="4395201" y="3031527"/>
                      <a:ext cx="699835" cy="3081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386" dirty="0"/>
                        <a:t>1988</a:t>
                      </a:r>
                    </a:p>
                  </p:txBody>
                </p:sp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3C3091AC-CF78-4E2E-BF0D-16F0724C789F}"/>
                        </a:ext>
                      </a:extLst>
                    </p:cNvPr>
                    <p:cNvSpPr txBox="1"/>
                    <p:nvPr/>
                  </p:nvSpPr>
                  <p:spPr>
                    <a:xfrm rot="18960263">
                      <a:off x="5865062" y="3031524"/>
                      <a:ext cx="699835" cy="3081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386" dirty="0"/>
                        <a:t>1996</a:t>
                      </a:r>
                    </a:p>
                  </p:txBody>
                </p:sp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9B690569-2846-46D1-AB5A-70BE3A51595C}"/>
                        </a:ext>
                      </a:extLst>
                    </p:cNvPr>
                    <p:cNvSpPr txBox="1"/>
                    <p:nvPr/>
                  </p:nvSpPr>
                  <p:spPr>
                    <a:xfrm rot="18960263">
                      <a:off x="7467605" y="3081298"/>
                      <a:ext cx="699835" cy="3081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386" dirty="0"/>
                        <a:t>2005</a:t>
                      </a:r>
                    </a:p>
                  </p:txBody>
                </p:sp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64E4B1B7-24D1-42BD-953A-145EC3781505}"/>
                        </a:ext>
                      </a:extLst>
                    </p:cNvPr>
                    <p:cNvSpPr txBox="1"/>
                    <p:nvPr/>
                  </p:nvSpPr>
                  <p:spPr>
                    <a:xfrm rot="18960263">
                      <a:off x="10399462" y="3041971"/>
                      <a:ext cx="699835" cy="3081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386" dirty="0"/>
                        <a:t>2021</a:t>
                      </a:r>
                    </a:p>
                  </p:txBody>
                </p:sp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BF92D5CA-13AF-4124-98D4-A63CFB322EA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9128" y="2453897"/>
                      <a:ext cx="1924233" cy="4927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087" dirty="0"/>
                        <a:t>Start of the </a:t>
                      </a:r>
                    </a:p>
                    <a:p>
                      <a:pPr algn="ctr"/>
                      <a:r>
                        <a:rPr lang="en-US" sz="2087" dirty="0"/>
                        <a:t>Great Acceleration</a:t>
                      </a:r>
                    </a:p>
                  </p:txBody>
                </p:sp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AE843DE8-31A2-4898-8D23-54CECBB7D14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68538" y="3382011"/>
                      <a:ext cx="1396497" cy="4927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it-IT" sz="2087" dirty="0"/>
                        <a:t>UN/ECE LRTAP Sulphur Protocols</a:t>
                      </a:r>
                      <a:endParaRPr lang="en-US" sz="2087" dirty="0"/>
                    </a:p>
                  </p:txBody>
                </p:sp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18AA36F2-565F-4F96-A5A2-3792A38BC88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60258" y="2245415"/>
                      <a:ext cx="1229729" cy="4927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087" dirty="0"/>
                        <a:t>Peak acidification</a:t>
                      </a:r>
                    </a:p>
                  </p:txBody>
                </p:sp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B8892350-487C-4901-9129-D197A770567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76598" y="1859127"/>
                      <a:ext cx="1852036" cy="4927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087" dirty="0"/>
                        <a:t>Peak EU use of </a:t>
                      </a:r>
                    </a:p>
                    <a:p>
                      <a:pPr algn="ctr"/>
                      <a:r>
                        <a:rPr lang="en-US" sz="2087" dirty="0"/>
                        <a:t>N and P fertilizers</a:t>
                      </a:r>
                    </a:p>
                  </p:txBody>
                </p:sp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EA810D53-F0DC-4857-81D3-975AB5EAA3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26317" y="1863069"/>
                      <a:ext cx="1210476" cy="70813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087" dirty="0"/>
                        <a:t>Peak alien species introduction</a:t>
                      </a:r>
                    </a:p>
                  </p:txBody>
                </p:sp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F7A38FFC-E335-49C8-BBE4-46FFD866D0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53635" y="3505331"/>
                      <a:ext cx="1671458" cy="4927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087" dirty="0"/>
                        <a:t>EU Water Framework Directive</a:t>
                      </a:r>
                    </a:p>
                  </p:txBody>
                </p:sp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B9ABB514-94CA-45C8-BBD6-ABB203FF5EF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18383" y="1856995"/>
                      <a:ext cx="1109640" cy="70813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087" dirty="0"/>
                        <a:t>New neonics authorized in Europe</a:t>
                      </a:r>
                    </a:p>
                  </p:txBody>
                </p:sp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B955C533-6643-44F9-B6FD-809DEBFE3D7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93930" y="3269472"/>
                      <a:ext cx="994239" cy="70813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087" dirty="0"/>
                        <a:t>Paris Climate Accord</a:t>
                      </a:r>
                    </a:p>
                  </p:txBody>
                </p:sp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2F9592A5-EADE-4E74-8D2E-CAE565D7592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410200" y="2073066"/>
                      <a:ext cx="927478" cy="70813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087" dirty="0"/>
                        <a:t>Hottest European summer</a:t>
                      </a:r>
                    </a:p>
                  </p:txBody>
                </p:sp>
                <p:cxnSp>
                  <p:nvCxnSpPr>
                    <p:cNvPr id="43" name="Straight Connector 42">
                      <a:extLst>
                        <a:ext uri="{FF2B5EF4-FFF2-40B4-BE49-F238E27FC236}">
                          <a16:creationId xmlns:a16="http://schemas.microsoft.com/office/drawing/2014/main" id="{2BDC7F6E-5728-4BE2-BDFD-83BC491A6F8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49802" y="2979662"/>
                      <a:ext cx="410" cy="524418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Straight Connector 46">
                      <a:extLst>
                        <a:ext uri="{FF2B5EF4-FFF2-40B4-BE49-F238E27FC236}">
                          <a16:creationId xmlns:a16="http://schemas.microsoft.com/office/drawing/2014/main" id="{6AF4437F-2910-4465-BEA1-0D73347A7A5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4902926" y="2322348"/>
                      <a:ext cx="1" cy="686308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Straight Connector 50">
                      <a:extLst>
                        <a:ext uri="{FF2B5EF4-FFF2-40B4-BE49-F238E27FC236}">
                          <a16:creationId xmlns:a16="http://schemas.microsoft.com/office/drawing/2014/main" id="{C993A555-B20B-4843-93B6-512DF04690D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459084" y="2729742"/>
                      <a:ext cx="0" cy="214263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Straight Connector 52">
                      <a:extLst>
                        <a:ext uri="{FF2B5EF4-FFF2-40B4-BE49-F238E27FC236}">
                          <a16:creationId xmlns:a16="http://schemas.microsoft.com/office/drawing/2014/main" id="{5986060C-6337-43E1-9D98-E0CA67AB302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68093" y="2558630"/>
                      <a:ext cx="4896" cy="40465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Connector 59">
                      <a:extLst>
                        <a:ext uri="{FF2B5EF4-FFF2-40B4-BE49-F238E27FC236}">
                          <a16:creationId xmlns:a16="http://schemas.microsoft.com/office/drawing/2014/main" id="{52D67A49-1FC8-4C1A-8C1B-809C16388B5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964908" y="2667406"/>
                      <a:ext cx="0" cy="293726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Straight Connector 62">
                      <a:extLst>
                        <a:ext uri="{FF2B5EF4-FFF2-40B4-BE49-F238E27FC236}">
                          <a16:creationId xmlns:a16="http://schemas.microsoft.com/office/drawing/2014/main" id="{7F3EA0FB-AEBE-4D76-9096-8221456E2C5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0860508" y="2739237"/>
                      <a:ext cx="0" cy="214263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4" name="Star: 10 Points 63">
                      <a:extLst>
                        <a:ext uri="{FF2B5EF4-FFF2-40B4-BE49-F238E27FC236}">
                          <a16:creationId xmlns:a16="http://schemas.microsoft.com/office/drawing/2014/main" id="{F2E37D50-4EB2-4D82-B9A0-BD0CCDFBB7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74250" y="1907970"/>
                      <a:ext cx="232611" cy="221698"/>
                    </a:xfrm>
                    <a:prstGeom prst="star10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942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36" name="TextBox 35">
                      <a:extLst>
                        <a:ext uri="{FF2B5EF4-FFF2-40B4-BE49-F238E27FC236}">
                          <a16:creationId xmlns:a16="http://schemas.microsoft.com/office/drawing/2014/main" id="{091C778E-4931-4C16-96B1-2FD7443C036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69006" y="3493875"/>
                      <a:ext cx="1711436" cy="4927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087" dirty="0"/>
                        <a:t>Urban Waste Water Treatment Directive</a:t>
                      </a:r>
                    </a:p>
                  </p:txBody>
                </p:sp>
                <p:pic>
                  <p:nvPicPr>
                    <p:cNvPr id="31" name="Picture 30">
                      <a:extLst>
                        <a:ext uri="{FF2B5EF4-FFF2-40B4-BE49-F238E27FC236}">
                          <a16:creationId xmlns:a16="http://schemas.microsoft.com/office/drawing/2014/main" id="{4A9EAB7E-2F8F-40C8-B631-05A37B4FD5C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1947817" y="2208009"/>
                      <a:ext cx="820333" cy="682786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807C3D28-5ADF-416D-885D-E03D32D11485}"/>
                      </a:ext>
                    </a:extLst>
                  </p:cNvPr>
                  <p:cNvSpPr txBox="1"/>
                  <p:nvPr/>
                </p:nvSpPr>
                <p:spPr>
                  <a:xfrm rot="2668846">
                    <a:off x="4768405" y="2850864"/>
                    <a:ext cx="743939" cy="3275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386" dirty="0"/>
                      <a:t>1991</a:t>
                    </a:r>
                  </a:p>
                </p:txBody>
              </p: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6039F87E-6CEE-4A6E-86F5-F7587FC092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01778" y="3226567"/>
                    <a:ext cx="436" cy="55746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4620A308-98ED-42A2-92E4-8EC380F30E1E}"/>
                      </a:ext>
                    </a:extLst>
                  </p:cNvPr>
                  <p:cNvSpPr txBox="1"/>
                  <p:nvPr/>
                </p:nvSpPr>
                <p:spPr>
                  <a:xfrm rot="2668846">
                    <a:off x="6498894" y="2855936"/>
                    <a:ext cx="743939" cy="3275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386" dirty="0"/>
                      <a:t>2000</a:t>
                    </a:r>
                  </a:p>
                </p:txBody>
              </p: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ED6940E5-9026-48C0-9FB0-D3CB7A61FE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012052" y="3251962"/>
                    <a:ext cx="436" cy="55746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956C83FE-6B78-4EE5-BDCF-FDDA550DA8BB}"/>
                      </a:ext>
                    </a:extLst>
                  </p:cNvPr>
                  <p:cNvSpPr txBox="1"/>
                  <p:nvPr/>
                </p:nvSpPr>
                <p:spPr>
                  <a:xfrm rot="2668846">
                    <a:off x="9539640" y="2832858"/>
                    <a:ext cx="743939" cy="3275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386" dirty="0"/>
                      <a:t>2016</a:t>
                    </a:r>
                  </a:p>
                </p:txBody>
              </p:sp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04F5DEFD-49CE-41E2-8A40-12538C918C9D}"/>
                      </a:ext>
                    </a:extLst>
                  </p:cNvPr>
                  <p:cNvSpPr txBox="1"/>
                  <p:nvPr/>
                </p:nvSpPr>
                <p:spPr>
                  <a:xfrm rot="2668846">
                    <a:off x="9956711" y="2831944"/>
                    <a:ext cx="743939" cy="3275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386" dirty="0"/>
                      <a:t>2018</a:t>
                    </a:r>
                  </a:p>
                </p:txBody>
              </p: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2B079FB0-BCEA-42EF-B415-6630F421A3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093755" y="3250837"/>
                    <a:ext cx="436" cy="55746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0617B2B9-7EE4-41BE-A806-D6E6981F3E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468924" y="3234613"/>
                    <a:ext cx="436" cy="55746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B97C3F86-283F-4CDE-B8E8-ABFBC6D30569}"/>
                    </a:ext>
                  </a:extLst>
                </p:cNvPr>
                <p:cNvSpPr txBox="1"/>
                <p:nvPr/>
              </p:nvSpPr>
              <p:spPr>
                <a:xfrm>
                  <a:off x="2725510" y="4957542"/>
                  <a:ext cx="880442" cy="696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927" dirty="0"/>
                    <a:t>b</a:t>
                  </a:r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5D9735BE-5205-42C0-BEF0-2B7350A1A4DE}"/>
                    </a:ext>
                  </a:extLst>
                </p:cNvPr>
                <p:cNvSpPr txBox="1"/>
                <p:nvPr/>
              </p:nvSpPr>
              <p:spPr>
                <a:xfrm>
                  <a:off x="2662520" y="1498281"/>
                  <a:ext cx="880442" cy="696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927" dirty="0"/>
                    <a:t>a</a:t>
                  </a: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7675D681-E806-4220-80A2-5291173AE82D}"/>
                    </a:ext>
                  </a:extLst>
                </p:cNvPr>
                <p:cNvSpPr txBox="1"/>
                <p:nvPr/>
              </p:nvSpPr>
              <p:spPr>
                <a:xfrm>
                  <a:off x="14011447" y="5550458"/>
                  <a:ext cx="4832119" cy="6104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3367" i="1" dirty="0"/>
                </a:p>
              </p:txBody>
            </p: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C83D526F-464B-4075-A474-CE05FCBFD9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487031" y="2615474"/>
                  <a:ext cx="0" cy="60279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BA854C7F-6E8E-4E7C-84CB-16CDD804693B}"/>
                    </a:ext>
                  </a:extLst>
                </p:cNvPr>
                <p:cNvSpPr/>
                <p:nvPr/>
              </p:nvSpPr>
              <p:spPr>
                <a:xfrm>
                  <a:off x="13403147" y="3137035"/>
                  <a:ext cx="155477" cy="16743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42"/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F0C37EF-033A-40F6-B5D0-986EC3A4B17A}"/>
                    </a:ext>
                  </a:extLst>
                </p:cNvPr>
                <p:cNvSpPr txBox="1"/>
                <p:nvPr/>
              </p:nvSpPr>
              <p:spPr>
                <a:xfrm rot="18960263">
                  <a:off x="12699722" y="3407714"/>
                  <a:ext cx="910844" cy="4594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386" dirty="0"/>
                    <a:t>2003</a:t>
                  </a: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6FA54849-EF9C-41CB-A098-26393679B85A}"/>
                    </a:ext>
                  </a:extLst>
                </p:cNvPr>
                <p:cNvSpPr txBox="1"/>
                <p:nvPr/>
              </p:nvSpPr>
              <p:spPr>
                <a:xfrm>
                  <a:off x="12427498" y="1904422"/>
                  <a:ext cx="1382912" cy="10558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87" dirty="0"/>
                    <a:t>Hottest summer in 500y</a:t>
                  </a:r>
                </a:p>
              </p:txBody>
            </p:sp>
            <p:sp>
              <p:nvSpPr>
                <p:cNvPr id="89" name="Star: 10 Points 88">
                  <a:extLst>
                    <a:ext uri="{FF2B5EF4-FFF2-40B4-BE49-F238E27FC236}">
                      <a16:creationId xmlns:a16="http://schemas.microsoft.com/office/drawing/2014/main" id="{FBB950F2-5CFF-4BAC-969C-6E7CB104708B}"/>
                    </a:ext>
                  </a:extLst>
                </p:cNvPr>
                <p:cNvSpPr/>
                <p:nvPr/>
              </p:nvSpPr>
              <p:spPr>
                <a:xfrm>
                  <a:off x="12901524" y="1611620"/>
                  <a:ext cx="346834" cy="330562"/>
                </a:xfrm>
                <a:prstGeom prst="star10">
                  <a:avLst/>
                </a:prstGeom>
                <a:solidFill>
                  <a:schemeClr val="accent2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942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57AE862-629B-4B64-8BBF-F8F6E8120DA2}"/>
                    </a:ext>
                  </a:extLst>
                </p:cNvPr>
                <p:cNvSpPr txBox="1"/>
                <p:nvPr/>
              </p:nvSpPr>
              <p:spPr>
                <a:xfrm>
                  <a:off x="13513441" y="4952863"/>
                  <a:ext cx="880442" cy="696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927"/>
                    <a:t>c</a:t>
                  </a:r>
                  <a:endParaRPr lang="en-US" sz="3927" dirty="0"/>
                </a:p>
              </p:txBody>
            </p:sp>
          </p:grpSp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AD3E0E26-3110-0FE2-60B7-C2E2D46CFE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978361" y="5131960"/>
                <a:ext cx="5298598" cy="8477757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DA83445E-514E-0794-8276-3E907CEE98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581789" y="4481275"/>
                <a:ext cx="505716" cy="760930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73F6901-92B9-1271-87B7-82AD4A2CBE09}"/>
                  </a:ext>
                </a:extLst>
              </p:cNvPr>
              <p:cNvSpPr txBox="1"/>
              <p:nvPr/>
            </p:nvSpPr>
            <p:spPr>
              <a:xfrm>
                <a:off x="17046763" y="3899637"/>
                <a:ext cx="1701763" cy="13980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87" dirty="0"/>
                  <a:t>EU Strategy for Plastics in a Circular Economy</a:t>
                </a:r>
              </a:p>
            </p:txBody>
          </p:sp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370BE13-24E0-7658-18A4-5A963ED4A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8429" y="4289163"/>
              <a:ext cx="10226812" cy="8765839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CF08437-36D3-A041-68C6-1EEB3D387C45}"/>
                </a:ext>
              </a:extLst>
            </p:cNvPr>
            <p:cNvSpPr txBox="1"/>
            <p:nvPr/>
          </p:nvSpPr>
          <p:spPr>
            <a:xfrm>
              <a:off x="3207791" y="4301316"/>
              <a:ext cx="36103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Taxon richness (% y</a:t>
              </a:r>
              <a:r>
                <a:rPr lang="en-US" sz="2800" baseline="30000" dirty="0">
                  <a:solidFill>
                    <a:schemeClr val="bg1"/>
                  </a:solidFill>
                </a:rPr>
                <a:t>-1</a:t>
              </a:r>
              <a:r>
                <a:rPr lang="en-US" sz="2800" dirty="0">
                  <a:solidFill>
                    <a:schemeClr val="bg1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3693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77</Words>
  <Application>Microsoft Office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Ellen Welti</dc:creator>
  <cp:lastModifiedBy>Ellen Welti</cp:lastModifiedBy>
  <cp:revision>53</cp:revision>
  <dcterms:created xsi:type="dcterms:W3CDTF">2021-11-08T13:53:48Z</dcterms:created>
  <dcterms:modified xsi:type="dcterms:W3CDTF">2023-04-29T17:12:18Z</dcterms:modified>
</cp:coreProperties>
</file>