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68" r:id="rId15"/>
    <p:sldId id="269" r:id="rId16"/>
  </p:sldIdLst>
  <p:sldSz cx="9144000" cy="5143500" type="screen16x9"/>
  <p:notesSz cx="6858000" cy="9144000"/>
  <p:embeddedFontLst>
    <p:embeddedFont>
      <p:font typeface="Changa One" panose="020B0604020202020204" charset="0"/>
      <p:regular r:id="rId18"/>
      <p: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Vi7y6M5GUegSx+VnEUP7UNKtq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24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8362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6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 descr="Description" title="TITRE"/>
          <p:cNvSpPr txBox="1">
            <a:spLocks noGrp="1"/>
          </p:cNvSpPr>
          <p:nvPr>
            <p:ph type="title"/>
          </p:nvPr>
        </p:nvSpPr>
        <p:spPr>
          <a:xfrm>
            <a:off x="646675" y="796975"/>
            <a:ext cx="3229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  <a:defRPr sz="23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16" descr="Description" title="TITRE"/>
          <p:cNvSpPr txBox="1">
            <a:spLocks noGrp="1"/>
          </p:cNvSpPr>
          <p:nvPr>
            <p:ph type="title" idx="2"/>
          </p:nvPr>
        </p:nvSpPr>
        <p:spPr>
          <a:xfrm>
            <a:off x="646675" y="2183225"/>
            <a:ext cx="3229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  <a:defRPr sz="1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4" name="Google Shape;2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2441700" y="3001200"/>
            <a:ext cx="426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/>
          <p:nvPr/>
        </p:nvSpPr>
        <p:spPr>
          <a:xfrm flipH="1">
            <a:off x="7923372" y="32956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flipH="1">
            <a:off x="5488672" y="43938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rot="8696747">
            <a:off x="7672128" y="448515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 rot="8696747">
            <a:off x="7740054" y="421266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 flipH="1">
            <a:off x="6488347" y="474535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 rot="10800000" flipH="1">
            <a:off x="-2202398" y="-10592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 rot="10800000" flipH="1">
            <a:off x="232302" y="-2157403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 rot="-2103253">
            <a:off x="1305807" y="54746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 rot="-2103253">
            <a:off x="1204693" y="7685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 rot="10800000" flipH="1">
            <a:off x="-767373" y="-250887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6969726" y="321409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6"/>
          <p:cNvSpPr/>
          <p:nvPr/>
        </p:nvSpPr>
        <p:spPr>
          <a:xfrm rot="2472471">
            <a:off x="4154935" y="320629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57697" y="320698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969726" y="143684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/>
          <p:nvPr/>
        </p:nvSpPr>
        <p:spPr>
          <a:xfrm rot="2472471">
            <a:off x="4154935" y="142904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357697" y="142973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3632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3632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2192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033050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17702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510114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510114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313711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17702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334786" y="14918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973965" y="20160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829989" y="23183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973965" y="37895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096439" y="15073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096439" y="328372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0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463825" y="275525"/>
            <a:ext cx="77199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2276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041475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838414" y="40799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Describe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356900" y="2772613"/>
            <a:ext cx="38061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2696175" y="1214400"/>
            <a:ext cx="54615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-1314845" y="36925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5AF1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429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6972427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 rot="-7802241" flipH="1">
            <a:off x="7490547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 rot="1391490">
            <a:off x="8969169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 rot="-1916352" flipH="1">
            <a:off x="680550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 rot="1391490">
            <a:off x="7218689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/>
          <p:nvPr/>
        </p:nvSpPr>
        <p:spPr>
          <a:xfrm rot="1391490">
            <a:off x="7421419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/>
          <p:nvPr/>
        </p:nvSpPr>
        <p:spPr>
          <a:xfrm rot="-1408323" flipH="1">
            <a:off x="8258884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 rot="-7942126" flipH="1">
            <a:off x="7186912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 rot="1391490">
            <a:off x="7142489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 rot="10800000">
            <a:off x="2043748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 rot="2997759" flipH="1">
            <a:off x="-828003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 rot="-9408510">
            <a:off x="47003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 rot="8883648" flipH="1">
            <a:off x="-109482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/>
          <p:nvPr/>
        </p:nvSpPr>
        <p:spPr>
          <a:xfrm rot="-9408510">
            <a:off x="1764297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 rot="-9408510">
            <a:off x="1594753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 rot="2524982">
            <a:off x="-2215607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 rot="9391677" flipH="1">
            <a:off x="-2499581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 rot="2857874" flipH="1">
            <a:off x="-524263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/>
          <p:nvPr/>
        </p:nvSpPr>
        <p:spPr>
          <a:xfrm rot="-9408510">
            <a:off x="1840497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720025" y="360275"/>
            <a:ext cx="66684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1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2"/>
          </p:nvPr>
        </p:nvSpPr>
        <p:spPr>
          <a:xfrm>
            <a:off x="1489525" y="24033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3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4"/>
          </p:nvPr>
        </p:nvSpPr>
        <p:spPr>
          <a:xfrm>
            <a:off x="5456199" y="24033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5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6"/>
          </p:nvPr>
        </p:nvSpPr>
        <p:spPr>
          <a:xfrm>
            <a:off x="1489525" y="38290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7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8"/>
          </p:nvPr>
        </p:nvSpPr>
        <p:spPr>
          <a:xfrm>
            <a:off x="5456199" y="38290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1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/>
        </p:nvSpPr>
        <p:spPr>
          <a:xfrm rot="9881543" flipH="1">
            <a:off x="87169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1"/>
          <p:cNvSpPr/>
          <p:nvPr/>
        </p:nvSpPr>
        <p:spPr>
          <a:xfrm rot="-3474893">
            <a:off x="79065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/>
        </p:nvSpPr>
        <p:spPr>
          <a:xfrm rot="9408510" flipH="1">
            <a:off x="77105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2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2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3_1"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 rot="-8760026">
            <a:off x="72810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 rot="3646459" flipH="1">
            <a:off x="85919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 rot="3646459" flipH="1">
            <a:off x="84085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 rot="-8760026">
            <a:off x="76449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 rot="642923" flipH="1">
            <a:off x="7316985" y="-163275"/>
            <a:ext cx="460650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 rot="-8100000" flipH="1">
            <a:off x="8136700" y="1591011"/>
            <a:ext cx="3384647" cy="29056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 rot="-8760026">
            <a:off x="7949546" y="371401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/>
          <p:nvPr/>
        </p:nvSpPr>
        <p:spPr>
          <a:xfrm rot="-10467117">
            <a:off x="6134423" y="-1017937"/>
            <a:ext cx="3515970" cy="237449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 rot="-10467040">
            <a:off x="6736953" y="-680998"/>
            <a:ext cx="3278222" cy="221392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000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4"/>
          <p:cNvSpPr/>
          <p:nvPr/>
        </p:nvSpPr>
        <p:spPr>
          <a:xfrm rot="-7693956">
            <a:off x="8203000" y="1832061"/>
            <a:ext cx="3384871" cy="290585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 rot="4718559" flipH="1">
            <a:off x="8681400" y="1221170"/>
            <a:ext cx="3384914" cy="290589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 rot="8623328" flipH="1">
            <a:off x="8527330" y="1765467"/>
            <a:ext cx="161106" cy="16110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 rot="8623328" flipH="1">
            <a:off x="8684151" y="1572352"/>
            <a:ext cx="127918" cy="109708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 rot="8729222" flipH="1">
            <a:off x="8585271" y="4052821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 rot="-8760026">
            <a:off x="70714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 rot="3646459" flipH="1">
            <a:off x="83823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 rot="3646459" flipH="1">
            <a:off x="81989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 rot="-8760026">
            <a:off x="74353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 rot="-3474893">
            <a:off x="76969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/>
          <p:nvPr/>
        </p:nvSpPr>
        <p:spPr>
          <a:xfrm rot="9408510" flipH="1">
            <a:off x="87595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 rot="9408510" flipH="1">
            <a:off x="75009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 rot="-2857874">
            <a:off x="73932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 rot="8760026" flipH="1">
            <a:off x="-410887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 rot="-3646459">
            <a:off x="59869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 rot="-3646459">
            <a:off x="815231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 rot="8760026" flipH="1">
            <a:off x="-774730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rot="-9881543">
            <a:off x="-2749838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 rot="3474953" flipH="1">
            <a:off x="-632761" y="3700257"/>
            <a:ext cx="3023906" cy="200274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 rot="-9408510">
            <a:off x="254622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283125" y="293700"/>
            <a:ext cx="65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 rot="9402940" flipH="1">
            <a:off x="-567167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 rot="-3003405">
            <a:off x="180261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 rot="-3003405">
            <a:off x="424186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 rot="9402940" flipH="1">
            <a:off x="-979967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6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6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6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/>
          <p:nvPr/>
        </p:nvSpPr>
        <p:spPr>
          <a:xfrm rot="8759957" flipH="1">
            <a:off x="-896533" y="-661798"/>
            <a:ext cx="2783613" cy="198697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 rot="8759975" flipH="1">
            <a:off x="-1024837" y="-653468"/>
            <a:ext cx="2593812" cy="178774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 rot="-3474935">
            <a:off x="6935078" y="3720098"/>
            <a:ext cx="3618009" cy="218964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/>
          <p:nvPr/>
        </p:nvSpPr>
        <p:spPr>
          <a:xfrm rot="-2857874">
            <a:off x="76028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2351575" y="361000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"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/>
          <p:nvPr/>
        </p:nvSpPr>
        <p:spPr>
          <a:xfrm rot="8696747">
            <a:off x="5616928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 rot="8696747">
            <a:off x="5796404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 flipH="1">
            <a:off x="5255472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/>
        </p:nvSpPr>
        <p:spPr>
          <a:xfrm flipH="1">
            <a:off x="4456897" y="1402776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8193678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666750" y="755800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title" idx="2"/>
          </p:nvPr>
        </p:nvSpPr>
        <p:spPr>
          <a:xfrm>
            <a:off x="666750" y="2838700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38" name="Google Shape;338;p39"/>
          <p:cNvSpPr/>
          <p:nvPr/>
        </p:nvSpPr>
        <p:spPr>
          <a:xfrm rot="-8347969" flipH="1">
            <a:off x="5012671" y="1402764"/>
            <a:ext cx="3384863" cy="25753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_1"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/>
          <p:nvPr/>
        </p:nvSpPr>
        <p:spPr>
          <a:xfrm rot="-8696747" flipH="1">
            <a:off x="3399216" y="92584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 rot="-8696747" flipH="1">
            <a:off x="3186552" y="1033160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503711" y="1085838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/>
          <p:nvPr/>
        </p:nvSpPr>
        <p:spPr>
          <a:xfrm>
            <a:off x="1138736" y="1416351"/>
            <a:ext cx="3384878" cy="2575356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 flipH="1">
            <a:off x="489735" y="21696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4857375" y="953575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title" idx="2"/>
          </p:nvPr>
        </p:nvSpPr>
        <p:spPr>
          <a:xfrm>
            <a:off x="4857375" y="3036475"/>
            <a:ext cx="3384900" cy="23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48" name="Google Shape;348;p40"/>
          <p:cNvSpPr/>
          <p:nvPr/>
        </p:nvSpPr>
        <p:spPr>
          <a:xfrm rot="-8347969" flipH="1">
            <a:off x="314621" y="1179552"/>
            <a:ext cx="3384863" cy="2575361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/>
          <p:nvPr/>
        </p:nvSpPr>
        <p:spPr>
          <a:xfrm rot="-1018258" flipH="1">
            <a:off x="1915646" y="461977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 rot="-1391490" flipH="1">
            <a:off x="45066" y="154254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/>
          <p:nvPr/>
        </p:nvSpPr>
        <p:spPr>
          <a:xfrm rot="1411872">
            <a:off x="-1086968" y="3515226"/>
            <a:ext cx="3433454" cy="23187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/>
          <p:nvPr/>
        </p:nvSpPr>
        <p:spPr>
          <a:xfrm rot="2283796" flipH="1">
            <a:off x="2524262" y="126367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 rot="2283796" flipH="1">
            <a:off x="2315693" y="11871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 rot="8275004" flipH="1">
            <a:off x="-2345926" y="-441539"/>
            <a:ext cx="3900758" cy="22423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/>
        </p:nvSpPr>
        <p:spPr>
          <a:xfrm rot="7942126">
            <a:off x="-526201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 rot="-6849504" flipH="1">
            <a:off x="2027959" y="-989555"/>
            <a:ext cx="2056998" cy="138917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20154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621675" y="426150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2"/>
          <p:cNvSpPr/>
          <p:nvPr/>
        </p:nvSpPr>
        <p:spPr>
          <a:xfrm rot="-2699699" flipH="1">
            <a:off x="7237351" y="3663092"/>
            <a:ext cx="2892720" cy="195356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ubTitle" idx="1"/>
          </p:nvPr>
        </p:nvSpPr>
        <p:spPr>
          <a:xfrm>
            <a:off x="873302" y="26101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2"/>
          </p:nvPr>
        </p:nvSpPr>
        <p:spPr>
          <a:xfrm>
            <a:off x="871715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3"/>
          </p:nvPr>
        </p:nvSpPr>
        <p:spPr>
          <a:xfrm>
            <a:off x="6468888" y="26101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ubTitle" idx="4"/>
          </p:nvPr>
        </p:nvSpPr>
        <p:spPr>
          <a:xfrm>
            <a:off x="6467301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 rot="-7521479" flipH="1">
            <a:off x="6915917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/>
          <p:nvPr/>
        </p:nvSpPr>
        <p:spPr>
          <a:xfrm rot="2442198">
            <a:off x="8956310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/>
          <p:nvPr/>
        </p:nvSpPr>
        <p:spPr>
          <a:xfrm rot="2442198">
            <a:off x="8734084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 rot="2442198">
            <a:off x="6749028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/>
          <p:nvPr/>
        </p:nvSpPr>
        <p:spPr>
          <a:xfrm rot="-357560" flipH="1">
            <a:off x="7274674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 rot="7521479">
            <a:off x="-664745" y="-429339"/>
            <a:ext cx="2892828" cy="19536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 rot="-2442198" flipH="1">
            <a:off x="282005" y="1761842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 rot="-2442198" flipH="1">
            <a:off x="2267061" y="101410"/>
            <a:ext cx="127912" cy="10970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 rot="357560">
            <a:off x="-1515451" y="-1476074"/>
            <a:ext cx="3384778" cy="290577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 rot="-2442198" flipH="1">
            <a:off x="26593" y="1716494"/>
            <a:ext cx="161098" cy="16109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TITLE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/>
          <p:nvPr/>
        </p:nvSpPr>
        <p:spPr>
          <a:xfrm rot="9402940" flipH="1">
            <a:off x="-440019" y="443525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64200" y="27812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 rot="1916352">
            <a:off x="-903329" y="3799068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 rot="1408323">
            <a:off x="-2417831" y="1728870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00800" y="21237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66475" y="522325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 rot="8275018" flipH="1">
            <a:off x="-1980282" y="-1142888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rps 1">
  <p:cSld name="TITLE_AND_BODY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27725" y="295400"/>
            <a:ext cx="5151000" cy="1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5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2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 rot="7337629" flipH="1">
            <a:off x="8016390" y="96965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38" y="4652675"/>
            <a:ext cx="1252399" cy="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503000" y="-339275"/>
            <a:ext cx="6138000" cy="2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Montserrat"/>
              <a:buNone/>
              <a:defRPr sz="2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4"/>
          <p:cNvSpPr/>
          <p:nvPr/>
        </p:nvSpPr>
        <p:spPr>
          <a:xfrm rot="-1391490" flipH="1">
            <a:off x="3518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 rot="-1391490" flipH="1">
            <a:off x="18995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 rot="1332938" flipH="1">
            <a:off x="-1303955" y="3817764"/>
            <a:ext cx="3711563" cy="2133587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 rot="1000054">
            <a:off x="-1653409" y="3316301"/>
            <a:ext cx="2481410" cy="167582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 rot="-2997759">
            <a:off x="71857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rot="9408510" flipH="1">
            <a:off x="86643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 rot="9408510" flipH="1">
            <a:off x="69138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 rot="9408510" flipH="1">
            <a:off x="71166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 rot="-2524982" flipH="1">
            <a:off x="73434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 rot="-2857874">
            <a:off x="68821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rgbClr val="282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9325" y="4652664"/>
            <a:ext cx="1252436" cy="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 rot="7802241">
            <a:off x="-1177503" y="-718207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00375" y="55303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forms.gle/ggDRCxLx4BzmswqE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/>
          <p:nvPr/>
        </p:nvSpPr>
        <p:spPr>
          <a:xfrm>
            <a:off x="7704650" y="1584800"/>
            <a:ext cx="474000" cy="3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125" y="776300"/>
            <a:ext cx="3590900" cy="35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599476" y="205899"/>
            <a:ext cx="4082650" cy="457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Présentation Projet: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Pykuten</a:t>
            </a:r>
            <a:endParaRPr sz="28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Classification multimodale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Participants: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		Sana Lamiri</a:t>
            </a:r>
            <a:endParaRPr sz="1600"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Ewen </a:t>
            </a:r>
            <a:r>
              <a:rPr lang="fr-FR" sz="1600"/>
              <a:t>Bail </a:t>
            </a: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/>
              <a:t>		Olivier Douangvichith </a:t>
            </a: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1"/>
          <p:cNvSpPr txBox="1"/>
          <p:nvPr/>
        </p:nvSpPr>
        <p:spPr>
          <a:xfrm>
            <a:off x="7494763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/>
              <a:t>Modèle d’identification de texte</a:t>
            </a:r>
            <a:endParaRPr/>
          </a:p>
        </p:txBody>
      </p:sp>
      <p:sp>
        <p:nvSpPr>
          <p:cNvPr id="514" name="Google Shape;514;p10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55769"/>
              </p:ext>
            </p:extLst>
          </p:nvPr>
        </p:nvGraphicFramePr>
        <p:xfrm>
          <a:off x="1814414" y="1864866"/>
          <a:ext cx="5731194" cy="1701800"/>
        </p:xfrm>
        <a:graphic>
          <a:graphicData uri="http://schemas.openxmlformats.org/drawingml/2006/table">
            <a:tbl>
              <a:tblPr/>
              <a:tblGrid>
                <a:gridCol w="955199"/>
                <a:gridCol w="955199"/>
                <a:gridCol w="955199"/>
                <a:gridCol w="955199"/>
                <a:gridCol w="955199"/>
                <a:gridCol w="955199"/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Modèle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f1_score (Test)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</a:t>
                      </a:r>
                      <a:r>
                        <a:rPr lang="fr-F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(Train)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 (Val)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 (Test)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Learning rate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GRU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GRU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0.39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LSTM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0.69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0.69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LSTM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0.74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5888" y="6405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4427" y="3249190"/>
            <a:ext cx="5832649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64427" y="1419622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et évaluation des performances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 dirty="0" smtClean="0"/>
              <a:t>Modèle d’identification de texte</a:t>
            </a:r>
            <a:endParaRPr dirty="0"/>
          </a:p>
        </p:txBody>
      </p:sp>
      <p:sp>
        <p:nvSpPr>
          <p:cNvPr id="496" name="Google Shape;496;p8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"/>
          <p:cNvSpPr txBox="1"/>
          <p:nvPr/>
        </p:nvSpPr>
        <p:spPr>
          <a:xfrm>
            <a:off x="715019" y="948776"/>
            <a:ext cx="32809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 b="1" dirty="0" smtClean="0"/>
              <a:t>RNN - LSTM, 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LR: 0,001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2267744" y="4639534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Matrice de confusion</a:t>
            </a:r>
            <a:endParaRPr lang="fr-FR" sz="1050" dirty="0"/>
          </a:p>
        </p:txBody>
      </p:sp>
      <p:sp>
        <p:nvSpPr>
          <p:cNvPr id="8" name="ZoneTexte 7"/>
          <p:cNvSpPr txBox="1"/>
          <p:nvPr/>
        </p:nvSpPr>
        <p:spPr>
          <a:xfrm>
            <a:off x="6762488" y="2726205"/>
            <a:ext cx="1786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Historique d’apprentissage</a:t>
            </a:r>
            <a:endParaRPr lang="fr-FR" sz="1050" dirty="0"/>
          </a:p>
        </p:txBody>
      </p:sp>
      <p:pic>
        <p:nvPicPr>
          <p:cNvPr id="3074" name="Picture 2" descr="https://lh5.googleusercontent.com/eDV6W3yFE8rRI_nmZyw32ah-N476cszxLmoY8yg4USv24009gc7Fe-JnrknK2UFyO0Mqxw1P73RaLdn4jGrKhSPRbLSeKAt75vctG3jKw2XdAzRZyGDvBUHqyBAiQ1GzHHhVXM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9884"/>
            <a:ext cx="3960440" cy="30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QooyX6nvQQ-TGI6N5QP5XKfDjxHC27JYv7RCUxAMn2uZP-HrkaiU7ozLQk_PKjygd21zexbxoZDU_ilIaef31zLR0TKyk7YPP83hQzMzUDTQah1fXk1w8dk53mTZbI9UIJzovl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43" y="2980072"/>
            <a:ext cx="2762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483787" y="4394144"/>
            <a:ext cx="1370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Classification report</a:t>
            </a:r>
            <a:endParaRPr lang="fr-FR" sz="1050" dirty="0"/>
          </a:p>
        </p:txBody>
      </p:sp>
      <p:pic>
        <p:nvPicPr>
          <p:cNvPr id="3078" name="Picture 6" descr="https://lh6.googleusercontent.com/IGHUYrue1UCyyPCOAK2B9rrwx27Z1cxkddlNrjO1-vM9XbBr9y2XAnBp7XqDgCgGZn4Vv3V7_BxB6nQNZ1Bm7ZKlDKs_zshnr-1vIavCNKgms7sjU7-ltWQGb_J26b5jChZq0-f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34" y="1038316"/>
            <a:ext cx="4418606" cy="16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9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 dirty="0" smtClean="0"/>
              <a:t>Concaténation des deux modèles</a:t>
            </a:r>
            <a:endParaRPr dirty="0"/>
          </a:p>
        </p:txBody>
      </p:sp>
      <p:sp>
        <p:nvSpPr>
          <p:cNvPr id="520" name="Google Shape;520;p11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65627" y="1059581"/>
            <a:ext cx="6202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Confrontation simple des prédiction des deux modèles pour chaque classe: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004048" y="1491630"/>
                <a:ext cx="3528392" cy="33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fr-FR" sz="1000" i="1">
                            <a:latin typeface="Cambria Math"/>
                          </a:rPr>
                          <m:t>𝑚𝑜𝑑𝑒𝑙</m:t>
                        </m:r>
                        <m:r>
                          <a:rPr lang="fr-FR" sz="1000" i="1">
                            <a:latin typeface="Cambria Math"/>
                          </a:rPr>
                          <m:t>_</m:t>
                        </m:r>
                        <m:r>
                          <a:rPr lang="fr-FR" sz="1000" i="1">
                            <a:latin typeface="Cambria Math"/>
                          </a:rPr>
                          <m:t>𝑓𝑖𝑛𝑎𝑙</m:t>
                        </m:r>
                      </m:sub>
                    </m:sSub>
                    <m:r>
                      <a:rPr lang="fr-FR" sz="1000" b="0" i="1" smtClean="0">
                        <a:latin typeface="Cambria Math"/>
                      </a:rPr>
                      <m:t> (</m:t>
                    </m:r>
                    <m:r>
                      <a:rPr lang="fr-FR" sz="1000" b="0" i="1" smtClean="0">
                        <a:latin typeface="Cambria Math"/>
                      </a:rPr>
                      <m:t>𝑐𝑙𝑎𝑠𝑠𝑒</m:t>
                    </m:r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𝑚𝑜𝑑𝑒𝑙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_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𝑖𝑚𝑔</m:t>
                            </m:r>
                          </m:sub>
                        </m:sSub>
                        <m:r>
                          <a:rPr lang="fr-FR" sz="10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𝑐𝑙𝑎𝑠𝑠𝑒</m:t>
                            </m:r>
                          </m:e>
                        </m:d>
                        <m:sSub>
                          <m:sSubPr>
                            <m:ctrlPr>
                              <a:rPr lang="fr-FR" sz="1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+ 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𝑚𝑜𝑑𝑒𝑙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_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𝑡𝑥𝑡</m:t>
                            </m:r>
                          </m:sub>
                        </m:sSub>
                        <m:r>
                          <a:rPr lang="fr-FR" sz="1000" i="1">
                            <a:latin typeface="Cambria Math"/>
                          </a:rPr>
                          <m:t> (</m:t>
                        </m:r>
                        <m:r>
                          <a:rPr lang="fr-FR" sz="1000" i="1">
                            <a:latin typeface="Cambria Math"/>
                          </a:rPr>
                          <m:t>𝑐𝑙𝑎𝑠𝑠𝑒</m:t>
                        </m:r>
                        <m:r>
                          <a:rPr lang="fr-FR" sz="1000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fr-FR" sz="1000" dirty="0"/>
                          <m:t> </m:t>
                        </m:r>
                      </m:num>
                      <m:den>
                        <m:r>
                          <a:rPr lang="fr-FR" sz="10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91630"/>
                <a:ext cx="3528392" cy="331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" y="1059581"/>
            <a:ext cx="4064173" cy="4064173"/>
          </a:xfrm>
          <a:prstGeom prst="rect">
            <a:avLst/>
          </a:prstGeom>
        </p:spPr>
      </p:pic>
      <p:pic>
        <p:nvPicPr>
          <p:cNvPr id="4098" name="Picture 2" descr="https://lh5.googleusercontent.com/nJYRSLtz1R3BKbLGD4-Oy6CuT5dokvPQCYBjO_VqeDzPM27GNpkvZau_h0r42-KS19_Ke5cVZtEE5y5tHF-s9__xSOzNnotuO_PFZWYk_OcVI4ajPYPEoLm8PZdiiWGR889Sf8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280" y="2067694"/>
            <a:ext cx="2645241" cy="26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712" y="1851670"/>
            <a:ext cx="4949100" cy="1014300"/>
          </a:xfrm>
        </p:spPr>
        <p:txBody>
          <a:bodyPr/>
          <a:lstStyle/>
          <a:p>
            <a:r>
              <a:rPr lang="fr-FR" dirty="0" smtClean="0"/>
              <a:t>DEMO</a:t>
            </a:r>
            <a:br>
              <a:rPr lang="fr-FR" dirty="0" smtClean="0"/>
            </a:br>
            <a:r>
              <a:rPr lang="fr-FR" dirty="0" err="1" smtClean="0"/>
              <a:t>Streamlit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13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6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 dirty="0" smtClean="0"/>
              <a:t>Perspectives et conclusion</a:t>
            </a:r>
            <a:endParaRPr dirty="0"/>
          </a:p>
        </p:txBody>
      </p:sp>
      <p:sp>
        <p:nvSpPr>
          <p:cNvPr id="532" name="Google Shape;532;p13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07;p3"/>
          <p:cNvSpPr txBox="1"/>
          <p:nvPr/>
        </p:nvSpPr>
        <p:spPr>
          <a:xfrm>
            <a:off x="1979712" y="771550"/>
            <a:ext cx="518280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Problématiques rencontrés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>
              <a:buSzPts val="1400"/>
              <a:buChar char="•"/>
            </a:pPr>
            <a:r>
              <a:rPr lang="fr-FR" dirty="0" smtClean="0"/>
              <a:t>Volume de données et capacité de calculs</a:t>
            </a:r>
          </a:p>
          <a:p>
            <a:pPr marL="457200" lvl="0" indent="-317500">
              <a:buSzPts val="1400"/>
              <a:buChar char="•"/>
            </a:pPr>
            <a:r>
              <a:rPr lang="fr-FR" dirty="0" smtClean="0"/>
              <a:t>Acquisition </a:t>
            </a:r>
            <a:r>
              <a:rPr lang="fr-FR" smtClean="0"/>
              <a:t>et </a:t>
            </a:r>
            <a:r>
              <a:rPr lang="fr-FR" smtClean="0"/>
              <a:t>maîtrise </a:t>
            </a:r>
            <a:r>
              <a:rPr lang="fr-FR" dirty="0" smtClean="0"/>
              <a:t>des concepts fondamentaux du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fr-FR" b="1" dirty="0"/>
          </a:p>
          <a:p>
            <a:r>
              <a:rPr lang="fr-FR" b="1" dirty="0" smtClean="0"/>
              <a:t>Perspectives d’amélioration :</a:t>
            </a: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1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 smtClean="0"/>
              <a:t>Etablir un modèle final plus robuste (en fonction des classes)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 smtClean="0"/>
              <a:t>Améliorer </a:t>
            </a:r>
            <a:r>
              <a:rPr lang="fr-FR" dirty="0" smtClean="0"/>
              <a:t>l’entraînement</a:t>
            </a:r>
            <a:endParaRPr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fr-FR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 smtClean="0"/>
              <a:t>On peut considérer l’objectif atteint, autant d’un point de vue des performances, que pédagogique.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14"/>
          <p:cNvPicPr preferRelativeResize="0"/>
          <p:nvPr/>
        </p:nvPicPr>
        <p:blipFill rotWithShape="1">
          <a:blip r:embed="rId3">
            <a:alphaModFix/>
          </a:blip>
          <a:srcRect t="13837"/>
          <a:stretch/>
        </p:blipFill>
        <p:spPr>
          <a:xfrm>
            <a:off x="2139838" y="2084400"/>
            <a:ext cx="2157775" cy="22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14929" t="6904" r="5616" b="14639"/>
          <a:stretch/>
        </p:blipFill>
        <p:spPr>
          <a:xfrm>
            <a:off x="5289662" y="2345750"/>
            <a:ext cx="1714500" cy="169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9" name="Google Shape;539;p14"/>
          <p:cNvCxnSpPr/>
          <p:nvPr/>
        </p:nvCxnSpPr>
        <p:spPr>
          <a:xfrm>
            <a:off x="3576600" y="1727475"/>
            <a:ext cx="1990800" cy="0"/>
          </a:xfrm>
          <a:prstGeom prst="straightConnector1">
            <a:avLst/>
          </a:prstGeom>
          <a:noFill/>
          <a:ln w="152400" cap="flat" cmpd="sng">
            <a:solidFill>
              <a:srgbClr val="E7E9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0" name="Google Shape;540;p14"/>
          <p:cNvCxnSpPr/>
          <p:nvPr/>
        </p:nvCxnSpPr>
        <p:spPr>
          <a:xfrm>
            <a:off x="3576600" y="915425"/>
            <a:ext cx="1990800" cy="0"/>
          </a:xfrm>
          <a:prstGeom prst="straightConnector1">
            <a:avLst/>
          </a:prstGeom>
          <a:noFill/>
          <a:ln w="152400" cap="flat" cmpd="sng">
            <a:solidFill>
              <a:srgbClr val="E7E9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14"/>
          <p:cNvCxnSpPr/>
          <p:nvPr/>
        </p:nvCxnSpPr>
        <p:spPr>
          <a:xfrm>
            <a:off x="4330100" y="1280700"/>
            <a:ext cx="481500" cy="0"/>
          </a:xfrm>
          <a:prstGeom prst="straightConnector1">
            <a:avLst/>
          </a:prstGeom>
          <a:noFill/>
          <a:ln w="152400" cap="flat" cmpd="sng">
            <a:solidFill>
              <a:srgbClr val="E7E9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14"/>
          <p:cNvSpPr txBox="1">
            <a:spLocks noGrp="1"/>
          </p:cNvSpPr>
          <p:nvPr>
            <p:ph type="title"/>
          </p:nvPr>
        </p:nvSpPr>
        <p:spPr>
          <a:xfrm>
            <a:off x="2689400" y="992763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/>
              <a:t>Questions?</a:t>
            </a:r>
            <a:endParaRPr/>
          </a:p>
        </p:txBody>
      </p:sp>
      <p:sp>
        <p:nvSpPr>
          <p:cNvPr id="543" name="Google Shape;543;p14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"/>
          <p:cNvSpPr txBox="1">
            <a:spLocks noGrp="1"/>
          </p:cNvSpPr>
          <p:nvPr>
            <p:ph type="title"/>
          </p:nvPr>
        </p:nvSpPr>
        <p:spPr>
          <a:xfrm>
            <a:off x="1693092" y="28326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/>
              <a:t>Plan de la Présentation</a:t>
            </a:r>
            <a:endParaRPr/>
          </a:p>
        </p:txBody>
      </p:sp>
      <p:sp>
        <p:nvSpPr>
          <p:cNvPr id="383" name="Google Shape;383;p2"/>
          <p:cNvSpPr txBox="1"/>
          <p:nvPr/>
        </p:nvSpPr>
        <p:spPr>
          <a:xfrm>
            <a:off x="1333786" y="1120655"/>
            <a:ext cx="654517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exploratoire de données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Pré-traitement de données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d’identification d’images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d’identification de texte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final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fr-F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"/>
          <p:cNvSpPr txBox="1"/>
          <p:nvPr/>
        </p:nvSpPr>
        <p:spPr>
          <a:xfrm>
            <a:off x="935700" y="942669"/>
            <a:ext cx="363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B47A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3"/>
          <p:cNvSpPr txBox="1">
            <a:spLocks noGrp="1"/>
          </p:cNvSpPr>
          <p:nvPr>
            <p:ph type="title"/>
          </p:nvPr>
        </p:nvSpPr>
        <p:spPr>
          <a:xfrm>
            <a:off x="2035675" y="86800"/>
            <a:ext cx="4949100" cy="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dirty="0"/>
              <a:t>Contexte</a:t>
            </a:r>
            <a:endParaRPr dirty="0"/>
          </a:p>
        </p:txBody>
      </p:sp>
      <p:grpSp>
        <p:nvGrpSpPr>
          <p:cNvPr id="391" name="Google Shape;391;p3"/>
          <p:cNvGrpSpPr/>
          <p:nvPr/>
        </p:nvGrpSpPr>
        <p:grpSpPr>
          <a:xfrm>
            <a:off x="5587880" y="1507471"/>
            <a:ext cx="3301092" cy="963162"/>
            <a:chOff x="644" y="315939"/>
            <a:chExt cx="3301092" cy="963162"/>
          </a:xfrm>
        </p:grpSpPr>
        <p:sp>
          <p:nvSpPr>
            <p:cNvPr id="392" name="Google Shape;392;p3"/>
            <p:cNvSpPr/>
            <p:nvPr/>
          </p:nvSpPr>
          <p:spPr>
            <a:xfrm>
              <a:off x="550826" y="591030"/>
              <a:ext cx="1031591" cy="688071"/>
            </a:xfrm>
            <a:prstGeom prst="rect">
              <a:avLst/>
            </a:prstGeom>
            <a:solidFill>
              <a:srgbClr val="EAF1FF">
                <a:alpha val="89803"/>
              </a:srgbClr>
            </a:solidFill>
            <a:ln w="25400" cap="flat" cmpd="sng">
              <a:solidFill>
                <a:srgbClr val="EAF1F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 txBox="1"/>
            <p:nvPr/>
          </p:nvSpPr>
          <p:spPr>
            <a:xfrm>
              <a:off x="715881" y="591030"/>
              <a:ext cx="866536" cy="688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5125" rIns="135125" bIns="135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644" y="315939"/>
              <a:ext cx="687727" cy="687727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 txBox="1"/>
            <p:nvPr/>
          </p:nvSpPr>
          <p:spPr>
            <a:xfrm>
              <a:off x="101359" y="416654"/>
              <a:ext cx="486297" cy="486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-FR" sz="900" b="1" i="0" u="none" strike="noStrike" cap="none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Données images</a:t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270145" y="591030"/>
              <a:ext cx="1031591" cy="688071"/>
            </a:xfrm>
            <a:prstGeom prst="rect">
              <a:avLst/>
            </a:prstGeom>
            <a:solidFill>
              <a:srgbClr val="EAF1FF">
                <a:alpha val="89803"/>
              </a:srgbClr>
            </a:solidFill>
            <a:ln w="25400" cap="flat" cmpd="sng">
              <a:solidFill>
                <a:srgbClr val="EAF1F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 txBox="1"/>
            <p:nvPr/>
          </p:nvSpPr>
          <p:spPr>
            <a:xfrm>
              <a:off x="2435200" y="591030"/>
              <a:ext cx="866536" cy="688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5125" rIns="135125" bIns="135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719963" y="315939"/>
              <a:ext cx="687727" cy="687727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 txBox="1"/>
            <p:nvPr/>
          </p:nvSpPr>
          <p:spPr>
            <a:xfrm>
              <a:off x="1820678" y="416654"/>
              <a:ext cx="486297" cy="486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-F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Données textes</a:t>
              </a:r>
              <a:endParaRPr/>
            </a:p>
          </p:txBody>
        </p:sp>
      </p:grpSp>
      <p:sp>
        <p:nvSpPr>
          <p:cNvPr id="400" name="Google Shape;400;p3"/>
          <p:cNvSpPr/>
          <p:nvPr/>
        </p:nvSpPr>
        <p:spPr>
          <a:xfrm rot="-5400000" flipH="1">
            <a:off x="7093867" y="2647516"/>
            <a:ext cx="605868" cy="5918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3"/>
          <p:cNvGrpSpPr/>
          <p:nvPr/>
        </p:nvGrpSpPr>
        <p:grpSpPr>
          <a:xfrm>
            <a:off x="6260246" y="3174515"/>
            <a:ext cx="2509659" cy="777438"/>
            <a:chOff x="678952" y="624898"/>
            <a:chExt cx="2224875" cy="777438"/>
          </a:xfrm>
        </p:grpSpPr>
        <p:sp>
          <p:nvSpPr>
            <p:cNvPr id="402" name="Google Shape;402;p3"/>
            <p:cNvSpPr/>
            <p:nvPr/>
          </p:nvSpPr>
          <p:spPr>
            <a:xfrm>
              <a:off x="887547" y="702612"/>
              <a:ext cx="2016280" cy="6997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 txBox="1"/>
            <p:nvPr/>
          </p:nvSpPr>
          <p:spPr>
            <a:xfrm>
              <a:off x="678952" y="736770"/>
              <a:ext cx="19479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6775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Classe Produit: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Accessoires piscine et spa</a:t>
              </a:r>
              <a:endParaRPr dirty="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725421" y="624898"/>
              <a:ext cx="281963" cy="194775"/>
            </a:xfrm>
            <a:prstGeom prst="ellipse">
              <a:avLst/>
            </a:prstGeom>
            <a:solidFill>
              <a:srgbClr val="E3EDF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200" y="1947776"/>
            <a:ext cx="1315800" cy="6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4601" y="1872717"/>
            <a:ext cx="1146223" cy="5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"/>
          <p:cNvSpPr txBox="1"/>
          <p:nvPr/>
        </p:nvSpPr>
        <p:spPr>
          <a:xfrm>
            <a:off x="763550" y="655750"/>
            <a:ext cx="51828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Cadre de projet: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/>
              <a:t>Concours organisé par </a:t>
            </a:r>
            <a:r>
              <a:rPr lang="fr-FR" dirty="0" err="1"/>
              <a:t>Rakuten</a:t>
            </a:r>
            <a:r>
              <a:rPr lang="fr-FR" dirty="0"/>
              <a:t> Institute of </a:t>
            </a:r>
            <a:r>
              <a:rPr lang="fr-FR" dirty="0" err="1"/>
              <a:t>Technology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/>
              <a:t>Formation </a:t>
            </a:r>
            <a:r>
              <a:rPr lang="fr-FR" dirty="0" err="1"/>
              <a:t>DataScientest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/>
              <a:t>Intérêt pédagogique du challenge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Quantité importante de données disponible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Confrontation à des cas réels d’exploitation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dirty="0"/>
              <a:t>Problématique introduite par le commerçant: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Catalogue en constante évolution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Disparité des produits présentés (images et descriptions)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Objectif: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Etablir un modèle de prédiction à partir des informations textuelles et</a:t>
            </a:r>
            <a:r>
              <a:rPr lang="fr-FR" dirty="0"/>
              <a:t> </a:t>
            </a: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l’image associée à chaque article du catalogue.</a:t>
            </a:r>
            <a:endParaRPr dirty="0"/>
          </a:p>
        </p:txBody>
      </p:sp>
      <p:sp>
        <p:nvSpPr>
          <p:cNvPr id="408" name="Google Shape;408;p3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>
            <a:spLocks noGrp="1"/>
          </p:cNvSpPr>
          <p:nvPr>
            <p:ph type="title"/>
          </p:nvPr>
        </p:nvSpPr>
        <p:spPr>
          <a:xfrm>
            <a:off x="1727693" y="-86360"/>
            <a:ext cx="4982716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400"/>
              <a:t>Analyse exploratoire de données</a:t>
            </a:r>
            <a:endParaRPr/>
          </a:p>
        </p:txBody>
      </p:sp>
      <p:pic>
        <p:nvPicPr>
          <p:cNvPr id="414" name="Google Shape;4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475" y="2115153"/>
            <a:ext cx="4257699" cy="271000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"/>
          <p:cNvSpPr txBox="1"/>
          <p:nvPr/>
        </p:nvSpPr>
        <p:spPr>
          <a:xfrm>
            <a:off x="5397023" y="1878152"/>
            <a:ext cx="30938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des classes =&gt; Déséquilibrée</a:t>
            </a:r>
            <a:endParaRPr/>
          </a:p>
        </p:txBody>
      </p:sp>
      <p:pic>
        <p:nvPicPr>
          <p:cNvPr id="416" name="Google Shape;41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7464" y="2075128"/>
            <a:ext cx="2364524" cy="292270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"/>
          <p:cNvSpPr txBox="1"/>
          <p:nvPr/>
        </p:nvSpPr>
        <p:spPr>
          <a:xfrm>
            <a:off x="453749" y="740913"/>
            <a:ext cx="697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84 916 articles d’entrainement -  13 812 articles de test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343760" y="1838141"/>
            <a:ext cx="43107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 wordCloud des mots les plus utilisés par classe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343760" y="1048693"/>
            <a:ext cx="4819500" cy="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1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Fichiers d’entrée: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Fichier csv: désignation + description + id produit + id image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Images.zip: images associées à tous les articles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526168" y="1099477"/>
            <a:ext cx="372783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1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Fichier de sortie: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- Fichier csv: classe associée à chaque produit</a:t>
            </a:r>
            <a:endParaRPr sz="1300" b="0" i="0" u="none" strike="noStrike" cap="non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b="0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=&gt; 27 classes identifiées</a:t>
            </a:r>
            <a:endParaRPr/>
          </a:p>
        </p:txBody>
      </p:sp>
      <p:sp>
        <p:nvSpPr>
          <p:cNvPr id="421" name="Google Shape;421;p4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"/>
          <p:cNvSpPr txBox="1">
            <a:spLocks noGrp="1"/>
          </p:cNvSpPr>
          <p:nvPr>
            <p:ph type="title"/>
          </p:nvPr>
        </p:nvSpPr>
        <p:spPr>
          <a:xfrm>
            <a:off x="1693092" y="28326"/>
            <a:ext cx="5298974" cy="72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FR" sz="2800"/>
              <a:t>Pré-traitement de données</a:t>
            </a:r>
            <a:endParaRPr/>
          </a:p>
        </p:txBody>
      </p:sp>
      <p:sp>
        <p:nvSpPr>
          <p:cNvPr id="427" name="Google Shape;427;p5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"/>
          <p:cNvSpPr txBox="1"/>
          <p:nvPr/>
        </p:nvSpPr>
        <p:spPr>
          <a:xfrm>
            <a:off x="1072531" y="962526"/>
            <a:ext cx="4001358" cy="402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828464" y="955297"/>
            <a:ext cx="38363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5"/>
          <p:cNvGrpSpPr/>
          <p:nvPr/>
        </p:nvGrpSpPr>
        <p:grpSpPr>
          <a:xfrm>
            <a:off x="1425331" y="1142749"/>
            <a:ext cx="2067389" cy="3617931"/>
            <a:chOff x="98419" y="441"/>
            <a:chExt cx="2067389" cy="3617931"/>
          </a:xfrm>
        </p:grpSpPr>
        <p:sp>
          <p:nvSpPr>
            <p:cNvPr id="431" name="Google Shape;431;p5"/>
            <p:cNvSpPr/>
            <p:nvPr/>
          </p:nvSpPr>
          <p:spPr>
            <a:xfrm>
              <a:off x="98419" y="441"/>
              <a:ext cx="2067389" cy="5168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 txBox="1"/>
            <p:nvPr/>
          </p:nvSpPr>
          <p:spPr>
            <a:xfrm>
              <a:off x="113557" y="15579"/>
              <a:ext cx="2037113" cy="48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Suppression des NANs</a:t>
              </a:r>
              <a:endParaRPr sz="1200" b="1" i="0" u="none" strike="noStrike" cap="none">
                <a:solidFill>
                  <a:srgbClr val="0008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 rot="5400000">
              <a:off x="1035205" y="530210"/>
              <a:ext cx="193817" cy="23258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 txBox="1"/>
            <p:nvPr/>
          </p:nvSpPr>
          <p:spPr>
            <a:xfrm>
              <a:off x="1062340" y="549592"/>
              <a:ext cx="139549" cy="13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98419" y="775712"/>
              <a:ext cx="2067389" cy="5168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 txBox="1"/>
            <p:nvPr/>
          </p:nvSpPr>
          <p:spPr>
            <a:xfrm>
              <a:off x="113557" y="790850"/>
              <a:ext cx="2037113" cy="48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Désignation + Description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=&gt; </a:t>
              </a:r>
              <a:r>
                <a:rPr lang="fr-FR" sz="1200" b="1" i="0" u="none" strike="noStrike" cap="none" dirty="0" err="1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 sz="1200" b="1" i="0" u="none" strike="noStrike" cap="none" dirty="0">
                <a:solidFill>
                  <a:srgbClr val="0008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 rot="5400000">
              <a:off x="1035205" y="1305481"/>
              <a:ext cx="193817" cy="23258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 txBox="1"/>
            <p:nvPr/>
          </p:nvSpPr>
          <p:spPr>
            <a:xfrm>
              <a:off x="1062340" y="1324863"/>
              <a:ext cx="139549" cy="13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98419" y="1550983"/>
              <a:ext cx="2067389" cy="5168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 txBox="1"/>
            <p:nvPr/>
          </p:nvSpPr>
          <p:spPr>
            <a:xfrm>
              <a:off x="113557" y="1566121"/>
              <a:ext cx="2037113" cy="48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HTML encoding =&gt; UTF8</a:t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 rot="5400000">
              <a:off x="1045549" y="2066960"/>
              <a:ext cx="173129" cy="23258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 txBox="1"/>
            <p:nvPr/>
          </p:nvSpPr>
          <p:spPr>
            <a:xfrm>
              <a:off x="1062340" y="2096686"/>
              <a:ext cx="139549" cy="121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98419" y="2298670"/>
              <a:ext cx="2067389" cy="5168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 txBox="1"/>
            <p:nvPr/>
          </p:nvSpPr>
          <p:spPr>
            <a:xfrm>
              <a:off x="113557" y="2313808"/>
              <a:ext cx="2037113" cy="48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Suppression balises HTML et caractères spéciaux</a:t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 rot="5400000">
              <a:off x="1024861" y="2842231"/>
              <a:ext cx="214505" cy="23258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 txBox="1"/>
            <p:nvPr/>
          </p:nvSpPr>
          <p:spPr>
            <a:xfrm>
              <a:off x="1062339" y="2851270"/>
              <a:ext cx="139549" cy="150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98419" y="3101525"/>
              <a:ext cx="2067389" cy="516847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 txBox="1"/>
            <p:nvPr/>
          </p:nvSpPr>
          <p:spPr>
            <a:xfrm>
              <a:off x="113557" y="3116663"/>
              <a:ext cx="2037113" cy="48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Suppression des StopWords</a:t>
              </a:r>
              <a:endParaRPr sz="1200" b="1" i="0" u="none" strike="noStrike" cap="none">
                <a:solidFill>
                  <a:srgbClr val="0008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5"/>
          <p:cNvSpPr txBox="1"/>
          <p:nvPr/>
        </p:nvSpPr>
        <p:spPr>
          <a:xfrm>
            <a:off x="6300192" y="1138052"/>
            <a:ext cx="792088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dirty="0"/>
          </a:p>
        </p:txBody>
      </p:sp>
      <p:sp>
        <p:nvSpPr>
          <p:cNvPr id="450" name="Google Shape;450;p5"/>
          <p:cNvSpPr txBox="1"/>
          <p:nvPr/>
        </p:nvSpPr>
        <p:spPr>
          <a:xfrm>
            <a:off x="3913425" y="1142750"/>
            <a:ext cx="2116500" cy="98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83800" tIns="83800" rIns="83800" bIns="838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dont on </a:t>
            </a:r>
            <a:r>
              <a:rPr lang="fr-FR" sz="2200" dirty="0"/>
              <a:t>connaît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les classes</a:t>
            </a:r>
            <a:endParaRPr dirty="0"/>
          </a:p>
        </p:txBody>
      </p:sp>
      <p:grpSp>
        <p:nvGrpSpPr>
          <p:cNvPr id="451" name="Google Shape;451;p5"/>
          <p:cNvGrpSpPr/>
          <p:nvPr/>
        </p:nvGrpSpPr>
        <p:grpSpPr>
          <a:xfrm>
            <a:off x="3765678" y="2351488"/>
            <a:ext cx="2412000" cy="2290866"/>
            <a:chOff x="3669478" y="2388488"/>
            <a:chExt cx="2412000" cy="2095339"/>
          </a:xfrm>
          <a:solidFill>
            <a:schemeClr val="tx2"/>
          </a:solidFill>
        </p:grpSpPr>
        <p:sp>
          <p:nvSpPr>
            <p:cNvPr id="452" name="Google Shape;452;p5"/>
            <p:cNvSpPr txBox="1"/>
            <p:nvPr/>
          </p:nvSpPr>
          <p:spPr>
            <a:xfrm flipH="1">
              <a:off x="3669478" y="2388488"/>
              <a:ext cx="2412000" cy="625620"/>
            </a:xfrm>
            <a:prstGeom prst="roundRect">
              <a:avLst/>
            </a:prstGeom>
            <a:grpFill/>
            <a:ln w="127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Entrainement</a:t>
              </a:r>
              <a:endParaRPr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72%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5"/>
            <p:cNvSpPr txBox="1"/>
            <p:nvPr/>
          </p:nvSpPr>
          <p:spPr>
            <a:xfrm flipH="1">
              <a:off x="3669478" y="3123347"/>
              <a:ext cx="2412000" cy="625620"/>
            </a:xfrm>
            <a:prstGeom prst="roundRect">
              <a:avLst/>
            </a:prstGeom>
            <a:grpFill/>
            <a:ln w="127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dirty="0">
                  <a:solidFill>
                    <a:schemeClr val="dk1"/>
                  </a:solidFill>
                </a:rPr>
                <a:t>Validation</a:t>
              </a:r>
              <a:endParaRPr sz="1800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dirty="0">
                  <a:solidFill>
                    <a:schemeClr val="dk1"/>
                  </a:solidFill>
                </a:rPr>
                <a:t>18%</a:t>
              </a:r>
              <a:endParaRPr sz="1800" dirty="0"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5"/>
            <p:cNvSpPr txBox="1"/>
            <p:nvPr/>
          </p:nvSpPr>
          <p:spPr>
            <a:xfrm flipH="1">
              <a:off x="3669478" y="3858207"/>
              <a:ext cx="2412000" cy="625620"/>
            </a:xfrm>
            <a:prstGeom prst="roundRect">
              <a:avLst/>
            </a:prstGeom>
            <a:grpFill/>
            <a:ln w="12700"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fr-F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10%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555372" y="1626423"/>
            <a:ext cx="1940700" cy="2833227"/>
            <a:chOff x="6570534" y="1167989"/>
            <a:chExt cx="1940700" cy="2833227"/>
          </a:xfrm>
        </p:grpSpPr>
        <p:sp>
          <p:nvSpPr>
            <p:cNvPr id="456" name="Google Shape;456;p5"/>
            <p:cNvSpPr/>
            <p:nvPr/>
          </p:nvSpPr>
          <p:spPr>
            <a:xfrm>
              <a:off x="6570534" y="1167989"/>
              <a:ext cx="1940700" cy="5169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 txBox="1"/>
            <p:nvPr/>
          </p:nvSpPr>
          <p:spPr>
            <a:xfrm>
              <a:off x="6585672" y="1183127"/>
              <a:ext cx="19104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Chargement à partir de chemin d’accès</a:t>
              </a:r>
              <a:endParaRPr dirty="0"/>
            </a:p>
          </p:txBody>
        </p:sp>
        <p:sp>
          <p:nvSpPr>
            <p:cNvPr id="458" name="Google Shape;458;p5"/>
            <p:cNvSpPr/>
            <p:nvPr/>
          </p:nvSpPr>
          <p:spPr>
            <a:xfrm rot="5400000">
              <a:off x="7444075" y="1688304"/>
              <a:ext cx="193800" cy="232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 txBox="1"/>
            <p:nvPr/>
          </p:nvSpPr>
          <p:spPr>
            <a:xfrm>
              <a:off x="7471161" y="1707654"/>
              <a:ext cx="1395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570534" y="1933774"/>
              <a:ext cx="1940700" cy="5169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5"/>
            <p:cNvSpPr txBox="1"/>
            <p:nvPr/>
          </p:nvSpPr>
          <p:spPr>
            <a:xfrm>
              <a:off x="6585672" y="1948912"/>
              <a:ext cx="19104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Générateur d’image</a:t>
              </a:r>
              <a:endParaRPr dirty="0"/>
            </a:p>
          </p:txBody>
        </p:sp>
        <p:sp>
          <p:nvSpPr>
            <p:cNvPr id="462" name="Google Shape;462;p5"/>
            <p:cNvSpPr/>
            <p:nvPr/>
          </p:nvSpPr>
          <p:spPr>
            <a:xfrm rot="5400000">
              <a:off x="7454425" y="2449777"/>
              <a:ext cx="173100" cy="232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 txBox="1"/>
            <p:nvPr/>
          </p:nvSpPr>
          <p:spPr>
            <a:xfrm>
              <a:off x="7471161" y="2479477"/>
              <a:ext cx="139500" cy="12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6570534" y="2681461"/>
              <a:ext cx="1940700" cy="5169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 txBox="1"/>
            <p:nvPr/>
          </p:nvSpPr>
          <p:spPr>
            <a:xfrm>
              <a:off x="6585672" y="2696599"/>
              <a:ext cx="19104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Redimensionnement, rotation, translation</a:t>
              </a:r>
              <a:endParaRPr dirty="0"/>
            </a:p>
          </p:txBody>
        </p:sp>
        <p:sp>
          <p:nvSpPr>
            <p:cNvPr id="466" name="Google Shape;466;p5"/>
            <p:cNvSpPr/>
            <p:nvPr/>
          </p:nvSpPr>
          <p:spPr>
            <a:xfrm rot="5400000">
              <a:off x="7433725" y="3225060"/>
              <a:ext cx="214500" cy="232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EE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 txBox="1"/>
            <p:nvPr/>
          </p:nvSpPr>
          <p:spPr>
            <a:xfrm>
              <a:off x="7471160" y="3234061"/>
              <a:ext cx="139500" cy="1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570534" y="3484316"/>
              <a:ext cx="1940700" cy="5169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 txBox="1"/>
            <p:nvPr/>
          </p:nvSpPr>
          <p:spPr>
            <a:xfrm>
              <a:off x="6585672" y="3499454"/>
              <a:ext cx="19104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 dirty="0" smtClean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Caractéristiques </a:t>
              </a:r>
              <a:r>
                <a:rPr lang="fr-FR" sz="1400" b="1" i="0" u="none" strike="noStrike" cap="none" dirty="0">
                  <a:solidFill>
                    <a:srgbClr val="000830"/>
                  </a:solidFill>
                  <a:latin typeface="Arial"/>
                  <a:ea typeface="Arial"/>
                  <a:cs typeface="Arial"/>
                  <a:sym typeface="Arial"/>
                </a:rPr>
                <a:t>généralisables </a:t>
              </a:r>
              <a:endParaRPr dirty="0"/>
            </a:p>
          </p:txBody>
        </p:sp>
        <p:sp>
          <p:nvSpPr>
            <p:cNvPr id="471" name="Google Shape;471;p5"/>
            <p:cNvSpPr txBox="1"/>
            <p:nvPr/>
          </p:nvSpPr>
          <p:spPr>
            <a:xfrm>
              <a:off x="7471161" y="1717140"/>
              <a:ext cx="1395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/>
              <a:t>Modèle d’identification d’image</a:t>
            </a:r>
            <a:endParaRPr/>
          </a:p>
        </p:txBody>
      </p:sp>
      <p:sp>
        <p:nvSpPr>
          <p:cNvPr id="479" name="Google Shape;479;p6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639" y="948776"/>
            <a:ext cx="6238069" cy="1975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"/>
          <p:cNvSpPr txBox="1"/>
          <p:nvPr/>
        </p:nvSpPr>
        <p:spPr>
          <a:xfrm>
            <a:off x="1148156" y="3086960"/>
            <a:ext cx="358884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Hyperparamètres: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Loss: sparse_categorical_crossentropy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Rate: 0,01 / 0,001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Batch: 64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Epoch: 10</a:t>
            </a:r>
            <a:endParaRPr/>
          </a:p>
        </p:txBody>
      </p:sp>
      <p:sp>
        <p:nvSpPr>
          <p:cNvPr id="482" name="Google Shape;482;p6"/>
          <p:cNvSpPr txBox="1"/>
          <p:nvPr/>
        </p:nvSpPr>
        <p:spPr>
          <a:xfrm>
            <a:off x="5754531" y="3086960"/>
            <a:ext cx="316258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Entrainement: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callbacks: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taux d'apprentissage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stagnation de la fonction de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/>
              <a:t>Modèle d’identification d’image</a:t>
            </a:r>
            <a:endParaRPr/>
          </a:p>
        </p:txBody>
      </p:sp>
      <p:sp>
        <p:nvSpPr>
          <p:cNvPr id="488" name="Google Shape;488;p7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230" y="1223784"/>
            <a:ext cx="6697360" cy="290820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7"/>
          <p:cNvSpPr/>
          <p:nvPr/>
        </p:nvSpPr>
        <p:spPr>
          <a:xfrm>
            <a:off x="1416289" y="2677886"/>
            <a:ext cx="6462675" cy="4331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 dirty="0"/>
              <a:t>Modèle d’identification d’image</a:t>
            </a:r>
            <a:endParaRPr dirty="0"/>
          </a:p>
        </p:txBody>
      </p:sp>
      <p:sp>
        <p:nvSpPr>
          <p:cNvPr id="496" name="Google Shape;496;p8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221421"/>
            <a:ext cx="3744416" cy="343856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"/>
          <p:cNvSpPr txBox="1"/>
          <p:nvPr/>
        </p:nvSpPr>
        <p:spPr>
          <a:xfrm>
            <a:off x="715019" y="948776"/>
            <a:ext cx="32809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base: ResNet50, LR: 0,001</a:t>
            </a:r>
            <a:endParaRPr dirty="0"/>
          </a:p>
        </p:txBody>
      </p:sp>
      <p:pic>
        <p:nvPicPr>
          <p:cNvPr id="1026" name="Picture 2" descr="https://lh3.googleusercontent.com/K66Ekg8sQ5bCObcWO5mdDCnf6gJ7xa9JzsXGdDrsUqkPPyhENKSlDAHRSLyYZnbDgbzmWrb52dydqnQw70XiTE79ci0ZzzGhbLB33CmxGUMIMLPMrUn-5UwJYaUEdcg9a-UGu7J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81" y="1069972"/>
            <a:ext cx="470651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267744" y="4639534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Matrice de confusion</a:t>
            </a:r>
            <a:endParaRPr lang="fr-FR" sz="1050" dirty="0"/>
          </a:p>
        </p:txBody>
      </p:sp>
      <p:sp>
        <p:nvSpPr>
          <p:cNvPr id="8" name="ZoneTexte 7"/>
          <p:cNvSpPr txBox="1"/>
          <p:nvPr/>
        </p:nvSpPr>
        <p:spPr>
          <a:xfrm>
            <a:off x="6483787" y="2726156"/>
            <a:ext cx="1786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Historique d’apprentissage</a:t>
            </a:r>
            <a:endParaRPr lang="fr-FR" sz="1050" dirty="0"/>
          </a:p>
        </p:txBody>
      </p:sp>
      <p:pic>
        <p:nvPicPr>
          <p:cNvPr id="1028" name="Picture 4" descr="https://lh5.googleusercontent.com/dYXbLNEEPsxhD9tjYR7-E99dDOtbxXrLxEWGoRlSW7_SUrTHeoZAiHBsEmGTMyOQXkARd6sbVu1AaZGBD2o0F4pWbpov73FYspyLURR3ETwTxvebfybQNRq-XFtmPm80Xrpdrr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80072"/>
            <a:ext cx="2962633" cy="173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34469" y="4227934"/>
            <a:ext cx="1370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Classification report</a:t>
            </a:r>
            <a:endParaRPr lang="fr-FR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"/>
          <p:cNvSpPr txBox="1">
            <a:spLocks noGrp="1"/>
          </p:cNvSpPr>
          <p:nvPr>
            <p:ph type="title"/>
          </p:nvPr>
        </p:nvSpPr>
        <p:spPr>
          <a:xfrm>
            <a:off x="1693092" y="-27501"/>
            <a:ext cx="5298974" cy="9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</a:pPr>
            <a:r>
              <a:rPr lang="fr-FR" sz="2800"/>
              <a:t>Modèle d’identification de texte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7432078" y="4835723"/>
            <a:ext cx="446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030" y="1273373"/>
            <a:ext cx="39338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"/>
          <p:cNvSpPr txBox="1"/>
          <p:nvPr/>
        </p:nvSpPr>
        <p:spPr>
          <a:xfrm>
            <a:off x="5755140" y="957186"/>
            <a:ext cx="27638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Vue d’ensemble du modèle</a:t>
            </a:r>
            <a:endParaRPr/>
          </a:p>
        </p:txBody>
      </p:sp>
      <p:sp>
        <p:nvSpPr>
          <p:cNvPr id="507" name="Google Shape;507;p9"/>
          <p:cNvSpPr txBox="1"/>
          <p:nvPr/>
        </p:nvSpPr>
        <p:spPr>
          <a:xfrm>
            <a:off x="1113174" y="965596"/>
            <a:ext cx="455198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Hyperparamètres</a:t>
            </a:r>
            <a:r>
              <a:rPr lang="fr-F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 </a:t>
            </a:r>
            <a:r>
              <a:rPr lang="fr-F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mot =&gt; vecteur d'</a:t>
            </a:r>
            <a:r>
              <a:rPr lang="fr-F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 RNN à base de GRU ou LSTM: vecteur de mots =&gt; suite de séquences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 cachée : calcul de classification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 de sortie: classification finale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Couches de Dropout et de </a:t>
            </a:r>
            <a:r>
              <a:rPr lang="fr-F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pooling</a:t>
            </a: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éviter le sur-apprentissage </a:t>
            </a:r>
            <a:endParaRPr dirty="0"/>
          </a:p>
        </p:txBody>
      </p:sp>
      <p:sp>
        <p:nvSpPr>
          <p:cNvPr id="508" name="Google Shape;508;p9"/>
          <p:cNvSpPr txBox="1"/>
          <p:nvPr/>
        </p:nvSpPr>
        <p:spPr>
          <a:xfrm>
            <a:off x="1113174" y="3072435"/>
            <a:ext cx="406384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Entraînement: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Taille du dictionnaire des mot: 10000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Colonnes de la matrice d’embeding: 300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Cellules GRU et LSTM : 256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 Adam avec 2 LR: 0.01 et 0.001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: 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583</Words>
  <Application>Microsoft Office PowerPoint</Application>
  <PresentationFormat>Affichage à l'écran (16:9)</PresentationFormat>
  <Paragraphs>171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Changa One</vt:lpstr>
      <vt:lpstr>Poppins</vt:lpstr>
      <vt:lpstr>Cambria Math</vt:lpstr>
      <vt:lpstr>Montserrat Medium</vt:lpstr>
      <vt:lpstr>Montserrat</vt:lpstr>
      <vt:lpstr>Roboto</vt:lpstr>
      <vt:lpstr>Ethical Dilemmas in Marketing by Slidesgo</vt:lpstr>
      <vt:lpstr>Présentation PowerPoint</vt:lpstr>
      <vt:lpstr>Plan de la Présentation</vt:lpstr>
      <vt:lpstr>Contexte</vt:lpstr>
      <vt:lpstr>Analyse exploratoire de données</vt:lpstr>
      <vt:lpstr>Pré-traitement de données</vt:lpstr>
      <vt:lpstr>Modèle d’identification d’image</vt:lpstr>
      <vt:lpstr>Modèle d’identification d’image</vt:lpstr>
      <vt:lpstr>Modèle d’identification d’image</vt:lpstr>
      <vt:lpstr>Modèle d’identification de texte</vt:lpstr>
      <vt:lpstr>Modèle d’identification de texte</vt:lpstr>
      <vt:lpstr>Modèle d’identification de texte</vt:lpstr>
      <vt:lpstr>Concaténation des deux modèles</vt:lpstr>
      <vt:lpstr>DEMO Streamlit</vt:lpstr>
      <vt:lpstr>Perspectives et 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Ewen</cp:lastModifiedBy>
  <cp:revision>7</cp:revision>
  <dcterms:modified xsi:type="dcterms:W3CDTF">2022-01-06T14:52:07Z</dcterms:modified>
</cp:coreProperties>
</file>