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362" y="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12192000" y="0"/>
                </a:moveTo>
                <a:lnTo>
                  <a:pt x="0" y="0"/>
                </a:lnTo>
                <a:lnTo>
                  <a:pt x="0" y="3675761"/>
                </a:lnTo>
                <a:lnTo>
                  <a:pt x="12192000" y="3675761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13092" y="3810000"/>
            <a:ext cx="4979035" cy="91440"/>
          </a:xfrm>
          <a:custGeom>
            <a:avLst/>
            <a:gdLst/>
            <a:ahLst/>
            <a:cxnLst/>
            <a:rect l="l" t="t" r="r" b="b"/>
            <a:pathLst>
              <a:path w="4979034" h="91439">
                <a:moveTo>
                  <a:pt x="4978781" y="0"/>
                </a:moveTo>
                <a:lnTo>
                  <a:pt x="0" y="0"/>
                </a:lnTo>
                <a:lnTo>
                  <a:pt x="0" y="91439"/>
                </a:lnTo>
                <a:lnTo>
                  <a:pt x="4978781" y="91439"/>
                </a:lnTo>
                <a:lnTo>
                  <a:pt x="4978781" y="0"/>
                </a:lnTo>
                <a:close/>
              </a:path>
            </a:pathLst>
          </a:custGeom>
          <a:solidFill>
            <a:srgbClr val="61A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13092" y="3896868"/>
            <a:ext cx="4979035" cy="192405"/>
          </a:xfrm>
          <a:custGeom>
            <a:avLst/>
            <a:gdLst/>
            <a:ahLst/>
            <a:cxnLst/>
            <a:rect l="l" t="t" r="r" b="b"/>
            <a:pathLst>
              <a:path w="4979034" h="192404">
                <a:moveTo>
                  <a:pt x="4978781" y="0"/>
                </a:moveTo>
                <a:lnTo>
                  <a:pt x="0" y="0"/>
                </a:lnTo>
                <a:lnTo>
                  <a:pt x="0" y="192404"/>
                </a:lnTo>
                <a:lnTo>
                  <a:pt x="4978781" y="192404"/>
                </a:lnTo>
                <a:lnTo>
                  <a:pt x="4978781" y="0"/>
                </a:lnTo>
                <a:close/>
              </a:path>
            </a:pathLst>
          </a:custGeom>
          <a:solidFill>
            <a:srgbClr val="61A3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114816"/>
            <a:ext cx="4979035" cy="9525"/>
          </a:xfrm>
          <a:custGeom>
            <a:avLst/>
            <a:gdLst/>
            <a:ahLst/>
            <a:cxnLst/>
            <a:rect l="l" t="t" r="r" b="b"/>
            <a:pathLst>
              <a:path w="4979034" h="9525">
                <a:moveTo>
                  <a:pt x="4978781" y="0"/>
                </a:moveTo>
                <a:lnTo>
                  <a:pt x="0" y="0"/>
                </a:lnTo>
                <a:lnTo>
                  <a:pt x="0" y="9508"/>
                </a:lnTo>
                <a:lnTo>
                  <a:pt x="4978781" y="9508"/>
                </a:lnTo>
                <a:lnTo>
                  <a:pt x="4978781" y="0"/>
                </a:lnTo>
                <a:close/>
              </a:path>
            </a:pathLst>
          </a:custGeom>
          <a:solidFill>
            <a:srgbClr val="61A337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3092" y="4165090"/>
            <a:ext cx="2621280" cy="18415"/>
          </a:xfrm>
          <a:custGeom>
            <a:avLst/>
            <a:gdLst/>
            <a:ahLst/>
            <a:cxnLst/>
            <a:rect l="l" t="t" r="r" b="b"/>
            <a:pathLst>
              <a:path w="2621279" h="18414">
                <a:moveTo>
                  <a:pt x="2621279" y="0"/>
                </a:moveTo>
                <a:lnTo>
                  <a:pt x="0" y="0"/>
                </a:lnTo>
                <a:lnTo>
                  <a:pt x="0" y="18162"/>
                </a:lnTo>
                <a:lnTo>
                  <a:pt x="2621279" y="18162"/>
                </a:lnTo>
                <a:lnTo>
                  <a:pt x="2621279" y="0"/>
                </a:lnTo>
                <a:close/>
              </a:path>
            </a:pathLst>
          </a:custGeom>
          <a:solidFill>
            <a:srgbClr val="61A337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213092" y="4200129"/>
            <a:ext cx="2621280" cy="8890"/>
          </a:xfrm>
          <a:custGeom>
            <a:avLst/>
            <a:gdLst/>
            <a:ahLst/>
            <a:cxnLst/>
            <a:rect l="l" t="t" r="r" b="b"/>
            <a:pathLst>
              <a:path w="2621279" h="8889">
                <a:moveTo>
                  <a:pt x="2621279" y="0"/>
                </a:moveTo>
                <a:lnTo>
                  <a:pt x="0" y="0"/>
                </a:lnTo>
                <a:lnTo>
                  <a:pt x="0" y="8777"/>
                </a:lnTo>
                <a:lnTo>
                  <a:pt x="2621279" y="8777"/>
                </a:lnTo>
                <a:lnTo>
                  <a:pt x="2621279" y="0"/>
                </a:lnTo>
                <a:close/>
              </a:path>
            </a:pathLst>
          </a:custGeom>
          <a:solidFill>
            <a:srgbClr val="61A337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213092" y="3962399"/>
            <a:ext cx="4756785" cy="135890"/>
          </a:xfrm>
          <a:custGeom>
            <a:avLst/>
            <a:gdLst/>
            <a:ahLst/>
            <a:cxnLst/>
            <a:rect l="l" t="t" r="r" b="b"/>
            <a:pathLst>
              <a:path w="4756784" h="135889">
                <a:moveTo>
                  <a:pt x="4084701" y="2032"/>
                </a:moveTo>
                <a:lnTo>
                  <a:pt x="4082669" y="0"/>
                </a:lnTo>
                <a:lnTo>
                  <a:pt x="2032" y="0"/>
                </a:lnTo>
                <a:lnTo>
                  <a:pt x="0" y="2032"/>
                </a:lnTo>
                <a:lnTo>
                  <a:pt x="0" y="25400"/>
                </a:lnTo>
                <a:lnTo>
                  <a:pt x="2032" y="27432"/>
                </a:lnTo>
                <a:lnTo>
                  <a:pt x="4082669" y="27432"/>
                </a:lnTo>
                <a:lnTo>
                  <a:pt x="4084701" y="25400"/>
                </a:lnTo>
                <a:lnTo>
                  <a:pt x="4084701" y="2032"/>
                </a:lnTo>
                <a:close/>
              </a:path>
              <a:path w="4756784" h="135889">
                <a:moveTo>
                  <a:pt x="4756785" y="101600"/>
                </a:moveTo>
                <a:lnTo>
                  <a:pt x="4754118" y="98933"/>
                </a:lnTo>
                <a:lnTo>
                  <a:pt x="2625725" y="98933"/>
                </a:lnTo>
                <a:lnTo>
                  <a:pt x="2623058" y="101600"/>
                </a:lnTo>
                <a:lnTo>
                  <a:pt x="2623058" y="132715"/>
                </a:lnTo>
                <a:lnTo>
                  <a:pt x="2625725" y="135382"/>
                </a:lnTo>
                <a:lnTo>
                  <a:pt x="4754118" y="135382"/>
                </a:lnTo>
                <a:lnTo>
                  <a:pt x="4756785" y="132715"/>
                </a:lnTo>
                <a:lnTo>
                  <a:pt x="4756785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816094"/>
            <a:ext cx="12192000" cy="77470"/>
          </a:xfrm>
          <a:custGeom>
            <a:avLst/>
            <a:gdLst/>
            <a:ahLst/>
            <a:cxnLst/>
            <a:rect l="l" t="t" r="r" b="b"/>
            <a:pathLst>
              <a:path w="12192000" h="77470">
                <a:moveTo>
                  <a:pt x="12192000" y="0"/>
                </a:moveTo>
                <a:lnTo>
                  <a:pt x="0" y="0"/>
                </a:lnTo>
                <a:lnTo>
                  <a:pt x="0" y="77344"/>
                </a:lnTo>
                <a:lnTo>
                  <a:pt x="12192000" y="773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61A3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3649978"/>
            <a:ext cx="8552815" cy="25400"/>
          </a:xfrm>
          <a:custGeom>
            <a:avLst/>
            <a:gdLst/>
            <a:ahLst/>
            <a:cxnLst/>
            <a:rect l="l" t="t" r="r" b="b"/>
            <a:pathLst>
              <a:path w="8552815" h="25400">
                <a:moveTo>
                  <a:pt x="0" y="25401"/>
                </a:moveTo>
                <a:lnTo>
                  <a:pt x="8552561" y="25401"/>
                </a:lnTo>
                <a:lnTo>
                  <a:pt x="8552561" y="0"/>
                </a:lnTo>
                <a:lnTo>
                  <a:pt x="0" y="0"/>
                </a:lnTo>
                <a:lnTo>
                  <a:pt x="0" y="25401"/>
                </a:lnTo>
                <a:close/>
              </a:path>
            </a:pathLst>
          </a:custGeom>
          <a:solidFill>
            <a:srgbClr val="61A3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642359"/>
            <a:ext cx="12192000" cy="248920"/>
          </a:xfrm>
          <a:custGeom>
            <a:avLst/>
            <a:gdLst/>
            <a:ahLst/>
            <a:cxnLst/>
            <a:rect l="l" t="t" r="r" b="b"/>
            <a:pathLst>
              <a:path w="12192000" h="248920">
                <a:moveTo>
                  <a:pt x="12192000" y="0"/>
                </a:moveTo>
                <a:lnTo>
                  <a:pt x="8552688" y="0"/>
                </a:lnTo>
                <a:lnTo>
                  <a:pt x="8552688" y="33020"/>
                </a:lnTo>
                <a:lnTo>
                  <a:pt x="0" y="33020"/>
                </a:lnTo>
                <a:lnTo>
                  <a:pt x="0" y="173990"/>
                </a:lnTo>
                <a:lnTo>
                  <a:pt x="8552688" y="173990"/>
                </a:lnTo>
                <a:lnTo>
                  <a:pt x="8552688" y="248920"/>
                </a:lnTo>
                <a:lnTo>
                  <a:pt x="12192000" y="248920"/>
                </a:lnTo>
                <a:lnTo>
                  <a:pt x="12192000" y="173990"/>
                </a:lnTo>
                <a:lnTo>
                  <a:pt x="12192000" y="330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1A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2668" y="2629407"/>
            <a:ext cx="482790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9852" y="1586484"/>
            <a:ext cx="5436870" cy="4531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8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70268" y="1533397"/>
            <a:ext cx="4225925" cy="474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8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7213346" y="0"/>
                </a:moveTo>
                <a:lnTo>
                  <a:pt x="0" y="0"/>
                </a:lnTo>
                <a:lnTo>
                  <a:pt x="0" y="51562"/>
                </a:lnTo>
                <a:lnTo>
                  <a:pt x="7213346" y="51562"/>
                </a:lnTo>
                <a:lnTo>
                  <a:pt x="7213346" y="0"/>
                </a:lnTo>
                <a:close/>
              </a:path>
            </a:pathLst>
          </a:custGeom>
          <a:solidFill>
            <a:srgbClr val="61A3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07340"/>
          </a:xfrm>
          <a:custGeom>
            <a:avLst/>
            <a:gdLst/>
            <a:ahLst/>
            <a:cxnLst/>
            <a:rect l="l" t="t" r="r" b="b"/>
            <a:pathLst>
              <a:path w="12192000" h="307340">
                <a:moveTo>
                  <a:pt x="0" y="307339"/>
                </a:moveTo>
                <a:lnTo>
                  <a:pt x="12192000" y="307339"/>
                </a:lnTo>
                <a:lnTo>
                  <a:pt x="1219200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339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510"/>
                </a:lnTo>
                <a:lnTo>
                  <a:pt x="12192000" y="14351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1A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781" y="0"/>
                </a:moveTo>
                <a:lnTo>
                  <a:pt x="0" y="0"/>
                </a:lnTo>
                <a:lnTo>
                  <a:pt x="0" y="180086"/>
                </a:lnTo>
                <a:lnTo>
                  <a:pt x="4978781" y="180086"/>
                </a:lnTo>
                <a:lnTo>
                  <a:pt x="4978781" y="0"/>
                </a:lnTo>
                <a:close/>
              </a:path>
            </a:pathLst>
          </a:custGeom>
          <a:solidFill>
            <a:srgbClr val="61A3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3980"/>
                </a:moveTo>
                <a:lnTo>
                  <a:pt x="4752086" y="91313"/>
                </a:lnTo>
                <a:lnTo>
                  <a:pt x="2623947" y="91313"/>
                </a:lnTo>
                <a:lnTo>
                  <a:pt x="2621280" y="93980"/>
                </a:lnTo>
                <a:lnTo>
                  <a:pt x="2621280" y="125095"/>
                </a:lnTo>
                <a:lnTo>
                  <a:pt x="2623947" y="127762"/>
                </a:lnTo>
                <a:lnTo>
                  <a:pt x="4752086" y="127762"/>
                </a:lnTo>
                <a:lnTo>
                  <a:pt x="4754880" y="125095"/>
                </a:lnTo>
                <a:lnTo>
                  <a:pt x="475488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1" y="-1523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668" y="0"/>
                </a:moveTo>
                <a:lnTo>
                  <a:pt x="0" y="0"/>
                </a:lnTo>
                <a:lnTo>
                  <a:pt x="0" y="622046"/>
                </a:lnTo>
                <a:lnTo>
                  <a:pt x="36668" y="622046"/>
                </a:lnTo>
                <a:lnTo>
                  <a:pt x="36668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112879" y="-1523"/>
            <a:ext cx="78105" cy="622300"/>
          </a:xfrm>
          <a:custGeom>
            <a:avLst/>
            <a:gdLst/>
            <a:ahLst/>
            <a:cxnLst/>
            <a:rect l="l" t="t" r="r" b="b"/>
            <a:pathLst>
              <a:path w="78104" h="622300">
                <a:moveTo>
                  <a:pt x="77950" y="0"/>
                </a:moveTo>
                <a:lnTo>
                  <a:pt x="0" y="0"/>
                </a:lnTo>
                <a:lnTo>
                  <a:pt x="0" y="622046"/>
                </a:lnTo>
                <a:lnTo>
                  <a:pt x="77950" y="622046"/>
                </a:lnTo>
                <a:lnTo>
                  <a:pt x="77950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33504" y="-1523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435" y="0"/>
                </a:moveTo>
                <a:lnTo>
                  <a:pt x="0" y="0"/>
                </a:lnTo>
                <a:lnTo>
                  <a:pt x="0" y="622046"/>
                </a:lnTo>
                <a:lnTo>
                  <a:pt x="12435" y="622046"/>
                </a:lnTo>
                <a:lnTo>
                  <a:pt x="12435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967971" y="-1523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323" y="0"/>
                </a:moveTo>
                <a:lnTo>
                  <a:pt x="0" y="0"/>
                </a:lnTo>
                <a:lnTo>
                  <a:pt x="0" y="622046"/>
                </a:lnTo>
                <a:lnTo>
                  <a:pt x="36323" y="622046"/>
                </a:lnTo>
                <a:lnTo>
                  <a:pt x="36323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87199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403" y="0"/>
                </a:moveTo>
                <a:lnTo>
                  <a:pt x="0" y="0"/>
                </a:lnTo>
                <a:lnTo>
                  <a:pt x="0" y="584962"/>
                </a:lnTo>
                <a:lnTo>
                  <a:pt x="73403" y="584962"/>
                </a:lnTo>
                <a:lnTo>
                  <a:pt x="73403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435" y="0"/>
                </a:moveTo>
                <a:lnTo>
                  <a:pt x="0" y="0"/>
                </a:lnTo>
                <a:lnTo>
                  <a:pt x="0" y="584962"/>
                </a:lnTo>
                <a:lnTo>
                  <a:pt x="12435" y="584962"/>
                </a:lnTo>
                <a:lnTo>
                  <a:pt x="1243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836" y="534664"/>
            <a:ext cx="11006327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2423" y="1723897"/>
            <a:ext cx="5031740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860533" y="6604952"/>
            <a:ext cx="2106929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ssbytes.com/a-z-list-linux-command-line-referenc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reto_principl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mineD8/python_simulator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mineD8/python_simul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rgbClr val="FFFFFF"/>
                </a:solidFill>
              </a:rPr>
              <a:t>Linux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(for</a:t>
            </a:r>
            <a:r>
              <a:rPr sz="4400" spc="-13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Robotics)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601" y="4298950"/>
            <a:ext cx="36023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Carmine</a:t>
            </a:r>
            <a:r>
              <a:rPr sz="2400" spc="-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Tommaso</a:t>
            </a:r>
            <a:r>
              <a:rPr sz="2400" spc="-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Recchiuto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6" y="579881"/>
            <a:ext cx="5758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Explore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80" dirty="0"/>
              <a:t> </a:t>
            </a:r>
            <a:r>
              <a:rPr dirty="0"/>
              <a:t>folder</a:t>
            </a:r>
            <a:r>
              <a:rPr spc="-170" dirty="0"/>
              <a:t> </a:t>
            </a:r>
            <a:r>
              <a:rPr spc="-1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744" y="1453641"/>
            <a:ext cx="6142355" cy="437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correct</a:t>
            </a:r>
            <a:r>
              <a:rPr sz="1800" spc="-20" dirty="0">
                <a:latin typeface="Calibri"/>
                <a:cs typeface="Calibri"/>
              </a:rPr>
              <a:t> folder,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$tree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snapshot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hierarchy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How we move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folder?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$cd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..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How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directory?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Calibri"/>
                <a:cs typeface="Calibri"/>
              </a:rPr>
              <a:t>$ls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Directories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colours </a:t>
            </a:r>
            <a:r>
              <a:rPr sz="1800" dirty="0">
                <a:latin typeface="Calibri"/>
                <a:cs typeface="Calibri"/>
              </a:rPr>
              <a:t>depending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execution </a:t>
            </a:r>
            <a:r>
              <a:rPr sz="1800" spc="-10" dirty="0">
                <a:latin typeface="Calibri"/>
                <a:cs typeface="Calibri"/>
              </a:rPr>
              <a:t>permission.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59" y="1845564"/>
            <a:ext cx="4428744" cy="43845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6" y="579881"/>
            <a:ext cx="5758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Explore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80" dirty="0"/>
              <a:t> </a:t>
            </a:r>
            <a:r>
              <a:rPr dirty="0"/>
              <a:t>folder</a:t>
            </a:r>
            <a:r>
              <a:rPr spc="-170" dirty="0"/>
              <a:t> </a:t>
            </a:r>
            <a:r>
              <a:rPr spc="-1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618234"/>
            <a:ext cx="6390640" cy="437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$ls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hidden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hidden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run: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$ls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–a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explicitely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hidden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files.</a:t>
            </a:r>
            <a:endParaRPr sz="1800" dirty="0">
              <a:latin typeface="Calibri"/>
              <a:cs typeface="Calibri"/>
            </a:endParaRPr>
          </a:p>
          <a:p>
            <a:pPr marR="805815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444444"/>
                </a:solidFill>
                <a:latin typeface="Arial"/>
                <a:cs typeface="Arial"/>
              </a:rPr>
              <a:t>~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Calibri"/>
                <a:cs typeface="Calibri"/>
              </a:rPr>
              <a:t>But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command??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$man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$ls </a:t>
            </a:r>
            <a:r>
              <a:rPr sz="1800" b="1" spc="-10" dirty="0">
                <a:latin typeface="Calibri"/>
                <a:cs typeface="Calibri"/>
              </a:rPr>
              <a:t>–help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Other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must-</a:t>
            </a:r>
            <a:r>
              <a:rPr sz="1800" i="1" dirty="0">
                <a:latin typeface="Calibri"/>
                <a:cs typeface="Calibri"/>
              </a:rPr>
              <a:t>know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things: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$pwd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path)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$</a:t>
            </a:r>
            <a:r>
              <a:rPr sz="1800" b="1" dirty="0">
                <a:latin typeface="Calibri"/>
                <a:cs typeface="Calibri"/>
              </a:rPr>
              <a:t>~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(it’s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equivalent 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your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system)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0" y="1885188"/>
            <a:ext cx="4364736" cy="40736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6" y="579881"/>
            <a:ext cx="5603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Create</a:t>
            </a:r>
            <a:r>
              <a:rPr spc="-210" dirty="0"/>
              <a:t> </a:t>
            </a:r>
            <a:r>
              <a:rPr dirty="0"/>
              <a:t>Files</a:t>
            </a:r>
            <a:r>
              <a:rPr spc="-170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10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159" y="1401317"/>
            <a:ext cx="11364595" cy="302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until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you've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around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any </a:t>
            </a:r>
            <a:r>
              <a:rPr sz="1800" spc="-20" dirty="0">
                <a:latin typeface="Calibri"/>
                <a:cs typeface="Calibri"/>
              </a:rPr>
              <a:t>Linux-</a:t>
            </a:r>
            <a:r>
              <a:rPr sz="1800" dirty="0">
                <a:latin typeface="Calibri"/>
                <a:cs typeface="Calibri"/>
              </a:rPr>
              <a:t>based machine.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though, 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 some tools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actually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interact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1936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mkdir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essential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 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directory.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10" dirty="0">
                <a:latin typeface="Calibri"/>
                <a:cs typeface="Calibri"/>
              </a:rPr>
              <a:t> commands: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$cd</a:t>
            </a:r>
            <a:r>
              <a:rPr sz="1800" b="1" spc="3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~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 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 </a:t>
            </a:r>
            <a:r>
              <a:rPr sz="1800" spc="-10" dirty="0">
                <a:latin typeface="Calibri"/>
                <a:cs typeface="Calibri"/>
              </a:rPr>
              <a:t>directory)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$mkdir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my_folder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Now,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again,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visualize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folder.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4785359"/>
            <a:ext cx="5934456" cy="15438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Create</a:t>
            </a:r>
            <a:r>
              <a:rPr spc="-215" dirty="0"/>
              <a:t> </a:t>
            </a:r>
            <a:r>
              <a:rPr dirty="0"/>
              <a:t>Files</a:t>
            </a:r>
            <a:r>
              <a:rPr spc="-170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10" dirty="0"/>
              <a:t>Directories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782" y="2109978"/>
            <a:ext cx="9429115" cy="274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touch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created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my_file.txt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$cd</a:t>
            </a:r>
            <a:r>
              <a:rPr sz="1800" b="1" spc="-10" dirty="0">
                <a:latin typeface="Calibri"/>
                <a:cs typeface="Calibri"/>
              </a:rPr>
              <a:t> ~/my_folder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$touch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my_file.txt</a:t>
            </a:r>
            <a:endParaRPr sz="1800">
              <a:latin typeface="Calibri"/>
              <a:cs typeface="Calibri"/>
            </a:endParaRPr>
          </a:p>
          <a:p>
            <a:pPr marL="12700" marR="3055620">
              <a:lnSpc>
                <a:spcPct val="197200"/>
              </a:lnSpc>
            </a:pPr>
            <a:r>
              <a:rPr sz="1800" dirty="0">
                <a:latin typeface="Calibri"/>
                <a:cs typeface="Calibri"/>
              </a:rPr>
              <a:t>Now,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visualize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command. </a:t>
            </a:r>
            <a:r>
              <a:rPr sz="1800" dirty="0">
                <a:latin typeface="Calibri"/>
                <a:cs typeface="Calibri"/>
              </a:rPr>
              <a:t>Great!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but…it’s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empty!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761" y="624331"/>
            <a:ext cx="3008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latin typeface="Calibri"/>
                <a:cs typeface="Calibri"/>
              </a:rPr>
              <a:t>vi</a:t>
            </a:r>
            <a:r>
              <a:rPr b="1" i="1" spc="-100" dirty="0">
                <a:latin typeface="Calibri"/>
                <a:cs typeface="Calibri"/>
              </a:rPr>
              <a:t> </a:t>
            </a:r>
            <a:r>
              <a:rPr dirty="0"/>
              <a:t>visual</a:t>
            </a:r>
            <a:r>
              <a:rPr spc="-140" dirty="0"/>
              <a:t> </a:t>
            </a:r>
            <a:r>
              <a:rPr spc="-10" dirty="0"/>
              <a:t>editor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266" y="1640840"/>
            <a:ext cx="10608945" cy="43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177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vi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default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editing.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graphical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interface,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situations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 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vi.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Basically,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vi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Command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Insert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modes:</a:t>
            </a:r>
            <a:endParaRPr sz="1800">
              <a:latin typeface="Calibri"/>
              <a:cs typeface="Calibri"/>
            </a:endParaRPr>
          </a:p>
          <a:p>
            <a:pPr marL="299720" marR="5080" indent="-28765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i="1" dirty="0">
                <a:latin typeface="Calibri"/>
                <a:cs typeface="Calibri"/>
              </a:rPr>
              <a:t>Command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Mode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interact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certain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delete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certain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etc...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i="1" dirty="0">
                <a:latin typeface="Calibri"/>
                <a:cs typeface="Calibri"/>
              </a:rPr>
              <a:t>Insert</a:t>
            </a:r>
            <a:r>
              <a:rPr sz="1800" i="1" spc="-6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Mode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3335" marR="23050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default,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vi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opens with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command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activated.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switch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insert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to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pressing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written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Now,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25" dirty="0">
                <a:latin typeface="Calibri"/>
                <a:cs typeface="Calibri"/>
              </a:rPr>
              <a:t> any </a:t>
            </a:r>
            <a:r>
              <a:rPr sz="1800" dirty="0">
                <a:latin typeface="Calibri"/>
                <a:cs typeface="Calibri"/>
              </a:rPr>
              <a:t>phrase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file, 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761" y="624331"/>
            <a:ext cx="3008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latin typeface="Calibri"/>
                <a:cs typeface="Calibri"/>
              </a:rPr>
              <a:t>vi</a:t>
            </a:r>
            <a:r>
              <a:rPr b="1" i="1" spc="-100" dirty="0">
                <a:latin typeface="Calibri"/>
                <a:cs typeface="Calibri"/>
              </a:rPr>
              <a:t> </a:t>
            </a:r>
            <a:r>
              <a:rPr dirty="0"/>
              <a:t>visual</a:t>
            </a:r>
            <a:r>
              <a:rPr spc="-140" dirty="0"/>
              <a:t> </a:t>
            </a:r>
            <a:r>
              <a:rPr spc="-10" dirty="0"/>
              <a:t>editor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027" y="1640840"/>
            <a:ext cx="10116820" cy="382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command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esc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keyboard</a:t>
            </a:r>
            <a:r>
              <a:rPr sz="1800" b="1" i="1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delete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x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sequence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:wq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245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Now,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enter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keyboard,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saved.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write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quit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basically,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telling your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exit.</a:t>
            </a:r>
            <a:endParaRPr sz="1800">
              <a:latin typeface="Calibri"/>
              <a:cs typeface="Calibri"/>
            </a:endParaRPr>
          </a:p>
          <a:p>
            <a:pPr marL="12700" marR="1605280">
              <a:lnSpc>
                <a:spcPct val="197200"/>
              </a:lnSpc>
            </a:pPr>
            <a:r>
              <a:rPr sz="1800" dirty="0">
                <a:latin typeface="Calibri"/>
                <a:cs typeface="Calibri"/>
              </a:rPr>
              <a:t>Now,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again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whatever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you've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written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file.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saving?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:q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explicitly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ignore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entering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:q!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367" rIns="0" bIns="0" rtlCol="0">
            <a:spAutoFit/>
          </a:bodyPr>
          <a:lstStyle/>
          <a:p>
            <a:pPr marL="3609975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latin typeface="Calibri"/>
                <a:cs typeface="Calibri"/>
              </a:rPr>
              <a:t>gedit</a:t>
            </a:r>
            <a:r>
              <a:rPr b="1" i="1" spc="-160" dirty="0">
                <a:latin typeface="Calibri"/>
                <a:cs typeface="Calibri"/>
              </a:rPr>
              <a:t> </a:t>
            </a:r>
            <a:r>
              <a:rPr dirty="0"/>
              <a:t>text</a:t>
            </a:r>
            <a:r>
              <a:rPr spc="-155" dirty="0"/>
              <a:t> </a:t>
            </a:r>
            <a:r>
              <a:rPr spc="-10" dirty="0"/>
              <a:t>editor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263" y="1966976"/>
            <a:ext cx="4632325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worry,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graphical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interface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windows manager,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gedit.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$gedit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my_file.txt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3308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Gedit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default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GNOME </a:t>
            </a:r>
            <a:r>
              <a:rPr sz="1800" dirty="0">
                <a:latin typeface="Calibri"/>
                <a:cs typeface="Calibri"/>
              </a:rPr>
              <a:t>Desktop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environment.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-10" dirty="0">
                <a:latin typeface="Calibri"/>
                <a:cs typeface="Calibri"/>
              </a:rPr>
              <a:t> syntax </a:t>
            </a:r>
            <a:r>
              <a:rPr sz="1800" dirty="0">
                <a:latin typeface="Calibri"/>
                <a:cs typeface="Calibri"/>
              </a:rPr>
              <a:t>highlighting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 </a:t>
            </a:r>
            <a:r>
              <a:rPr sz="1800" dirty="0">
                <a:latin typeface="Calibri"/>
                <a:cs typeface="Calibri"/>
              </a:rPr>
              <a:t>markup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7691" y="2133600"/>
            <a:ext cx="5739384" cy="31485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843" rIns="0" bIns="0" rtlCol="0">
            <a:spAutoFit/>
          </a:bodyPr>
          <a:lstStyle/>
          <a:p>
            <a:pPr marL="2671445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Commands</a:t>
            </a:r>
            <a:r>
              <a:rPr b="1" spc="-180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move</a:t>
            </a:r>
            <a:r>
              <a:rPr b="1" i="1" spc="-15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and</a:t>
            </a:r>
            <a:r>
              <a:rPr b="1" i="1" spc="-130" dirty="0">
                <a:latin typeface="Calibri"/>
                <a:cs typeface="Calibri"/>
              </a:rPr>
              <a:t> </a:t>
            </a:r>
            <a:r>
              <a:rPr b="1" i="1" spc="-20" dirty="0">
                <a:latin typeface="Calibri"/>
                <a:cs typeface="Calibri"/>
              </a:rPr>
              <a:t>copy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263" y="2227326"/>
            <a:ext cx="10664190" cy="247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mv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 stands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move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it's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quite </a:t>
            </a:r>
            <a:r>
              <a:rPr sz="1800" spc="-10" dirty="0">
                <a:latin typeface="Calibri"/>
                <a:cs typeface="Calibri"/>
              </a:rPr>
              <a:t>self-</a:t>
            </a:r>
            <a:r>
              <a:rPr sz="1800" spc="-25" dirty="0">
                <a:latin typeface="Calibri"/>
                <a:cs typeface="Calibri"/>
              </a:rPr>
              <a:t>explanatory.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another.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let's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let's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file/folder we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move.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$mv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my_file.txt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/home/my_ros/my_file.txt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words,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25" dirty="0">
                <a:latin typeface="Calibri"/>
                <a:cs typeface="Calibri"/>
              </a:rPr>
              <a:t> is: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mv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&lt;file/folder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move&gt;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&lt;destination&gt;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843" rIns="0" bIns="0" rtlCol="0">
            <a:spAutoFit/>
          </a:bodyPr>
          <a:lstStyle/>
          <a:p>
            <a:pPr marL="2671445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Commands</a:t>
            </a:r>
            <a:r>
              <a:rPr b="1" spc="-180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move</a:t>
            </a:r>
            <a:r>
              <a:rPr b="1" i="1" spc="-15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and</a:t>
            </a:r>
            <a:r>
              <a:rPr b="1" i="1" spc="-130" dirty="0">
                <a:latin typeface="Calibri"/>
                <a:cs typeface="Calibri"/>
              </a:rPr>
              <a:t> </a:t>
            </a:r>
            <a:r>
              <a:rPr b="1" i="1" spc="-20" dirty="0">
                <a:latin typeface="Calibri"/>
                <a:cs typeface="Calibri"/>
              </a:rPr>
              <a:t>copy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263" y="1824482"/>
            <a:ext cx="10833100" cy="409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145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 </a:t>
            </a:r>
            <a:r>
              <a:rPr sz="1800" spc="-10" dirty="0">
                <a:latin typeface="Calibri"/>
                <a:cs typeface="Calibri"/>
              </a:rPr>
              <a:t>systems,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 </a:t>
            </a:r>
            <a:r>
              <a:rPr sz="1800" b="1" dirty="0">
                <a:latin typeface="Calibri"/>
                <a:cs typeface="Calibri"/>
              </a:rPr>
              <a:t>cp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copy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basically,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copy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multiples)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20" dirty="0">
                <a:latin typeface="Calibri"/>
                <a:cs typeface="Calibri"/>
              </a:rPr>
              <a:t> one.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$cp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my_file.txt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/root/my_folder/my_file.txt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words,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cp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&lt;file/folder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move&gt;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&lt;destination&gt;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However,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copy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regular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cp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copy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folder,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-r </a:t>
            </a:r>
            <a:r>
              <a:rPr sz="1800" spc="-10" dirty="0">
                <a:latin typeface="Calibri"/>
                <a:cs typeface="Calibri"/>
              </a:rPr>
              <a:t>argument.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&lt;folder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move&gt;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&lt;destination&gt;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Remember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always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$man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cp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$cp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--help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available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843" rIns="0" bIns="0" rtlCol="0">
            <a:spAutoFit/>
          </a:bodyPr>
          <a:lstStyle/>
          <a:p>
            <a:pPr marL="2671445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Commands</a:t>
            </a:r>
            <a:r>
              <a:rPr b="1" spc="-210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remove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263" y="2145538"/>
            <a:ext cx="10487660" cy="274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remove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folders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$rm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my_file.txt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correct</a:t>
            </a:r>
            <a:r>
              <a:rPr sz="1800" spc="-10" dirty="0">
                <a:latin typeface="Calibri"/>
                <a:cs typeface="Calibri"/>
              </a:rPr>
              <a:t> folder.</a:t>
            </a:r>
            <a:endParaRPr sz="1800">
              <a:latin typeface="Calibri"/>
              <a:cs typeface="Calibri"/>
            </a:endParaRPr>
          </a:p>
          <a:p>
            <a:pPr marL="12700" marR="5492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removing folders,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copy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command: you need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flag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command.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$rm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&lt;folder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remove&gt;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4147" y="905255"/>
            <a:ext cx="1848611" cy="2170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3414" y="637031"/>
            <a:ext cx="1102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Linux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3158" y="1861820"/>
            <a:ext cx="10486390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Why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Robotics?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34620" indent="-121285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always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robotics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developers!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lang="en-US"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Yes,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Linux?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299720" marR="149860" indent="-287655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heard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ROS?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(Yes,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en-US" sz="1800" spc="-35" dirty="0">
                <a:latin typeface="Calibri"/>
                <a:cs typeface="Calibri"/>
              </a:rPr>
              <a:t>at least </a:t>
            </a:r>
            <a:r>
              <a:rPr sz="1800" dirty="0">
                <a:latin typeface="Calibri"/>
                <a:cs typeface="Calibri"/>
              </a:rPr>
              <a:t>last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week).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only </a:t>
            </a:r>
            <a:r>
              <a:rPr sz="1800" b="1" dirty="0">
                <a:latin typeface="Calibri"/>
                <a:cs typeface="Calibri"/>
              </a:rPr>
              <a:t>fully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supports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Linux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systems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lang="en-US" sz="1800" spc="-10" dirty="0">
              <a:latin typeface="Calibri"/>
              <a:cs typeface="Calibri"/>
            </a:endParaRPr>
          </a:p>
          <a:p>
            <a:pPr marL="12065" marR="149860">
              <a:lnSpc>
                <a:spcPct val="100000"/>
              </a:lnSpc>
              <a:tabLst>
                <a:tab pos="299720" algn="l"/>
              </a:tabLst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3335" marR="5080" algn="just">
              <a:lnSpc>
                <a:spcPct val="100000"/>
              </a:lnSpc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matter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fact,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much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more widespread than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may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think: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Google, Facebook,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or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any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major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internet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site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uses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servers.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using an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Android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phone,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are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using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Linux.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498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out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5000 world’s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speediest supercomputers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Linux.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course,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almost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all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uses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Linux.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753" y="727201"/>
            <a:ext cx="4215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Explore</a:t>
            </a:r>
            <a:r>
              <a:rPr b="1" spc="-17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permissions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655" y="1609852"/>
            <a:ext cx="5158105" cy="43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4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now 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advanced</a:t>
            </a:r>
            <a:r>
              <a:rPr sz="1800" spc="-10" dirty="0">
                <a:latin typeface="Calibri"/>
                <a:cs typeface="Calibri"/>
              </a:rPr>
              <a:t> utilities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interact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Linux system.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One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related 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assigning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correct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folder,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execute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$ls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–la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2139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flag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files/folders,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date/time,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2609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now,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let's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(on 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left),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PERMISSIONS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3659" y="2060448"/>
            <a:ext cx="5398008" cy="32644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753" y="727201"/>
            <a:ext cx="4215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Explore</a:t>
            </a:r>
            <a:r>
              <a:rPr b="1" spc="-17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permissions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655" y="1609852"/>
            <a:ext cx="9932035" cy="439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4572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read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user's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233679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user's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directory.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w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execute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affects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user's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view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directory.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x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 file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user-based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10" dirty="0">
                <a:latin typeface="Calibri"/>
                <a:cs typeface="Calibri"/>
              </a:rPr>
              <a:t> groups:</a:t>
            </a:r>
            <a:endParaRPr sz="1800">
              <a:latin typeface="Calibri"/>
              <a:cs typeface="Calibri"/>
            </a:endParaRPr>
          </a:p>
          <a:p>
            <a:pPr marL="12700" marR="4184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owner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directory,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actions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characters.</a:t>
            </a:r>
            <a:endParaRPr sz="1800">
              <a:latin typeface="Calibri"/>
              <a:cs typeface="Calibri"/>
            </a:endParaRPr>
          </a:p>
          <a:p>
            <a:pPr marL="12700" marR="1955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group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 permissions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 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assigned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directory,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affect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middle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characters.</a:t>
            </a:r>
            <a:endParaRPr sz="1800">
              <a:latin typeface="Calibri"/>
              <a:cs typeface="Calibri"/>
            </a:endParaRPr>
          </a:p>
          <a:p>
            <a:pPr marL="12700" marR="7175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watch 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753" y="727201"/>
            <a:ext cx="4215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Explore</a:t>
            </a:r>
            <a:r>
              <a:rPr b="1" spc="-17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permissions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655" y="1609852"/>
            <a:ext cx="975487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-rw-</a:t>
            </a:r>
            <a:r>
              <a:rPr sz="1800" b="1" spc="-20" dirty="0">
                <a:latin typeface="Calibri"/>
                <a:cs typeface="Calibri"/>
              </a:rPr>
              <a:t>r-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25" dirty="0">
                <a:latin typeface="Calibri"/>
                <a:cs typeface="Calibri"/>
              </a:rPr>
              <a:t>r-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mean?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owner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 (in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case, it's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read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r*</a:t>
            </a:r>
            <a:r>
              <a:rPr sz="1800" b="1" i="1" dirty="0">
                <a:latin typeface="Calibri"/>
                <a:cs typeface="Calibri"/>
              </a:rPr>
              <a:t>)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*</a:t>
            </a:r>
            <a:r>
              <a:rPr sz="1800" b="1" dirty="0">
                <a:latin typeface="Calibri"/>
                <a:cs typeface="Calibri"/>
              </a:rPr>
              <a:t>write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w*</a:t>
            </a:r>
            <a:r>
              <a:rPr sz="1800" b="1" i="1" dirty="0">
                <a:latin typeface="Calibri"/>
                <a:cs typeface="Calibri"/>
              </a:rPr>
              <a:t>)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permissions,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*</a:t>
            </a:r>
            <a:r>
              <a:rPr sz="1800" b="1" dirty="0">
                <a:latin typeface="Calibri"/>
                <a:cs typeface="Calibri"/>
              </a:rPr>
              <a:t>group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read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10" dirty="0">
                <a:latin typeface="Calibri"/>
                <a:cs typeface="Calibri"/>
              </a:rPr>
              <a:t>permissions.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appear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a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symbol,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0" dirty="0">
                <a:latin typeface="Calibri"/>
                <a:cs typeface="Calibri"/>
              </a:rPr>
              <a:t> applied.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96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 has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b="1" spc="-20" dirty="0">
                <a:latin typeface="Calibri"/>
                <a:cs typeface="Calibri"/>
              </a:rPr>
              <a:t>execution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actually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Then...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1011" y="3762755"/>
            <a:ext cx="4390644" cy="26555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753" y="727201"/>
            <a:ext cx="36918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Command</a:t>
            </a:r>
            <a:r>
              <a:rPr b="1" spc="-195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chmod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655" y="1609852"/>
            <a:ext cx="9565640" cy="247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chmod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them).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though,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let's go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my_file.txt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“echo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hello”.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Now,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let's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$chmod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+x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my_file.txt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Let's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75" y="4343400"/>
            <a:ext cx="6239256" cy="1705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237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Command</a:t>
            </a:r>
            <a:r>
              <a:rPr b="1" spc="-200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chmod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827529"/>
            <a:ext cx="11088370" cy="4110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35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execution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 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139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groups?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assigning </a:t>
            </a:r>
            <a:r>
              <a:rPr sz="1800" spc="-25" dirty="0">
                <a:latin typeface="Calibri"/>
                <a:cs typeface="Calibri"/>
              </a:rPr>
              <a:t>it?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alibri"/>
                <a:cs typeface="Calibri"/>
              </a:rPr>
              <a:t>chmod</a:t>
            </a:r>
            <a:r>
              <a:rPr sz="1800" i="1" spc="3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&lt;groups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to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assign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permissions&gt;&lt;permissions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to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assign/remove&gt;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&lt;file/folder</a:t>
            </a:r>
            <a:r>
              <a:rPr sz="1800" i="1" spc="-10" dirty="0">
                <a:latin typeface="Calibri"/>
                <a:cs typeface="Calibri"/>
              </a:rPr>
              <a:t> names&gt;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specify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flags:</a:t>
            </a:r>
            <a:endParaRPr sz="1800">
              <a:latin typeface="Calibri"/>
              <a:cs typeface="Calibri"/>
            </a:endParaRPr>
          </a:p>
          <a:p>
            <a:pPr marL="927100" marR="9277985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Owner 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spc="-20" dirty="0">
                <a:latin typeface="Calibri"/>
                <a:cs typeface="Calibri"/>
              </a:rPr>
              <a:t>Group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Others</a:t>
            </a:r>
            <a:endParaRPr sz="18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blank,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before.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assign/remove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(+/-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(r/w/x).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237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Command</a:t>
            </a:r>
            <a:r>
              <a:rPr b="1" spc="-200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chmod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827529"/>
            <a:ext cx="11299825" cy="410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$chmod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go-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10" dirty="0">
                <a:latin typeface="Calibri"/>
                <a:cs typeface="Calibri"/>
              </a:rPr>
              <a:t> my_file.txt</a:t>
            </a:r>
            <a:endParaRPr sz="1800">
              <a:latin typeface="Calibri"/>
              <a:cs typeface="Calibri"/>
            </a:endParaRPr>
          </a:p>
          <a:p>
            <a:pPr marL="12700" marR="1902460">
              <a:lnSpc>
                <a:spcPct val="197200"/>
              </a:lnSpc>
            </a:pPr>
            <a:r>
              <a:rPr sz="1800" dirty="0">
                <a:latin typeface="Calibri"/>
                <a:cs typeface="Calibri"/>
              </a:rPr>
              <a:t>will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(execution),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my_file.txt.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 thing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Binary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References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Basically,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i="1" dirty="0">
                <a:latin typeface="Calibri"/>
                <a:cs typeface="Calibri"/>
              </a:rPr>
              <a:t>rwxrwxrwx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substituted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0" dirty="0">
                <a:latin typeface="Calibri"/>
                <a:cs typeface="Calibri"/>
              </a:rPr>
              <a:t> represents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second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permissions;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number assigned: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Then,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integer/number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wish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$chmod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740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my_file.txt</a:t>
            </a:r>
            <a:r>
              <a:rPr sz="1800" b="1" spc="3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-&gt;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rwxr-</a:t>
            </a:r>
            <a:r>
              <a:rPr sz="1800" b="1" dirty="0">
                <a:latin typeface="Calibri"/>
                <a:cs typeface="Calibri"/>
              </a:rPr>
              <a:t>---</a:t>
            </a:r>
            <a:r>
              <a:rPr sz="1800" b="1" spc="-5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237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latin typeface="Calibri"/>
                <a:cs typeface="Calibri"/>
              </a:rPr>
              <a:t>Bash</a:t>
            </a:r>
            <a:r>
              <a:rPr b="1" i="1" spc="-1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scripts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933955"/>
            <a:ext cx="11129010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previous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my_file.txt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done, 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basically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series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 capable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 way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bash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scripts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bash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script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regular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contains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mixture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yourself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 line (such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reviewing,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cd,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cp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20" dirty="0">
                <a:latin typeface="Calibri"/>
                <a:cs typeface="Calibri"/>
              </a:rPr>
              <a:t>also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Anything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run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normally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command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line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put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a </a:t>
            </a:r>
            <a:r>
              <a:rPr sz="1800" b="1" dirty="0">
                <a:latin typeface="Calibri"/>
                <a:cs typeface="Calibri"/>
              </a:rPr>
              <a:t>script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will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exactly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same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thing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Similarly, </a:t>
            </a:r>
            <a:r>
              <a:rPr sz="1800" dirty="0">
                <a:latin typeface="Calibri"/>
                <a:cs typeface="Calibri"/>
              </a:rPr>
              <a:t>anything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bash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scripts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237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latin typeface="Calibri"/>
                <a:cs typeface="Calibri"/>
              </a:rPr>
              <a:t>Bash</a:t>
            </a:r>
            <a:r>
              <a:rPr b="1" i="1" spc="-1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712214"/>
            <a:ext cx="6062980" cy="437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$touch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bash_scripts.sh</a:t>
            </a:r>
            <a:endParaRPr sz="1800" dirty="0">
              <a:latin typeface="Calibri"/>
              <a:cs typeface="Calibri"/>
            </a:endParaRPr>
          </a:p>
          <a:p>
            <a:pPr marL="12700" marR="1563370">
              <a:lnSpc>
                <a:spcPct val="197200"/>
              </a:lnSpc>
            </a:pP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 </a:t>
            </a:r>
            <a:r>
              <a:rPr sz="1800" spc="-10" dirty="0">
                <a:latin typeface="Calibri"/>
                <a:cs typeface="Calibri"/>
              </a:rPr>
              <a:t>contents: #!/bin/bash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echo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there,</a:t>
            </a:r>
            <a:r>
              <a:rPr sz="1800" spc="-10" dirty="0">
                <a:latin typeface="Calibri"/>
                <a:cs typeface="Calibri"/>
              </a:rPr>
              <a:t> Robotic</a:t>
            </a:r>
            <a:r>
              <a:rPr lang="en-US" sz="1800" spc="-10" dirty="0">
                <a:latin typeface="Calibri"/>
                <a:cs typeface="Calibri"/>
              </a:rPr>
              <a:t>ist</a:t>
            </a:r>
            <a:r>
              <a:rPr sz="1800" spc="-10" dirty="0">
                <a:latin typeface="Calibri"/>
                <a:cs typeface="Calibri"/>
              </a:rPr>
              <a:t>s!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extension 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.sh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Usually,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extension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always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script. </a:t>
            </a:r>
            <a:r>
              <a:rPr sz="1800" dirty="0">
                <a:latin typeface="Calibri"/>
                <a:cs typeface="Calibri"/>
              </a:rPr>
              <a:t>Note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script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#!/bin/bash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bash </a:t>
            </a:r>
            <a:r>
              <a:rPr sz="1800" dirty="0">
                <a:latin typeface="Calibri"/>
                <a:cs typeface="Calibri"/>
              </a:rPr>
              <a:t>scripts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Basically,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let's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Linux system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bash</a:t>
            </a:r>
            <a:r>
              <a:rPr sz="1800" spc="-10" dirty="0">
                <a:latin typeface="Calibri"/>
                <a:cs typeface="Calibri"/>
              </a:rPr>
              <a:t> script.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run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$./bash_scripts.sh?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9835" y="2884932"/>
            <a:ext cx="4943856" cy="8282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237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latin typeface="Calibri"/>
                <a:cs typeface="Calibri"/>
              </a:rPr>
              <a:t>Bash</a:t>
            </a:r>
            <a:r>
              <a:rPr b="1" i="1" spc="-1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951228"/>
            <a:ext cx="5657215" cy="410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Yes,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remember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permissions!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chmod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+x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bash_scripts.sh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script!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11366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echo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print </a:t>
            </a:r>
            <a:r>
              <a:rPr sz="1800" dirty="0">
                <a:latin typeface="Calibri"/>
                <a:cs typeface="Calibri"/>
              </a:rPr>
              <a:t>something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Shell.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used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different</a:t>
            </a:r>
            <a:r>
              <a:rPr sz="1800" spc="-20" dirty="0">
                <a:latin typeface="Calibri"/>
                <a:cs typeface="Calibri"/>
              </a:rPr>
              <a:t> way, </a:t>
            </a:r>
            <a:r>
              <a:rPr sz="1800" dirty="0">
                <a:latin typeface="Calibri"/>
                <a:cs typeface="Calibri"/>
              </a:rPr>
              <a:t>depending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10" dirty="0">
                <a:latin typeface="Calibri"/>
                <a:cs typeface="Calibri"/>
              </a:rPr>
              <a:t> parameters</a:t>
            </a:r>
            <a:r>
              <a:rPr sz="1800" dirty="0">
                <a:latin typeface="Calibri"/>
                <a:cs typeface="Calibri"/>
              </a:rPr>
              <a:t> (also</a:t>
            </a:r>
            <a:r>
              <a:rPr sz="1800" spc="-10" dirty="0">
                <a:latin typeface="Calibri"/>
                <a:cs typeface="Calibri"/>
              </a:rPr>
              <a:t> called arguments).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How?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0295" y="2193035"/>
            <a:ext cx="4945380" cy="8290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7811" y="3901440"/>
            <a:ext cx="5070348" cy="4861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753" y="727201"/>
            <a:ext cx="25126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latin typeface="Calibri"/>
                <a:cs typeface="Calibri"/>
              </a:rPr>
              <a:t>Bash</a:t>
            </a:r>
            <a:r>
              <a:rPr b="1" i="1" spc="-1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689353"/>
            <a:ext cx="10511790" cy="327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it's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pretty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access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argument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 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$1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$2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$3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$1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first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argument,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$2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second argument,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$3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third</a:t>
            </a:r>
            <a:r>
              <a:rPr sz="1800" spc="-10" dirty="0">
                <a:latin typeface="Calibri"/>
                <a:cs typeface="Calibri"/>
              </a:rPr>
              <a:t> argument.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 our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0" dirty="0">
                <a:latin typeface="Calibri"/>
                <a:cs typeface="Calibri"/>
              </a:rPr>
              <a:t>#!/bin/bash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alibri"/>
                <a:cs typeface="Calibri"/>
              </a:rPr>
              <a:t>Echo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Hello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there,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$1!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script: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$./bash_scripts.sh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students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843" y="2653283"/>
            <a:ext cx="3250692" cy="36210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4147" y="905255"/>
            <a:ext cx="1848611" cy="2170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3414" y="637031"/>
            <a:ext cx="1102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Linux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655" y="1468120"/>
            <a:ext cx="7572375" cy="437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1A1A1A"/>
                </a:solidFill>
                <a:latin typeface="Calibri"/>
                <a:cs typeface="Calibri"/>
              </a:rPr>
              <a:t>Versatility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available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under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GNU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GPL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license,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which</a:t>
            </a:r>
            <a:r>
              <a:rPr sz="1800" spc="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means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it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freely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used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almost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any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product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service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you’re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developing,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long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license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terms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respected.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Also,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 development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community-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based.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This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means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you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work</a:t>
            </a:r>
            <a:r>
              <a:rPr sz="1800" spc="-5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with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other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developers to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share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knowledge and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learning.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0" dirty="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around,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devices/files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programs,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mechanisms,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messaging.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30" dirty="0">
                <a:latin typeface="Calibri"/>
                <a:cs typeface="Calibri"/>
              </a:rPr>
              <a:t>Real-</a:t>
            </a:r>
            <a:r>
              <a:rPr sz="1800" i="1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27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RTLinux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realtime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microkernel.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RTOS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(RTAI,…)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kernel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753" y="727201"/>
            <a:ext cx="36931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The</a:t>
            </a:r>
            <a:r>
              <a:rPr b="1" spc="-140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.bashrc</a:t>
            </a:r>
            <a:r>
              <a:rPr b="1" i="1" spc="-1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script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588008"/>
            <a:ext cx="10905490" cy="410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.bashrc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whenever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session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initialized.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contains</a:t>
            </a:r>
            <a:r>
              <a:rPr sz="1800" spc="-25" dirty="0">
                <a:latin typeface="Calibri"/>
                <a:cs typeface="Calibri"/>
              </a:rPr>
              <a:t> 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assortment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aliases,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settings,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useful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2946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noticed,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.bashrc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hidden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automatically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</a:t>
            </a:r>
            <a:r>
              <a:rPr sz="1800" spc="-25" dirty="0">
                <a:latin typeface="Calibri"/>
                <a:cs typeface="Calibri"/>
              </a:rPr>
              <a:t> is </a:t>
            </a:r>
            <a:r>
              <a:rPr sz="1800" dirty="0">
                <a:latin typeface="Calibri"/>
                <a:cs typeface="Calibri"/>
              </a:rPr>
              <a:t>always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(in 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/home/user/</a:t>
            </a:r>
            <a:r>
              <a:rPr sz="1800" dirty="0">
                <a:latin typeface="Calibri"/>
                <a:cs typeface="Calibri"/>
              </a:rPr>
              <a:t>).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However,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customize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session.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171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.bashrc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automatically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 open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terminal,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pane in Linux.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However,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terminal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want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rerun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.bashrc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source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.bashrc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Robotics?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set-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environment,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workspaces,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environmental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9584" y="627125"/>
            <a:ext cx="50780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latin typeface="Calibri"/>
                <a:cs typeface="Calibri"/>
              </a:rPr>
              <a:t>Environmental</a:t>
            </a:r>
            <a:r>
              <a:rPr b="1" spc="-1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588008"/>
            <a:ext cx="10983595" cy="463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environment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affect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behave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HOME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Environmental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set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export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 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itself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environment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$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export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But,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variables...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10" dirty="0">
                <a:latin typeface="Calibri"/>
                <a:cs typeface="Calibri"/>
              </a:rPr>
              <a:t> systems,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grep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 </a:t>
            </a:r>
            <a:r>
              <a:rPr sz="1800" spc="-10" dirty="0">
                <a:latin typeface="Calibri"/>
                <a:cs typeface="Calibri"/>
              </a:rPr>
              <a:t>command.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export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|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grep</a:t>
            </a:r>
            <a:r>
              <a:rPr sz="1800" b="1" spc="-25" dirty="0">
                <a:latin typeface="Calibri"/>
                <a:cs typeface="Calibri"/>
              </a:rPr>
              <a:t> ros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Calibri"/>
                <a:cs typeface="Calibri"/>
              </a:rPr>
              <a:t>You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always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grep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161" rIns="0" bIns="0" rtlCol="0">
            <a:spAutoFit/>
          </a:bodyPr>
          <a:lstStyle/>
          <a:p>
            <a:pPr marL="294894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Calibri"/>
                <a:cs typeface="Calibri"/>
              </a:rPr>
              <a:t>Understanding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744" y="1727453"/>
            <a:ext cx="10987405" cy="356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execution.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Basically,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it’s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 </a:t>
            </a:r>
            <a:r>
              <a:rPr sz="1800" dirty="0">
                <a:latin typeface="Calibri"/>
                <a:cs typeface="Calibri"/>
              </a:rPr>
              <a:t>instructions,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Basically,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Linux: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 indent="913765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alibri"/>
                <a:cs typeface="Calibri"/>
              </a:rPr>
              <a:t>Foreground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processes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initialized 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controlled through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terminal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session.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words,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processes;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haven’t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automatically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functions/services.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Background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processes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terminal.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-10" dirty="0">
                <a:latin typeface="Calibri"/>
                <a:cs typeface="Calibri"/>
              </a:rPr>
              <a:t> expect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background,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adding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3752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exist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visualize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course,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though,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top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ps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161" rIns="0" bIns="0" rtlCol="0">
            <a:spAutoFit/>
          </a:bodyPr>
          <a:lstStyle/>
          <a:p>
            <a:pPr marL="294894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Calibri"/>
                <a:cs typeface="Calibri"/>
              </a:rPr>
              <a:t>Understanding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577" y="1727453"/>
            <a:ext cx="96862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top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dynamic</a:t>
            </a:r>
            <a:r>
              <a:rPr sz="1800" spc="-20" dirty="0">
                <a:latin typeface="Calibri"/>
                <a:cs typeface="Calibri"/>
              </a:rPr>
              <a:t> real-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view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Usually,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dirty="0">
                <a:latin typeface="Calibri"/>
                <a:cs typeface="Calibri"/>
              </a:rPr>
              <a:t>summary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processes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threads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Linux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Kernel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577" y="3922776"/>
            <a:ext cx="3953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It</a:t>
            </a:r>
            <a:r>
              <a:rPr sz="1800" spc="-5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also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shows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some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additional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information,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such as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cpu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usage and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memory occupation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3640" y="2604516"/>
            <a:ext cx="4543044" cy="36057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161" rIns="0" bIns="0" rtlCol="0">
            <a:spAutoFit/>
          </a:bodyPr>
          <a:lstStyle/>
          <a:p>
            <a:pPr marL="294894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Calibri"/>
                <a:cs typeface="Calibri"/>
              </a:rPr>
              <a:t>Understanding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577" y="1727453"/>
            <a:ext cx="9144000" cy="382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ps</a:t>
            </a:r>
            <a:r>
              <a:rPr sz="1800" b="1" spc="-6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stands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process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status.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However,</a:t>
            </a:r>
            <a:r>
              <a:rPr sz="1800" spc="-5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if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execute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it,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will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only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see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processes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user,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which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attached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terminal.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If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want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see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all</a:t>
            </a:r>
            <a:r>
              <a:rPr sz="1800" b="1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active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processes,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command</a:t>
            </a: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$ps</a:t>
            </a:r>
            <a:r>
              <a:rPr sz="1800" b="1" spc="-5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1A1A1A"/>
                </a:solidFill>
                <a:latin typeface="Calibri"/>
                <a:cs typeface="Calibri"/>
              </a:rPr>
              <a:t>aux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662050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Consider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use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grep</a:t>
            </a:r>
            <a:r>
              <a:rPr sz="1800" b="1" spc="-6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command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filter results: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$ps</a:t>
            </a:r>
            <a:r>
              <a:rPr sz="1800" b="1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aux</a:t>
            </a:r>
            <a:r>
              <a:rPr sz="1800" b="1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|</a:t>
            </a:r>
            <a:r>
              <a:rPr sz="1800" b="1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grep</a:t>
            </a:r>
            <a:r>
              <a:rPr sz="1800" b="1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135" y="3118104"/>
            <a:ext cx="6944867" cy="32689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81" rIns="0" bIns="0" rtlCol="0">
            <a:spAutoFit/>
          </a:bodyPr>
          <a:lstStyle/>
          <a:p>
            <a:pPr marL="382968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Killing</a:t>
            </a:r>
            <a:r>
              <a:rPr b="1" spc="-1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577" y="1727453"/>
            <a:ext cx="9625965" cy="43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Ctrl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+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SIGINT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intercepted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clean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itself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before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(in 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robot),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depends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 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built.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97790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Calibri"/>
                <a:cs typeface="Calibri"/>
              </a:rPr>
              <a:t>Ctrl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+ Z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suspending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signal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SIGSTOP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cannot 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intercepted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Basically,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sends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SIGTSTOP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foreground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application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effectively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background.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Thus,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still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How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background?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Well,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10" dirty="0">
                <a:latin typeface="Calibri"/>
                <a:cs typeface="Calibri"/>
              </a:rPr>
              <a:t> provides</a:t>
            </a:r>
            <a:endParaRPr sz="1800">
              <a:latin typeface="Calibri"/>
              <a:cs typeface="Calibri"/>
            </a:endParaRPr>
          </a:p>
          <a:p>
            <a:pPr marL="12700" marR="2730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kill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It's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PID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process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terminate.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PIDs </a:t>
            </a:r>
            <a:r>
              <a:rPr sz="1800" dirty="0">
                <a:latin typeface="Calibri"/>
                <a:cs typeface="Calibri"/>
              </a:rPr>
              <a:t>associated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Just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kill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&lt;PID_number&gt;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associated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81" rIns="0" bIns="0" rtlCol="0">
            <a:spAutoFit/>
          </a:bodyPr>
          <a:lstStyle/>
          <a:p>
            <a:pPr marL="370268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SSH</a:t>
            </a:r>
            <a:r>
              <a:rPr b="1" spc="-1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577" y="1727453"/>
            <a:ext cx="9672955" cy="3843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Secure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Shell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ssh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protocol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remote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Client-</a:t>
            </a:r>
            <a:r>
              <a:rPr sz="1800" dirty="0">
                <a:latin typeface="Calibri"/>
                <a:cs typeface="Calibri"/>
              </a:rPr>
              <a:t>Server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architecture.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(Client),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(Server)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transfer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 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machines,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etc...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172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robotics,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(physical)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any </a:t>
            </a:r>
            <a:r>
              <a:rPr sz="1800" dirty="0">
                <a:latin typeface="Calibri"/>
                <a:cs typeface="Calibri"/>
              </a:rPr>
              <a:t>computer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$ssh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&lt;user&gt;@&lt;host&gt;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480250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&lt;host&gt;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reference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 </a:t>
            </a:r>
            <a:r>
              <a:rPr sz="1800" spc="-2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SSH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running),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&lt;user&gt;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account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9" y="3866388"/>
            <a:ext cx="4323588" cy="24307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4217" y="622045"/>
            <a:ext cx="2705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SSH</a:t>
            </a:r>
            <a:r>
              <a:rPr b="1" spc="-1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577" y="1702815"/>
            <a:ext cx="9431655" cy="138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Please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consider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host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host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 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some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accessible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outside.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4527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Finally,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ssh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session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go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exit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Shell.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79" y="3496055"/>
            <a:ext cx="4323587" cy="24307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5593" y="1930907"/>
            <a:ext cx="1848611" cy="2170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81" rIns="0" bIns="0" rtlCol="0">
            <a:spAutoFit/>
          </a:bodyPr>
          <a:lstStyle/>
          <a:p>
            <a:pPr marL="3702685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latin typeface="Calibri"/>
                <a:cs typeface="Calibri"/>
              </a:rPr>
              <a:t>That’s</a:t>
            </a:r>
            <a:r>
              <a:rPr b="1" spc="-18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9482" y="2713990"/>
            <a:ext cx="7401559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but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sufficient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CPP!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rgbClr val="FFFFFF"/>
                </a:solidFill>
              </a:rPr>
              <a:t>Python</a:t>
            </a:r>
            <a:r>
              <a:rPr sz="4400" spc="-13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(for</a:t>
            </a:r>
            <a:r>
              <a:rPr sz="4400" spc="-13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Robotics)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601" y="4298950"/>
            <a:ext cx="4214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Carmine</a:t>
            </a:r>
            <a:r>
              <a:rPr sz="2400" spc="-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Tommaso</a:t>
            </a:r>
            <a:r>
              <a:rPr sz="2400" spc="-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Recchiuto,</a:t>
            </a:r>
            <a:r>
              <a:rPr sz="24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Phd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416" y="1327403"/>
            <a:ext cx="1848612" cy="2170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3414" y="637031"/>
            <a:ext cx="1102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Linux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1200" y="1748028"/>
            <a:ext cx="7593965" cy="440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While there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3"/>
              </a:rPr>
              <a:t>hundreds</a:t>
            </a:r>
            <a:r>
              <a:rPr sz="1800" b="1" u="sng" spc="-70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b="1" u="sng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3"/>
              </a:rPr>
              <a:t>of</a:t>
            </a:r>
            <a:r>
              <a:rPr sz="1800" b="1" u="sng" spc="-15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b="1" u="sng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3"/>
              </a:rPr>
              <a:t>Linux</a:t>
            </a:r>
            <a:r>
              <a:rPr sz="1800" b="1" u="sng" spc="-35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b="1" u="sng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3"/>
              </a:rPr>
              <a:t>commands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handful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repeatedly.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4"/>
              </a:rPr>
              <a:t>Pareto</a:t>
            </a:r>
            <a:r>
              <a:rPr sz="1800" b="1" u="sng" spc="-50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b="1" u="sng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4"/>
              </a:rPr>
              <a:t>Principle</a:t>
            </a:r>
            <a:r>
              <a:rPr sz="1800" b="1" spc="-65" dirty="0">
                <a:solidFill>
                  <a:srgbClr val="EC7908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(also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 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80/20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rule)?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roughly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80%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effects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20%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causes.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139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will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focus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learning 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fundamentals,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handful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commands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tools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will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most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frequently.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follow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examples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will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proposed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during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course,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should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distribution:</a:t>
            </a:r>
            <a:endParaRPr sz="1800">
              <a:latin typeface="Calibri"/>
              <a:cs typeface="Calibri"/>
            </a:endParaRPr>
          </a:p>
          <a:p>
            <a:pPr marL="1962785" indent="-122555">
              <a:lnSpc>
                <a:spcPct val="100000"/>
              </a:lnSpc>
              <a:buChar char="-"/>
              <a:tabLst>
                <a:tab pos="1962785" algn="l"/>
              </a:tabLst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Native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  <a:p>
            <a:pPr marL="1962785" indent="-122555">
              <a:lnSpc>
                <a:spcPct val="100000"/>
              </a:lnSpc>
              <a:buChar char="-"/>
              <a:tabLst>
                <a:tab pos="1962785" algn="l"/>
              </a:tabLst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Linux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subsystem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windows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(WSL) (not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recommended)</a:t>
            </a:r>
            <a:endParaRPr sz="1800">
              <a:latin typeface="Calibri"/>
              <a:cs typeface="Calibri"/>
            </a:endParaRPr>
          </a:p>
          <a:p>
            <a:pPr marL="1962785" indent="-122555">
              <a:lnSpc>
                <a:spcPct val="100000"/>
              </a:lnSpc>
              <a:buChar char="-"/>
              <a:tabLst>
                <a:tab pos="1962785" algn="l"/>
              </a:tabLst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Virtual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  <a:p>
            <a:pPr marL="1962785" indent="-122555">
              <a:lnSpc>
                <a:spcPct val="100000"/>
              </a:lnSpc>
              <a:buChar char="-"/>
              <a:tabLst>
                <a:tab pos="1962785" algn="l"/>
              </a:tabLst>
            </a:pP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Docker!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987" rIns="0" bIns="0" rtlCol="0">
            <a:spAutoFit/>
          </a:bodyPr>
          <a:lstStyle/>
          <a:p>
            <a:pPr marL="44710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223" y="1949958"/>
            <a:ext cx="10432415" cy="356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C++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popular languages 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robotics.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probably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course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programming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languages.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Indeed,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programmed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 C++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4616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quickly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prototype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something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headaches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your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because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forgot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semicolon,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Python.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That’s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reasons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robotics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sector.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Especially</a:t>
            </a:r>
            <a:r>
              <a:rPr sz="1800" spc="-25" dirty="0">
                <a:latin typeface="Calibri"/>
                <a:cs typeface="Calibri"/>
              </a:rPr>
              <a:t> 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robotics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research,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preferred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118745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Many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artificial</a:t>
            </a:r>
            <a:r>
              <a:rPr sz="1800" b="1" spc="-10" dirty="0">
                <a:latin typeface="Calibri"/>
                <a:cs typeface="Calibri"/>
              </a:rPr>
              <a:t> intelligence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libraries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robotics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written 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Python</a:t>
            </a:r>
            <a:r>
              <a:rPr sz="1800" dirty="0">
                <a:latin typeface="Calibri"/>
                <a:cs typeface="Calibri"/>
              </a:rPr>
              <a:t>: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reinforcement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OpenAI,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libraries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Scikit-</a:t>
            </a:r>
            <a:r>
              <a:rPr sz="1800" dirty="0">
                <a:latin typeface="Calibri"/>
                <a:cs typeface="Calibri"/>
              </a:rPr>
              <a:t>learn,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OpenCV libraries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processing,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deep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Tensorflow,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many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2821" y="758951"/>
            <a:ext cx="1483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498" y="1537461"/>
            <a:ext cx="6645909" cy="190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Ubuntu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$sudo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apt-</a:t>
            </a:r>
            <a:r>
              <a:rPr sz="1800" b="1" dirty="0">
                <a:latin typeface="Calibri"/>
                <a:cs typeface="Calibri"/>
              </a:rPr>
              <a:t>get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pytho</a:t>
            </a:r>
            <a:r>
              <a:rPr lang="en-US" sz="1800" b="1" dirty="0">
                <a:latin typeface="Calibri"/>
                <a:cs typeface="Calibri"/>
              </a:rPr>
              <a:t>n   (python3)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You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default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tiping: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$python</a:t>
            </a:r>
            <a:r>
              <a:rPr sz="1800" b="1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exit()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shell)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498" y="5104891"/>
            <a:ext cx="10560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You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noticed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versions: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python3.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Although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2.7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still </a:t>
            </a:r>
            <a:r>
              <a:rPr sz="1800" dirty="0">
                <a:latin typeface="Calibri"/>
                <a:cs typeface="Calibri"/>
              </a:rPr>
              <a:t>widely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adoption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growing</a:t>
            </a:r>
            <a:r>
              <a:rPr sz="1800" spc="-10" dirty="0">
                <a:latin typeface="Calibri"/>
                <a:cs typeface="Calibri"/>
              </a:rPr>
              <a:t> quickly.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(sometimes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incompatible)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libraries,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differences. </a:t>
            </a:r>
            <a:r>
              <a:rPr sz="1800" dirty="0">
                <a:latin typeface="Calibri"/>
                <a:cs typeface="Calibri"/>
              </a:rPr>
              <a:t>Older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Python2,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Noetic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ROS2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Python3.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Python3.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3787140"/>
            <a:ext cx="7610856" cy="10012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361" y="729742"/>
            <a:ext cx="19856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Install</a:t>
            </a:r>
            <a:r>
              <a:rPr spc="-155" dirty="0"/>
              <a:t> </a:t>
            </a:r>
            <a:r>
              <a:rPr spc="-25" dirty="0"/>
              <a:t>Pip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30680"/>
            <a:ext cx="1030859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Pip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software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Python.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Software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bundles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problem. </a:t>
            </a:r>
            <a:r>
              <a:rPr sz="1800" dirty="0">
                <a:latin typeface="Calibri"/>
                <a:cs typeface="Calibri"/>
              </a:rPr>
              <a:t>Why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scratch,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someone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already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written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solve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$sudo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apt-</a:t>
            </a:r>
            <a:r>
              <a:rPr sz="1800" b="1" dirty="0">
                <a:latin typeface="Calibri"/>
                <a:cs typeface="Calibri"/>
              </a:rPr>
              <a:t>get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python3-</a:t>
            </a:r>
            <a:r>
              <a:rPr sz="1800" b="1" dirty="0">
                <a:latin typeface="Calibri"/>
                <a:cs typeface="Calibri"/>
              </a:rPr>
              <a:t>pip</a:t>
            </a:r>
            <a:r>
              <a:rPr sz="1800" b="1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(installing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Ubuntu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10" dirty="0">
                <a:latin typeface="Calibri"/>
                <a:cs typeface="Calibri"/>
              </a:rPr>
              <a:t> complex).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 marR="2603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future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Python-</a:t>
            </a:r>
            <a:r>
              <a:rPr sz="1800" dirty="0">
                <a:latin typeface="Calibri"/>
                <a:cs typeface="Calibri"/>
              </a:rPr>
              <a:t>related package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pip, you 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 command: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$pip3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&lt;package_name&gt;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scientific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2"/>
              </a:rPr>
              <a:t>Numpy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$pip3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numpy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997" rIns="0" bIns="0" rtlCol="0">
            <a:spAutoFit/>
          </a:bodyPr>
          <a:lstStyle/>
          <a:p>
            <a:pPr marL="42710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468" y="1896617"/>
            <a:ext cx="9928225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Very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context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compatibility </a:t>
            </a:r>
            <a:r>
              <a:rPr sz="1800" dirty="0">
                <a:latin typeface="Calibri"/>
                <a:cs typeface="Calibri"/>
              </a:rPr>
              <a:t>problems.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still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PIP,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$pip3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&lt;package_name&gt;==&lt;version_number&gt;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48044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actually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conda, easy_install,…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5247" y="2609088"/>
            <a:ext cx="3857244" cy="37734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680" rIns="0" bIns="0" rtlCol="0">
            <a:spAutoFit/>
          </a:bodyPr>
          <a:lstStyle/>
          <a:p>
            <a:pPr marL="260858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Create</a:t>
            </a:r>
            <a:r>
              <a:rPr spc="-250" dirty="0"/>
              <a:t> </a:t>
            </a:r>
            <a:r>
              <a:rPr dirty="0"/>
              <a:t>your</a:t>
            </a:r>
            <a:r>
              <a:rPr spc="-145" dirty="0"/>
              <a:t> </a:t>
            </a:r>
            <a:r>
              <a:rPr dirty="0"/>
              <a:t>first</a:t>
            </a:r>
            <a:r>
              <a:rPr spc="-16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468" y="1896617"/>
            <a:ext cx="10190480" cy="382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often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scripts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happen 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sometimes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say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scripts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sometimes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 </a:t>
            </a:r>
            <a:r>
              <a:rPr sz="1800" b="1" spc="-20" dirty="0">
                <a:latin typeface="Calibri"/>
                <a:cs typeface="Calibri"/>
              </a:rPr>
              <a:t>programs.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10" dirty="0">
                <a:latin typeface="Calibri"/>
                <a:cs typeface="Calibri"/>
              </a:rPr>
              <a:t> thing.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named </a:t>
            </a:r>
            <a:r>
              <a:rPr sz="1800" b="1" spc="-10" dirty="0">
                <a:latin typeface="Calibri"/>
                <a:cs typeface="Calibri"/>
              </a:rPr>
              <a:t>python_for_robotics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$mkdir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python_for_robotics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Move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$c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python_for_robotics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hello_world.py</a:t>
            </a:r>
            <a:r>
              <a:rPr sz="1800" spc="-20" dirty="0">
                <a:latin typeface="Calibri"/>
                <a:cs typeface="Calibri"/>
              </a:rPr>
              <a:t>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 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gedit.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$gedit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hello_world.py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2608580">
              <a:lnSpc>
                <a:spcPct val="100000"/>
              </a:lnSpc>
              <a:spcBef>
                <a:spcPts val="1525"/>
              </a:spcBef>
            </a:pPr>
            <a:r>
              <a:rPr spc="-25" dirty="0"/>
              <a:t>Create</a:t>
            </a:r>
            <a:r>
              <a:rPr spc="-245" dirty="0"/>
              <a:t> </a:t>
            </a:r>
            <a:r>
              <a:rPr dirty="0"/>
              <a:t>your</a:t>
            </a:r>
            <a:r>
              <a:rPr spc="-145" dirty="0"/>
              <a:t> </a:t>
            </a:r>
            <a:r>
              <a:rPr dirty="0"/>
              <a:t>first</a:t>
            </a:r>
            <a:r>
              <a:rPr spc="-160" dirty="0"/>
              <a:t> </a:t>
            </a:r>
            <a:r>
              <a:rPr spc="-10" dirty="0"/>
              <a:t>program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000000"/>
                </a:solidFill>
              </a:rPr>
              <a:t>Here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we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write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the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following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code: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836" y="1958594"/>
            <a:ext cx="10462260" cy="437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#!/usr/bin/env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Calibri"/>
                <a:cs typeface="Calibri"/>
              </a:rPr>
              <a:t>print("Hello,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World!")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“shebang”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characters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#!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 </a:t>
            </a:r>
            <a:r>
              <a:rPr sz="1800" dirty="0">
                <a:latin typeface="Calibri"/>
                <a:cs typeface="Calibri"/>
              </a:rPr>
              <a:t>indication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 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interpreter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file.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second line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(please notice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parentheses).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26670">
              <a:lnSpc>
                <a:spcPct val="100000"/>
              </a:lnSpc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execute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 python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script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by typing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$python</a:t>
            </a:r>
            <a:r>
              <a:rPr sz="1800" b="1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1A1A1A"/>
                </a:solidFill>
                <a:latin typeface="Calibri"/>
                <a:cs typeface="Calibri"/>
              </a:rPr>
              <a:t>hello_world.py.</a:t>
            </a:r>
            <a:r>
              <a:rPr sz="1800" b="1" spc="-6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Another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way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run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program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make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A1A1A"/>
                </a:solidFill>
                <a:latin typeface="Calibri"/>
                <a:cs typeface="Calibri"/>
              </a:rPr>
              <a:t>a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Python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script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executable.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Open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new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terminal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window,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move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where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your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hello_world.py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program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located,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type: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$chmod</a:t>
            </a:r>
            <a:r>
              <a:rPr sz="1800" b="1" spc="-5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+x</a:t>
            </a:r>
            <a:r>
              <a:rPr sz="1800" b="1" spc="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hello_world.py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$./hello_world.py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680" rIns="0" bIns="0" rtlCol="0">
            <a:spAutoFit/>
          </a:bodyPr>
          <a:lstStyle/>
          <a:p>
            <a:pPr marL="260858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Create</a:t>
            </a:r>
            <a:r>
              <a:rPr spc="-250" dirty="0"/>
              <a:t> </a:t>
            </a:r>
            <a:r>
              <a:rPr dirty="0"/>
              <a:t>your</a:t>
            </a:r>
            <a:r>
              <a:rPr spc="-145" dirty="0"/>
              <a:t> </a:t>
            </a:r>
            <a:r>
              <a:rPr dirty="0"/>
              <a:t>first</a:t>
            </a:r>
            <a:r>
              <a:rPr spc="-16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03120"/>
            <a:ext cx="10470515" cy="32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shell: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$python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&gt;&gt;&gt;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print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(“Hello,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World”)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written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inside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Python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interpreter: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 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interpreter </a:t>
            </a:r>
            <a:r>
              <a:rPr sz="1800" dirty="0">
                <a:latin typeface="Calibri"/>
                <a:cs typeface="Calibri"/>
              </a:rPr>
              <a:t>executes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However,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(and</a:t>
            </a:r>
            <a:r>
              <a:rPr sz="1800" spc="-10" dirty="0">
                <a:latin typeface="Calibri"/>
                <a:cs typeface="Calibri"/>
              </a:rPr>
              <a:t> comfortable)</a:t>
            </a:r>
            <a:r>
              <a:rPr sz="1800" dirty="0">
                <a:latin typeface="Calibri"/>
                <a:cs typeface="Calibri"/>
              </a:rPr>
              <a:t> way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(called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scripts)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containing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(lots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680" rIns="0" bIns="0" rtlCol="0">
            <a:spAutoFit/>
          </a:bodyPr>
          <a:lstStyle/>
          <a:p>
            <a:pPr marL="2608580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spc="-215" dirty="0"/>
              <a:t> </a:t>
            </a:r>
            <a:r>
              <a:rPr spc="-10" dirty="0"/>
              <a:t>complex</a:t>
            </a:r>
            <a:r>
              <a:rPr spc="-204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04900" y="1719072"/>
            <a:ext cx="3091180" cy="4140835"/>
            <a:chOff x="1104900" y="1719072"/>
            <a:chExt cx="3091180" cy="4140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900" y="1719072"/>
              <a:ext cx="3090672" cy="38602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672" y="4614672"/>
              <a:ext cx="2871216" cy="12451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 indent="-8255" algn="just">
              <a:lnSpc>
                <a:spcPct val="100000"/>
              </a:lnSpc>
              <a:spcBef>
                <a:spcPts val="100"/>
              </a:spcBef>
              <a:buSzPct val="88888"/>
              <a:buFont typeface="Arial"/>
              <a:buChar char="•"/>
              <a:tabLst>
                <a:tab pos="88265" algn="l"/>
              </a:tabLst>
            </a:pPr>
            <a:r>
              <a:rPr dirty="0"/>
              <a:t>	In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line</a:t>
            </a:r>
            <a:r>
              <a:rPr spc="5" dirty="0"/>
              <a:t> </a:t>
            </a:r>
            <a:r>
              <a:rPr dirty="0"/>
              <a:t>I</a:t>
            </a:r>
            <a:r>
              <a:rPr spc="-10" dirty="0"/>
              <a:t> </a:t>
            </a:r>
            <a:r>
              <a:rPr dirty="0"/>
              <a:t>inform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program</a:t>
            </a:r>
            <a:r>
              <a:rPr spc="-5" dirty="0"/>
              <a:t> </a:t>
            </a:r>
            <a:r>
              <a:rPr dirty="0"/>
              <a:t>about</a:t>
            </a:r>
            <a:r>
              <a:rPr spc="-5" dirty="0"/>
              <a:t> </a:t>
            </a:r>
            <a:r>
              <a:rPr dirty="0"/>
              <a:t>where</a:t>
            </a:r>
            <a:r>
              <a:rPr spc="-5" dirty="0"/>
              <a:t> </a:t>
            </a:r>
            <a:r>
              <a:rPr spc="-25" dirty="0"/>
              <a:t>to </a:t>
            </a:r>
            <a:r>
              <a:rPr dirty="0"/>
              <a:t>find</a:t>
            </a:r>
            <a:r>
              <a:rPr spc="-5" dirty="0"/>
              <a:t> </a:t>
            </a:r>
            <a:r>
              <a:rPr dirty="0"/>
              <a:t>the Python</a:t>
            </a:r>
            <a:r>
              <a:rPr spc="10" dirty="0"/>
              <a:t> </a:t>
            </a:r>
            <a:r>
              <a:rPr dirty="0"/>
              <a:t>interpreter (</a:t>
            </a:r>
            <a:r>
              <a:rPr b="1" dirty="0">
                <a:latin typeface="Calibri"/>
                <a:cs typeface="Calibri"/>
              </a:rPr>
              <a:t>#!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/usr/bin/env</a:t>
            </a:r>
            <a:r>
              <a:rPr b="1" spc="-10" dirty="0">
                <a:latin typeface="Calibri"/>
                <a:cs typeface="Calibri"/>
              </a:rPr>
              <a:t> python</a:t>
            </a:r>
            <a:r>
              <a:rPr spc="-10" dirty="0"/>
              <a:t>) (shebang)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A1A1A"/>
              </a:buClr>
              <a:buFont typeface="Arial"/>
              <a:buChar char="•"/>
            </a:pPr>
            <a:endParaRPr sz="1700"/>
          </a:p>
          <a:p>
            <a:pPr marL="12700" marR="194945" indent="-8255">
              <a:lnSpc>
                <a:spcPct val="100000"/>
              </a:lnSpc>
              <a:spcBef>
                <a:spcPts val="5"/>
              </a:spcBef>
              <a:buSzPct val="88888"/>
              <a:buFont typeface="Arial"/>
              <a:buChar char="•"/>
              <a:tabLst>
                <a:tab pos="88265" algn="l"/>
              </a:tabLst>
            </a:pPr>
            <a:r>
              <a:rPr dirty="0"/>
              <a:t>	Then</a:t>
            </a:r>
            <a:r>
              <a:rPr spc="-5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dirty="0"/>
              <a:t>wrote</a:t>
            </a:r>
            <a:r>
              <a:rPr spc="-20" dirty="0"/>
              <a:t> </a:t>
            </a:r>
            <a:r>
              <a:rPr dirty="0"/>
              <a:t>some</a:t>
            </a:r>
            <a:r>
              <a:rPr spc="-25" dirty="0"/>
              <a:t> </a:t>
            </a:r>
            <a:r>
              <a:rPr dirty="0"/>
              <a:t>comments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tell</a:t>
            </a:r>
            <a:r>
              <a:rPr spc="-30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dirty="0"/>
              <a:t>program</a:t>
            </a:r>
            <a:r>
              <a:rPr spc="-45" dirty="0"/>
              <a:t> </a:t>
            </a:r>
            <a:r>
              <a:rPr dirty="0"/>
              <a:t>does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command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type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25" dirty="0"/>
              <a:t>the </a:t>
            </a:r>
            <a:r>
              <a:rPr dirty="0"/>
              <a:t>terminal</a:t>
            </a:r>
            <a:r>
              <a:rPr spc="-30" dirty="0"/>
              <a:t> </a:t>
            </a:r>
            <a:r>
              <a:rPr dirty="0"/>
              <a:t>window</a:t>
            </a:r>
            <a:r>
              <a:rPr spc="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run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code</a:t>
            </a:r>
            <a:r>
              <a:rPr spc="10" dirty="0"/>
              <a:t> </a:t>
            </a:r>
            <a:r>
              <a:rPr spc="-10" dirty="0"/>
              <a:t>(</a:t>
            </a:r>
            <a:r>
              <a:rPr b="1" spc="-10" dirty="0">
                <a:latin typeface="Calibri"/>
                <a:cs typeface="Calibri"/>
              </a:rPr>
              <a:t>python </a:t>
            </a:r>
            <a:r>
              <a:rPr b="1" spc="-20" dirty="0">
                <a:latin typeface="Calibri"/>
                <a:cs typeface="Calibri"/>
              </a:rPr>
              <a:t>hello_world.py</a:t>
            </a:r>
            <a:r>
              <a:rPr spc="-20" dirty="0"/>
              <a:t>).</a:t>
            </a:r>
            <a:r>
              <a:rPr spc="-85" dirty="0"/>
              <a:t> </a:t>
            </a:r>
            <a:r>
              <a:rPr dirty="0"/>
              <a:t>Please</a:t>
            </a:r>
            <a:r>
              <a:rPr spc="-15" dirty="0"/>
              <a:t> </a:t>
            </a:r>
            <a:r>
              <a:rPr dirty="0"/>
              <a:t>refer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related</a:t>
            </a:r>
            <a:r>
              <a:rPr spc="15" dirty="0"/>
              <a:t> </a:t>
            </a:r>
            <a:r>
              <a:rPr spc="-25" dirty="0"/>
              <a:t>to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Software</a:t>
            </a:r>
            <a:r>
              <a:rPr spc="-50" dirty="0"/>
              <a:t> </a:t>
            </a:r>
            <a:r>
              <a:rPr dirty="0"/>
              <a:t>Documentation</a:t>
            </a:r>
            <a:r>
              <a:rPr spc="-2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more</a:t>
            </a:r>
            <a:r>
              <a:rPr spc="-55" dirty="0"/>
              <a:t> </a:t>
            </a:r>
            <a:r>
              <a:rPr spc="-10" dirty="0"/>
              <a:t>details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1A1A"/>
              </a:buClr>
              <a:buFont typeface="Arial"/>
              <a:buChar char="•"/>
            </a:pPr>
            <a:endParaRPr sz="1700"/>
          </a:p>
          <a:p>
            <a:pPr marL="12700" marR="109855" indent="-8255">
              <a:lnSpc>
                <a:spcPct val="100000"/>
              </a:lnSpc>
              <a:buSzPct val="88888"/>
              <a:buFont typeface="Arial"/>
              <a:buChar char="•"/>
              <a:tabLst>
                <a:tab pos="88265" algn="l"/>
              </a:tabLst>
            </a:pPr>
            <a:r>
              <a:rPr dirty="0"/>
              <a:t>	Then</a:t>
            </a:r>
            <a:r>
              <a:rPr spc="-5" dirty="0"/>
              <a:t> </a:t>
            </a:r>
            <a:r>
              <a:rPr dirty="0"/>
              <a:t>I</a:t>
            </a:r>
            <a:r>
              <a:rPr spc="-20" dirty="0"/>
              <a:t> </a:t>
            </a:r>
            <a:r>
              <a:rPr dirty="0"/>
              <a:t>defined</a:t>
            </a:r>
            <a:r>
              <a:rPr spc="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method named</a:t>
            </a:r>
            <a:r>
              <a:rPr spc="35" dirty="0"/>
              <a:t> </a:t>
            </a:r>
            <a:r>
              <a:rPr b="1" dirty="0">
                <a:latin typeface="Calibri"/>
                <a:cs typeface="Calibri"/>
              </a:rPr>
              <a:t>main</a:t>
            </a:r>
            <a:r>
              <a:rPr dirty="0"/>
              <a:t>.</a:t>
            </a:r>
            <a:r>
              <a:rPr spc="-60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10" dirty="0"/>
              <a:t>where </a:t>
            </a:r>
            <a:r>
              <a:rPr dirty="0"/>
              <a:t>we</a:t>
            </a:r>
            <a:r>
              <a:rPr spc="-5" dirty="0"/>
              <a:t> </a:t>
            </a:r>
            <a:r>
              <a:rPr dirty="0"/>
              <a:t>implement</a:t>
            </a:r>
            <a:r>
              <a:rPr spc="10" dirty="0"/>
              <a:t> </a:t>
            </a:r>
            <a:r>
              <a:rPr dirty="0"/>
              <a:t>our</a:t>
            </a:r>
            <a:r>
              <a:rPr spc="5" dirty="0"/>
              <a:t> </a:t>
            </a:r>
            <a:r>
              <a:rPr spc="-10" dirty="0"/>
              <a:t>code.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1A1A"/>
              </a:buClr>
              <a:buFont typeface="Arial"/>
              <a:buChar char="•"/>
            </a:pPr>
            <a:endParaRPr sz="1700"/>
          </a:p>
          <a:p>
            <a:pPr marL="12700" marR="5080" indent="-8255">
              <a:lnSpc>
                <a:spcPct val="100000"/>
              </a:lnSpc>
              <a:buSzPct val="88888"/>
              <a:buFont typeface="Arial"/>
              <a:buChar char="•"/>
              <a:tabLst>
                <a:tab pos="88265" algn="l"/>
              </a:tabLst>
            </a:pP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final</a:t>
            </a:r>
            <a:r>
              <a:rPr spc="-25" dirty="0"/>
              <a:t> </a:t>
            </a:r>
            <a:r>
              <a:rPr dirty="0"/>
              <a:t>block of</a:t>
            </a:r>
            <a:r>
              <a:rPr spc="-25" dirty="0"/>
              <a:t> </a:t>
            </a:r>
            <a:r>
              <a:rPr dirty="0"/>
              <a:t>code prints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comments</a:t>
            </a:r>
            <a:r>
              <a:rPr spc="-3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20" dirty="0"/>
              <a:t>runs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main</a:t>
            </a:r>
            <a:r>
              <a:rPr spc="5" dirty="0"/>
              <a:t> </a:t>
            </a:r>
            <a:r>
              <a:rPr spc="-10" dirty="0"/>
              <a:t>method.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867" y="673099"/>
            <a:ext cx="1905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601469"/>
            <a:ext cx="9752965" cy="437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object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oriented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not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"</a:t>
            </a:r>
            <a:r>
              <a:rPr sz="1800" b="1" spc="-20" dirty="0">
                <a:latin typeface="Calibri"/>
                <a:cs typeface="Calibri"/>
              </a:rPr>
              <a:t>statically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typed</a:t>
            </a:r>
            <a:r>
              <a:rPr sz="1800" dirty="0">
                <a:latin typeface="Calibri"/>
                <a:cs typeface="Calibri"/>
              </a:rPr>
              <a:t>".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declare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before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declare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Python 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object-oriented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means?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programming paradigm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objects,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contain 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fields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(often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attributes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properties</a:t>
            </a:r>
            <a:r>
              <a:rPr sz="1800" dirty="0">
                <a:latin typeface="Calibri"/>
                <a:cs typeface="Calibri"/>
              </a:rPr>
              <a:t>),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code,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procedures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(often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methods</a:t>
            </a:r>
            <a:r>
              <a:rPr sz="1800" spc="-10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declare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integer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assigning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12700" marR="133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type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do </a:t>
            </a:r>
            <a:r>
              <a:rPr sz="1800" dirty="0">
                <a:latin typeface="Calibri"/>
                <a:cs typeface="Calibri"/>
              </a:rPr>
              <a:t>something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Calibri"/>
                <a:cs typeface="Calibri"/>
              </a:rPr>
              <a:t>x=5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x=“five”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83" y="604824"/>
            <a:ext cx="9987915" cy="12839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212725" algn="ctr">
              <a:lnSpc>
                <a:spcPct val="100000"/>
              </a:lnSpc>
              <a:spcBef>
                <a:spcPts val="640"/>
              </a:spcBef>
            </a:pPr>
            <a:r>
              <a:rPr dirty="0"/>
              <a:t>Data</a:t>
            </a:r>
            <a:r>
              <a:rPr spc="-225" dirty="0"/>
              <a:t> </a:t>
            </a:r>
            <a:r>
              <a:rPr spc="-20" dirty="0"/>
              <a:t>Types</a:t>
            </a:r>
          </a:p>
          <a:p>
            <a:pPr marL="12700" marR="508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000000"/>
                </a:solidFill>
              </a:rPr>
              <a:t>In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the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example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before,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we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have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seen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numbers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and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strings.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Numbers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may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integer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or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float,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and strings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are </a:t>
            </a:r>
            <a:r>
              <a:rPr sz="1800" dirty="0">
                <a:solidFill>
                  <a:srgbClr val="000000"/>
                </a:solidFill>
              </a:rPr>
              <a:t>sequence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of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characters</a:t>
            </a:r>
            <a:r>
              <a:rPr sz="1800" spc="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with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quotes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or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double</a:t>
            </a:r>
            <a:r>
              <a:rPr sz="1800" spc="3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quotes.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383" y="2139950"/>
            <a:ext cx="10396220" cy="410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Lists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sequence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declare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brackets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],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separate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item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l =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[1,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2,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“hello”,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6]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 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 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 item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print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(l[2])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print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(l[0:1])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 marR="68199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Tuples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similar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cannot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updated.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separated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enclosed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within </a:t>
            </a:r>
            <a:r>
              <a:rPr sz="1800" dirty="0">
                <a:latin typeface="Calibri"/>
                <a:cs typeface="Calibri"/>
              </a:rPr>
              <a:t>parentheses</a:t>
            </a:r>
            <a:r>
              <a:rPr sz="1800" spc="-25" dirty="0">
                <a:latin typeface="Calibri"/>
                <a:cs typeface="Calibri"/>
              </a:rPr>
              <a:t> ().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(1, 2,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“hello”,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6)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3414" y="637031"/>
            <a:ext cx="1102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2610" y="1457959"/>
            <a:ext cx="1302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Distributions?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532" y="2129027"/>
            <a:ext cx="5230368" cy="3922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88378" y="1273047"/>
            <a:ext cx="4561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1F20"/>
                </a:solidFill>
                <a:latin typeface="Calibri"/>
                <a:cs typeface="Calibri"/>
              </a:rPr>
              <a:t>Linux</a:t>
            </a:r>
            <a:r>
              <a:rPr sz="1800" b="1" spc="-50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1F20"/>
                </a:solidFill>
                <a:latin typeface="Calibri"/>
                <a:cs typeface="Calibri"/>
              </a:rPr>
              <a:t>distribution</a:t>
            </a:r>
            <a:r>
              <a:rPr sz="1800" b="1" spc="-7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(often</a:t>
            </a:r>
            <a:r>
              <a:rPr sz="1800" spc="10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abbreviated</a:t>
            </a:r>
            <a:r>
              <a:rPr sz="1800" spc="10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as</a:t>
            </a:r>
            <a:r>
              <a:rPr sz="1800" spc="-3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1F20"/>
                </a:solidFill>
                <a:latin typeface="Calibri"/>
                <a:cs typeface="Calibri"/>
              </a:rPr>
              <a:t>distro</a:t>
            </a:r>
            <a:r>
              <a:rPr sz="1800" spc="-10" dirty="0">
                <a:solidFill>
                  <a:srgbClr val="1F1F20"/>
                </a:solidFill>
                <a:latin typeface="Calibri"/>
                <a:cs typeface="Calibri"/>
              </a:rPr>
              <a:t>)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an</a:t>
            </a:r>
            <a:r>
              <a:rPr sz="1800" spc="-1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operating </a:t>
            </a:r>
            <a:r>
              <a:rPr sz="1800" spc="-10" dirty="0">
                <a:solidFill>
                  <a:srgbClr val="1F1F20"/>
                </a:solidFill>
                <a:latin typeface="Calibri"/>
                <a:cs typeface="Calibri"/>
              </a:rPr>
              <a:t>system</a:t>
            </a:r>
            <a:r>
              <a:rPr sz="1800" spc="-3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made</a:t>
            </a:r>
            <a:r>
              <a:rPr sz="1800" spc="-1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1F20"/>
                </a:solidFill>
                <a:latin typeface="Calibri"/>
                <a:cs typeface="Calibri"/>
              </a:rPr>
              <a:t>software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collection</a:t>
            </a:r>
            <a:r>
              <a:rPr sz="1800" spc="-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that</a:t>
            </a:r>
            <a:r>
              <a:rPr sz="1800" spc="-2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based</a:t>
            </a:r>
            <a:r>
              <a:rPr sz="1800" spc="-1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upon the</a:t>
            </a:r>
            <a:r>
              <a:rPr sz="1800" spc="-25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20"/>
                </a:solidFill>
                <a:latin typeface="Calibri"/>
                <a:cs typeface="Calibri"/>
              </a:rPr>
              <a:t>Linux</a:t>
            </a:r>
            <a:r>
              <a:rPr sz="1800" spc="10" dirty="0">
                <a:solidFill>
                  <a:srgbClr val="1F1F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1F20"/>
                </a:solidFill>
                <a:latin typeface="Calibri"/>
                <a:cs typeface="Calibri"/>
              </a:rPr>
              <a:t>kernel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8378" y="2370582"/>
            <a:ext cx="4547870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comprises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Linux </a:t>
            </a:r>
            <a:r>
              <a:rPr sz="1800" dirty="0">
                <a:latin typeface="Calibri"/>
                <a:cs typeface="Calibri"/>
              </a:rPr>
              <a:t>kernel,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GNU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libraries,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additional </a:t>
            </a:r>
            <a:r>
              <a:rPr sz="1800" dirty="0">
                <a:latin typeface="Calibri"/>
                <a:cs typeface="Calibri"/>
              </a:rPr>
              <a:t>software,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documentation,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(the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System),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desktop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425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one?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desktop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distribution,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compatible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ROS,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Ubuntu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467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always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Ubuntu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commands description.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105" y="673099"/>
            <a:ext cx="2268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25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383" y="1921255"/>
            <a:ext cx="10402570" cy="30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Dictionaries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also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similar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lists,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 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updated.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dictionaries 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via their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 </a:t>
            </a:r>
            <a:r>
              <a:rPr sz="1800" spc="-10" dirty="0">
                <a:latin typeface="Calibri"/>
                <a:cs typeface="Calibri"/>
              </a:rPr>
              <a:t>basically, </a:t>
            </a:r>
            <a:r>
              <a:rPr sz="1800" dirty="0">
                <a:latin typeface="Calibri"/>
                <a:cs typeface="Calibri"/>
              </a:rPr>
              <a:t>dictionaries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items,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pair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value.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55"/>
              </a:spcBef>
            </a:pPr>
            <a:r>
              <a:rPr sz="1800" b="1" dirty="0">
                <a:latin typeface="Calibri"/>
                <a:cs typeface="Calibri"/>
              </a:rPr>
              <a:t>dict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{"Jon":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25,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"Daenerys":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22,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"Cersei":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31,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"Night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King":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35}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print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(dict["Jon"])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1800" b="1" dirty="0">
                <a:latin typeface="Calibri"/>
                <a:cs typeface="Calibri"/>
              </a:rPr>
              <a:t>print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(dict["Night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King"])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&gt;&gt;&gt; </a:t>
            </a:r>
            <a:r>
              <a:rPr sz="1800" b="1" spc="-25" dirty="0">
                <a:latin typeface="Calibri"/>
                <a:cs typeface="Calibri"/>
              </a:rPr>
              <a:t>25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&gt;&gt;&gt; </a:t>
            </a:r>
            <a:r>
              <a:rPr sz="1800" b="1" spc="-25" dirty="0">
                <a:latin typeface="Calibri"/>
                <a:cs typeface="Calibri"/>
              </a:rPr>
              <a:t>35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407" rIns="0" bIns="0" rtlCol="0">
            <a:spAutoFit/>
          </a:bodyPr>
          <a:lstStyle/>
          <a:p>
            <a:pPr marL="328866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If-</a:t>
            </a:r>
            <a:r>
              <a:rPr dirty="0"/>
              <a:t>Else</a:t>
            </a:r>
            <a:r>
              <a:rPr spc="-114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711" y="2222753"/>
            <a:ext cx="10194925" cy="275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When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programming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robots,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often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want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take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some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action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or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return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some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data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based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some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condition.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example,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imagine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security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guard robot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whose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job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check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age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each person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wanting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enter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nightclub.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Suppose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this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naive.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Instead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checking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person’s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ID,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asks</a:t>
            </a:r>
            <a:r>
              <a:rPr sz="1800" spc="-6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person’s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anybody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club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years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older but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away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anyone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under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words,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person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greater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equal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18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years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old,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in, </a:t>
            </a:r>
            <a:r>
              <a:rPr sz="1800" b="1" dirty="0">
                <a:latin typeface="Calibri"/>
                <a:cs typeface="Calibri"/>
              </a:rPr>
              <a:t>otherwise,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keep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out.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407" rIns="0" bIns="0" rtlCol="0">
            <a:spAutoFit/>
          </a:bodyPr>
          <a:lstStyle/>
          <a:p>
            <a:pPr marL="328866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If-</a:t>
            </a:r>
            <a:r>
              <a:rPr dirty="0"/>
              <a:t>Else</a:t>
            </a:r>
            <a:r>
              <a:rPr spc="-114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866" y="1895601"/>
            <a:ext cx="4055110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#!/usr/bin/env</a:t>
            </a:r>
            <a:r>
              <a:rPr sz="1600" spc="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12700" marR="692785">
              <a:lnSpc>
                <a:spcPct val="2031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Robot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security</a:t>
            </a:r>
            <a:r>
              <a:rPr sz="16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guard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nightclub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114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Ask</a:t>
            </a:r>
            <a:r>
              <a:rPr sz="16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600" spc="-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person's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age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600"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input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"How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old</a:t>
            </a:r>
            <a:r>
              <a:rPr sz="16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you?: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-2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Make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decision</a:t>
            </a:r>
            <a:r>
              <a:rPr sz="1600" spc="-8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based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on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person's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if</a:t>
            </a:r>
            <a:r>
              <a:rPr sz="1600"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A1A1A"/>
                </a:solidFill>
                <a:latin typeface="Arial"/>
                <a:cs typeface="Arial"/>
              </a:rPr>
              <a:t>int(</a:t>
            </a:r>
            <a:r>
              <a:rPr sz="1600" dirty="0">
                <a:latin typeface="Arial"/>
                <a:cs typeface="Arial"/>
              </a:rPr>
              <a:t>age)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9900"/>
                </a:solidFill>
                <a:latin typeface="Arial"/>
                <a:cs typeface="Arial"/>
              </a:rPr>
              <a:t>18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0" marR="148717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enter"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"Goodbye"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6699"/>
                </a:solidFill>
                <a:latin typeface="Arial"/>
                <a:cs typeface="Arial"/>
              </a:rPr>
              <a:t>else</a:t>
            </a:r>
            <a:r>
              <a:rPr sz="1600" spc="-1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enter"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1982" y="1946655"/>
            <a:ext cx="5152390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Remember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hash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#</a:t>
            </a:r>
            <a:r>
              <a:rPr sz="1800" b="1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symbol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how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write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comments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Python.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Everything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after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#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symbol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A1A1A"/>
                </a:solidFill>
                <a:latin typeface="Calibri"/>
                <a:cs typeface="Calibri"/>
              </a:rPr>
              <a:t>a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comment.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run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program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our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computer,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computer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will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ignore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this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line.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90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input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Python’s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 trying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nightclub).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user’s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age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1549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if-</a:t>
            </a:r>
            <a:r>
              <a:rPr sz="1800" dirty="0">
                <a:latin typeface="Calibri"/>
                <a:cs typeface="Calibri"/>
              </a:rPr>
              <a:t>else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consists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keyword, </a:t>
            </a:r>
            <a:r>
              <a:rPr sz="1800" dirty="0">
                <a:latin typeface="Calibri"/>
                <a:cs typeface="Calibri"/>
              </a:rPr>
              <a:t>followed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(i.e.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greater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equal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years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old)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a</a:t>
            </a:r>
            <a:r>
              <a:rPr sz="1800" spc="-10" dirty="0">
                <a:latin typeface="Calibri"/>
                <a:cs typeface="Calibri"/>
              </a:rPr>
              <a:t> colon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053" rIns="0" bIns="0" rtlCol="0">
            <a:spAutoFit/>
          </a:bodyPr>
          <a:lstStyle/>
          <a:p>
            <a:pPr marL="2188845">
              <a:lnSpc>
                <a:spcPct val="100000"/>
              </a:lnSpc>
              <a:spcBef>
                <a:spcPts val="100"/>
              </a:spcBef>
            </a:pPr>
            <a:r>
              <a:rPr dirty="0"/>
              <a:t>TWO</a:t>
            </a:r>
            <a:r>
              <a:rPr spc="-135" dirty="0"/>
              <a:t> </a:t>
            </a:r>
            <a:r>
              <a:rPr spc="-50" dirty="0"/>
              <a:t>IMPORTANT</a:t>
            </a:r>
            <a:r>
              <a:rPr spc="-204" dirty="0"/>
              <a:t> </a:t>
            </a:r>
            <a:r>
              <a:rPr spc="-10" dirty="0"/>
              <a:t>REMARKS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866" y="1895601"/>
            <a:ext cx="4055110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#!/usr/bin/env</a:t>
            </a:r>
            <a:r>
              <a:rPr sz="1600" spc="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12700" marR="692785">
              <a:lnSpc>
                <a:spcPct val="2031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Robot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security</a:t>
            </a:r>
            <a:r>
              <a:rPr sz="16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guard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nightclub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114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Ask</a:t>
            </a:r>
            <a:r>
              <a:rPr sz="16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600" spc="-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person's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age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600"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input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"How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old</a:t>
            </a:r>
            <a:r>
              <a:rPr sz="16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you?: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-2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Make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decision</a:t>
            </a:r>
            <a:r>
              <a:rPr sz="1600" spc="-8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based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on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person's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if</a:t>
            </a:r>
            <a:r>
              <a:rPr sz="1600"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A1A1A"/>
                </a:solidFill>
                <a:latin typeface="Arial"/>
                <a:cs typeface="Arial"/>
              </a:rPr>
              <a:t>int(</a:t>
            </a:r>
            <a:r>
              <a:rPr sz="1600" dirty="0">
                <a:latin typeface="Arial"/>
                <a:cs typeface="Arial"/>
              </a:rPr>
              <a:t>age)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9900"/>
                </a:solidFill>
                <a:latin typeface="Arial"/>
                <a:cs typeface="Arial"/>
              </a:rPr>
              <a:t>18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0" marR="148717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enter"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"Goodbye"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6699"/>
                </a:solidFill>
                <a:latin typeface="Arial"/>
                <a:cs typeface="Arial"/>
              </a:rPr>
              <a:t>else</a:t>
            </a:r>
            <a:r>
              <a:rPr sz="1600" spc="-1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enter"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1982" y="2553461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Indentation!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1982" y="3102864"/>
            <a:ext cx="49168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1A1A1A"/>
                </a:solidFill>
                <a:latin typeface="Calibri"/>
                <a:cs typeface="Calibri"/>
              </a:rPr>
              <a:t>Indentation</a:t>
            </a:r>
            <a:r>
              <a:rPr sz="1800" b="1" spc="-8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b="1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very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important: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Python,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indenting </a:t>
            </a:r>
            <a:r>
              <a:rPr sz="1800" b="1" dirty="0">
                <a:latin typeface="Calibri"/>
                <a:cs typeface="Calibri"/>
              </a:rPr>
              <a:t>(i.e.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leaving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whitespace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using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either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Tab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key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on </a:t>
            </a:r>
            <a:r>
              <a:rPr sz="1800" b="1" dirty="0">
                <a:latin typeface="Calibri"/>
                <a:cs typeface="Calibri"/>
              </a:rPr>
              <a:t>your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computer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Space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bar)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meaning.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Code </a:t>
            </a:r>
            <a:r>
              <a:rPr sz="1800" b="1" dirty="0">
                <a:latin typeface="Calibri"/>
                <a:cs typeface="Calibri"/>
              </a:rPr>
              <a:t>that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same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location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program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is </a:t>
            </a:r>
            <a:r>
              <a:rPr sz="1800" b="1" dirty="0">
                <a:latin typeface="Calibri"/>
                <a:cs typeface="Calibri"/>
              </a:rPr>
              <a:t>indented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same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number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spaces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left </a:t>
            </a:r>
            <a:r>
              <a:rPr sz="1800" b="1" dirty="0">
                <a:latin typeface="Calibri"/>
                <a:cs typeface="Calibri"/>
              </a:rPr>
              <a:t>margin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will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run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together.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053" rIns="0" bIns="0" rtlCol="0">
            <a:spAutoFit/>
          </a:bodyPr>
          <a:lstStyle/>
          <a:p>
            <a:pPr marL="2188845">
              <a:lnSpc>
                <a:spcPct val="100000"/>
              </a:lnSpc>
              <a:spcBef>
                <a:spcPts val="100"/>
              </a:spcBef>
            </a:pPr>
            <a:r>
              <a:rPr dirty="0"/>
              <a:t>TWO</a:t>
            </a:r>
            <a:r>
              <a:rPr spc="-135" dirty="0"/>
              <a:t> </a:t>
            </a:r>
            <a:r>
              <a:rPr spc="-50" dirty="0"/>
              <a:t>IMPORTANT</a:t>
            </a:r>
            <a:r>
              <a:rPr spc="-204" dirty="0"/>
              <a:t> </a:t>
            </a:r>
            <a:r>
              <a:rPr spc="-10" dirty="0"/>
              <a:t>REMARKS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866" y="1895601"/>
            <a:ext cx="4055110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#!/usr/bin/env</a:t>
            </a:r>
            <a:r>
              <a:rPr sz="1600" spc="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python</a:t>
            </a:r>
            <a:endParaRPr sz="1600" dirty="0">
              <a:latin typeface="Arial"/>
              <a:cs typeface="Arial"/>
            </a:endParaRPr>
          </a:p>
          <a:p>
            <a:pPr marL="12700" marR="692785">
              <a:lnSpc>
                <a:spcPct val="2031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Robot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security</a:t>
            </a:r>
            <a:r>
              <a:rPr sz="16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guard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nightclub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114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Ask</a:t>
            </a:r>
            <a:r>
              <a:rPr sz="16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600" spc="-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person's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age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age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600"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input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"How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old</a:t>
            </a:r>
            <a:r>
              <a:rPr sz="16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you?: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-2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Make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decision</a:t>
            </a:r>
            <a:r>
              <a:rPr sz="1600" spc="-8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based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on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person's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age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if</a:t>
            </a:r>
            <a:r>
              <a:rPr sz="16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age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9900"/>
                </a:solidFill>
                <a:latin typeface="Arial"/>
                <a:cs typeface="Arial"/>
              </a:rPr>
              <a:t>18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27000" marR="148717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enter"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"Goodbye"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6699"/>
                </a:solidFill>
                <a:latin typeface="Arial"/>
                <a:cs typeface="Arial"/>
              </a:rPr>
              <a:t>else</a:t>
            </a:r>
            <a:r>
              <a:rPr sz="1600" spc="-10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enter"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6783" y="2622041"/>
            <a:ext cx="4986020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Be</a:t>
            </a:r>
            <a:r>
              <a:rPr sz="1800" b="1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careful</a:t>
            </a:r>
            <a:r>
              <a:rPr sz="1800" b="1" spc="-5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with</a:t>
            </a:r>
            <a:r>
              <a:rPr sz="1800" b="1" spc="-6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data</a:t>
            </a:r>
            <a:r>
              <a:rPr sz="1800" b="1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types!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Try</a:t>
            </a:r>
            <a:r>
              <a:rPr sz="1800" spc="-6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removing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int()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if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int(age) &lt;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30" dirty="0">
                <a:latin typeface="Calibri"/>
                <a:cs typeface="Calibri"/>
              </a:rPr>
              <a:t>You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will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get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errors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comparing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integers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strings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053" rIns="0" bIns="0" rtlCol="0">
            <a:spAutoFit/>
          </a:bodyPr>
          <a:lstStyle/>
          <a:p>
            <a:pPr marL="33724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If-</a:t>
            </a:r>
            <a:r>
              <a:rPr spc="-35" dirty="0"/>
              <a:t>elif-</a:t>
            </a:r>
            <a:r>
              <a:rPr dirty="0"/>
              <a:t>else</a:t>
            </a:r>
            <a:r>
              <a:rPr spc="-7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276" y="1767331"/>
            <a:ext cx="4141470" cy="381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#!/usr/bin/env</a:t>
            </a:r>
            <a:r>
              <a:rPr sz="1600" spc="-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Robot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security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guard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600" spc="-1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nightclub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114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Ask</a:t>
            </a:r>
            <a:r>
              <a:rPr sz="16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person's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dirty="0">
                <a:latin typeface="Arial"/>
                <a:cs typeface="Arial"/>
              </a:rPr>
              <a:t>age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600" b="1" spc="-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1292"/>
                </a:solidFill>
                <a:latin typeface="Arial"/>
                <a:cs typeface="Arial"/>
              </a:rPr>
              <a:t>input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"How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old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you?: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-2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Make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decision</a:t>
            </a:r>
            <a:r>
              <a:rPr sz="1600" spc="-8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based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on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person's</a:t>
            </a:r>
            <a:r>
              <a:rPr sz="16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if</a:t>
            </a:r>
            <a:r>
              <a:rPr sz="1600" b="1" spc="-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A1A1A"/>
                </a:solidFill>
                <a:latin typeface="Arial"/>
                <a:cs typeface="Arial"/>
              </a:rPr>
              <a:t>int(</a:t>
            </a:r>
            <a:r>
              <a:rPr sz="1600" dirty="0">
                <a:latin typeface="Arial"/>
                <a:cs typeface="Arial"/>
              </a:rPr>
              <a:t>age)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9900"/>
                </a:solidFill>
                <a:latin typeface="Arial"/>
                <a:cs typeface="Arial"/>
              </a:rPr>
              <a:t>18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0" marR="1572260">
              <a:lnSpc>
                <a:spcPct val="100000"/>
              </a:lnSpc>
            </a:pP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enter"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"Goodbye"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5100"/>
              </a:lnSpc>
              <a:spcBef>
                <a:spcPts val="560"/>
              </a:spcBef>
            </a:pP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elif</a:t>
            </a:r>
            <a:r>
              <a:rPr sz="1600" b="1" spc="18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A1A1A"/>
                </a:solidFill>
                <a:latin typeface="Arial"/>
                <a:cs typeface="Arial"/>
              </a:rPr>
              <a:t>int(</a:t>
            </a:r>
            <a:r>
              <a:rPr sz="1600" dirty="0">
                <a:latin typeface="Arial"/>
                <a:cs typeface="Arial"/>
              </a:rPr>
              <a:t>age) &gt;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600" b="1" spc="1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9900"/>
                </a:solidFill>
                <a:latin typeface="Arial"/>
                <a:cs typeface="Arial"/>
              </a:rPr>
              <a:t>18</a:t>
            </a:r>
            <a:r>
              <a:rPr sz="1600" spc="1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and</a:t>
            </a:r>
            <a:r>
              <a:rPr sz="1600" b="1" spc="15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A1A1A"/>
                </a:solidFill>
                <a:latin typeface="Arial"/>
                <a:cs typeface="Arial"/>
              </a:rPr>
              <a:t>int(</a:t>
            </a:r>
            <a:r>
              <a:rPr sz="1600" dirty="0">
                <a:latin typeface="Arial"/>
                <a:cs typeface="Arial"/>
              </a:rPr>
              <a:t>age)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9900"/>
                </a:solidFill>
                <a:latin typeface="Arial"/>
                <a:cs typeface="Arial"/>
              </a:rPr>
              <a:t>21</a:t>
            </a:r>
            <a:r>
              <a:rPr sz="1600" spc="-25" dirty="0">
                <a:latin typeface="Arial"/>
                <a:cs typeface="Arial"/>
              </a:rPr>
              <a:t>: </a:t>
            </a:r>
            <a:r>
              <a:rPr sz="1600" spc="-25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5" dirty="0">
                <a:latin typeface="Arial"/>
                <a:cs typeface="Arial"/>
              </a:rPr>
              <a:t>(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enter,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but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you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CANNOT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drink"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b="1" spc="-10" dirty="0">
                <a:solidFill>
                  <a:srgbClr val="006699"/>
                </a:solidFill>
                <a:latin typeface="Arial"/>
                <a:cs typeface="Arial"/>
              </a:rPr>
              <a:t>else</a:t>
            </a:r>
            <a:r>
              <a:rPr sz="1600" spc="-1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"You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enter"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9388" y="2472689"/>
            <a:ext cx="4953000" cy="13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If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have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more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than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one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condition,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800" spc="36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statement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1A1A1A"/>
                </a:solidFill>
                <a:latin typeface="Calibri"/>
                <a:cs typeface="Calibri"/>
              </a:rPr>
              <a:t>elif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12192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statements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useful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enabling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robot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make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decisions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based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conditions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0834" y="656336"/>
            <a:ext cx="21805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130" dirty="0"/>
              <a:t> </a:t>
            </a:r>
            <a:r>
              <a:rPr spc="-20" dirty="0"/>
              <a:t>Loops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216" y="1705609"/>
            <a:ext cx="10067925" cy="426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1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b="1" spc="-5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loops</a:t>
            </a:r>
            <a:r>
              <a:rPr sz="1800" b="1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allow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code inside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them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executed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repeatedly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known</a:t>
            </a:r>
            <a:r>
              <a:rPr sz="1800" b="1" spc="-7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number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times.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Let’s look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at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example.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Imagine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want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our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security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guard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walk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up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down the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hall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5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times.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Each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time 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moves,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it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prints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its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motion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screen.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One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way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do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this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by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writing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following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Python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code: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777615" marR="4009390">
              <a:lnSpc>
                <a:spcPct val="100000"/>
              </a:lnSpc>
              <a:spcBef>
                <a:spcPts val="1230"/>
              </a:spcBef>
            </a:pP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right"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left"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"robot moving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right"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left"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right"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left"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right"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left"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right"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"robot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left"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0834" y="656336"/>
            <a:ext cx="21805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130" dirty="0"/>
              <a:t> </a:t>
            </a:r>
            <a:r>
              <a:rPr spc="-20" dirty="0"/>
              <a:t>Loops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1660652"/>
            <a:ext cx="4473575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…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but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can do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same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by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writing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#</a:t>
            </a:r>
            <a:r>
              <a:rPr sz="18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0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5</a:t>
            </a:r>
            <a:r>
              <a:rPr sz="1800" spc="-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(i.e.</a:t>
            </a:r>
            <a:r>
              <a:rPr sz="1800" spc="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run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the code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5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times)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solidFill>
                  <a:srgbClr val="006699"/>
                </a:solidFill>
                <a:latin typeface="Calibri"/>
                <a:cs typeface="Calibri"/>
              </a:rPr>
              <a:t>for</a:t>
            </a:r>
            <a:r>
              <a:rPr sz="1800" b="1" spc="1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699"/>
                </a:solidFill>
                <a:latin typeface="Calibri"/>
                <a:cs typeface="Calibri"/>
              </a:rPr>
              <a:t>in</a:t>
            </a:r>
            <a:r>
              <a:rPr sz="1800" b="1" spc="17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1292"/>
                </a:solidFill>
                <a:latin typeface="Calibri"/>
                <a:cs typeface="Calibri"/>
              </a:rPr>
              <a:t>range</a:t>
            </a:r>
            <a:r>
              <a:rPr sz="1800" spc="195" dirty="0">
                <a:solidFill>
                  <a:srgbClr val="FF1292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009900"/>
                </a:solidFill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9900"/>
                </a:solidFill>
                <a:latin typeface="Calibri"/>
                <a:cs typeface="Calibri"/>
              </a:rPr>
              <a:t>5</a:t>
            </a:r>
            <a:r>
              <a:rPr sz="1800" spc="-25" dirty="0">
                <a:latin typeface="Calibri"/>
                <a:cs typeface="Calibri"/>
              </a:rPr>
              <a:t>):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1292"/>
                </a:solidFill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"robot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moving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right"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1292"/>
                </a:solidFill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"robot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moving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left"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incremented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 time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loop </a:t>
            </a:r>
            <a:r>
              <a:rPr sz="1800" spc="-10" dirty="0">
                <a:latin typeface="Calibri"/>
                <a:cs typeface="Calibri"/>
              </a:rPr>
              <a:t>executes.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stops.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5152" y="2769108"/>
            <a:ext cx="4294505" cy="321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076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You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 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 </a:t>
            </a:r>
            <a:r>
              <a:rPr sz="1800" dirty="0">
                <a:latin typeface="Calibri"/>
                <a:cs typeface="Calibri"/>
              </a:rPr>
              <a:t>items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list: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8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Create</a:t>
            </a:r>
            <a:r>
              <a:rPr sz="18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8200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Arial"/>
                <a:cs typeface="Arial"/>
              </a:rPr>
              <a:t>colors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800" b="1" spc="1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[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"red"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"orange"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"green"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"blue"</a:t>
            </a:r>
            <a:r>
              <a:rPr sz="1800" spc="-1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3335" marR="5080">
              <a:lnSpc>
                <a:spcPts val="2100"/>
              </a:lnSpc>
              <a:spcBef>
                <a:spcPts val="1555"/>
              </a:spcBef>
            </a:pP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Here</a:t>
            </a:r>
            <a:r>
              <a:rPr sz="18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we are</a:t>
            </a:r>
            <a:r>
              <a:rPr sz="18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using</a:t>
            </a:r>
            <a:r>
              <a:rPr sz="18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x</a:t>
            </a:r>
            <a:r>
              <a:rPr sz="18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instead</a:t>
            </a:r>
            <a:r>
              <a:rPr sz="18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of</a:t>
            </a:r>
            <a:r>
              <a:rPr sz="18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i.</a:t>
            </a:r>
            <a:r>
              <a:rPr sz="18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We</a:t>
            </a:r>
            <a:r>
              <a:rPr sz="18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8200"/>
                </a:solidFill>
                <a:latin typeface="Arial"/>
                <a:cs typeface="Arial"/>
              </a:rPr>
              <a:t>can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8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Arial"/>
                <a:cs typeface="Arial"/>
              </a:rPr>
              <a:t>use</a:t>
            </a:r>
            <a:r>
              <a:rPr sz="1800" spc="-20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any</a:t>
            </a:r>
            <a:r>
              <a:rPr sz="1800" spc="-1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character</a:t>
            </a:r>
            <a:r>
              <a:rPr sz="1800" spc="-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this</a:t>
            </a:r>
            <a:r>
              <a:rPr sz="1800" spc="-10" dirty="0">
                <a:solidFill>
                  <a:srgbClr val="008200"/>
                </a:solidFill>
                <a:latin typeface="Arial"/>
                <a:cs typeface="Arial"/>
              </a:rPr>
              <a:t> variable.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b="1" dirty="0">
                <a:solidFill>
                  <a:srgbClr val="006699"/>
                </a:solidFill>
                <a:latin typeface="Arial"/>
                <a:cs typeface="Arial"/>
              </a:rPr>
              <a:t>for</a:t>
            </a:r>
            <a:r>
              <a:rPr sz="1800" b="1" spc="1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99"/>
                </a:solidFill>
                <a:latin typeface="Arial"/>
                <a:cs typeface="Arial"/>
              </a:rPr>
              <a:t>in</a:t>
            </a:r>
            <a:r>
              <a:rPr sz="1800" b="1" spc="1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colors: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340"/>
              </a:spcBef>
            </a:pPr>
            <a:r>
              <a:rPr sz="18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800" spc="-10" dirty="0">
                <a:latin typeface="Arial"/>
                <a:cs typeface="Arial"/>
              </a:rPr>
              <a:t>(x)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0834" y="656336"/>
            <a:ext cx="26911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WHILE</a:t>
            </a:r>
            <a:r>
              <a:rPr spc="-155" dirty="0"/>
              <a:t> </a:t>
            </a:r>
            <a:r>
              <a:rPr spc="-1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02" y="6561328"/>
            <a:ext cx="218821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>
                <a:solidFill>
                  <a:srgbClr val="455F51"/>
                </a:solidFill>
                <a:latin typeface="Calibri"/>
                <a:cs typeface="Calibri"/>
              </a:rPr>
              <a:t>Research Track I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533" y="6561328"/>
            <a:ext cx="21069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455F51"/>
                </a:solidFill>
                <a:latin typeface="Calibri"/>
                <a:cs typeface="Calibri"/>
              </a:rPr>
              <a:t>Carmine</a:t>
            </a:r>
            <a:r>
              <a:rPr sz="1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455F51"/>
                </a:solidFill>
                <a:latin typeface="Calibri"/>
                <a:cs typeface="Calibri"/>
              </a:rPr>
              <a:t>Tommaso</a:t>
            </a:r>
            <a:r>
              <a:rPr sz="14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55F51"/>
                </a:solidFill>
                <a:latin typeface="Calibri"/>
                <a:cs typeface="Calibri"/>
              </a:rPr>
              <a:t>Recchiuto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2110232"/>
            <a:ext cx="5273040" cy="276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statements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until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2920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three-</a:t>
            </a:r>
            <a:r>
              <a:rPr sz="1800" dirty="0">
                <a:latin typeface="Calibri"/>
                <a:cs typeface="Calibri"/>
              </a:rPr>
              <a:t>dimensional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around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coordinates.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Once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robot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gets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 units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origin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(where </a:t>
            </a:r>
            <a:r>
              <a:rPr sz="1800" b="1" dirty="0">
                <a:latin typeface="Calibri"/>
                <a:cs typeface="Calibri"/>
              </a:rPr>
              <a:t>x=0,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y=0,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z=0),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either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x,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z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direction,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robot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stops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printing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position.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loop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happen.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#!/usr/bin/env</a:t>
            </a:r>
            <a:r>
              <a:rPr spc="-105" dirty="0"/>
              <a:t> </a:t>
            </a:r>
            <a:r>
              <a:rPr spc="-10" dirty="0"/>
              <a:t>python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/>
          </a:p>
          <a:p>
            <a:pPr marL="13335" marR="219075">
              <a:lnSpc>
                <a:spcPct val="100000"/>
              </a:lnSpc>
            </a:pPr>
            <a:r>
              <a:rPr dirty="0"/>
              <a:t>#</a:t>
            </a:r>
            <a:r>
              <a:rPr spc="-8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robot</a:t>
            </a:r>
            <a:r>
              <a:rPr spc="-80" dirty="0"/>
              <a:t> </a:t>
            </a:r>
            <a:r>
              <a:rPr spc="-10" dirty="0"/>
              <a:t>begins</a:t>
            </a:r>
            <a:r>
              <a:rPr spc="-85" dirty="0"/>
              <a:t> </a:t>
            </a:r>
            <a:r>
              <a:rPr dirty="0"/>
              <a:t>at</a:t>
            </a:r>
            <a:r>
              <a:rPr spc="-5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origin</a:t>
            </a:r>
            <a:r>
              <a:rPr spc="-70" dirty="0"/>
              <a:t> </a:t>
            </a:r>
            <a:r>
              <a:rPr dirty="0"/>
              <a:t>(x=0,</a:t>
            </a:r>
            <a:r>
              <a:rPr spc="-70" dirty="0"/>
              <a:t> </a:t>
            </a:r>
            <a:r>
              <a:rPr dirty="0"/>
              <a:t>y=0,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z=0) </a:t>
            </a:r>
            <a:r>
              <a:rPr spc="-10" dirty="0">
                <a:solidFill>
                  <a:srgbClr val="000000"/>
                </a:solidFill>
              </a:rPr>
              <a:t>robot_x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b="1" spc="-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09900"/>
                </a:solidFill>
              </a:rPr>
              <a:t>0</a:t>
            </a:r>
          </a:p>
          <a:p>
            <a:pPr marL="13335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robot_y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b="1" spc="-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09900"/>
                </a:solidFill>
              </a:rPr>
              <a:t>0</a:t>
            </a:r>
          </a:p>
          <a:p>
            <a:pPr marL="13335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robot_z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= </a:t>
            </a:r>
            <a:r>
              <a:rPr spc="-50" dirty="0">
                <a:solidFill>
                  <a:srgbClr val="009900"/>
                </a:solidFill>
              </a:rPr>
              <a:t>0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/>
          </a:p>
          <a:p>
            <a:pPr marL="13335">
              <a:lnSpc>
                <a:spcPct val="100000"/>
              </a:lnSpc>
            </a:pPr>
            <a:r>
              <a:rPr dirty="0"/>
              <a:t>#</a:t>
            </a:r>
            <a:r>
              <a:rPr spc="-40" dirty="0"/>
              <a:t> </a:t>
            </a:r>
            <a:r>
              <a:rPr dirty="0"/>
              <a:t>Print</a:t>
            </a:r>
            <a:r>
              <a:rPr spc="-3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robot's</a:t>
            </a:r>
            <a:r>
              <a:rPr spc="-70" dirty="0"/>
              <a:t> </a:t>
            </a:r>
            <a:r>
              <a:rPr spc="-10" dirty="0"/>
              <a:t>starting</a:t>
            </a:r>
            <a:r>
              <a:rPr spc="-70" dirty="0"/>
              <a:t> </a:t>
            </a:r>
            <a:r>
              <a:rPr spc="-10" dirty="0"/>
              <a:t>position</a:t>
            </a:r>
          </a:p>
          <a:p>
            <a:pPr marL="13335">
              <a:lnSpc>
                <a:spcPct val="100000"/>
              </a:lnSpc>
            </a:pPr>
            <a:r>
              <a:rPr spc="-20" dirty="0">
                <a:solidFill>
                  <a:srgbClr val="FF1292"/>
                </a:solidFill>
              </a:rPr>
              <a:t>print</a:t>
            </a:r>
            <a:r>
              <a:rPr spc="-20" dirty="0">
                <a:solidFill>
                  <a:srgbClr val="000000"/>
                </a:solidFill>
              </a:rPr>
              <a:t>(</a:t>
            </a:r>
            <a:r>
              <a:rPr spc="-20" dirty="0">
                <a:solidFill>
                  <a:srgbClr val="0000FF"/>
                </a:solidFill>
              </a:rPr>
              <a:t>"Current</a:t>
            </a:r>
            <a:r>
              <a:rPr spc="-8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Position:</a:t>
            </a:r>
            <a:r>
              <a:rPr spc="-6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x="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1292"/>
                </a:solidFill>
              </a:rPr>
              <a:t>str</a:t>
            </a:r>
            <a:r>
              <a:rPr spc="-10" dirty="0">
                <a:solidFill>
                  <a:srgbClr val="000000"/>
                </a:solidFill>
              </a:rPr>
              <a:t>(robot_x)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"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y=" </a:t>
            </a:r>
            <a:r>
              <a:rPr b="1" spc="-50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</a:p>
          <a:p>
            <a:pPr marL="111125">
              <a:lnSpc>
                <a:spcPct val="100000"/>
              </a:lnSpc>
            </a:pPr>
            <a:r>
              <a:rPr spc="-10" dirty="0">
                <a:solidFill>
                  <a:srgbClr val="FF1292"/>
                </a:solidFill>
              </a:rPr>
              <a:t>str</a:t>
            </a:r>
            <a:r>
              <a:rPr spc="-10" dirty="0">
                <a:solidFill>
                  <a:srgbClr val="000000"/>
                </a:solidFill>
              </a:rPr>
              <a:t>(robot_y)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"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z="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1292"/>
                </a:solidFill>
              </a:rPr>
              <a:t>str</a:t>
            </a:r>
            <a:r>
              <a:rPr spc="-10" dirty="0">
                <a:solidFill>
                  <a:srgbClr val="000000"/>
                </a:solidFill>
              </a:rPr>
              <a:t>(robot_z))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/>
          </a:p>
          <a:p>
            <a:pPr marL="13335">
              <a:lnSpc>
                <a:spcPct val="100000"/>
              </a:lnSpc>
            </a:pPr>
            <a:r>
              <a:rPr dirty="0"/>
              <a:t>#</a:t>
            </a:r>
            <a:r>
              <a:rPr spc="-55" dirty="0"/>
              <a:t> </a:t>
            </a:r>
            <a:r>
              <a:rPr dirty="0"/>
              <a:t>Stop</a:t>
            </a:r>
            <a:r>
              <a:rPr spc="-60" dirty="0"/>
              <a:t> </a:t>
            </a:r>
            <a:r>
              <a:rPr spc="-10" dirty="0"/>
              <a:t>executing</a:t>
            </a:r>
            <a:r>
              <a:rPr spc="-80" dirty="0"/>
              <a:t> </a:t>
            </a:r>
            <a:r>
              <a:rPr dirty="0"/>
              <a:t>code</a:t>
            </a:r>
            <a:r>
              <a:rPr spc="-80" dirty="0"/>
              <a:t> </a:t>
            </a:r>
            <a:r>
              <a:rPr dirty="0"/>
              <a:t>once</a:t>
            </a:r>
            <a:r>
              <a:rPr spc="-75" dirty="0"/>
              <a:t> </a:t>
            </a:r>
            <a:r>
              <a:rPr spc="-10" dirty="0"/>
              <a:t>either</a:t>
            </a:r>
            <a:r>
              <a:rPr spc="-75" dirty="0"/>
              <a:t> </a:t>
            </a:r>
            <a:r>
              <a:rPr dirty="0"/>
              <a:t>x,</a:t>
            </a:r>
            <a:r>
              <a:rPr spc="-45" dirty="0"/>
              <a:t> </a:t>
            </a:r>
            <a:r>
              <a:rPr dirty="0"/>
              <a:t>y,</a:t>
            </a:r>
            <a:r>
              <a:rPr spc="-65" dirty="0"/>
              <a:t> </a:t>
            </a:r>
            <a:r>
              <a:rPr dirty="0"/>
              <a:t>or</a:t>
            </a:r>
            <a:r>
              <a:rPr spc="-65" dirty="0"/>
              <a:t> </a:t>
            </a:r>
            <a:r>
              <a:rPr dirty="0"/>
              <a:t>z</a:t>
            </a:r>
            <a:r>
              <a:rPr spc="-30" dirty="0"/>
              <a:t> </a:t>
            </a:r>
            <a:r>
              <a:rPr spc="-10" dirty="0"/>
              <a:t>exceeds</a:t>
            </a:r>
            <a:r>
              <a:rPr spc="-75" dirty="0"/>
              <a:t> </a:t>
            </a:r>
            <a:r>
              <a:rPr spc="-50" dirty="0"/>
              <a:t>5</a:t>
            </a:r>
          </a:p>
          <a:p>
            <a:pPr marL="111125" marR="354330" indent="-99060">
              <a:lnSpc>
                <a:spcPct val="100000"/>
              </a:lnSpc>
            </a:pPr>
            <a:r>
              <a:rPr b="1" spc="-10" dirty="0">
                <a:solidFill>
                  <a:srgbClr val="006699"/>
                </a:solidFill>
                <a:latin typeface="Arial"/>
                <a:cs typeface="Arial"/>
              </a:rPr>
              <a:t>while</a:t>
            </a:r>
            <a:r>
              <a:rPr b="1" spc="-6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(robot_x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9900"/>
                </a:solidFill>
              </a:rPr>
              <a:t>5</a:t>
            </a:r>
            <a:r>
              <a:rPr spc="-20" dirty="0">
                <a:solidFill>
                  <a:srgbClr val="0099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or</a:t>
            </a:r>
            <a:r>
              <a:rPr b="1" spc="-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robot_y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9900"/>
                </a:solidFill>
              </a:rPr>
              <a:t>5</a:t>
            </a:r>
            <a:r>
              <a:rPr spc="-15" dirty="0">
                <a:solidFill>
                  <a:srgbClr val="0099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or</a:t>
            </a:r>
            <a:r>
              <a:rPr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robot_z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9900"/>
                </a:solidFill>
              </a:rPr>
              <a:t>5</a:t>
            </a:r>
            <a:r>
              <a:rPr spc="-25" dirty="0">
                <a:solidFill>
                  <a:srgbClr val="000000"/>
                </a:solidFill>
              </a:rPr>
              <a:t>): </a:t>
            </a:r>
            <a:r>
              <a:rPr dirty="0"/>
              <a:t>#</a:t>
            </a:r>
            <a:r>
              <a:rPr spc="-50" dirty="0"/>
              <a:t> </a:t>
            </a:r>
            <a:r>
              <a:rPr spc="-10" dirty="0"/>
              <a:t>Increment</a:t>
            </a:r>
            <a:r>
              <a:rPr spc="-8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robot's</a:t>
            </a:r>
            <a:r>
              <a:rPr spc="-65" dirty="0"/>
              <a:t> </a:t>
            </a:r>
            <a:r>
              <a:rPr dirty="0"/>
              <a:t>x</a:t>
            </a:r>
            <a:r>
              <a:rPr spc="-20" dirty="0"/>
              <a:t> </a:t>
            </a:r>
            <a:r>
              <a:rPr spc="-10" dirty="0"/>
              <a:t>position</a:t>
            </a:r>
            <a:r>
              <a:rPr spc="-8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spc="-50" dirty="0"/>
              <a:t>1</a:t>
            </a:r>
          </a:p>
          <a:p>
            <a:pPr marL="111125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robot_x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+=</a:t>
            </a:r>
            <a:r>
              <a:rPr b="1" spc="-5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09900"/>
                </a:solidFill>
              </a:rPr>
              <a:t>1</a:t>
            </a:r>
          </a:p>
          <a:p>
            <a:pPr marL="111125" marR="1150620">
              <a:lnSpc>
                <a:spcPct val="100000"/>
              </a:lnSpc>
            </a:pPr>
            <a:r>
              <a:rPr dirty="0"/>
              <a:t>#</a:t>
            </a:r>
            <a:r>
              <a:rPr spc="-50" dirty="0"/>
              <a:t> </a:t>
            </a:r>
            <a:r>
              <a:rPr spc="-10" dirty="0"/>
              <a:t>Increment</a:t>
            </a:r>
            <a:r>
              <a:rPr spc="-8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robot's</a:t>
            </a:r>
            <a:r>
              <a:rPr spc="-65" dirty="0"/>
              <a:t> </a:t>
            </a:r>
            <a:r>
              <a:rPr dirty="0"/>
              <a:t>y</a:t>
            </a:r>
            <a:r>
              <a:rPr spc="-20" dirty="0"/>
              <a:t> </a:t>
            </a:r>
            <a:r>
              <a:rPr spc="-10" dirty="0"/>
              <a:t>position</a:t>
            </a:r>
            <a:r>
              <a:rPr spc="-8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spc="-50" dirty="0"/>
              <a:t>1 </a:t>
            </a:r>
            <a:r>
              <a:rPr spc="-10" dirty="0">
                <a:solidFill>
                  <a:srgbClr val="000000"/>
                </a:solidFill>
              </a:rPr>
              <a:t>robot_y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+=</a:t>
            </a:r>
            <a:r>
              <a:rPr b="1" spc="-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09900"/>
                </a:solidFill>
              </a:rPr>
              <a:t>1</a:t>
            </a:r>
          </a:p>
          <a:p>
            <a:pPr marL="111125">
              <a:lnSpc>
                <a:spcPct val="100000"/>
              </a:lnSpc>
            </a:pPr>
            <a:r>
              <a:rPr dirty="0"/>
              <a:t>#</a:t>
            </a:r>
            <a:r>
              <a:rPr spc="-50" dirty="0"/>
              <a:t> </a:t>
            </a:r>
            <a:r>
              <a:rPr spc="-10" dirty="0"/>
              <a:t>Increment</a:t>
            </a:r>
            <a:r>
              <a:rPr spc="-8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robot's</a:t>
            </a:r>
            <a:r>
              <a:rPr spc="-65" dirty="0"/>
              <a:t> </a:t>
            </a:r>
            <a:r>
              <a:rPr dirty="0"/>
              <a:t>z</a:t>
            </a:r>
            <a:r>
              <a:rPr spc="-20" dirty="0"/>
              <a:t> </a:t>
            </a:r>
            <a:r>
              <a:rPr spc="-10" dirty="0"/>
              <a:t>position</a:t>
            </a:r>
            <a:r>
              <a:rPr spc="-8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spc="-50" dirty="0"/>
              <a:t>1</a:t>
            </a:r>
          </a:p>
          <a:p>
            <a:pPr marL="111125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robot_z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+=</a:t>
            </a:r>
            <a:r>
              <a:rPr b="1" spc="-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09900"/>
                </a:solidFill>
              </a:rPr>
              <a:t>1</a:t>
            </a:r>
          </a:p>
          <a:p>
            <a:pPr marL="111125">
              <a:lnSpc>
                <a:spcPct val="100000"/>
              </a:lnSpc>
            </a:pPr>
            <a:r>
              <a:rPr dirty="0"/>
              <a:t>#</a:t>
            </a:r>
            <a:r>
              <a:rPr spc="-50" dirty="0"/>
              <a:t> </a:t>
            </a:r>
            <a:r>
              <a:rPr dirty="0"/>
              <a:t>Print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robot's</a:t>
            </a:r>
            <a:r>
              <a:rPr spc="-70" dirty="0"/>
              <a:t> </a:t>
            </a:r>
            <a:r>
              <a:rPr spc="-10" dirty="0"/>
              <a:t>current</a:t>
            </a:r>
            <a:r>
              <a:rPr spc="-70" dirty="0"/>
              <a:t> </a:t>
            </a:r>
            <a:r>
              <a:rPr spc="-10" dirty="0"/>
              <a:t>position</a:t>
            </a:r>
          </a:p>
          <a:p>
            <a:pPr marL="111125">
              <a:lnSpc>
                <a:spcPct val="100000"/>
              </a:lnSpc>
            </a:pPr>
            <a:r>
              <a:rPr spc="-20" dirty="0">
                <a:solidFill>
                  <a:srgbClr val="FF1292"/>
                </a:solidFill>
              </a:rPr>
              <a:t>print</a:t>
            </a:r>
            <a:r>
              <a:rPr spc="-20" dirty="0">
                <a:solidFill>
                  <a:srgbClr val="000000"/>
                </a:solidFill>
              </a:rPr>
              <a:t>(</a:t>
            </a:r>
            <a:r>
              <a:rPr spc="-20" dirty="0">
                <a:solidFill>
                  <a:srgbClr val="0000FF"/>
                </a:solidFill>
              </a:rPr>
              <a:t>"Current</a:t>
            </a:r>
            <a:r>
              <a:rPr spc="-8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Position:</a:t>
            </a:r>
            <a:r>
              <a:rPr spc="-5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x="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1292"/>
                </a:solidFill>
              </a:rPr>
              <a:t>str</a:t>
            </a:r>
            <a:r>
              <a:rPr spc="-10" dirty="0">
                <a:solidFill>
                  <a:srgbClr val="000000"/>
                </a:solidFill>
              </a:rPr>
              <a:t>(robot_x)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"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y="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b="1" spc="-50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</a:p>
          <a:p>
            <a:pPr marL="211454">
              <a:lnSpc>
                <a:spcPct val="100000"/>
              </a:lnSpc>
            </a:pPr>
            <a:r>
              <a:rPr spc="-10" dirty="0">
                <a:solidFill>
                  <a:srgbClr val="FF1292"/>
                </a:solidFill>
              </a:rPr>
              <a:t>str</a:t>
            </a:r>
            <a:r>
              <a:rPr spc="-10" dirty="0">
                <a:solidFill>
                  <a:srgbClr val="000000"/>
                </a:solidFill>
              </a:rPr>
              <a:t>(robot_y)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"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z="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1292"/>
                </a:solidFill>
              </a:rPr>
              <a:t>str</a:t>
            </a:r>
            <a:r>
              <a:rPr spc="-10" dirty="0">
                <a:solidFill>
                  <a:srgbClr val="000000"/>
                </a:solidFill>
              </a:rPr>
              <a:t>(robot_z))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1030" y="6441694"/>
            <a:ext cx="200913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400" spc="-10" dirty="0"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"Mission</a:t>
            </a:r>
            <a:r>
              <a:rPr sz="1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complete."</a:t>
            </a:r>
            <a:r>
              <a:rPr sz="1400" spc="-1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365" y="600201"/>
            <a:ext cx="31800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16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676" y="1660652"/>
            <a:ext cx="10697845" cy="247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piece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 task.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hundreds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debug (i.e.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debug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“to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errors”).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bundles based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 </a:t>
            </a:r>
            <a:r>
              <a:rPr sz="1800" dirty="0">
                <a:latin typeface="Calibri"/>
                <a:cs typeface="Calibri"/>
              </a:rPr>
              <a:t>task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perform.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Functions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helpful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because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reuse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pieces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rather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lines</a:t>
            </a:r>
            <a:r>
              <a:rPr sz="1800" spc="-25" dirty="0">
                <a:latin typeface="Calibri"/>
                <a:cs typeface="Calibri"/>
              </a:rPr>
              <a:t> 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again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again.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pairs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together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Let’s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676" y="4130294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8220" y="4283202"/>
            <a:ext cx="11766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#!/usr/bin/env</a:t>
            </a:r>
            <a:r>
              <a:rPr sz="1000" spc="8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python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8220" y="4579162"/>
            <a:ext cx="1852930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Add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3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4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print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result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4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1000" spc="4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5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00990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"3</a:t>
            </a:r>
            <a:r>
              <a:rPr sz="1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+ 4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0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1292"/>
                </a:solidFill>
                <a:latin typeface="Arial"/>
                <a:cs typeface="Arial"/>
              </a:rPr>
              <a:t>str</a:t>
            </a:r>
            <a:r>
              <a:rPr sz="1000" spc="-10" dirty="0">
                <a:latin typeface="Arial"/>
                <a:cs typeface="Arial"/>
              </a:rPr>
              <a:t>(a))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5999"/>
              </a:lnSpc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Add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5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7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print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result </a:t>
            </a:r>
            <a:r>
              <a:rPr sz="1000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4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r>
              <a:rPr sz="1000" spc="4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5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009900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0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"5</a:t>
            </a:r>
            <a:r>
              <a:rPr sz="1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+ 7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0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1292"/>
                </a:solidFill>
                <a:latin typeface="Arial"/>
                <a:cs typeface="Arial"/>
              </a:rPr>
              <a:t>str</a:t>
            </a:r>
            <a:r>
              <a:rPr sz="1000" spc="-10" dirty="0">
                <a:latin typeface="Arial"/>
                <a:cs typeface="Arial"/>
              </a:rPr>
              <a:t>(b))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5999"/>
              </a:lnSpc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Add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2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9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print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result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4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1000" spc="4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5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009900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"2</a:t>
            </a:r>
            <a:r>
              <a:rPr sz="1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0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1292"/>
                </a:solidFill>
                <a:latin typeface="Arial"/>
                <a:cs typeface="Arial"/>
              </a:rPr>
              <a:t>str</a:t>
            </a:r>
            <a:r>
              <a:rPr sz="1000" spc="-10" dirty="0">
                <a:latin typeface="Arial"/>
                <a:cs typeface="Arial"/>
              </a:rPr>
              <a:t>(c))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9" rIns="0" bIns="0" rtlCol="0">
            <a:spAutoFit/>
          </a:bodyPr>
          <a:lstStyle/>
          <a:p>
            <a:pPr marL="366141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spc="-170" dirty="0"/>
              <a:t> </a:t>
            </a:r>
            <a:r>
              <a:rPr spc="-10" dirty="0"/>
              <a:t>Shell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2667000"/>
            <a:ext cx="4565904" cy="25679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1200" y="1909064"/>
            <a:ext cx="5796915" cy="3843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Shell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interface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gathers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input.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finishes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executing,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program's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output.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9455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environment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our </a:t>
            </a:r>
            <a:r>
              <a:rPr sz="1800" dirty="0">
                <a:latin typeface="Calibri"/>
                <a:cs typeface="Calibri"/>
              </a:rPr>
              <a:t>commands,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scripts.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prompt,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$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command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prompt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issued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prompt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displayed,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command.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contains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$date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365" y="600201"/>
            <a:ext cx="31800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16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676" y="1660652"/>
            <a:ext cx="4544695" cy="443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Annoying.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about: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64960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sz="1600" b="1" spc="-1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add(number1,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number2):</a:t>
            </a:r>
            <a:endParaRPr sz="1600">
              <a:latin typeface="Arial"/>
              <a:cs typeface="Arial"/>
            </a:endParaRPr>
          </a:p>
          <a:p>
            <a:pPr marL="763905" marR="1027430">
              <a:lnSpc>
                <a:spcPct val="100000"/>
              </a:lnSpc>
            </a:pP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sum</a:t>
            </a:r>
            <a:r>
              <a:rPr sz="1600" spc="-25" dirty="0">
                <a:solidFill>
                  <a:srgbClr val="FF129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600" b="1" spc="-4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number1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600" b="1" spc="-4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number2 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FF1292"/>
                </a:solidFill>
                <a:latin typeface="Arial"/>
                <a:cs typeface="Arial"/>
              </a:rPr>
              <a:t>str</a:t>
            </a:r>
            <a:r>
              <a:rPr sz="1600" dirty="0">
                <a:latin typeface="Arial"/>
                <a:cs typeface="Arial"/>
              </a:rPr>
              <a:t>(number1)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600" b="1" spc="-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600" b="1" spc="-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1292"/>
                </a:solidFill>
                <a:latin typeface="Arial"/>
                <a:cs typeface="Arial"/>
              </a:rPr>
              <a:t>str</a:t>
            </a:r>
            <a:r>
              <a:rPr sz="1600" spc="-20" dirty="0">
                <a:latin typeface="Arial"/>
                <a:cs typeface="Arial"/>
              </a:rPr>
              <a:t>( </a:t>
            </a:r>
            <a:r>
              <a:rPr sz="1600" dirty="0">
                <a:latin typeface="Arial"/>
                <a:cs typeface="Arial"/>
              </a:rPr>
              <a:t>number2)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6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+ </a:t>
            </a:r>
            <a:r>
              <a:rPr sz="1600" spc="-10" dirty="0">
                <a:solidFill>
                  <a:srgbClr val="FF1292"/>
                </a:solidFill>
                <a:latin typeface="Arial"/>
                <a:cs typeface="Arial"/>
              </a:rPr>
              <a:t>str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FF1292"/>
                </a:solidFill>
                <a:latin typeface="Arial"/>
                <a:cs typeface="Arial"/>
              </a:rPr>
              <a:t>sum</a:t>
            </a:r>
            <a:r>
              <a:rPr sz="1600" spc="-10" dirty="0"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649605">
              <a:lnSpc>
                <a:spcPct val="1000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Define</a:t>
            </a:r>
            <a:r>
              <a:rPr sz="16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main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  <a:p>
            <a:pPr marL="649605">
              <a:lnSpc>
                <a:spcPct val="1000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9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This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method</a:t>
            </a:r>
            <a:r>
              <a:rPr sz="16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calls</a:t>
            </a:r>
            <a:r>
              <a:rPr sz="1600" spc="-8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add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function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above.</a:t>
            </a:r>
            <a:endParaRPr sz="1600">
              <a:latin typeface="Arial"/>
              <a:cs typeface="Arial"/>
            </a:endParaRPr>
          </a:p>
          <a:p>
            <a:pPr marL="64960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sz="1600" b="1" spc="-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main():</a:t>
            </a:r>
            <a:endParaRPr sz="1600">
              <a:latin typeface="Arial"/>
              <a:cs typeface="Arial"/>
            </a:endParaRPr>
          </a:p>
          <a:p>
            <a:pPr marL="76390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add(</a:t>
            </a:r>
            <a:r>
              <a:rPr sz="1600" spc="-10" dirty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,</a:t>
            </a:r>
            <a:r>
              <a:rPr sz="1600" spc="-10" dirty="0">
                <a:solidFill>
                  <a:srgbClr val="009900"/>
                </a:solidFill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6390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add(</a:t>
            </a:r>
            <a:r>
              <a:rPr sz="1600" spc="-10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r>
              <a:rPr sz="1600" spc="-10" dirty="0">
                <a:latin typeface="Arial"/>
                <a:cs typeface="Arial"/>
              </a:rPr>
              <a:t>,</a:t>
            </a:r>
            <a:r>
              <a:rPr sz="1600" spc="-10" dirty="0">
                <a:solidFill>
                  <a:srgbClr val="009900"/>
                </a:solidFill>
                <a:latin typeface="Arial"/>
                <a:cs typeface="Arial"/>
              </a:rPr>
              <a:t>7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63905" marR="280479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add(</a:t>
            </a:r>
            <a:r>
              <a:rPr sz="1600" spc="-10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1600" spc="-10" dirty="0">
                <a:latin typeface="Arial"/>
                <a:cs typeface="Arial"/>
              </a:rPr>
              <a:t>,</a:t>
            </a:r>
            <a:r>
              <a:rPr sz="1600" spc="-10" dirty="0">
                <a:solidFill>
                  <a:srgbClr val="009900"/>
                </a:solidFill>
                <a:latin typeface="Arial"/>
                <a:cs typeface="Arial"/>
              </a:rPr>
              <a:t>9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spc="-25" dirty="0">
                <a:latin typeface="Arial"/>
                <a:cs typeface="Arial"/>
              </a:rPr>
              <a:t>add(</a:t>
            </a:r>
            <a:r>
              <a:rPr sz="1600" spc="-25" dirty="0">
                <a:solidFill>
                  <a:srgbClr val="009900"/>
                </a:solidFill>
                <a:latin typeface="Arial"/>
                <a:cs typeface="Arial"/>
              </a:rPr>
              <a:t>25</a:t>
            </a:r>
            <a:r>
              <a:rPr sz="1600" spc="-25" dirty="0">
                <a:latin typeface="Arial"/>
                <a:cs typeface="Arial"/>
              </a:rPr>
              <a:t>,</a:t>
            </a:r>
            <a:r>
              <a:rPr sz="1600" spc="-25" dirty="0">
                <a:solidFill>
                  <a:srgbClr val="009900"/>
                </a:solidFill>
                <a:latin typeface="Arial"/>
                <a:cs typeface="Arial"/>
              </a:rPr>
              <a:t>30</a:t>
            </a:r>
            <a:r>
              <a:rPr sz="1600" spc="-2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649605" marR="155575">
              <a:lnSpc>
                <a:spcPct val="100000"/>
              </a:lnSpc>
            </a:pP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When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we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run</a:t>
            </a:r>
            <a:r>
              <a:rPr sz="16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program,</a:t>
            </a:r>
            <a:r>
              <a:rPr sz="1600" spc="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this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is</a:t>
            </a:r>
            <a:r>
              <a:rPr sz="16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where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6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6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program</a:t>
            </a:r>
            <a:r>
              <a:rPr sz="16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will</a:t>
            </a:r>
            <a:r>
              <a:rPr sz="1600" spc="-9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start</a:t>
            </a:r>
            <a:r>
              <a:rPr sz="16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200"/>
                </a:solidFill>
                <a:latin typeface="Arial"/>
                <a:cs typeface="Arial"/>
              </a:rPr>
              <a:t>executing</a:t>
            </a:r>
            <a:r>
              <a:rPr sz="16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Arial"/>
                <a:cs typeface="Arial"/>
              </a:rPr>
              <a:t>code.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956" y="2066290"/>
            <a:ext cx="4471670" cy="30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usually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structured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Python.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(remember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first </a:t>
            </a:r>
            <a:r>
              <a:rPr sz="1800" dirty="0">
                <a:latin typeface="Calibri"/>
                <a:cs typeface="Calibri"/>
              </a:rPr>
              <a:t>example?),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 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script.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8305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main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 marR="279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printed).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25" dirty="0">
                <a:latin typeface="Calibri"/>
                <a:cs typeface="Calibri"/>
              </a:rPr>
              <a:t> and </a:t>
            </a:r>
            <a:r>
              <a:rPr sz="1800" dirty="0">
                <a:latin typeface="Calibri"/>
                <a:cs typeface="Calibri"/>
              </a:rPr>
              <a:t>continues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left</a:t>
            </a:r>
            <a:r>
              <a:rPr sz="1800" spc="-20" dirty="0">
                <a:latin typeface="Calibri"/>
                <a:cs typeface="Calibri"/>
              </a:rPr>
              <a:t> off.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9278" y="709675"/>
            <a:ext cx="41548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Handling</a:t>
            </a:r>
            <a:r>
              <a:rPr spc="-204" dirty="0"/>
              <a:t> </a:t>
            </a:r>
            <a:r>
              <a:rPr spc="-10" dirty="0"/>
              <a:t>exceptions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676" y="1660652"/>
            <a:ext cx="10729595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9259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sometimes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planned when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piece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software.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might </a:t>
            </a:r>
            <a:r>
              <a:rPr sz="1800" dirty="0">
                <a:latin typeface="Calibri"/>
                <a:cs typeface="Calibri"/>
              </a:rPr>
              <a:t>stop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sudden due 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unforeseen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anticipate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 them.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Errors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referred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exceptions</a:t>
            </a:r>
            <a:r>
              <a:rPr sz="1800" spc="-20" dirty="0">
                <a:latin typeface="Calibri"/>
                <a:cs typeface="Calibri"/>
              </a:rPr>
              <a:t>.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handling exceptions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#!/usr/bin/env</a:t>
            </a:r>
            <a:r>
              <a:rPr sz="2200" spc="-11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8200"/>
                </a:solidFill>
                <a:latin typeface="Arial"/>
                <a:cs typeface="Arial"/>
              </a:rPr>
              <a:t>python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309880" marR="3877310">
              <a:lnSpc>
                <a:spcPct val="100000"/>
              </a:lnSpc>
            </a:pP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2200" spc="-8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Here</a:t>
            </a:r>
            <a:r>
              <a:rPr sz="22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we</a:t>
            </a:r>
            <a:r>
              <a:rPr sz="22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will</a:t>
            </a:r>
            <a:r>
              <a:rPr sz="22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print</a:t>
            </a:r>
            <a:r>
              <a:rPr sz="22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variable</a:t>
            </a:r>
            <a:r>
              <a:rPr sz="22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8200"/>
                </a:solidFill>
                <a:latin typeface="Arial"/>
                <a:cs typeface="Arial"/>
              </a:rPr>
              <a:t>named</a:t>
            </a:r>
            <a:r>
              <a:rPr sz="22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8200"/>
                </a:solidFill>
                <a:latin typeface="Arial"/>
                <a:cs typeface="Arial"/>
              </a:rPr>
              <a:t>researchtrack </a:t>
            </a:r>
            <a:r>
              <a:rPr sz="22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2200" spc="-10" dirty="0">
                <a:latin typeface="Arial"/>
                <a:cs typeface="Arial"/>
              </a:rPr>
              <a:t>(researchtrack)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error,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because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9278" y="709675"/>
            <a:ext cx="41548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Handling</a:t>
            </a:r>
            <a:r>
              <a:rPr spc="-204" dirty="0"/>
              <a:t> </a:t>
            </a:r>
            <a:r>
              <a:rPr spc="-10" dirty="0"/>
              <a:t>exceptions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780" y="1660652"/>
            <a:ext cx="11249025" cy="439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situation?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Try-</a:t>
            </a:r>
            <a:r>
              <a:rPr sz="1800" b="1" spc="-20" dirty="0">
                <a:latin typeface="Calibri"/>
                <a:cs typeface="Calibri"/>
              </a:rPr>
              <a:t>except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</a:pPr>
            <a:r>
              <a:rPr sz="1800" dirty="0">
                <a:solidFill>
                  <a:srgbClr val="008200"/>
                </a:solidFill>
                <a:latin typeface="Arial"/>
                <a:cs typeface="Arial"/>
              </a:rPr>
              <a:t>#!/usr/bin/env</a:t>
            </a:r>
            <a:r>
              <a:rPr sz="18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Arial"/>
                <a:cs typeface="Arial"/>
              </a:rPr>
              <a:t>python</a:t>
            </a:r>
            <a:endParaRPr sz="1800">
              <a:latin typeface="Arial"/>
              <a:cs typeface="Arial"/>
            </a:endParaRPr>
          </a:p>
          <a:p>
            <a:pPr marL="196215">
              <a:lnSpc>
                <a:spcPts val="2130"/>
              </a:lnSpc>
              <a:spcBef>
                <a:spcPts val="1639"/>
              </a:spcBef>
            </a:pPr>
            <a:r>
              <a:rPr sz="1800" b="1" spc="-20" dirty="0">
                <a:solidFill>
                  <a:srgbClr val="006699"/>
                </a:solidFill>
                <a:latin typeface="Arial"/>
                <a:cs typeface="Arial"/>
              </a:rPr>
              <a:t>try</a:t>
            </a:r>
            <a:r>
              <a:rPr sz="1800" spc="-2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22580">
              <a:lnSpc>
                <a:spcPts val="2130"/>
              </a:lnSpc>
            </a:pPr>
            <a:r>
              <a:rPr sz="18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800" spc="-10" dirty="0">
                <a:latin typeface="Arial"/>
                <a:cs typeface="Arial"/>
              </a:rPr>
              <a:t>(researchtrack)</a:t>
            </a:r>
            <a:endParaRPr sz="180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1700"/>
              </a:spcBef>
            </a:pPr>
            <a:r>
              <a:rPr sz="1800" b="1" spc="-10" dirty="0">
                <a:solidFill>
                  <a:srgbClr val="006699"/>
                </a:solidFill>
                <a:latin typeface="Arial"/>
                <a:cs typeface="Arial"/>
              </a:rPr>
              <a:t>except</a:t>
            </a:r>
            <a:r>
              <a:rPr sz="1800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22580">
              <a:lnSpc>
                <a:spcPct val="100000"/>
              </a:lnSpc>
            </a:pPr>
            <a:r>
              <a:rPr sz="180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"An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exception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occurred.\nVariable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research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track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defined."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3335" marR="508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When you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run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script,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try</a:t>
            </a:r>
            <a:r>
              <a:rPr sz="1800" b="1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block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first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piece</a:t>
            </a:r>
            <a:r>
              <a:rPr sz="1800" spc="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code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gets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executed.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If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there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error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inside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try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block,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except</a:t>
            </a:r>
            <a:r>
              <a:rPr sz="1800" b="1" spc="-8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(short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“exception”)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block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code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gets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executed. If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there is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NOT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error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inside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try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block,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program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control</a:t>
            </a:r>
            <a:r>
              <a:rPr sz="1800" spc="-5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skips</a:t>
            </a:r>
            <a:r>
              <a:rPr sz="1800" spc="-5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except</a:t>
            </a:r>
            <a:r>
              <a:rPr sz="1800" b="1" spc="-8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block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moves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whatever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code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follows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that.</a:t>
            </a:r>
            <a:endParaRPr sz="1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So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two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keywords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here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try</a:t>
            </a:r>
            <a:r>
              <a:rPr sz="1800" b="1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A1A1A"/>
                </a:solidFill>
                <a:latin typeface="Calibri"/>
                <a:cs typeface="Calibri"/>
              </a:rPr>
              <a:t>except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93345" indent="-83820">
              <a:lnSpc>
                <a:spcPct val="100000"/>
              </a:lnSpc>
              <a:buSzPct val="88888"/>
              <a:buFont typeface="Arial"/>
              <a:buChar char="•"/>
              <a:tabLst>
                <a:tab pos="93345" algn="l"/>
              </a:tabLst>
            </a:pPr>
            <a:r>
              <a:rPr sz="1800" b="1" dirty="0">
                <a:solidFill>
                  <a:srgbClr val="1A1A1A"/>
                </a:solidFill>
                <a:latin typeface="Calibri"/>
                <a:cs typeface="Calibri"/>
              </a:rPr>
              <a:t>try</a:t>
            </a:r>
            <a:r>
              <a:rPr sz="1800" b="1" spc="-5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contains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code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want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execute</a:t>
            </a:r>
            <a:endParaRPr sz="1800">
              <a:latin typeface="Calibri"/>
              <a:cs typeface="Calibri"/>
            </a:endParaRPr>
          </a:p>
          <a:p>
            <a:pPr marL="93345" indent="-83820">
              <a:lnSpc>
                <a:spcPct val="100000"/>
              </a:lnSpc>
              <a:spcBef>
                <a:spcPts val="10"/>
              </a:spcBef>
              <a:buSzPct val="88888"/>
              <a:buFont typeface="Arial"/>
              <a:buChar char="•"/>
              <a:tabLst>
                <a:tab pos="93345" algn="l"/>
              </a:tabLst>
            </a:pPr>
            <a:r>
              <a:rPr sz="1800" b="1" spc="-20" dirty="0">
                <a:solidFill>
                  <a:srgbClr val="1A1A1A"/>
                </a:solidFill>
                <a:latin typeface="Calibri"/>
                <a:cs typeface="Calibri"/>
              </a:rPr>
              <a:t>except</a:t>
            </a:r>
            <a:r>
              <a:rPr sz="1800" b="1" spc="-8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contains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code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handling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any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exception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thrown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during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execution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try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block</a:t>
            </a:r>
            <a:r>
              <a:rPr sz="1800" spc="-10" dirty="0">
                <a:solidFill>
                  <a:srgbClr val="1A1A1A"/>
                </a:solidFill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847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</a:t>
            </a:r>
            <a:r>
              <a:rPr spc="-21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676" y="1879853"/>
            <a:ext cx="10699750" cy="4110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</a:t>
            </a:r>
            <a:r>
              <a:rPr sz="1800" spc="-10" dirty="0">
                <a:latin typeface="Calibri"/>
                <a:cs typeface="Calibri"/>
              </a:rPr>
              <a:t> world.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already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mentioned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functions.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10" dirty="0">
                <a:latin typeface="Calibri"/>
                <a:cs typeface="Calibri"/>
              </a:rPr>
              <a:t> precise.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actually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Imagine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 </a:t>
            </a:r>
            <a:r>
              <a:rPr sz="1800" spc="-10" dirty="0">
                <a:latin typeface="Calibri"/>
                <a:cs typeface="Calibri"/>
              </a:rPr>
              <a:t>mobile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robot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robot.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class?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template 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 in your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1422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robots.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tedious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inefficient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template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to </a:t>
            </a:r>
            <a:r>
              <a:rPr sz="1800" spc="-10" dirty="0">
                <a:latin typeface="Calibri"/>
                <a:cs typeface="Calibri"/>
              </a:rPr>
              <a:t>control.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smarter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(i.e.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template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blueprint)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robot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Then,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when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you </a:t>
            </a:r>
            <a:r>
              <a:rPr sz="1800" b="1" dirty="0">
                <a:latin typeface="Calibri"/>
                <a:cs typeface="Calibri"/>
              </a:rPr>
              <a:t>want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control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specific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robot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(i.e.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object),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reuse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6276" y="654811"/>
            <a:ext cx="4026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</a:t>
            </a:r>
            <a:r>
              <a:rPr spc="-21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852" y="1586484"/>
            <a:ext cx="276479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#!/usr/bin/env</a:t>
            </a:r>
            <a:r>
              <a:rPr sz="1000" spc="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python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Here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is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where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we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define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class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named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Robot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class</a:t>
            </a:r>
            <a:r>
              <a:rPr sz="1000" b="1" spc="-6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Robot: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955" y="2440686"/>
            <a:ext cx="9074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####</a:t>
            </a:r>
            <a:r>
              <a:rPr sz="10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Data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####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55" y="2757728"/>
            <a:ext cx="5367655" cy="8401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All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classes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have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function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called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u="sng" spc="235" dirty="0">
                <a:solidFill>
                  <a:srgbClr val="008200"/>
                </a:solidFill>
                <a:uFill>
                  <a:solidFill>
                    <a:srgbClr val="008100"/>
                  </a:solidFill>
                </a:uFill>
                <a:latin typeface="Arial"/>
                <a:cs typeface="Arial"/>
              </a:rPr>
              <a:t> 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init</a:t>
            </a:r>
            <a:r>
              <a:rPr sz="1000" u="sng" spc="235" dirty="0">
                <a:solidFill>
                  <a:srgbClr val="008200"/>
                </a:solidFill>
                <a:uFill>
                  <a:solidFill>
                    <a:srgbClr val="008100"/>
                  </a:solidFill>
                </a:uFill>
                <a:latin typeface="Arial"/>
                <a:cs typeface="Arial"/>
              </a:rPr>
              <a:t> 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(),</a:t>
            </a:r>
            <a:r>
              <a:rPr sz="1000" spc="2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which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executes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each</a:t>
            </a:r>
            <a:r>
              <a:rPr sz="10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time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you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create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new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  <a:p>
            <a:pPr marL="185420" marR="3208655" indent="-104139">
              <a:lnSpc>
                <a:spcPct val="102000"/>
              </a:lnSpc>
              <a:spcBef>
                <a:spcPts val="120"/>
              </a:spcBef>
            </a:pP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sz="1000" b="1" spc="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u="heavy" spc="2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000" dirty="0">
                <a:latin typeface="Arial"/>
                <a:cs typeface="Arial"/>
              </a:rPr>
              <a:t>init</a:t>
            </a:r>
            <a:r>
              <a:rPr sz="1000" u="sng" spc="2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name,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max_speed): 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10" dirty="0">
                <a:latin typeface="Arial"/>
                <a:cs typeface="Arial"/>
              </a:rPr>
              <a:t>.max_speed=max_speed 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10" dirty="0">
                <a:latin typeface="Arial"/>
                <a:cs typeface="Arial"/>
              </a:rPr>
              <a:t>.speed=0</a:t>
            </a:r>
            <a:endParaRPr sz="10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  <a:spcBef>
                <a:spcPts val="80"/>
              </a:spcBef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10" dirty="0">
                <a:latin typeface="Arial"/>
                <a:cs typeface="Arial"/>
              </a:rPr>
              <a:t>.name=name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955" y="3690873"/>
            <a:ext cx="350012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####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Functions ####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Function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 speed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up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robot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by</a:t>
            </a:r>
            <a:r>
              <a:rPr sz="1000" spc="-1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certain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amount</a:t>
            </a:r>
            <a:endParaRPr sz="10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200"/>
              </a:spcBef>
            </a:pP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sz="1000" b="1" spc="10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speed_up(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speed_increase):</a:t>
            </a:r>
            <a:endParaRPr sz="10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  <a:spcBef>
                <a:spcPts val="204"/>
              </a:spcBef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.speed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+=</a:t>
            </a:r>
            <a:r>
              <a:rPr sz="1000" b="1" spc="1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speed_increase</a:t>
            </a:r>
            <a:endParaRPr sz="1000">
              <a:latin typeface="Arial"/>
              <a:cs typeface="Arial"/>
            </a:endParaRPr>
          </a:p>
          <a:p>
            <a:pPr marL="325755" marR="1584325" indent="-140335">
              <a:lnSpc>
                <a:spcPct val="100000"/>
              </a:lnSpc>
            </a:pP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if</a:t>
            </a:r>
            <a:r>
              <a:rPr sz="1000" b="1" spc="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.speed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&gt;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.max_speed: 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.speed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10" dirty="0">
                <a:latin typeface="Arial"/>
                <a:cs typeface="Arial"/>
              </a:rPr>
              <a:t>.max_speed</a:t>
            </a:r>
            <a:endParaRPr sz="10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  <a:spcBef>
                <a:spcPts val="195"/>
              </a:spcBef>
            </a:pPr>
            <a:r>
              <a:rPr sz="10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.name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8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"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speed</a:t>
            </a:r>
            <a:r>
              <a:rPr sz="10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0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now "</a:t>
            </a:r>
            <a:r>
              <a:rPr sz="10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1292"/>
                </a:solidFill>
                <a:latin typeface="Arial"/>
                <a:cs typeface="Arial"/>
              </a:rPr>
              <a:t>str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.speed)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9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m/s"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55" y="5007660"/>
            <a:ext cx="3483610" cy="10414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Function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slow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down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car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by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certain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amount.</a:t>
            </a:r>
            <a:endParaRPr sz="10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200"/>
              </a:spcBef>
            </a:pP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sz="1000" b="1" spc="10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slow_down(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speed_decrease):</a:t>
            </a:r>
            <a:endParaRPr sz="10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  <a:spcBef>
                <a:spcPts val="204"/>
              </a:spcBef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.speed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-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15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speed_decrease</a:t>
            </a:r>
            <a:endParaRPr sz="1000">
              <a:latin typeface="Arial"/>
              <a:cs typeface="Arial"/>
            </a:endParaRPr>
          </a:p>
          <a:p>
            <a:pPr marL="200025">
              <a:lnSpc>
                <a:spcPct val="100000"/>
              </a:lnSpc>
              <a:spcBef>
                <a:spcPts val="195"/>
              </a:spcBef>
            </a:pP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if</a:t>
            </a:r>
            <a:r>
              <a:rPr sz="1000" b="1" spc="4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.speed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&lt;-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10" dirty="0">
                <a:latin typeface="Arial"/>
                <a:cs typeface="Arial"/>
              </a:rPr>
              <a:t>.max_speed:</a:t>
            </a:r>
            <a:endParaRPr sz="1000">
              <a:latin typeface="Arial"/>
              <a:cs typeface="Arial"/>
            </a:endParaRPr>
          </a:p>
          <a:p>
            <a:pPr marL="325755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.speed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-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10" dirty="0">
                <a:latin typeface="Arial"/>
                <a:cs typeface="Arial"/>
              </a:rPr>
              <a:t>.max_speed</a:t>
            </a:r>
            <a:endParaRPr sz="10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r>
              <a:rPr sz="1000" spc="-2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.name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speed</a:t>
            </a:r>
            <a:r>
              <a:rPr sz="10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0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now "</a:t>
            </a:r>
            <a:r>
              <a:rPr sz="1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1292"/>
                </a:solidFill>
                <a:latin typeface="Arial"/>
                <a:cs typeface="Arial"/>
              </a:rPr>
              <a:t>str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self</a:t>
            </a:r>
            <a:r>
              <a:rPr sz="1000" spc="-20" dirty="0">
                <a:latin typeface="Arial"/>
                <a:cs typeface="Arial"/>
              </a:rPr>
              <a:t>.speed)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sz="1000" b="1" spc="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"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m/s"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3555" y="2515361"/>
            <a:ext cx="3314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Here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is</a:t>
            </a:r>
            <a:r>
              <a:rPr sz="1000" spc="-1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where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we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define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main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function</a:t>
            </a:r>
            <a:r>
              <a:rPr sz="1000" spc="-7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of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program.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sz="1000" b="1" spc="-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main():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711" y="2973324"/>
            <a:ext cx="33896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syntax</a:t>
            </a:r>
            <a:r>
              <a:rPr sz="1000" spc="-1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below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shows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how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create</a:t>
            </a:r>
            <a:r>
              <a:rPr sz="10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object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of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class. </a:t>
            </a:r>
            <a:r>
              <a:rPr sz="1000" spc="-20" dirty="0">
                <a:latin typeface="Arial"/>
                <a:cs typeface="Arial"/>
              </a:rPr>
              <a:t>robot_1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Robot(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"robot_1"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9900"/>
                </a:solidFill>
                <a:latin typeface="Arial"/>
                <a:cs typeface="Arial"/>
              </a:rPr>
              <a:t>10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687195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robot_2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Robot(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"robot_2"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9900"/>
                </a:solidFill>
                <a:latin typeface="Arial"/>
                <a:cs typeface="Arial"/>
              </a:rPr>
              <a:t>20</a:t>
            </a:r>
            <a:r>
              <a:rPr sz="1000" spc="-25" dirty="0">
                <a:latin typeface="Arial"/>
                <a:cs typeface="Arial"/>
              </a:rPr>
              <a:t>) </a:t>
            </a:r>
            <a:r>
              <a:rPr sz="1000" spc="-20" dirty="0">
                <a:latin typeface="Arial"/>
                <a:cs typeface="Arial"/>
              </a:rPr>
              <a:t>robot_3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Robot(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"robot_3"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r>
              <a:rPr sz="1000" spc="-3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711" y="3735070"/>
            <a:ext cx="35286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syntax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below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shows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how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call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function</a:t>
            </a:r>
            <a:r>
              <a:rPr sz="1000" spc="-8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from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object.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711" y="4040378"/>
            <a:ext cx="12420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robot_1.speed_up(</a:t>
            </a:r>
            <a:r>
              <a:rPr sz="1000" spc="-25" dirty="0">
                <a:solidFill>
                  <a:srgbClr val="009900"/>
                </a:solidFill>
                <a:latin typeface="Arial"/>
                <a:cs typeface="Arial"/>
              </a:rPr>
              <a:t>20</a:t>
            </a:r>
            <a:r>
              <a:rPr sz="1000" spc="-25" dirty="0">
                <a:latin typeface="Arial"/>
                <a:cs typeface="Arial"/>
              </a:rPr>
              <a:t>) robot_2.speed_up(</a:t>
            </a:r>
            <a:r>
              <a:rPr sz="1000" spc="-25" dirty="0">
                <a:solidFill>
                  <a:srgbClr val="009900"/>
                </a:solidFill>
                <a:latin typeface="Arial"/>
                <a:cs typeface="Arial"/>
              </a:rPr>
              <a:t>20</a:t>
            </a:r>
            <a:r>
              <a:rPr sz="1000" spc="-25" dirty="0">
                <a:latin typeface="Arial"/>
                <a:cs typeface="Arial"/>
              </a:rPr>
              <a:t>) </a:t>
            </a:r>
            <a:r>
              <a:rPr sz="1000" spc="-10" dirty="0">
                <a:latin typeface="Arial"/>
                <a:cs typeface="Arial"/>
              </a:rPr>
              <a:t>robot_3.speed_up(</a:t>
            </a:r>
            <a:r>
              <a:rPr sz="1000" spc="-10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711" y="4649978"/>
            <a:ext cx="17202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Slow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down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robot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3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by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10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m/s </a:t>
            </a:r>
            <a:r>
              <a:rPr sz="1000" spc="-10" dirty="0">
                <a:latin typeface="Arial"/>
                <a:cs typeface="Arial"/>
              </a:rPr>
              <a:t>robot_3.slow_down(</a:t>
            </a:r>
            <a:r>
              <a:rPr sz="1000" spc="-10" dirty="0">
                <a:solidFill>
                  <a:srgbClr val="009900"/>
                </a:solidFill>
                <a:latin typeface="Arial"/>
                <a:cs typeface="Arial"/>
              </a:rPr>
              <a:t>10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3555" y="5107685"/>
            <a:ext cx="2270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Run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main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function.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Code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execution</a:t>
            </a:r>
            <a:r>
              <a:rPr sz="10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starts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(and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ends)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here. </a:t>
            </a:r>
            <a:r>
              <a:rPr sz="1000" spc="-10" dirty="0">
                <a:latin typeface="Arial"/>
                <a:cs typeface="Arial"/>
              </a:rPr>
              <a:t>main()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6276" y="654811"/>
            <a:ext cx="4026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</a:t>
            </a:r>
            <a:r>
              <a:rPr spc="-21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#!/usr/bin/env</a:t>
            </a:r>
            <a:r>
              <a:rPr spc="60" dirty="0"/>
              <a:t> </a:t>
            </a:r>
            <a:r>
              <a:rPr spc="-10" dirty="0"/>
              <a:t>python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#</a:t>
            </a:r>
            <a:r>
              <a:rPr spc="-40" dirty="0"/>
              <a:t> </a:t>
            </a:r>
            <a:r>
              <a:rPr dirty="0"/>
              <a:t>Here</a:t>
            </a:r>
            <a:r>
              <a:rPr spc="-5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where</a:t>
            </a:r>
            <a:r>
              <a:rPr spc="-50" dirty="0"/>
              <a:t> </a:t>
            </a:r>
            <a:r>
              <a:rPr dirty="0"/>
              <a:t>we</a:t>
            </a:r>
            <a:r>
              <a:rPr spc="-30" dirty="0"/>
              <a:t> </a:t>
            </a:r>
            <a:r>
              <a:rPr spc="-10" dirty="0"/>
              <a:t>define</a:t>
            </a:r>
            <a:r>
              <a:rPr spc="-70" dirty="0"/>
              <a:t> </a:t>
            </a:r>
            <a:r>
              <a:rPr spc="-10" dirty="0"/>
              <a:t>the</a:t>
            </a:r>
            <a:r>
              <a:rPr spc="-55" dirty="0"/>
              <a:t> </a:t>
            </a:r>
            <a:r>
              <a:rPr dirty="0"/>
              <a:t>class</a:t>
            </a:r>
            <a:r>
              <a:rPr spc="-40" dirty="0"/>
              <a:t> </a:t>
            </a:r>
            <a:r>
              <a:rPr spc="-10" dirty="0"/>
              <a:t>named</a:t>
            </a:r>
            <a:r>
              <a:rPr spc="-70" dirty="0"/>
              <a:t> </a:t>
            </a:r>
            <a:r>
              <a:rPr spc="-20" dirty="0"/>
              <a:t>Robot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class</a:t>
            </a:r>
            <a:r>
              <a:rPr b="1" spc="-6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Robot: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/>
          </a:p>
          <a:p>
            <a:pPr marL="81915">
              <a:lnSpc>
                <a:spcPct val="100000"/>
              </a:lnSpc>
            </a:pPr>
            <a:r>
              <a:rPr spc="-10" dirty="0"/>
              <a:t>####</a:t>
            </a:r>
            <a:r>
              <a:rPr spc="-65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spc="-20" dirty="0"/>
              <a:t>####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/>
          </a:p>
          <a:p>
            <a:pPr marL="81915">
              <a:lnSpc>
                <a:spcPct val="100000"/>
              </a:lnSpc>
            </a:pPr>
            <a:r>
              <a:rPr dirty="0"/>
              <a:t>#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classes</a:t>
            </a:r>
            <a:r>
              <a:rPr spc="-45" dirty="0"/>
              <a:t> </a:t>
            </a:r>
            <a:r>
              <a:rPr spc="-10" dirty="0"/>
              <a:t>have</a:t>
            </a:r>
            <a:r>
              <a:rPr spc="-5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function</a:t>
            </a:r>
            <a:r>
              <a:rPr spc="-70" dirty="0"/>
              <a:t> </a:t>
            </a:r>
            <a:r>
              <a:rPr dirty="0"/>
              <a:t>called</a:t>
            </a:r>
            <a:r>
              <a:rPr spc="-40" dirty="0"/>
              <a:t> </a:t>
            </a:r>
            <a:r>
              <a:rPr u="sng" spc="235" dirty="0">
                <a:uFill>
                  <a:solidFill>
                    <a:srgbClr val="008100"/>
                  </a:solidFill>
                </a:uFill>
              </a:rPr>
              <a:t>  </a:t>
            </a:r>
            <a:r>
              <a:rPr dirty="0"/>
              <a:t>init</a:t>
            </a:r>
            <a:r>
              <a:rPr u="sng" spc="235" dirty="0">
                <a:uFill>
                  <a:solidFill>
                    <a:srgbClr val="008100"/>
                  </a:solidFill>
                </a:uFill>
              </a:rPr>
              <a:t>  </a:t>
            </a:r>
            <a:r>
              <a:rPr dirty="0"/>
              <a:t>(),</a:t>
            </a:r>
            <a:r>
              <a:rPr spc="260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spc="-20" dirty="0"/>
              <a:t>executes</a:t>
            </a:r>
            <a:r>
              <a:rPr spc="-60" dirty="0"/>
              <a:t> </a:t>
            </a:r>
            <a:r>
              <a:rPr spc="-10" dirty="0"/>
              <a:t>each</a:t>
            </a:r>
            <a:r>
              <a:rPr spc="-65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dirty="0"/>
              <a:t>you</a:t>
            </a:r>
            <a:r>
              <a:rPr spc="-20" dirty="0"/>
              <a:t> </a:t>
            </a:r>
            <a:r>
              <a:rPr spc="-10" dirty="0"/>
              <a:t>create</a:t>
            </a:r>
            <a:r>
              <a:rPr spc="-6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new</a:t>
            </a:r>
            <a:r>
              <a:rPr spc="-35" dirty="0"/>
              <a:t> </a:t>
            </a:r>
            <a:r>
              <a:rPr spc="-10" dirty="0"/>
              <a:t>object</a:t>
            </a:r>
          </a:p>
          <a:p>
            <a:pPr marL="256540" marR="3208020" indent="-104775">
              <a:lnSpc>
                <a:spcPct val="102000"/>
              </a:lnSpc>
              <a:spcBef>
                <a:spcPts val="120"/>
              </a:spcBef>
            </a:pP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b="1" spc="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u="heavy" spc="2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</a:t>
            </a:r>
            <a:r>
              <a:rPr dirty="0">
                <a:solidFill>
                  <a:srgbClr val="000000"/>
                </a:solidFill>
              </a:rPr>
              <a:t>init</a:t>
            </a:r>
            <a:r>
              <a:rPr u="sng" spc="2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808080"/>
                </a:solidFill>
              </a:rPr>
              <a:t>self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name,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max_speed): </a:t>
            </a:r>
            <a:r>
              <a:rPr spc="-10" dirty="0">
                <a:solidFill>
                  <a:srgbClr val="808080"/>
                </a:solidFill>
              </a:rPr>
              <a:t>self</a:t>
            </a:r>
            <a:r>
              <a:rPr spc="-10" dirty="0">
                <a:solidFill>
                  <a:srgbClr val="000000"/>
                </a:solidFill>
              </a:rPr>
              <a:t>.max_speed=max_speed </a:t>
            </a:r>
            <a:r>
              <a:rPr spc="-10" dirty="0">
                <a:solidFill>
                  <a:srgbClr val="808080"/>
                </a:solidFill>
              </a:rPr>
              <a:t>self</a:t>
            </a:r>
            <a:r>
              <a:rPr spc="-10" dirty="0">
                <a:solidFill>
                  <a:srgbClr val="000000"/>
                </a:solidFill>
              </a:rPr>
              <a:t>.speed=0</a:t>
            </a:r>
          </a:p>
          <a:p>
            <a:pPr marL="256540">
              <a:lnSpc>
                <a:spcPct val="100000"/>
              </a:lnSpc>
              <a:spcBef>
                <a:spcPts val="80"/>
              </a:spcBef>
            </a:pPr>
            <a:r>
              <a:rPr spc="-10" dirty="0">
                <a:solidFill>
                  <a:srgbClr val="808080"/>
                </a:solidFill>
              </a:rPr>
              <a:t>self</a:t>
            </a:r>
            <a:r>
              <a:rPr spc="-10" dirty="0">
                <a:solidFill>
                  <a:srgbClr val="000000"/>
                </a:solidFill>
              </a:rPr>
              <a:t>.name=name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/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/>
              <a:t>####</a:t>
            </a:r>
            <a:r>
              <a:rPr spc="-45" dirty="0"/>
              <a:t> </a:t>
            </a:r>
            <a:r>
              <a:rPr spc="-20" dirty="0"/>
              <a:t>Functions ####</a:t>
            </a:r>
          </a:p>
          <a:p>
            <a:pPr marL="81915">
              <a:lnSpc>
                <a:spcPct val="100000"/>
              </a:lnSpc>
            </a:pPr>
            <a:r>
              <a:rPr dirty="0"/>
              <a:t>#</a:t>
            </a:r>
            <a:r>
              <a:rPr spc="-25" dirty="0"/>
              <a:t> </a:t>
            </a:r>
            <a:r>
              <a:rPr spc="-20" dirty="0"/>
              <a:t>Function</a:t>
            </a:r>
            <a:r>
              <a:rPr spc="-50" dirty="0"/>
              <a:t> </a:t>
            </a:r>
            <a:r>
              <a:rPr dirty="0"/>
              <a:t>to</a:t>
            </a:r>
            <a:r>
              <a:rPr spc="-10" dirty="0"/>
              <a:t> speed</a:t>
            </a:r>
            <a:r>
              <a:rPr spc="-45" dirty="0"/>
              <a:t> </a:t>
            </a:r>
            <a:r>
              <a:rPr dirty="0"/>
              <a:t>up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robot</a:t>
            </a:r>
            <a:r>
              <a:rPr spc="-4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20" dirty="0"/>
              <a:t>certain</a:t>
            </a:r>
            <a:r>
              <a:rPr spc="-35" dirty="0"/>
              <a:t> </a:t>
            </a:r>
            <a:r>
              <a:rPr spc="-10" dirty="0"/>
              <a:t>amount</a:t>
            </a:r>
          </a:p>
          <a:p>
            <a:pPr marL="151765">
              <a:lnSpc>
                <a:spcPct val="100000"/>
              </a:lnSpc>
              <a:spcBef>
                <a:spcPts val="195"/>
              </a:spcBef>
            </a:pP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b="1" spc="10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000000"/>
                </a:solidFill>
              </a:rPr>
              <a:t>speed_up(</a:t>
            </a: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speed_increase):</a:t>
            </a:r>
          </a:p>
          <a:p>
            <a:pPr marR="3505835" algn="r">
              <a:lnSpc>
                <a:spcPct val="100000"/>
              </a:lnSpc>
              <a:spcBef>
                <a:spcPts val="204"/>
              </a:spcBef>
            </a:pP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.speed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+=</a:t>
            </a:r>
            <a:r>
              <a:rPr b="1" spc="1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speed_increase</a:t>
            </a:r>
          </a:p>
          <a:p>
            <a:pPr marR="3450590" algn="r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if</a:t>
            </a:r>
            <a:r>
              <a:rPr b="1" spc="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.speed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808080"/>
                </a:solidFill>
              </a:rPr>
              <a:t>self</a:t>
            </a:r>
            <a:r>
              <a:rPr spc="-10" dirty="0">
                <a:solidFill>
                  <a:srgbClr val="000000"/>
                </a:solidFill>
              </a:rPr>
              <a:t>.max_speed:</a:t>
            </a:r>
          </a:p>
          <a:p>
            <a:pPr marR="3455035" algn="r">
              <a:lnSpc>
                <a:spcPct val="100000"/>
              </a:lnSpc>
            </a:pP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.speed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808080"/>
                </a:solidFill>
              </a:rPr>
              <a:t>self</a:t>
            </a:r>
            <a:r>
              <a:rPr spc="-10" dirty="0">
                <a:solidFill>
                  <a:srgbClr val="000000"/>
                </a:solidFill>
              </a:rPr>
              <a:t>.max_speed</a:t>
            </a:r>
          </a:p>
          <a:p>
            <a:pPr marL="256540">
              <a:lnSpc>
                <a:spcPct val="100000"/>
              </a:lnSpc>
              <a:spcBef>
                <a:spcPts val="204"/>
              </a:spcBef>
            </a:pPr>
            <a:r>
              <a:rPr spc="-20" dirty="0">
                <a:solidFill>
                  <a:srgbClr val="FF1292"/>
                </a:solidFill>
              </a:rPr>
              <a:t>print</a:t>
            </a:r>
            <a:r>
              <a:rPr spc="-20" dirty="0">
                <a:solidFill>
                  <a:srgbClr val="000000"/>
                </a:solidFill>
              </a:rPr>
              <a:t>(</a:t>
            </a: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.name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8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" </a:t>
            </a:r>
            <a:r>
              <a:rPr spc="-10" dirty="0">
                <a:solidFill>
                  <a:srgbClr val="0000FF"/>
                </a:solidFill>
              </a:rPr>
              <a:t>speed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is</a:t>
            </a:r>
            <a:r>
              <a:rPr spc="3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now "</a:t>
            </a:r>
            <a:r>
              <a:rPr spc="65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FF1292"/>
                </a:solidFill>
              </a:rPr>
              <a:t>str</a:t>
            </a:r>
            <a:r>
              <a:rPr spc="-20" dirty="0">
                <a:solidFill>
                  <a:srgbClr val="000000"/>
                </a:solidFill>
              </a:rPr>
              <a:t>(</a:t>
            </a: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.speed)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9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"</a:t>
            </a:r>
            <a:r>
              <a:rPr spc="-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m/s"</a:t>
            </a:r>
            <a:r>
              <a:rPr spc="-1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/>
          </a:p>
          <a:p>
            <a:pPr marL="81915">
              <a:lnSpc>
                <a:spcPct val="100000"/>
              </a:lnSpc>
            </a:pPr>
            <a:r>
              <a:rPr dirty="0"/>
              <a:t>#</a:t>
            </a:r>
            <a:r>
              <a:rPr spc="-30" dirty="0"/>
              <a:t> </a:t>
            </a:r>
            <a:r>
              <a:rPr spc="-20" dirty="0"/>
              <a:t>Function</a:t>
            </a:r>
            <a:r>
              <a:rPr spc="-5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slow</a:t>
            </a:r>
            <a:r>
              <a:rPr spc="-20" dirty="0"/>
              <a:t> </a:t>
            </a:r>
            <a:r>
              <a:rPr dirty="0"/>
              <a:t>down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car</a:t>
            </a:r>
            <a:r>
              <a:rPr spc="-25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20" dirty="0"/>
              <a:t>certain</a:t>
            </a:r>
            <a:r>
              <a:rPr spc="-45" dirty="0"/>
              <a:t> </a:t>
            </a:r>
            <a:r>
              <a:rPr spc="-10" dirty="0"/>
              <a:t>amount.</a:t>
            </a:r>
          </a:p>
          <a:p>
            <a:pPr marL="151765">
              <a:lnSpc>
                <a:spcPct val="100000"/>
              </a:lnSpc>
              <a:spcBef>
                <a:spcPts val="204"/>
              </a:spcBef>
            </a:pP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b="1" spc="10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000000"/>
                </a:solidFill>
              </a:rPr>
              <a:t>slow_down(</a:t>
            </a: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,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speed_decrease):</a:t>
            </a:r>
          </a:p>
          <a:p>
            <a:pPr marL="256540">
              <a:lnSpc>
                <a:spcPct val="100000"/>
              </a:lnSpc>
              <a:spcBef>
                <a:spcPts val="200"/>
              </a:spcBef>
            </a:pP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.speed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b="1" spc="-10" dirty="0">
                <a:solidFill>
                  <a:srgbClr val="006699"/>
                </a:solidFill>
                <a:latin typeface="Arial"/>
                <a:cs typeface="Arial"/>
              </a:rPr>
              <a:t>-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b="1" spc="15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speed_decrease</a:t>
            </a:r>
          </a:p>
          <a:p>
            <a:pPr marL="269240">
              <a:lnSpc>
                <a:spcPct val="100000"/>
              </a:lnSpc>
              <a:spcBef>
                <a:spcPts val="195"/>
              </a:spcBef>
            </a:pP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if</a:t>
            </a:r>
            <a:r>
              <a:rPr b="1" spc="4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.speed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&lt;-</a:t>
            </a:r>
            <a:r>
              <a:rPr spc="-10" dirty="0">
                <a:solidFill>
                  <a:srgbClr val="808080"/>
                </a:solidFill>
              </a:rPr>
              <a:t>self</a:t>
            </a:r>
            <a:r>
              <a:rPr spc="-10" dirty="0">
                <a:solidFill>
                  <a:srgbClr val="000000"/>
                </a:solidFill>
              </a:rPr>
              <a:t>.max_speed:</a:t>
            </a:r>
          </a:p>
          <a:p>
            <a:pPr marL="395605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.speed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-10" dirty="0">
                <a:solidFill>
                  <a:srgbClr val="808080"/>
                </a:solidFill>
              </a:rPr>
              <a:t>self</a:t>
            </a:r>
            <a:r>
              <a:rPr spc="-10" dirty="0">
                <a:solidFill>
                  <a:srgbClr val="000000"/>
                </a:solidFill>
              </a:rPr>
              <a:t>.max_speed</a:t>
            </a:r>
          </a:p>
          <a:p>
            <a:pPr marL="256540">
              <a:lnSpc>
                <a:spcPct val="100000"/>
              </a:lnSpc>
            </a:pPr>
            <a:r>
              <a:rPr spc="-20" dirty="0">
                <a:solidFill>
                  <a:srgbClr val="FF1292"/>
                </a:solidFill>
              </a:rPr>
              <a:t>print</a:t>
            </a:r>
            <a:r>
              <a:rPr spc="-20" dirty="0">
                <a:solidFill>
                  <a:srgbClr val="000000"/>
                </a:solidFill>
              </a:rPr>
              <a:t>(</a:t>
            </a: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.name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"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speed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is</a:t>
            </a:r>
            <a:r>
              <a:rPr spc="3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now "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FF1292"/>
                </a:solidFill>
              </a:rPr>
              <a:t>str</a:t>
            </a:r>
            <a:r>
              <a:rPr spc="-20" dirty="0">
                <a:solidFill>
                  <a:srgbClr val="000000"/>
                </a:solidFill>
              </a:rPr>
              <a:t>(</a:t>
            </a:r>
            <a:r>
              <a:rPr spc="-20" dirty="0">
                <a:solidFill>
                  <a:srgbClr val="808080"/>
                </a:solidFill>
              </a:rPr>
              <a:t>self</a:t>
            </a:r>
            <a:r>
              <a:rPr spc="-20" dirty="0">
                <a:solidFill>
                  <a:srgbClr val="000000"/>
                </a:solidFill>
              </a:rPr>
              <a:t>.speed)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6699"/>
                </a:solidFill>
                <a:latin typeface="Arial"/>
                <a:cs typeface="Arial"/>
              </a:rPr>
              <a:t>+</a:t>
            </a:r>
            <a:r>
              <a:rPr b="1" spc="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" </a:t>
            </a:r>
            <a:r>
              <a:rPr spc="-10" dirty="0">
                <a:solidFill>
                  <a:srgbClr val="0000FF"/>
                </a:solidFill>
              </a:rPr>
              <a:t>m/s"</a:t>
            </a:r>
            <a:r>
              <a:rPr spc="-1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2940" y="1787905"/>
            <a:ext cx="3460115" cy="412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self</a:t>
            </a:r>
            <a:r>
              <a:rPr sz="1800" b="1" spc="-5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parameter</a:t>
            </a:r>
            <a:r>
              <a:rPr sz="1800" spc="-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reference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current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class,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access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belongs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Robot</a:t>
            </a:r>
            <a:r>
              <a:rPr sz="1800" b="1" spc="3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three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2020"/>
                </a:solidFill>
                <a:latin typeface="Calibri"/>
                <a:cs typeface="Calibri"/>
              </a:rPr>
              <a:t>attributes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(data),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among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max_speed</a:t>
            </a:r>
            <a:r>
              <a:rPr sz="1800" b="1" spc="-5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name</a:t>
            </a:r>
            <a:r>
              <a:rPr sz="1800" b="1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are set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init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function</a:t>
            </a:r>
            <a:r>
              <a:rPr sz="1800" spc="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may</a:t>
            </a:r>
            <a:r>
              <a:rPr sz="18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be used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having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different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class.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35305">
              <a:lnSpc>
                <a:spcPct val="100000"/>
              </a:lnSpc>
            </a:pP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class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also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two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methods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(functions):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speed_up</a:t>
            </a:r>
            <a:r>
              <a:rPr sz="1800" b="1" spc="-9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slow_down,</a:t>
            </a:r>
            <a:r>
              <a:rPr sz="1800" b="1" spc="-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acts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attribute</a:t>
            </a:r>
            <a:r>
              <a:rPr sz="1800" spc="-9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speed.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847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</a:t>
            </a:r>
            <a:r>
              <a:rPr spc="-21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3555" y="2515361"/>
            <a:ext cx="3632835" cy="142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Here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is</a:t>
            </a:r>
            <a:r>
              <a:rPr sz="1000" spc="-1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where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we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define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main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function</a:t>
            </a:r>
            <a:r>
              <a:rPr sz="1000" spc="-7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of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program.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def</a:t>
            </a:r>
            <a:r>
              <a:rPr sz="1000" b="1" spc="-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main():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16839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syntax</a:t>
            </a:r>
            <a:r>
              <a:rPr sz="1000" spc="-1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below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shows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how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create</a:t>
            </a:r>
            <a:r>
              <a:rPr sz="10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object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of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class.</a:t>
            </a:r>
            <a:endParaRPr sz="1000">
              <a:latin typeface="Arial"/>
              <a:cs typeface="Arial"/>
            </a:endParaRPr>
          </a:p>
          <a:p>
            <a:pPr marL="116839" marR="1826260" algn="just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robot_1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Robot(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"robot_1"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9900"/>
                </a:solidFill>
                <a:latin typeface="Arial"/>
                <a:cs typeface="Arial"/>
              </a:rPr>
              <a:t>10</a:t>
            </a:r>
            <a:r>
              <a:rPr sz="1000" spc="-25" dirty="0">
                <a:latin typeface="Arial"/>
                <a:cs typeface="Arial"/>
              </a:rPr>
              <a:t>) </a:t>
            </a:r>
            <a:r>
              <a:rPr sz="1000" spc="-20" dirty="0">
                <a:latin typeface="Arial"/>
                <a:cs typeface="Arial"/>
              </a:rPr>
              <a:t>robot_2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Robot(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"robot_2"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9900"/>
                </a:solidFill>
                <a:latin typeface="Arial"/>
                <a:cs typeface="Arial"/>
              </a:rPr>
              <a:t>20</a:t>
            </a:r>
            <a:r>
              <a:rPr sz="1000" spc="-25" dirty="0">
                <a:latin typeface="Arial"/>
                <a:cs typeface="Arial"/>
              </a:rPr>
              <a:t>) </a:t>
            </a:r>
            <a:r>
              <a:rPr sz="1000" spc="-20" dirty="0">
                <a:latin typeface="Arial"/>
                <a:cs typeface="Arial"/>
              </a:rPr>
              <a:t>robot_3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Robot(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"robot_3"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r>
              <a:rPr sz="1000" spc="-3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Arial"/>
              <a:cs typeface="Arial"/>
            </a:endParaRPr>
          </a:p>
          <a:p>
            <a:pPr marL="116839" algn="just">
              <a:lnSpc>
                <a:spcPct val="100000"/>
              </a:lnSpc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syntax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below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shows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how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call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function</a:t>
            </a:r>
            <a:r>
              <a:rPr sz="1000" spc="-8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from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object.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711" y="4040378"/>
            <a:ext cx="12420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robot_1.speed_up(</a:t>
            </a:r>
            <a:r>
              <a:rPr sz="1000" spc="-25" dirty="0">
                <a:solidFill>
                  <a:srgbClr val="009900"/>
                </a:solidFill>
                <a:latin typeface="Arial"/>
                <a:cs typeface="Arial"/>
              </a:rPr>
              <a:t>20</a:t>
            </a:r>
            <a:r>
              <a:rPr sz="1000" spc="-25" dirty="0">
                <a:latin typeface="Arial"/>
                <a:cs typeface="Arial"/>
              </a:rPr>
              <a:t>) robot_2.speed_up(</a:t>
            </a:r>
            <a:r>
              <a:rPr sz="1000" spc="-25" dirty="0">
                <a:solidFill>
                  <a:srgbClr val="009900"/>
                </a:solidFill>
                <a:latin typeface="Arial"/>
                <a:cs typeface="Arial"/>
              </a:rPr>
              <a:t>20</a:t>
            </a:r>
            <a:r>
              <a:rPr sz="1000" spc="-25" dirty="0">
                <a:latin typeface="Arial"/>
                <a:cs typeface="Arial"/>
              </a:rPr>
              <a:t>) </a:t>
            </a:r>
            <a:r>
              <a:rPr sz="1000" spc="-10" dirty="0">
                <a:latin typeface="Arial"/>
                <a:cs typeface="Arial"/>
              </a:rPr>
              <a:t>robot_3.speed_up(</a:t>
            </a:r>
            <a:r>
              <a:rPr sz="1000" spc="-10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3555" y="4649978"/>
            <a:ext cx="2270125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45085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Slow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down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robot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3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by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10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m/s </a:t>
            </a:r>
            <a:r>
              <a:rPr sz="1000" spc="-10" dirty="0">
                <a:latin typeface="Arial"/>
                <a:cs typeface="Arial"/>
              </a:rPr>
              <a:t>robot_3.slow_down(</a:t>
            </a:r>
            <a:r>
              <a:rPr sz="1000" spc="-10" dirty="0">
                <a:solidFill>
                  <a:srgbClr val="009900"/>
                </a:solidFill>
                <a:latin typeface="Arial"/>
                <a:cs typeface="Arial"/>
              </a:rPr>
              <a:t>10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Run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main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function.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Code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execution</a:t>
            </a:r>
            <a:r>
              <a:rPr sz="10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starts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(and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ends)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here.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main()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109" y="2659888"/>
            <a:ext cx="479298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1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We</a:t>
            </a:r>
            <a:r>
              <a:rPr sz="1800" spc="-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have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main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function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program,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create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three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objects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class</a:t>
            </a:r>
            <a:r>
              <a:rPr sz="18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Robot,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then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modifies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speed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three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robots.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code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execution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starts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ends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2020"/>
                </a:solidFill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998" rIns="0" bIns="0" rtlCol="0">
            <a:spAutoFit/>
          </a:bodyPr>
          <a:lstStyle/>
          <a:p>
            <a:pPr marL="297751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Working</a:t>
            </a:r>
            <a:r>
              <a:rPr spc="-185" dirty="0"/>
              <a:t> </a:t>
            </a:r>
            <a:r>
              <a:rPr dirty="0"/>
              <a:t>with</a:t>
            </a:r>
            <a:r>
              <a:rPr spc="-165" dirty="0"/>
              <a:t> </a:t>
            </a:r>
            <a:r>
              <a:rPr spc="-10" dirty="0"/>
              <a:t>FIles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541" y="3491738"/>
            <a:ext cx="47796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open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file,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newly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created</a:t>
            </a:r>
            <a:r>
              <a:rPr sz="18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stored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inside</a:t>
            </a:r>
            <a:r>
              <a:rPr sz="1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variable,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which</a:t>
            </a:r>
            <a:r>
              <a:rPr sz="18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file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object.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We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then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methods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write(),</a:t>
            </a:r>
            <a:r>
              <a:rPr sz="1800" spc="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read(),</a:t>
            </a:r>
            <a:r>
              <a:rPr sz="18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close().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541" y="1845309"/>
            <a:ext cx="10205720" cy="1685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When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build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robotics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project,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will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often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have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work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files.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example,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imagine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underwater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robot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needs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take</a:t>
            </a:r>
            <a:r>
              <a:rPr sz="1800" spc="-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periodic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measurements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water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temperature.</a:t>
            </a:r>
            <a:r>
              <a:rPr sz="1800" spc="-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A1A1A"/>
                </a:solidFill>
                <a:latin typeface="Calibri"/>
                <a:cs typeface="Calibri"/>
              </a:rPr>
              <a:t>You</a:t>
            </a:r>
            <a:r>
              <a:rPr sz="1800" spc="-6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might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want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record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A1A1A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information</a:t>
            </a:r>
            <a:r>
              <a:rPr sz="1800" spc="-6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from</a:t>
            </a:r>
            <a:r>
              <a:rPr sz="1800" spc="-6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temperature</a:t>
            </a:r>
            <a:r>
              <a:rPr sz="1800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sensor</a:t>
            </a:r>
            <a:r>
              <a:rPr sz="1800" spc="-7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inside</a:t>
            </a:r>
            <a:r>
              <a:rPr sz="180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1A"/>
                </a:solidFill>
                <a:latin typeface="Calibri"/>
                <a:cs typeface="Calibri"/>
              </a:rPr>
              <a:t>text</a:t>
            </a:r>
            <a:r>
              <a:rPr sz="1800" spc="-4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6207125">
              <a:lnSpc>
                <a:spcPts val="990"/>
              </a:lnSpc>
              <a:spcBef>
                <a:spcPts val="1285"/>
              </a:spcBef>
            </a:pP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1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1292"/>
                </a:solidFill>
                <a:latin typeface="Arial"/>
                <a:cs typeface="Arial"/>
              </a:rPr>
              <a:t>open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"myfile.txt"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"w"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sz="1800" i="1" dirty="0">
                <a:solidFill>
                  <a:srgbClr val="1A1A1A"/>
                </a:solidFill>
                <a:latin typeface="Calibri"/>
                <a:cs typeface="Calibri"/>
              </a:rPr>
              <a:t>Open(),</a:t>
            </a:r>
            <a:r>
              <a:rPr sz="1800" i="1" spc="-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A1A1A"/>
                </a:solidFill>
                <a:latin typeface="Calibri"/>
                <a:cs typeface="Calibri"/>
              </a:rPr>
              <a:t>write(),</a:t>
            </a:r>
            <a:r>
              <a:rPr sz="1800" i="1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A1A1A"/>
                </a:solidFill>
                <a:latin typeface="Calibri"/>
                <a:cs typeface="Calibri"/>
              </a:rPr>
              <a:t>read(),</a:t>
            </a:r>
            <a:r>
              <a:rPr sz="1800" i="1" spc="-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A1A1A"/>
                </a:solidFill>
                <a:latin typeface="Calibri"/>
                <a:cs typeface="Calibri"/>
              </a:rPr>
              <a:t>close()</a:t>
            </a:r>
            <a:endParaRPr sz="1800">
              <a:latin typeface="Calibri"/>
              <a:cs typeface="Calibri"/>
            </a:endParaRPr>
          </a:p>
          <a:p>
            <a:pPr marL="6207125" marR="2167890">
              <a:lnSpc>
                <a:spcPts val="1200"/>
              </a:lnSpc>
              <a:spcBef>
                <a:spcPts val="2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We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write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this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text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text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f.write(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"Hello!"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1856" y="3691382"/>
            <a:ext cx="1076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Close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text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f.close()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1856" y="4139488"/>
            <a:ext cx="244538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Append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(i.e.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'a')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text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3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existing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text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file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1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1292"/>
                </a:solidFill>
                <a:latin typeface="Arial"/>
                <a:cs typeface="Arial"/>
              </a:rPr>
              <a:t>open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"myfile.txt"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"a"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1856" y="4697729"/>
            <a:ext cx="294322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Here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is</a:t>
            </a:r>
            <a:r>
              <a:rPr sz="1000" spc="-2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text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we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are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appending.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'\n'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symbol</a:t>
            </a:r>
            <a:r>
              <a:rPr sz="1000" spc="-1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means</a:t>
            </a:r>
            <a:r>
              <a:rPr sz="10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to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put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6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text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on</a:t>
            </a:r>
            <a:r>
              <a:rPr sz="1000" spc="-5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new</a:t>
            </a:r>
            <a:r>
              <a:rPr sz="1000" spc="-4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line. </a:t>
            </a:r>
            <a:r>
              <a:rPr sz="1000" spc="-20" dirty="0">
                <a:latin typeface="Arial"/>
                <a:cs typeface="Arial"/>
              </a:rPr>
              <a:t>f.write(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"\nNow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we</a:t>
            </a:r>
            <a:r>
              <a:rPr sz="10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have</a:t>
            </a:r>
            <a:r>
              <a:rPr sz="10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some</a:t>
            </a:r>
            <a:r>
              <a:rPr sz="10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text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in this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file!"</a:t>
            </a:r>
            <a:r>
              <a:rPr sz="1000" spc="-10" dirty="0">
                <a:latin typeface="Arial"/>
                <a:cs typeface="Arial"/>
              </a:rPr>
              <a:t>) f.close()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marR="1193165">
              <a:lnSpc>
                <a:spcPct val="110000"/>
              </a:lnSpc>
            </a:pP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#</a:t>
            </a:r>
            <a:r>
              <a:rPr sz="1000" spc="-35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Open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and</a:t>
            </a:r>
            <a:r>
              <a:rPr sz="1000" spc="-7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read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(i.e.</a:t>
            </a:r>
            <a:r>
              <a:rPr sz="1000" spc="-4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8200"/>
                </a:solidFill>
                <a:latin typeface="Arial"/>
                <a:cs typeface="Arial"/>
              </a:rPr>
              <a:t>'r')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008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8200"/>
                </a:solidFill>
                <a:latin typeface="Arial"/>
                <a:cs typeface="Arial"/>
              </a:rPr>
              <a:t>file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=</a:t>
            </a:r>
            <a:r>
              <a:rPr sz="1000" b="1" spc="1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1292"/>
                </a:solidFill>
                <a:latin typeface="Arial"/>
                <a:cs typeface="Arial"/>
              </a:rPr>
              <a:t>open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"myfile.txt"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"r"</a:t>
            </a:r>
            <a:r>
              <a:rPr sz="1000" spc="-20" dirty="0">
                <a:latin typeface="Arial"/>
                <a:cs typeface="Arial"/>
              </a:rPr>
              <a:t>) </a:t>
            </a:r>
            <a:r>
              <a:rPr sz="1000" spc="-10" dirty="0">
                <a:solidFill>
                  <a:srgbClr val="FF1292"/>
                </a:solidFill>
                <a:latin typeface="Arial"/>
                <a:cs typeface="Arial"/>
              </a:rPr>
              <a:t>print</a:t>
            </a:r>
            <a:r>
              <a:rPr sz="1000" spc="-10" dirty="0">
                <a:latin typeface="Arial"/>
                <a:cs typeface="Arial"/>
              </a:rPr>
              <a:t>(f.read())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35" rIns="0" bIns="0" rtlCol="0">
            <a:spAutoFit/>
          </a:bodyPr>
          <a:lstStyle/>
          <a:p>
            <a:pPr marL="3950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Import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383" y="1744726"/>
            <a:ext cx="10572115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Imports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useful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Imports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other Python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modules. This means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Python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 having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rewrite </a:t>
            </a:r>
            <a:r>
              <a:rPr sz="1800" spc="-2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2101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module?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module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simply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contains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would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like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include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your </a:t>
            </a:r>
            <a:r>
              <a:rPr sz="1800" b="1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5401945">
              <a:lnSpc>
                <a:spcPct val="100000"/>
              </a:lnSpc>
              <a:spcBef>
                <a:spcPts val="240"/>
              </a:spcBef>
            </a:pPr>
            <a:r>
              <a:rPr sz="1200" spc="-10" dirty="0">
                <a:latin typeface="Calibri"/>
                <a:cs typeface="Calibri"/>
              </a:rPr>
              <a:t>#!/usr/bin/env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python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540194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robot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383" y="4214621"/>
            <a:ext cx="39922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Example: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script, </a:t>
            </a:r>
            <a:r>
              <a:rPr sz="1800" spc="-10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imports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module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 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defined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Robot.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6264" y="4339844"/>
            <a:ext cx="692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def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0664" y="4523232"/>
            <a:ext cx="2364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robot_1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robot.Robot("robot_1",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10) </a:t>
            </a:r>
            <a:r>
              <a:rPr sz="1200" dirty="0">
                <a:latin typeface="Calibri"/>
                <a:cs typeface="Calibri"/>
              </a:rPr>
              <a:t>robot_2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robot.Robot("robot_2",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20) </a:t>
            </a:r>
            <a:r>
              <a:rPr sz="1200" dirty="0">
                <a:latin typeface="Calibri"/>
                <a:cs typeface="Calibri"/>
              </a:rPr>
              <a:t>robot_3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robot.Robot("robot_3",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5)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6264" y="5254752"/>
            <a:ext cx="240665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04775" algn="just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robot_1.speed_up(20) robot_2.speed_up(20) </a:t>
            </a:r>
            <a:r>
              <a:rPr sz="1200" spc="-10" dirty="0">
                <a:latin typeface="Calibri"/>
                <a:cs typeface="Calibri"/>
              </a:rPr>
              <a:t>robot_3.speed_up(2)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robot_3.slow_down(10)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35" rIns="0" bIns="0" rtlCol="0">
            <a:spAutoFit/>
          </a:bodyPr>
          <a:lstStyle/>
          <a:p>
            <a:pPr marL="3950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368" y="1744726"/>
            <a:ext cx="704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 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(method)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7161" y="2694940"/>
            <a:ext cx="2900680" cy="309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#!/usr/bin/env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python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from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robot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Robot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def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main():</a:t>
            </a:r>
            <a:endParaRPr sz="1200">
              <a:latin typeface="Calibri"/>
              <a:cs typeface="Calibri"/>
            </a:endParaRPr>
          </a:p>
          <a:p>
            <a:pPr marL="927100" marR="5080" algn="just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robot_1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Robot("robot_1",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10) </a:t>
            </a:r>
            <a:r>
              <a:rPr sz="1200" dirty="0">
                <a:latin typeface="Calibri"/>
                <a:cs typeface="Calibri"/>
              </a:rPr>
              <a:t>robot_2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Robot("robot_2",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20) </a:t>
            </a:r>
            <a:r>
              <a:rPr sz="1200" dirty="0">
                <a:latin typeface="Calibri"/>
                <a:cs typeface="Calibri"/>
              </a:rPr>
              <a:t>robot_3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Robot("robot_3",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5)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927100" marR="599440" algn="just">
              <a:lnSpc>
                <a:spcPct val="100000"/>
              </a:lnSpc>
            </a:pPr>
            <a:r>
              <a:rPr sz="1200" spc="-20" dirty="0">
                <a:latin typeface="Calibri"/>
                <a:cs typeface="Calibri"/>
              </a:rPr>
              <a:t>robot_1.speed_up(20) robot_2.speed_up(20) </a:t>
            </a:r>
            <a:r>
              <a:rPr sz="1200" spc="-10" dirty="0">
                <a:latin typeface="Calibri"/>
                <a:cs typeface="Calibri"/>
              </a:rPr>
              <a:t>robot_3.speed_up(2)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robot_3.slow_down(10)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747" y="631189"/>
            <a:ext cx="42684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81935" algn="l"/>
              </a:tabLst>
            </a:pPr>
            <a:r>
              <a:rPr dirty="0"/>
              <a:t>Linux</a:t>
            </a:r>
            <a:r>
              <a:rPr spc="-150" dirty="0"/>
              <a:t> </a:t>
            </a:r>
            <a:r>
              <a:rPr dirty="0"/>
              <a:t>Shell</a:t>
            </a:r>
            <a:r>
              <a:rPr spc="-180" dirty="0"/>
              <a:t> </a:t>
            </a:r>
            <a:r>
              <a:rPr spc="-50" dirty="0"/>
              <a:t>–</a:t>
            </a:r>
            <a:r>
              <a:rPr dirty="0"/>
              <a:t>	</a:t>
            </a:r>
            <a:r>
              <a:rPr spc="-40" dirty="0"/>
              <a:t>apt-</a:t>
            </a:r>
            <a:r>
              <a:rPr spc="-25" dirty="0"/>
              <a:t>get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5388" y="2360676"/>
            <a:ext cx="4565904" cy="25679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9448" y="1522984"/>
            <a:ext cx="6116955" cy="443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apt-</a:t>
            </a:r>
            <a:r>
              <a:rPr sz="1800" b="1" spc="-25" dirty="0">
                <a:latin typeface="Calibri"/>
                <a:cs typeface="Calibri"/>
              </a:rPr>
              <a:t>get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libri"/>
              <a:cs typeface="Calibri"/>
            </a:endParaRPr>
          </a:p>
          <a:p>
            <a:pPr marL="12700" marR="222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APT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(Advanced Package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Ubuntu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packaging system.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packaging</a:t>
            </a:r>
            <a:r>
              <a:rPr sz="1800" spc="-10" dirty="0">
                <a:latin typeface="Calibri"/>
                <a:cs typeface="Calibri"/>
              </a:rPr>
              <a:t> system??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209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installation.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i="1" spc="-25" dirty="0">
                <a:latin typeface="Calibri"/>
                <a:cs typeface="Calibri"/>
              </a:rPr>
              <a:t>apt-</a:t>
            </a:r>
            <a:r>
              <a:rPr sz="1800" i="1" dirty="0">
                <a:latin typeface="Calibri"/>
                <a:cs typeface="Calibri"/>
              </a:rPr>
              <a:t>get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basically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available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packages.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 this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won’t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newer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packages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available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any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Debian-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fresh install.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$ </a:t>
            </a:r>
            <a:r>
              <a:rPr sz="1800" b="1" dirty="0">
                <a:latin typeface="Calibri"/>
                <a:cs typeface="Calibri"/>
              </a:rPr>
              <a:t>sudo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apt-</a:t>
            </a:r>
            <a:r>
              <a:rPr sz="1800" b="1" dirty="0">
                <a:latin typeface="Calibri"/>
                <a:cs typeface="Calibri"/>
              </a:rPr>
              <a:t>get</a:t>
            </a:r>
            <a:r>
              <a:rPr sz="1800" b="1" spc="-10" dirty="0">
                <a:latin typeface="Calibri"/>
                <a:cs typeface="Calibri"/>
              </a:rPr>
              <a:t> 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35" rIns="0" bIns="0" rtlCol="0">
            <a:spAutoFit/>
          </a:bodyPr>
          <a:lstStyle/>
          <a:p>
            <a:pPr marL="3950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383" y="1932178"/>
            <a:ext cx="10436860" cy="302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You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noticed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main() 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twice. This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happens because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 we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whole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executed.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 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behavior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imported,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 </a:t>
            </a:r>
            <a:r>
              <a:rPr sz="1800" dirty="0">
                <a:latin typeface="Calibri"/>
                <a:cs typeface="Calibri"/>
              </a:rPr>
              <a:t>executed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stand-</a:t>
            </a:r>
            <a:r>
              <a:rPr sz="1800" dirty="0">
                <a:latin typeface="Calibri"/>
                <a:cs typeface="Calibri"/>
              </a:rPr>
              <a:t>alone piece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code?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Yes,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is…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457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only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launched,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 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imported,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  <a:tabLst>
                <a:tab pos="421640" algn="l"/>
                <a:tab pos="1236345" algn="l"/>
                <a:tab pos="1807210" algn="l"/>
                <a:tab pos="2513330" algn="l"/>
              </a:tabLst>
            </a:pPr>
            <a:r>
              <a:rPr sz="1800" b="1" dirty="0">
                <a:solidFill>
                  <a:srgbClr val="454027"/>
                </a:solidFill>
                <a:latin typeface="Calibri"/>
                <a:cs typeface="Calibri"/>
              </a:rPr>
              <a:t>if </a:t>
            </a:r>
            <a:r>
              <a:rPr sz="1800" b="1" u="heavy" dirty="0">
                <a:solidFill>
                  <a:srgbClr val="454027"/>
                </a:solidFill>
                <a:uFill>
                  <a:solidFill>
                    <a:srgbClr val="2C8DA7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20" dirty="0">
                <a:solidFill>
                  <a:srgbClr val="2C8EA8"/>
                </a:solidFill>
                <a:latin typeface="Calibri"/>
                <a:cs typeface="Calibri"/>
              </a:rPr>
              <a:t>name</a:t>
            </a:r>
            <a:r>
              <a:rPr sz="1800" b="1" u="heavy" dirty="0">
                <a:solidFill>
                  <a:srgbClr val="2C8EA8"/>
                </a:solidFill>
                <a:uFill>
                  <a:solidFill>
                    <a:srgbClr val="2C8DA7"/>
                  </a:solidFill>
                </a:uFill>
                <a:latin typeface="Calibri"/>
                <a:cs typeface="Calibri"/>
              </a:rPr>
              <a:t>	</a:t>
            </a:r>
            <a:r>
              <a:rPr sz="1800" b="1" dirty="0">
                <a:latin typeface="Calibri"/>
                <a:cs typeface="Calibri"/>
              </a:rPr>
              <a:t>==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6E2E9F"/>
                </a:solidFill>
                <a:latin typeface="Calibri"/>
                <a:cs typeface="Calibri"/>
              </a:rPr>
              <a:t>‘</a:t>
            </a:r>
            <a:r>
              <a:rPr sz="1800" u="heavy" dirty="0">
                <a:solidFill>
                  <a:srgbClr val="6E2E9F"/>
                </a:solidFill>
                <a:uFill>
                  <a:solidFill>
                    <a:srgbClr val="6D2D9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20" dirty="0">
                <a:solidFill>
                  <a:srgbClr val="6E2E9F"/>
                </a:solidFill>
                <a:latin typeface="Calibri"/>
                <a:cs typeface="Calibri"/>
              </a:rPr>
              <a:t>main</a:t>
            </a:r>
            <a:r>
              <a:rPr sz="1800" b="1" u="sng" dirty="0">
                <a:solidFill>
                  <a:srgbClr val="6E2E9F"/>
                </a:solidFill>
                <a:uFill>
                  <a:solidFill>
                    <a:srgbClr val="6D2D9E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25" dirty="0">
                <a:solidFill>
                  <a:srgbClr val="6E2E9F"/>
                </a:solidFill>
                <a:latin typeface="Calibri"/>
                <a:cs typeface="Calibri"/>
              </a:rPr>
              <a:t>’: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ts val="2155"/>
              </a:lnSpc>
            </a:pPr>
            <a:r>
              <a:rPr sz="1800" b="1" spc="-10" dirty="0"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533400"/>
            <a:ext cx="1988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That’s</a:t>
            </a:r>
            <a:r>
              <a:rPr spc="-185" dirty="0"/>
              <a:t> </a:t>
            </a:r>
            <a:r>
              <a:rPr spc="-20" dirty="0"/>
              <a:t>all!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19200"/>
            <a:ext cx="10297795" cy="5214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remaining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practice some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recently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acquired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 </a:t>
            </a:r>
            <a:r>
              <a:rPr sz="1800" spc="-10" dirty="0">
                <a:latin typeface="Calibri"/>
                <a:cs typeface="Calibri"/>
              </a:rPr>
              <a:t>skills!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alibri"/>
                <a:cs typeface="Calibri"/>
              </a:rPr>
              <a:t>ONLY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DOCKER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IMAGE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PROVIDED</a:t>
            </a:r>
            <a:r>
              <a:rPr lang="en-US" sz="1800" b="1" spc="-10" dirty="0">
                <a:latin typeface="Calibri"/>
                <a:cs typeface="Calibri"/>
              </a:rPr>
              <a:t> (or if you want to use the python3 version)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Open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 </a:t>
            </a:r>
            <a:r>
              <a:rPr sz="1800" spc="-10" dirty="0">
                <a:latin typeface="Calibri"/>
                <a:cs typeface="Calibri"/>
              </a:rPr>
              <a:t>command: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sudo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apt-</a:t>
            </a:r>
            <a:r>
              <a:rPr sz="1800" b="1" dirty="0">
                <a:latin typeface="Calibri"/>
                <a:cs typeface="Calibri"/>
              </a:rPr>
              <a:t>get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udpate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sudo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apt-</a:t>
            </a:r>
            <a:r>
              <a:rPr sz="1800" b="1" dirty="0">
                <a:latin typeface="Calibri"/>
                <a:cs typeface="Calibri"/>
              </a:rPr>
              <a:t>get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git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git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clone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2"/>
              </a:rPr>
              <a:t>https://github.com/CarmineD8/python_simulator</a:t>
            </a:r>
            <a:endParaRPr lang="en-US" sz="1800" u="sng" spc="-10" dirty="0">
              <a:solidFill>
                <a:srgbClr val="EC7908"/>
              </a:solidFill>
              <a:uFill>
                <a:solidFill>
                  <a:srgbClr val="EC7908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800" b="1" dirty="0">
                <a:latin typeface="Calibri"/>
                <a:cs typeface="Calibri"/>
              </a:rPr>
              <a:t>$</a:t>
            </a:r>
            <a:r>
              <a:rPr lang="en-US" sz="1800" b="1" spc="-1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cd </a:t>
            </a:r>
            <a:r>
              <a:rPr lang="en-US" sz="1800" b="1" dirty="0" err="1">
                <a:latin typeface="Calibri"/>
                <a:cs typeface="Calibri"/>
              </a:rPr>
              <a:t>python_simulator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800" b="1" dirty="0">
                <a:latin typeface="Calibri"/>
                <a:cs typeface="Calibri"/>
              </a:rPr>
              <a:t>$</a:t>
            </a:r>
            <a:r>
              <a:rPr lang="en-US" b="1" spc="-15" dirty="0">
                <a:latin typeface="Calibri"/>
                <a:cs typeface="Calibri"/>
              </a:rPr>
              <a:t> git checkout python3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sudo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apt-</a:t>
            </a:r>
            <a:r>
              <a:rPr sz="1800" b="1" dirty="0">
                <a:latin typeface="Calibri"/>
                <a:cs typeface="Calibri"/>
              </a:rPr>
              <a:t>get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python</a:t>
            </a:r>
            <a:r>
              <a:rPr lang="en-US" sz="1800" b="1" spc="-10" dirty="0">
                <a:latin typeface="Calibri"/>
                <a:cs typeface="Calibri"/>
              </a:rPr>
              <a:t>3</a:t>
            </a:r>
            <a:r>
              <a:rPr sz="1800" b="1" spc="-10" dirty="0">
                <a:latin typeface="Calibri"/>
                <a:cs typeface="Calibri"/>
              </a:rPr>
              <a:t>-</a:t>
            </a:r>
            <a:r>
              <a:rPr sz="1800" b="1" dirty="0">
                <a:latin typeface="Calibri"/>
                <a:cs typeface="Calibri"/>
              </a:rPr>
              <a:t>dev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python</a:t>
            </a:r>
            <a:r>
              <a:rPr lang="en-US" sz="1800" b="1" spc="-10" dirty="0">
                <a:latin typeface="Calibri"/>
                <a:cs typeface="Calibri"/>
              </a:rPr>
              <a:t>3</a:t>
            </a:r>
            <a:r>
              <a:rPr sz="1800" b="1" spc="-10" dirty="0">
                <a:latin typeface="Calibri"/>
                <a:cs typeface="Calibri"/>
              </a:rPr>
              <a:t>-</a:t>
            </a:r>
            <a:r>
              <a:rPr sz="1800" b="1" dirty="0">
                <a:latin typeface="Calibri"/>
                <a:cs typeface="Calibri"/>
              </a:rPr>
              <a:t>pip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python</a:t>
            </a:r>
            <a:r>
              <a:rPr lang="en-US" sz="1800" b="1" spc="-10" dirty="0">
                <a:latin typeface="Calibri"/>
                <a:cs typeface="Calibri"/>
              </a:rPr>
              <a:t>3</a:t>
            </a:r>
            <a:r>
              <a:rPr sz="1800" b="1" spc="-10" dirty="0">
                <a:latin typeface="Calibri"/>
                <a:cs typeface="Calibri"/>
              </a:rPr>
              <a:t>-pygame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python</a:t>
            </a:r>
            <a:r>
              <a:rPr lang="en-US" sz="1800" b="1" spc="-10" dirty="0">
                <a:latin typeface="Calibri"/>
                <a:cs typeface="Calibri"/>
              </a:rPr>
              <a:t>3</a:t>
            </a:r>
            <a:r>
              <a:rPr sz="1800" b="1" spc="-10" dirty="0">
                <a:latin typeface="Calibri"/>
                <a:cs typeface="Calibri"/>
              </a:rPr>
              <a:t>-</a:t>
            </a:r>
            <a:r>
              <a:rPr sz="1800" b="1" spc="-20" dirty="0">
                <a:latin typeface="Calibri"/>
                <a:cs typeface="Calibri"/>
              </a:rPr>
              <a:t>yaml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 err="1">
                <a:latin typeface="Calibri"/>
                <a:cs typeface="Calibri"/>
              </a:rPr>
              <a:t>sudo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pip</a:t>
            </a:r>
            <a:r>
              <a:rPr lang="en-US" sz="1800" b="1" dirty="0">
                <a:latin typeface="Calibri"/>
                <a:cs typeface="Calibri"/>
              </a:rPr>
              <a:t>3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pypybox2d</a:t>
            </a:r>
            <a:endParaRPr lang="en-US" sz="18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b="1" spc="-10" dirty="0">
                <a:latin typeface="Calibri"/>
                <a:cs typeface="Calibri"/>
              </a:rPr>
              <a:t>$ cd /</a:t>
            </a:r>
            <a:r>
              <a:rPr lang="en-US" b="1" spc="-10" dirty="0" err="1">
                <a:latin typeface="Calibri"/>
                <a:cs typeface="Calibri"/>
              </a:rPr>
              <a:t>usr</a:t>
            </a:r>
            <a:r>
              <a:rPr lang="en-US" b="1" spc="-10" dirty="0">
                <a:latin typeface="Calibri"/>
                <a:cs typeface="Calibri"/>
              </a:rPr>
              <a:t>/local/lib/python3.8/</a:t>
            </a:r>
            <a:r>
              <a:rPr lang="en-US" b="1" spc="-10" dirty="0" err="1">
                <a:latin typeface="Calibri"/>
                <a:cs typeface="Calibri"/>
              </a:rPr>
              <a:t>dist</a:t>
            </a:r>
            <a:r>
              <a:rPr lang="en-US" b="1" spc="-10" dirty="0">
                <a:latin typeface="Calibri"/>
                <a:cs typeface="Calibri"/>
              </a:rPr>
              <a:t>-packages/pypybox2d </a:t>
            </a:r>
            <a:r>
              <a:rPr lang="en-US" spc="-10" dirty="0">
                <a:latin typeface="Calibri"/>
                <a:cs typeface="Calibri"/>
              </a:rPr>
              <a:t>(check the actual pypybox2d install directory, in your case it may be different)</a:t>
            </a:r>
          </a:p>
          <a:p>
            <a:pPr marL="12700">
              <a:lnSpc>
                <a:spcPct val="100000"/>
              </a:lnSpc>
            </a:pPr>
            <a:r>
              <a:rPr lang="en-US" b="1" spc="-10" dirty="0">
                <a:latin typeface="Calibri"/>
                <a:cs typeface="Calibri"/>
              </a:rPr>
              <a:t>- </a:t>
            </a:r>
            <a:r>
              <a:rPr lang="en-US" spc="-10" dirty="0">
                <a:latin typeface="Calibri"/>
                <a:cs typeface="Calibri"/>
              </a:rPr>
              <a:t>add the line </a:t>
            </a:r>
            <a:r>
              <a:rPr lang="en-US" b="1" spc="-10" dirty="0">
                <a:latin typeface="Calibri"/>
                <a:cs typeface="Calibri"/>
              </a:rPr>
              <a:t>“from </a:t>
            </a:r>
            <a:r>
              <a:rPr lang="en-US" b="1" spc="-10" dirty="0" err="1">
                <a:latin typeface="Calibri"/>
                <a:cs typeface="Calibri"/>
              </a:rPr>
              <a:t>functools</a:t>
            </a:r>
            <a:r>
              <a:rPr lang="en-US" b="1" spc="-10" dirty="0">
                <a:latin typeface="Calibri"/>
                <a:cs typeface="Calibri"/>
              </a:rPr>
              <a:t> import reduce” </a:t>
            </a:r>
            <a:r>
              <a:rPr lang="en-US" spc="-10" dirty="0">
                <a:latin typeface="Calibri"/>
                <a:cs typeface="Calibri"/>
              </a:rPr>
              <a:t>in shapes.py</a:t>
            </a:r>
            <a:endParaRPr lang="en-US"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DOCKER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IMAGE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PROVIDED</a:t>
            </a:r>
            <a:r>
              <a:rPr lang="en-US" sz="1800" b="1" spc="-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Just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/Desktop/ResearchTrack1/python_simulator/robot-</a:t>
            </a:r>
            <a:r>
              <a:rPr sz="1800" spc="-25" dirty="0">
                <a:latin typeface="Calibri"/>
                <a:cs typeface="Calibri"/>
              </a:rPr>
              <a:t>sim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867" y="673099"/>
            <a:ext cx="1689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950" y="1975611"/>
            <a:ext cx="10436225" cy="2734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Indeed,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simulator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libraries: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pygame,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PyPyBox2D,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PyYAML</a:t>
            </a:r>
            <a:endParaRPr lang="en-US" spc="-10" dirty="0">
              <a:latin typeface="Calibri"/>
              <a:cs typeface="Calibri"/>
            </a:endParaRPr>
          </a:p>
          <a:p>
            <a:pPr marL="12700" marR="55880">
              <a:lnSpc>
                <a:spcPct val="100000"/>
              </a:lnSpc>
              <a:spcBef>
                <a:spcPts val="10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terminal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robot-</a:t>
            </a:r>
            <a:r>
              <a:rPr sz="1800" i="1" dirty="0">
                <a:latin typeface="Calibri"/>
                <a:cs typeface="Calibri"/>
              </a:rPr>
              <a:t>sim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run: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$</a:t>
            </a:r>
            <a:r>
              <a:rPr sz="1800" b="1" dirty="0">
                <a:latin typeface="Calibri"/>
                <a:cs typeface="Calibri"/>
              </a:rPr>
              <a:t>python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run.py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test.py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everything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some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boxes.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Please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instructions 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EC7908"/>
                </a:solidFill>
                <a:uFill>
                  <a:solidFill>
                    <a:srgbClr val="EC7908"/>
                  </a:solidFill>
                </a:uFill>
                <a:latin typeface="Calibri"/>
                <a:cs typeface="Calibri"/>
                <a:hlinkClick r:id="rId2"/>
              </a:rPr>
              <a:t>https://github.com/CarmineD8/python_simulator</a:t>
            </a:r>
            <a:r>
              <a:rPr sz="1800" spc="25" dirty="0">
                <a:solidFill>
                  <a:srgbClr val="EC7908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try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exercises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164" y="542290"/>
            <a:ext cx="41567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Superuser</a:t>
            </a:r>
            <a:r>
              <a:rPr spc="-180" dirty="0"/>
              <a:t> </a:t>
            </a:r>
            <a:r>
              <a:rPr spc="-10" dirty="0"/>
              <a:t>privileges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537461"/>
            <a:ext cx="5782945" cy="43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Wait,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what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sudo?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superuser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do: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privileges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default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superuser.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Who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superuser?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304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superuser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account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 </a:t>
            </a:r>
            <a:r>
              <a:rPr sz="1800" dirty="0">
                <a:latin typeface="Calibri"/>
                <a:cs typeface="Calibri"/>
              </a:rPr>
              <a:t>administration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unrestricted, </a:t>
            </a:r>
            <a:r>
              <a:rPr sz="1800" dirty="0">
                <a:latin typeface="Calibri"/>
                <a:cs typeface="Calibri"/>
              </a:rPr>
              <a:t>potentially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adverse,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system-</a:t>
            </a:r>
            <a:r>
              <a:rPr sz="1800" dirty="0">
                <a:latin typeface="Calibri"/>
                <a:cs typeface="Calibri"/>
              </a:rPr>
              <a:t>wide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possibly </a:t>
            </a:r>
            <a:r>
              <a:rPr sz="1800" dirty="0">
                <a:latin typeface="Calibri"/>
                <a:cs typeface="Calibri"/>
              </a:rPr>
              <a:t>become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“superuser”,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 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listed in </a:t>
            </a:r>
            <a:r>
              <a:rPr sz="1800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Calibri"/>
                <a:cs typeface="Calibri"/>
              </a:rPr>
              <a:t>/etc/sudoers </a:t>
            </a:r>
            <a:r>
              <a:rPr sz="1800" spc="-20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default,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sudo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authenticate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themselves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password.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default,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user's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1874520"/>
            <a:ext cx="4049267" cy="33619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6" y="579881"/>
            <a:ext cx="5758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Explore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80" dirty="0"/>
              <a:t> </a:t>
            </a:r>
            <a:r>
              <a:rPr dirty="0"/>
              <a:t>folder</a:t>
            </a:r>
            <a:r>
              <a:rPr spc="-170" dirty="0"/>
              <a:t> </a:t>
            </a:r>
            <a:r>
              <a:rPr spc="-10" dirty="0"/>
              <a:t>Hierarchy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3002" y="6604952"/>
            <a:ext cx="218821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US"/>
              <a:t>Research Track 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Carmine</a:t>
            </a:r>
            <a:r>
              <a:rPr spc="-20" dirty="0"/>
              <a:t> </a:t>
            </a:r>
            <a:r>
              <a:rPr spc="-30" dirty="0"/>
              <a:t>Tommaso</a:t>
            </a:r>
            <a:r>
              <a:rPr spc="-60" dirty="0"/>
              <a:t> </a:t>
            </a:r>
            <a:r>
              <a:rPr spc="-10" dirty="0"/>
              <a:t>Recchiuto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744" y="1403603"/>
            <a:ext cx="10288905" cy="491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Let’s go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 shell.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r>
              <a:rPr sz="1800" spc="-10" dirty="0">
                <a:latin typeface="Calibri"/>
                <a:cs typeface="Calibri"/>
              </a:rPr>
              <a:t> systems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composed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elements: </a:t>
            </a:r>
            <a:r>
              <a:rPr sz="1800" b="1" dirty="0">
                <a:latin typeface="Calibri"/>
                <a:cs typeface="Calibri"/>
              </a:rPr>
              <a:t>folders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files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folders,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often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directories,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organize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computer.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themselves </a:t>
            </a:r>
            <a:r>
              <a:rPr sz="1800" dirty="0">
                <a:latin typeface="Calibri"/>
                <a:cs typeface="Calibri"/>
              </a:rPr>
              <a:t>take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1428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(i.e. </a:t>
            </a:r>
            <a:r>
              <a:rPr sz="1800" b="1" dirty="0">
                <a:latin typeface="Calibri"/>
                <a:cs typeface="Calibri"/>
              </a:rPr>
              <a:t>folder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my_ros/src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folder,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workspace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ROS.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 $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installed 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run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$sudo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apt-</a:t>
            </a:r>
            <a:r>
              <a:rPr sz="1800" b="1" dirty="0">
                <a:latin typeface="Calibri"/>
                <a:cs typeface="Calibri"/>
              </a:rPr>
              <a:t>get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Now,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directory?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$cd</a:t>
            </a:r>
            <a:r>
              <a:rPr sz="1800" b="1" spc="-10" dirty="0">
                <a:latin typeface="Calibri"/>
                <a:cs typeface="Calibri"/>
              </a:rPr>
              <a:t> /home/my_ros/src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438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directory. </a:t>
            </a:r>
            <a:r>
              <a:rPr sz="1800" spc="-20" dirty="0">
                <a:latin typeface="Calibri"/>
                <a:cs typeface="Calibri"/>
              </a:rPr>
              <a:t>When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"cd"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autocomplete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directory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C790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10129</Words>
  <Application>Microsoft Office PowerPoint</Application>
  <PresentationFormat>Widescreen</PresentationFormat>
  <Paragraphs>1004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Georgia</vt:lpstr>
      <vt:lpstr>Times New Roman</vt:lpstr>
      <vt:lpstr>Office Theme</vt:lpstr>
      <vt:lpstr>Linux (for Robotics)</vt:lpstr>
      <vt:lpstr>Linux</vt:lpstr>
      <vt:lpstr>Linux</vt:lpstr>
      <vt:lpstr>Linux</vt:lpstr>
      <vt:lpstr>Linux</vt:lpstr>
      <vt:lpstr>Linux Shell</vt:lpstr>
      <vt:lpstr>Linux Shell – apt-get</vt:lpstr>
      <vt:lpstr>Superuser privileges</vt:lpstr>
      <vt:lpstr>Explore the folder Hierarchy</vt:lpstr>
      <vt:lpstr>Explore the folder Hierarchy</vt:lpstr>
      <vt:lpstr>Explore the folder Hierarchy</vt:lpstr>
      <vt:lpstr>Create Files and Directories</vt:lpstr>
      <vt:lpstr>Create Files and Directories</vt:lpstr>
      <vt:lpstr>vi visual editor</vt:lpstr>
      <vt:lpstr>vi visual editor</vt:lpstr>
      <vt:lpstr>gedit text editor</vt:lpstr>
      <vt:lpstr>Commands move and copy</vt:lpstr>
      <vt:lpstr>Commands move and copy</vt:lpstr>
      <vt:lpstr>Commands remove</vt:lpstr>
      <vt:lpstr>Explore permissions</vt:lpstr>
      <vt:lpstr>Explore permissions</vt:lpstr>
      <vt:lpstr>Explore permissions</vt:lpstr>
      <vt:lpstr>Command chmod</vt:lpstr>
      <vt:lpstr>Command chmod</vt:lpstr>
      <vt:lpstr>Command chmod</vt:lpstr>
      <vt:lpstr>Bash scripts</vt:lpstr>
      <vt:lpstr>Bash scripts</vt:lpstr>
      <vt:lpstr>Bash scripts</vt:lpstr>
      <vt:lpstr>Bash scripts</vt:lpstr>
      <vt:lpstr>The .bashrc script</vt:lpstr>
      <vt:lpstr>Environmental variables</vt:lpstr>
      <vt:lpstr>Understanding processes</vt:lpstr>
      <vt:lpstr>Understanding processes</vt:lpstr>
      <vt:lpstr>Understanding processes</vt:lpstr>
      <vt:lpstr>Killing processes</vt:lpstr>
      <vt:lpstr>SSH protocol</vt:lpstr>
      <vt:lpstr>SSH protocol</vt:lpstr>
      <vt:lpstr>That’s all</vt:lpstr>
      <vt:lpstr>Python (for Robotics)</vt:lpstr>
      <vt:lpstr>Python</vt:lpstr>
      <vt:lpstr>Python</vt:lpstr>
      <vt:lpstr>Install Pip</vt:lpstr>
      <vt:lpstr>Pip</vt:lpstr>
      <vt:lpstr>Create your first program</vt:lpstr>
      <vt:lpstr>Create your first program Here we write the following code:</vt:lpstr>
      <vt:lpstr>Create your first program</vt:lpstr>
      <vt:lpstr>More complex programs</vt:lpstr>
      <vt:lpstr>Variables</vt:lpstr>
      <vt:lpstr>Data Types In the example before, we have seen numbers and strings. Numbers may be integer or float, and strings are sequence of characters with quotes or double quotes.</vt:lpstr>
      <vt:lpstr>Data Types</vt:lpstr>
      <vt:lpstr>If-Else statements</vt:lpstr>
      <vt:lpstr>If-Else statements</vt:lpstr>
      <vt:lpstr>TWO IMPORTANT REMARKS</vt:lpstr>
      <vt:lpstr>TWO IMPORTANT REMARKS</vt:lpstr>
      <vt:lpstr>If-elif-else statements</vt:lpstr>
      <vt:lpstr>FOR Loops</vt:lpstr>
      <vt:lpstr>FOR Loops</vt:lpstr>
      <vt:lpstr>WHILE Loops</vt:lpstr>
      <vt:lpstr>Using functions</vt:lpstr>
      <vt:lpstr>Using functions</vt:lpstr>
      <vt:lpstr>Handling exceptions</vt:lpstr>
      <vt:lpstr>Handling exceptions</vt:lpstr>
      <vt:lpstr>Classes and Objects</vt:lpstr>
      <vt:lpstr>Classes and Objects</vt:lpstr>
      <vt:lpstr>Classes and Objects</vt:lpstr>
      <vt:lpstr>Classes and Objects</vt:lpstr>
      <vt:lpstr>Working with FIles</vt:lpstr>
      <vt:lpstr>Import</vt:lpstr>
      <vt:lpstr>Import</vt:lpstr>
      <vt:lpstr>Import</vt:lpstr>
      <vt:lpstr>That’s all!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PROGRAMMING WITH ROS: Introduction to ROS</dc:title>
  <dc:creator>carmine.recchiuto@dibris.unige.it</dc:creator>
  <cp:lastModifiedBy>Carmine Recchiuto</cp:lastModifiedBy>
  <cp:revision>2</cp:revision>
  <dcterms:created xsi:type="dcterms:W3CDTF">2023-09-24T09:12:04Z</dcterms:created>
  <dcterms:modified xsi:type="dcterms:W3CDTF">2023-09-24T15:23:55Z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2023-09-24T00:00:00Z</vt:filetime>
  </property>
  <property fmtid="{D5CDD505-2E9C-101B-9397-08002B2CF9AE}" pid="5" name="Producer">
    <vt:lpwstr>Microsoft® PowerPoint® per Microsoft 365</vt:lpwstr>
  </property>
</Properties>
</file>