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73" r:id="rId8"/>
    <p:sldId id="274" r:id="rId9"/>
    <p:sldId id="275" r:id="rId10"/>
    <p:sldId id="271" r:id="rId11"/>
    <p:sldId id="270"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userDrawn="1"/>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r" eaLnBrk="0" hangingPunct="0">
              <a:spcBef>
                <a:spcPct val="20000"/>
              </a:spcBef>
              <a:buClr>
                <a:srgbClr val="333399"/>
              </a:buClr>
              <a:buFont typeface="Wingdings" pitchFamily="2" charset="2"/>
              <a:defRPr sz="2800" b="1">
                <a:latin typeface="Times New Roman" pitchFamily="18" charset="0"/>
                <a:ea typeface="楷体_GB2312" pitchFamily="1" charset="-122"/>
              </a:defRPr>
            </a:lvl1pPr>
            <a:lvl2pPr algn="ctr" eaLnBrk="0" hangingPunct="0">
              <a:spcBef>
                <a:spcPct val="20000"/>
              </a:spcBef>
              <a:buClr>
                <a:srgbClr val="333399"/>
              </a:buClr>
              <a:buFont typeface="Wingdings" pitchFamily="2" charset="2"/>
              <a:defRPr sz="2400" b="1">
                <a:latin typeface="Times New Roman" pitchFamily="18" charset="0"/>
                <a:ea typeface="楷体_GB2312" pitchFamily="1" charset="-122"/>
              </a:defRPr>
            </a:lvl2pPr>
            <a:lvl3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3pPr>
            <a:lvl4pPr algn="ctr" eaLnBrk="0" hangingPunct="0">
              <a:spcBef>
                <a:spcPct val="20000"/>
              </a:spcBef>
              <a:buClr>
                <a:srgbClr val="333399"/>
              </a:buClr>
              <a:buFont typeface="Wingdings" pitchFamily="2" charset="2"/>
              <a:defRPr sz="2000" b="1">
                <a:latin typeface="Times New Roman" pitchFamily="18" charset="0"/>
                <a:ea typeface="楷体_GB2312" pitchFamily="1" charset="-122"/>
              </a:defRPr>
            </a:lvl4pPr>
            <a:lvl5pPr algn="ctr" eaLnBrk="0" hangingPunct="0">
              <a:spcBef>
                <a:spcPct val="20000"/>
              </a:spcBef>
              <a:buClr>
                <a:srgbClr val="333399"/>
              </a:buClr>
              <a:defRPr sz="2000" b="1">
                <a:latin typeface="Times New Roman" pitchFamily="18" charset="0"/>
                <a:ea typeface="楷体_GB2312" pitchFamily="1" charset="-122"/>
              </a:defRPr>
            </a:lvl5pPr>
            <a:lvl6pPr algn="ctr" eaLnBrk="0" fontAlgn="base" hangingPunct="0">
              <a:spcBef>
                <a:spcPct val="20000"/>
              </a:spcBef>
              <a:spcAft>
                <a:spcPct val="0"/>
              </a:spcAft>
              <a:buClr>
                <a:srgbClr val="333399"/>
              </a:buClr>
              <a:defRPr sz="2000" b="1">
                <a:latin typeface="Times New Roman" pitchFamily="18" charset="0"/>
                <a:ea typeface="楷体_GB2312" pitchFamily="1" charset="-122"/>
              </a:defRPr>
            </a:lvl6pPr>
            <a:lvl7pPr algn="ctr" eaLnBrk="0" fontAlgn="base" hangingPunct="0">
              <a:spcBef>
                <a:spcPct val="20000"/>
              </a:spcBef>
              <a:spcAft>
                <a:spcPct val="0"/>
              </a:spcAft>
              <a:buClr>
                <a:srgbClr val="333399"/>
              </a:buClr>
              <a:defRPr sz="2000" b="1">
                <a:latin typeface="Times New Roman" pitchFamily="18" charset="0"/>
                <a:ea typeface="楷体_GB2312" pitchFamily="1" charset="-122"/>
              </a:defRPr>
            </a:lvl7pPr>
            <a:lvl8pPr algn="ctr" eaLnBrk="0" fontAlgn="base" hangingPunct="0">
              <a:spcBef>
                <a:spcPct val="20000"/>
              </a:spcBef>
              <a:spcAft>
                <a:spcPct val="0"/>
              </a:spcAft>
              <a:buClr>
                <a:srgbClr val="333399"/>
              </a:buClr>
              <a:defRPr sz="2000" b="1">
                <a:latin typeface="Times New Roman" pitchFamily="18" charset="0"/>
                <a:ea typeface="楷体_GB2312" pitchFamily="1" charset="-122"/>
              </a:defRPr>
            </a:lvl8pPr>
            <a:lvl9pPr algn="ctr" eaLnBrk="0" fontAlgn="base" hangingPunct="0">
              <a:spcBef>
                <a:spcPct val="20000"/>
              </a:spcBef>
              <a:spcAft>
                <a:spcPct val="0"/>
              </a:spcAft>
              <a:buClr>
                <a:srgbClr val="333399"/>
              </a:buClr>
              <a:defRPr sz="2000" b="1">
                <a:latin typeface="Times New Roman" pitchFamily="18" charset="0"/>
                <a:ea typeface="楷体_GB2312" pitchFamily="1" charset="-122"/>
              </a:defRPr>
            </a:lvl9pPr>
          </a:lstStyle>
          <a:p>
            <a:endParaRPr lang="zh-CN" altLang="zh-CN"/>
          </a:p>
          <a:p>
            <a:endParaRPr lang="zh-CN" altLang="zh-CN"/>
          </a:p>
          <a:p>
            <a:endParaRPr lang="zh-CN" altLang="zh-CN"/>
          </a:p>
          <a:p>
            <a:endParaRPr lang="zh-CN" altLang="zh-CN"/>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lnSpc>
                <a:spcPct val="90000"/>
              </a:lnSpc>
              <a:defRPr sz="3200" b="1">
                <a:latin typeface="Times New Roman" pitchFamily="18" charset="0"/>
                <a:ea typeface="楷体_GB2312" pitchFamily="1" charset="-122"/>
              </a:defRPr>
            </a:lvl1pPr>
            <a:lvl2pPr eaLnBrk="0" hangingPunct="0">
              <a:lnSpc>
                <a:spcPct val="90000"/>
              </a:lnSpc>
              <a:defRPr sz="3200" b="1">
                <a:latin typeface="Times New Roman" pitchFamily="18" charset="0"/>
                <a:ea typeface="楷体_GB2312" pitchFamily="1" charset="-122"/>
              </a:defRPr>
            </a:lvl2pPr>
            <a:lvl3pPr eaLnBrk="0" hangingPunct="0">
              <a:lnSpc>
                <a:spcPct val="90000"/>
              </a:lnSpc>
              <a:defRPr sz="3200" b="1">
                <a:latin typeface="Times New Roman" pitchFamily="18" charset="0"/>
                <a:ea typeface="楷体_GB2312" pitchFamily="1" charset="-122"/>
              </a:defRPr>
            </a:lvl3pPr>
            <a:lvl4pPr eaLnBrk="0" hangingPunct="0">
              <a:lnSpc>
                <a:spcPct val="90000"/>
              </a:lnSpc>
              <a:defRPr sz="3200" b="1">
                <a:latin typeface="Times New Roman" pitchFamily="18" charset="0"/>
                <a:ea typeface="楷体_GB2312" pitchFamily="1" charset="-122"/>
              </a:defRPr>
            </a:lvl4pPr>
            <a:lvl5pPr eaLnBrk="0" hangingPunct="0">
              <a:lnSpc>
                <a:spcPct val="90000"/>
              </a:lnSpc>
              <a:defRPr sz="3200" b="1">
                <a:latin typeface="Times New Roman" pitchFamily="18" charset="0"/>
                <a:ea typeface="楷体_GB2312" pitchFamily="1" charset="-122"/>
              </a:defRPr>
            </a:lvl5pPr>
            <a:lvl6pPr marL="457200" eaLnBrk="0" fontAlgn="base" hangingPunct="0">
              <a:lnSpc>
                <a:spcPct val="90000"/>
              </a:lnSpc>
              <a:spcBef>
                <a:spcPct val="0"/>
              </a:spcBef>
              <a:spcAft>
                <a:spcPct val="0"/>
              </a:spcAft>
              <a:defRPr sz="3200" b="1">
                <a:latin typeface="Times New Roman" pitchFamily="18" charset="0"/>
                <a:ea typeface="楷体_GB2312" pitchFamily="1" charset="-122"/>
              </a:defRPr>
            </a:lvl6pPr>
            <a:lvl7pPr marL="914400" eaLnBrk="0" fontAlgn="base" hangingPunct="0">
              <a:lnSpc>
                <a:spcPct val="90000"/>
              </a:lnSpc>
              <a:spcBef>
                <a:spcPct val="0"/>
              </a:spcBef>
              <a:spcAft>
                <a:spcPct val="0"/>
              </a:spcAft>
              <a:defRPr sz="3200" b="1">
                <a:latin typeface="Times New Roman" pitchFamily="18" charset="0"/>
                <a:ea typeface="楷体_GB2312" pitchFamily="1" charset="-122"/>
              </a:defRPr>
            </a:lvl7pPr>
            <a:lvl8pPr marL="1371600" eaLnBrk="0" fontAlgn="base" hangingPunct="0">
              <a:lnSpc>
                <a:spcPct val="90000"/>
              </a:lnSpc>
              <a:spcBef>
                <a:spcPct val="0"/>
              </a:spcBef>
              <a:spcAft>
                <a:spcPct val="0"/>
              </a:spcAft>
              <a:defRPr sz="3200" b="1">
                <a:latin typeface="Times New Roman" pitchFamily="18" charset="0"/>
                <a:ea typeface="楷体_GB2312" pitchFamily="1" charset="-122"/>
              </a:defRPr>
            </a:lvl8pPr>
            <a:lvl9pPr marL="1828800" eaLnBrk="0" fontAlgn="base" hangingPunct="0">
              <a:lnSpc>
                <a:spcPct val="90000"/>
              </a:lnSpc>
              <a:spcBef>
                <a:spcPct val="0"/>
              </a:spcBef>
              <a:spcAft>
                <a:spcPct val="0"/>
              </a:spcAft>
              <a:defRPr sz="3200" b="1">
                <a:latin typeface="Times New Roman" pitchFamily="18" charset="0"/>
                <a:ea typeface="楷体_GB2312" pitchFamily="1" charset="-122"/>
              </a:defRPr>
            </a:lvl9pPr>
          </a:lstStyle>
          <a:p>
            <a:endParaRPr lang="zh-CN" altLang="zh-CN"/>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alt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alt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088487"/>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8868733"/>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25359348"/>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6022900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164333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164741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301784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26121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664276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8358383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userDrawn="1"/>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log.csdn.net/ta893115871/article/details/7505560" TargetMode="External"/><Relationship Id="rId2" Type="http://schemas.openxmlformats.org/officeDocument/2006/relationships/hyperlink" Target="http://blog.csdn.net/anonymalias/article/details/9238705" TargetMode="External"/><Relationship Id="rId1" Type="http://schemas.openxmlformats.org/officeDocument/2006/relationships/slideLayout" Target="../slideLayouts/slideLayout2.xml"/><Relationship Id="rId4" Type="http://schemas.openxmlformats.org/officeDocument/2006/relationships/hyperlink" Target="http://qq164587043.blog.51cto.com/261469/515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Linux</a:t>
            </a:r>
            <a:r>
              <a:rPr lang="zh-CN" altLang="en-US" dirty="0" smtClean="0"/>
              <a:t>内核学习交流</a:t>
            </a:r>
            <a:endParaRPr lang="zh-CN" altLang="en-US" dirty="0"/>
          </a:p>
        </p:txBody>
      </p:sp>
      <p:sp>
        <p:nvSpPr>
          <p:cNvPr id="3" name="副标题 2"/>
          <p:cNvSpPr>
            <a:spLocks noGrp="1"/>
          </p:cNvSpPr>
          <p:nvPr>
            <p:ph type="subTitle" idx="1"/>
          </p:nvPr>
        </p:nvSpPr>
        <p:spPr/>
        <p:txBody>
          <a:bodyPr/>
          <a:lstStyle/>
          <a:p>
            <a:r>
              <a:rPr lang="en-US" altLang="zh-CN" dirty="0" smtClean="0"/>
              <a:t>System V </a:t>
            </a:r>
            <a:r>
              <a:rPr lang="zh-CN" altLang="en-US" dirty="0" smtClean="0"/>
              <a:t>信号量</a:t>
            </a:r>
            <a:endParaRPr lang="en-US" altLang="zh-CN" dirty="0" smtClean="0"/>
          </a:p>
          <a:p>
            <a:r>
              <a:rPr lang="zh-CN" altLang="en-US" dirty="0"/>
              <a:t>余</a:t>
            </a:r>
            <a:r>
              <a:rPr lang="zh-CN" altLang="en-US" dirty="0" smtClean="0"/>
              <a:t>奇  </a:t>
            </a:r>
            <a:r>
              <a:rPr lang="en-US" altLang="zh-CN" dirty="0" smtClean="0"/>
              <a:t>2013-11-2</a:t>
            </a:r>
            <a:endParaRPr lang="zh-CN" altLang="en-US" dirty="0"/>
          </a:p>
        </p:txBody>
      </p:sp>
    </p:spTree>
    <p:extLst>
      <p:ext uri="{BB962C8B-B14F-4D97-AF65-F5344CB8AC3E}">
        <p14:creationId xmlns:p14="http://schemas.microsoft.com/office/powerpoint/2010/main" val="2244844202"/>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r>
              <a:rPr lang="en-US" altLang="zh-CN" dirty="0" err="1" smtClean="0"/>
              <a:t>semctl</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sz="1600" b="0" dirty="0"/>
              <a:t>IPC_STAT</a:t>
            </a:r>
            <a:r>
              <a:rPr lang="zh-CN" altLang="en-US" sz="1600" b="0" dirty="0"/>
              <a:t>：获取此信号量集合的</a:t>
            </a:r>
            <a:r>
              <a:rPr lang="en-US" altLang="zh-CN" sz="1600" b="0" dirty="0" err="1"/>
              <a:t>semid_ds</a:t>
            </a:r>
            <a:r>
              <a:rPr lang="zh-CN" altLang="en-US" sz="1600" b="0" dirty="0"/>
              <a:t>结构，存放在第四个参数</a:t>
            </a:r>
            <a:r>
              <a:rPr lang="en-US" altLang="zh-CN" sz="1600" b="0" dirty="0" err="1"/>
              <a:t>arg</a:t>
            </a:r>
            <a:r>
              <a:rPr lang="zh-CN" altLang="en-US" sz="1600" b="0" dirty="0"/>
              <a:t>的</a:t>
            </a:r>
            <a:r>
              <a:rPr lang="en-US" altLang="zh-CN" sz="1600" b="0" dirty="0" err="1"/>
              <a:t>buf</a:t>
            </a:r>
            <a:r>
              <a:rPr lang="zh-CN" altLang="en-US" sz="1600" b="0" dirty="0"/>
              <a:t>中；</a:t>
            </a:r>
          </a:p>
          <a:p>
            <a:r>
              <a:rPr lang="en-US" altLang="zh-CN" sz="1600" b="0" dirty="0"/>
              <a:t>IPC_SET</a:t>
            </a:r>
            <a:r>
              <a:rPr lang="zh-CN" altLang="en-US" sz="1600" b="0" dirty="0"/>
              <a:t>：通过</a:t>
            </a:r>
            <a:r>
              <a:rPr lang="en-US" altLang="zh-CN" sz="1600" b="0" dirty="0" err="1"/>
              <a:t>arg.buf</a:t>
            </a:r>
            <a:r>
              <a:rPr lang="zh-CN" altLang="en-US" sz="1600" b="0" dirty="0"/>
              <a:t>来设定信号量集相关联的</a:t>
            </a:r>
            <a:r>
              <a:rPr lang="en-US" altLang="zh-CN" sz="1600" b="0" dirty="0" err="1"/>
              <a:t>semid_ds</a:t>
            </a:r>
            <a:r>
              <a:rPr lang="zh-CN" altLang="en-US" sz="1600" b="0" dirty="0"/>
              <a:t>中信号量集合权限为</a:t>
            </a:r>
            <a:r>
              <a:rPr lang="en-US" altLang="zh-CN" sz="1600" b="0" dirty="0" err="1"/>
              <a:t>sem_perm</a:t>
            </a:r>
            <a:r>
              <a:rPr lang="zh-CN" altLang="en-US" sz="1600" b="0" dirty="0"/>
              <a:t>中的</a:t>
            </a:r>
            <a:r>
              <a:rPr lang="en-US" altLang="zh-CN" sz="1600" b="0" dirty="0" err="1"/>
              <a:t>uid</a:t>
            </a:r>
            <a:r>
              <a:rPr lang="zh-CN" altLang="en-US" sz="1600" b="0" dirty="0"/>
              <a:t>，</a:t>
            </a:r>
            <a:r>
              <a:rPr lang="en-US" altLang="zh-CN" sz="1600" b="0" dirty="0" err="1"/>
              <a:t>gid</a:t>
            </a:r>
            <a:r>
              <a:rPr lang="zh-CN" altLang="en-US" sz="1600" b="0" dirty="0"/>
              <a:t>，</a:t>
            </a:r>
            <a:r>
              <a:rPr lang="en-US" altLang="zh-CN" sz="1600" b="0" dirty="0"/>
              <a:t>mode</a:t>
            </a:r>
            <a:r>
              <a:rPr lang="zh-CN" altLang="en-US" sz="1600" b="0" dirty="0"/>
              <a:t>。</a:t>
            </a:r>
          </a:p>
          <a:p>
            <a:r>
              <a:rPr lang="en-US" altLang="zh-CN" sz="1600" b="0" dirty="0"/>
              <a:t>IPC_RMID</a:t>
            </a:r>
            <a:r>
              <a:rPr lang="zh-CN" altLang="en-US" sz="1600" b="0" dirty="0"/>
              <a:t>：从系统中删除该信号量集合。这种删除立即发生，仍在使用该信号量集的其他进程，在下次对该信号量集进行操作的时候，会发生错误并返回</a:t>
            </a:r>
            <a:r>
              <a:rPr lang="en-US" altLang="zh-CN" sz="1600" b="0" dirty="0"/>
              <a:t>EIDRM</a:t>
            </a:r>
            <a:r>
              <a:rPr lang="zh-CN" altLang="en-US" sz="1600" b="0" dirty="0"/>
              <a:t>。这和</a:t>
            </a:r>
            <a:r>
              <a:rPr lang="en-US" altLang="zh-CN" sz="1600" b="0" dirty="0"/>
              <a:t>POSIX</a:t>
            </a:r>
            <a:r>
              <a:rPr lang="zh-CN" altLang="en-US" sz="1600" b="0" dirty="0"/>
              <a:t>信号量是不一样的。</a:t>
            </a:r>
            <a:r>
              <a:rPr lang="en-US" altLang="zh-CN" sz="1600" b="0" dirty="0"/>
              <a:t>POSIX</a:t>
            </a:r>
            <a:r>
              <a:rPr lang="zh-CN" altLang="en-US" sz="1600" b="0" dirty="0"/>
              <a:t>信号量</a:t>
            </a:r>
            <a:r>
              <a:rPr lang="en-US" altLang="zh-CN" sz="1600" b="0" dirty="0" err="1"/>
              <a:t>sem_unlink</a:t>
            </a:r>
            <a:r>
              <a:rPr lang="zh-CN" altLang="en-US" sz="1600" b="0" dirty="0"/>
              <a:t>只是会立即删除信号量的在文件系统中的文件，而信号量的析构是在最后一个</a:t>
            </a:r>
            <a:r>
              <a:rPr lang="en-US" altLang="zh-CN" sz="1600" b="0" dirty="0" err="1"/>
              <a:t>sem_close</a:t>
            </a:r>
            <a:r>
              <a:rPr lang="zh-CN" altLang="en-US" sz="1600" b="0" dirty="0"/>
              <a:t>发生是进行的。</a:t>
            </a:r>
          </a:p>
          <a:p>
            <a:r>
              <a:rPr lang="en-US" altLang="zh-CN" sz="1600" b="0" dirty="0"/>
              <a:t>GETVAL</a:t>
            </a:r>
            <a:r>
              <a:rPr lang="zh-CN" altLang="en-US" sz="1600" b="0" dirty="0"/>
              <a:t>：返回第</a:t>
            </a:r>
            <a:r>
              <a:rPr lang="en-US" altLang="zh-CN" sz="1600" b="0" dirty="0" err="1"/>
              <a:t>semnum</a:t>
            </a:r>
            <a:r>
              <a:rPr lang="zh-CN" altLang="en-US" sz="1600" b="0" dirty="0"/>
              <a:t>个信号量的值；</a:t>
            </a:r>
          </a:p>
          <a:p>
            <a:r>
              <a:rPr lang="en-US" altLang="zh-CN" sz="1600" b="0" dirty="0"/>
              <a:t>SETVAL</a:t>
            </a:r>
            <a:r>
              <a:rPr lang="zh-CN" altLang="en-US" sz="1600" b="0" dirty="0"/>
              <a:t>：设置第</a:t>
            </a:r>
            <a:r>
              <a:rPr lang="en-US" altLang="zh-CN" sz="1600" b="0" dirty="0" err="1"/>
              <a:t>semnum</a:t>
            </a:r>
            <a:r>
              <a:rPr lang="zh-CN" altLang="en-US" sz="1600" b="0" dirty="0"/>
              <a:t>个信号量的值，该值由第四个参数</a:t>
            </a:r>
            <a:r>
              <a:rPr lang="en-US" altLang="zh-CN" sz="1600" b="0" dirty="0" err="1"/>
              <a:t>arg</a:t>
            </a:r>
            <a:r>
              <a:rPr lang="zh-CN" altLang="en-US" sz="1600" b="0" dirty="0"/>
              <a:t>中的</a:t>
            </a:r>
            <a:r>
              <a:rPr lang="en-US" altLang="zh-CN" sz="1600" b="0" dirty="0" err="1"/>
              <a:t>val</a:t>
            </a:r>
            <a:r>
              <a:rPr lang="zh-CN" altLang="en-US" sz="1600" b="0" dirty="0"/>
              <a:t>指定；</a:t>
            </a:r>
          </a:p>
          <a:p>
            <a:r>
              <a:rPr lang="en-US" altLang="zh-CN" sz="1600" b="0" dirty="0"/>
              <a:t>GETPID</a:t>
            </a:r>
            <a:r>
              <a:rPr lang="zh-CN" altLang="en-US" sz="1600" b="0" dirty="0"/>
              <a:t>：返回第</a:t>
            </a:r>
            <a:r>
              <a:rPr lang="en-US" altLang="zh-CN" sz="1600" b="0" dirty="0" err="1"/>
              <a:t>semnum</a:t>
            </a:r>
            <a:r>
              <a:rPr lang="zh-CN" altLang="en-US" sz="1600" b="0" dirty="0"/>
              <a:t>个信号量的</a:t>
            </a:r>
            <a:r>
              <a:rPr lang="en-US" altLang="zh-CN" sz="1600" b="0" dirty="0" err="1"/>
              <a:t>sempid</a:t>
            </a:r>
            <a:r>
              <a:rPr lang="zh-CN" altLang="en-US" sz="1600" b="0" dirty="0"/>
              <a:t>，最后一个操作的</a:t>
            </a:r>
            <a:r>
              <a:rPr lang="en-US" altLang="zh-CN" sz="1600" b="0" dirty="0" err="1"/>
              <a:t>pid</a:t>
            </a:r>
            <a:r>
              <a:rPr lang="zh-CN" altLang="en-US" sz="1600" b="0" dirty="0"/>
              <a:t>；</a:t>
            </a:r>
          </a:p>
          <a:p>
            <a:r>
              <a:rPr lang="en-US" altLang="zh-CN" sz="1600" b="0" dirty="0"/>
              <a:t>GETNCNT</a:t>
            </a:r>
            <a:r>
              <a:rPr lang="zh-CN" altLang="en-US" sz="1600" b="0" dirty="0"/>
              <a:t>：返回第</a:t>
            </a:r>
            <a:r>
              <a:rPr lang="en-US" altLang="zh-CN" sz="1600" b="0" dirty="0" err="1"/>
              <a:t>semnum</a:t>
            </a:r>
            <a:r>
              <a:rPr lang="zh-CN" altLang="en-US" sz="1600" b="0" dirty="0"/>
              <a:t>个信号量的</a:t>
            </a:r>
            <a:r>
              <a:rPr lang="en-US" altLang="zh-CN" sz="1600" b="0" dirty="0" err="1"/>
              <a:t>semncnt</a:t>
            </a:r>
            <a:r>
              <a:rPr lang="zh-CN" altLang="en-US" sz="1600" b="0" dirty="0"/>
              <a:t>。等待</a:t>
            </a:r>
            <a:r>
              <a:rPr lang="en-US" altLang="zh-CN" sz="1600" b="0" dirty="0" err="1"/>
              <a:t>semval</a:t>
            </a:r>
            <a:r>
              <a:rPr lang="zh-CN" altLang="en-US" sz="1600" b="0" dirty="0"/>
              <a:t>变为大于当前值的线程数；</a:t>
            </a:r>
          </a:p>
          <a:p>
            <a:r>
              <a:rPr lang="en-US" altLang="zh-CN" sz="1600" b="0" dirty="0"/>
              <a:t>GETZCNT</a:t>
            </a:r>
            <a:r>
              <a:rPr lang="zh-CN" altLang="en-US" sz="1600" b="0" dirty="0"/>
              <a:t>：返回第</a:t>
            </a:r>
            <a:r>
              <a:rPr lang="en-US" altLang="zh-CN" sz="1600" b="0" dirty="0" err="1"/>
              <a:t>semnum</a:t>
            </a:r>
            <a:r>
              <a:rPr lang="zh-CN" altLang="en-US" sz="1600" b="0" dirty="0"/>
              <a:t>个信号量的</a:t>
            </a:r>
            <a:r>
              <a:rPr lang="en-US" altLang="zh-CN" sz="1600" b="0" dirty="0" err="1"/>
              <a:t>semzcnt</a:t>
            </a:r>
            <a:r>
              <a:rPr lang="zh-CN" altLang="en-US" sz="1600" b="0" dirty="0"/>
              <a:t>。等待</a:t>
            </a:r>
            <a:r>
              <a:rPr lang="en-US" altLang="zh-CN" sz="1600" b="0" dirty="0" err="1"/>
              <a:t>semval</a:t>
            </a:r>
            <a:r>
              <a:rPr lang="zh-CN" altLang="en-US" sz="1600" b="0" dirty="0"/>
              <a:t>变为</a:t>
            </a:r>
            <a:r>
              <a:rPr lang="en-US" altLang="zh-CN" sz="1600" b="0" dirty="0"/>
              <a:t>0</a:t>
            </a:r>
            <a:r>
              <a:rPr lang="zh-CN" altLang="en-US" sz="1600" b="0" dirty="0"/>
              <a:t>的线程数。</a:t>
            </a:r>
          </a:p>
          <a:p>
            <a:r>
              <a:rPr lang="en-US" altLang="zh-CN" sz="1600" b="0" dirty="0"/>
              <a:t>GETALL</a:t>
            </a:r>
            <a:r>
              <a:rPr lang="zh-CN" altLang="en-US" sz="1600" b="0" dirty="0"/>
              <a:t>：去信号量集合中所有信号量的值，将结果存放到</a:t>
            </a:r>
            <a:r>
              <a:rPr lang="en-US" altLang="zh-CN" sz="1600" b="0" dirty="0" err="1"/>
              <a:t>arg</a:t>
            </a:r>
            <a:r>
              <a:rPr lang="zh-CN" altLang="en-US" sz="1600" b="0" dirty="0"/>
              <a:t>中的</a:t>
            </a:r>
            <a:r>
              <a:rPr lang="en-US" altLang="zh-CN" sz="1600" b="0" dirty="0"/>
              <a:t>array</a:t>
            </a:r>
            <a:r>
              <a:rPr lang="zh-CN" altLang="en-US" sz="1600" b="0" dirty="0"/>
              <a:t>所指向的数组。</a:t>
            </a:r>
          </a:p>
          <a:p>
            <a:r>
              <a:rPr lang="en-US" altLang="zh-CN" sz="1600" b="0" dirty="0"/>
              <a:t>SETALL</a:t>
            </a:r>
            <a:r>
              <a:rPr lang="zh-CN" altLang="en-US" sz="1600" b="0" dirty="0"/>
              <a:t>：按</a:t>
            </a:r>
            <a:r>
              <a:rPr lang="en-US" altLang="zh-CN" sz="1600" b="0" dirty="0" err="1"/>
              <a:t>arg.array</a:t>
            </a:r>
            <a:r>
              <a:rPr lang="zh-CN" altLang="en-US" sz="1600" b="0" dirty="0"/>
              <a:t>所指向的数组中的值，设置集合中所有信号量的值。</a:t>
            </a:r>
          </a:p>
        </p:txBody>
      </p:sp>
    </p:spTree>
    <p:extLst>
      <p:ext uri="{BB962C8B-B14F-4D97-AF65-F5344CB8AC3E}">
        <p14:creationId xmlns:p14="http://schemas.microsoft.com/office/powerpoint/2010/main" val="977153695"/>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smtClean="0"/>
              <a:t>参考网站：</a:t>
            </a:r>
            <a:endParaRPr lang="en-US" altLang="zh-CN" dirty="0" smtClean="0"/>
          </a:p>
          <a:p>
            <a:pPr marL="514350" indent="-514350">
              <a:buFont typeface="+mj-lt"/>
              <a:buAutoNum type="arabicPeriod"/>
            </a:pPr>
            <a:r>
              <a:rPr lang="en-US" altLang="zh-CN" dirty="0">
                <a:hlinkClick r:id="rId2"/>
              </a:rPr>
              <a:t>http://</a:t>
            </a:r>
            <a:r>
              <a:rPr lang="en-US" altLang="zh-CN" dirty="0" smtClean="0">
                <a:hlinkClick r:id="rId2"/>
              </a:rPr>
              <a:t>blog.csdn.net/anonymalias/article/details/9238705</a:t>
            </a:r>
            <a:endParaRPr lang="en-US" altLang="zh-CN" dirty="0" smtClean="0"/>
          </a:p>
          <a:p>
            <a:pPr marL="514350" indent="-514350">
              <a:buFont typeface="+mj-lt"/>
              <a:buAutoNum type="arabicPeriod"/>
            </a:pPr>
            <a:r>
              <a:rPr lang="en-US" altLang="zh-CN" dirty="0">
                <a:hlinkClick r:id="rId3"/>
              </a:rPr>
              <a:t>http://</a:t>
            </a:r>
            <a:r>
              <a:rPr lang="en-US" altLang="zh-CN" dirty="0" smtClean="0">
                <a:hlinkClick r:id="rId3"/>
              </a:rPr>
              <a:t>blog.csdn.net/ta893115871/article/details/7505560</a:t>
            </a:r>
            <a:endParaRPr lang="en-US" altLang="zh-CN" dirty="0" smtClean="0"/>
          </a:p>
          <a:p>
            <a:pPr marL="514350" indent="-514350">
              <a:buFont typeface="+mj-lt"/>
              <a:buAutoNum type="arabicPeriod"/>
            </a:pPr>
            <a:r>
              <a:rPr lang="en-US" altLang="zh-CN" dirty="0">
                <a:hlinkClick r:id="rId4"/>
              </a:rPr>
              <a:t>http://qq164587043.blog.51cto.com/261469/51549</a:t>
            </a:r>
            <a:endParaRPr lang="en-US" altLang="zh-CN" dirty="0" smtClean="0"/>
          </a:p>
        </p:txBody>
      </p:sp>
    </p:spTree>
    <p:extLst>
      <p:ext uri="{BB962C8B-B14F-4D97-AF65-F5344CB8AC3E}">
        <p14:creationId xmlns:p14="http://schemas.microsoft.com/office/powerpoint/2010/main" val="788127733"/>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Text Box 78"/>
          <p:cNvSpPr txBox="1">
            <a:spLocks noChangeArrowheads="1"/>
          </p:cNvSpPr>
          <p:nvPr/>
        </p:nvSpPr>
        <p:spPr bwMode="auto">
          <a:xfrm>
            <a:off x="1692126" y="2308721"/>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a:solidFill>
                  <a:srgbClr val="808080"/>
                </a:solidFill>
                <a:latin typeface="Arial Black" pitchFamily="34" charset="0"/>
              </a:rPr>
              <a:t>A</a:t>
            </a:r>
          </a:p>
        </p:txBody>
      </p:sp>
      <p:sp>
        <p:nvSpPr>
          <p:cNvPr id="5" name="Text Box 79"/>
          <p:cNvSpPr txBox="1">
            <a:spLocks noChangeArrowheads="1"/>
          </p:cNvSpPr>
          <p:nvPr/>
        </p:nvSpPr>
        <p:spPr bwMode="auto">
          <a:xfrm>
            <a:off x="1692126" y="3378696"/>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B</a:t>
            </a:r>
          </a:p>
        </p:txBody>
      </p:sp>
      <p:sp>
        <p:nvSpPr>
          <p:cNvPr id="6" name="Text Box 81"/>
          <p:cNvSpPr txBox="1">
            <a:spLocks noChangeArrowheads="1"/>
          </p:cNvSpPr>
          <p:nvPr/>
        </p:nvSpPr>
        <p:spPr bwMode="auto">
          <a:xfrm>
            <a:off x="2520801" y="2416671"/>
            <a:ext cx="49315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800" b="1" dirty="0" smtClean="0">
                <a:latin typeface="黑体" pitchFamily="2" charset="-122"/>
                <a:ea typeface="黑体" pitchFamily="2" charset="-122"/>
              </a:rPr>
              <a:t>System V </a:t>
            </a:r>
            <a:r>
              <a:rPr lang="zh-CN" altLang="en-US" sz="2800" b="1" dirty="0" smtClean="0">
                <a:latin typeface="黑体" pitchFamily="2" charset="-122"/>
                <a:ea typeface="黑体" pitchFamily="2" charset="-122"/>
              </a:rPr>
              <a:t>信号量相关函数</a:t>
            </a:r>
            <a:endParaRPr lang="zh-CN" altLang="en-US" sz="2800" b="1" dirty="0">
              <a:latin typeface="黑体" pitchFamily="2" charset="-122"/>
              <a:ea typeface="黑体" pitchFamily="2" charset="-122"/>
            </a:endParaRPr>
          </a:p>
        </p:txBody>
      </p:sp>
      <p:sp>
        <p:nvSpPr>
          <p:cNvPr id="8" name="Text Box 88"/>
          <p:cNvSpPr txBox="1">
            <a:spLocks noChangeArrowheads="1"/>
          </p:cNvSpPr>
          <p:nvPr/>
        </p:nvSpPr>
        <p:spPr bwMode="auto">
          <a:xfrm>
            <a:off x="1692126" y="2297608"/>
            <a:ext cx="86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5400" dirty="0">
                <a:solidFill>
                  <a:srgbClr val="0070C0"/>
                </a:solidFill>
                <a:latin typeface="Arial Black" pitchFamily="34" charset="0"/>
              </a:rPr>
              <a:t>A</a:t>
            </a:r>
          </a:p>
        </p:txBody>
      </p:sp>
      <p:sp>
        <p:nvSpPr>
          <p:cNvPr id="9" name="Text Box 95"/>
          <p:cNvSpPr txBox="1">
            <a:spLocks noChangeArrowheads="1"/>
          </p:cNvSpPr>
          <p:nvPr/>
        </p:nvSpPr>
        <p:spPr bwMode="auto">
          <a:xfrm>
            <a:off x="2520801" y="3534271"/>
            <a:ext cx="3635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smtClean="0">
                <a:latin typeface="黑体" pitchFamily="2" charset="-122"/>
                <a:ea typeface="黑体" pitchFamily="2" charset="-122"/>
              </a:rPr>
              <a:t>实验</a:t>
            </a:r>
            <a:endParaRPr lang="zh-CN" altLang="en-US" sz="2800" b="1" dirty="0">
              <a:latin typeface="黑体" pitchFamily="2" charset="-122"/>
              <a:ea typeface="黑体" pitchFamily="2" charset="-122"/>
            </a:endParaRPr>
          </a:p>
        </p:txBody>
      </p:sp>
    </p:spTree>
    <p:extLst>
      <p:ext uri="{BB962C8B-B14F-4D97-AF65-F5344CB8AC3E}">
        <p14:creationId xmlns:p14="http://schemas.microsoft.com/office/powerpoint/2010/main" val="279838077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
                                        </p:tgtEl>
                                        <p:attrNameLst>
                                          <p:attrName>style.visibility</p:attrName>
                                        </p:attrNameLst>
                                      </p:cBhvr>
                                      <p:to>
                                        <p:strVal val="visible"/>
                                      </p:to>
                                    </p:set>
                                    <p:anim calcmode="discrete" valueType="clr">
                                      <p:cBhvr override="childStyle">
                                        <p:cTn id="7" dur="500"/>
                                        <p:tgtEl>
                                          <p:spTgt spid="8"/>
                                        </p:tgtEl>
                                        <p:attrNameLst>
                                          <p:attrName>style.color</p:attrName>
                                        </p:attrNameLst>
                                      </p:cBhvr>
                                      <p:tavLst>
                                        <p:tav tm="0">
                                          <p:val>
                                            <p:clrVal>
                                              <a:schemeClr val="bg2"/>
                                            </p:clrVal>
                                          </p:val>
                                        </p:tav>
                                        <p:tav tm="50000">
                                          <p:val>
                                            <p:clrVal>
                                              <a:schemeClr val="hlink"/>
                                            </p:clrVal>
                                          </p:val>
                                        </p:tav>
                                      </p:tavLst>
                                    </p:anim>
                                    <p:anim calcmode="discrete" valueType="clr">
                                      <p:cBhvr>
                                        <p:cTn id="8" dur="500"/>
                                        <p:tgtEl>
                                          <p:spTgt spid="8"/>
                                        </p:tgtEl>
                                        <p:attrNameLst>
                                          <p:attrName>fillcolor</p:attrName>
                                        </p:attrNameLst>
                                      </p:cBhvr>
                                      <p:tavLst>
                                        <p:tav tm="0">
                                          <p:val>
                                            <p:clrVal>
                                              <a:schemeClr val="accent2"/>
                                            </p:clrVal>
                                          </p:val>
                                        </p:tav>
                                        <p:tav tm="50000">
                                          <p:val>
                                            <p:clrVal>
                                              <a:schemeClr val="hlink"/>
                                            </p:clrVal>
                                          </p:val>
                                        </p:tav>
                                      </p:tavLst>
                                    </p:anim>
                                    <p:set>
                                      <p:cBhvr>
                                        <p:cTn id="9" dur="500"/>
                                        <p:tgtEl>
                                          <p:spTgt spid="8"/>
                                        </p:tgtEl>
                                        <p:attrNameLst>
                                          <p:attrName>fill.type</p:attrName>
                                        </p:attrNameLst>
                                      </p:cBhvr>
                                      <p:to>
                                        <p:strVal val="solid"/>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5"/>
                                        </p:tgtEl>
                                        <p:attrNameLst>
                                          <p:attrName>style.visibility</p:attrName>
                                        </p:attrNameLst>
                                      </p:cBhvr>
                                      <p:to>
                                        <p:strVal val="visible"/>
                                      </p:to>
                                    </p:set>
                                    <p:anim calcmode="discrete" valueType="clr">
                                      <p:cBhvr override="childStyle">
                                        <p:cTn id="16" dur="500"/>
                                        <p:tgtEl>
                                          <p:spTgt spid="5"/>
                                        </p:tgtEl>
                                        <p:attrNameLst>
                                          <p:attrName>style.color</p:attrName>
                                        </p:attrNameLst>
                                      </p:cBhvr>
                                      <p:tavLst>
                                        <p:tav tm="0">
                                          <p:val>
                                            <p:clrVal>
                                              <a:schemeClr val="bg2"/>
                                            </p:clrVal>
                                          </p:val>
                                        </p:tav>
                                        <p:tav tm="50000">
                                          <p:val>
                                            <p:clrVal>
                                              <a:schemeClr val="hlink"/>
                                            </p:clrVal>
                                          </p:val>
                                        </p:tav>
                                      </p:tavLst>
                                    </p:anim>
                                    <p:anim calcmode="discrete" valueType="clr">
                                      <p:cBhvr>
                                        <p:cTn id="17" dur="500"/>
                                        <p:tgtEl>
                                          <p:spTgt spid="5"/>
                                        </p:tgtEl>
                                        <p:attrNameLst>
                                          <p:attrName>fillcolor</p:attrName>
                                        </p:attrNameLst>
                                      </p:cBhvr>
                                      <p:tavLst>
                                        <p:tav tm="0">
                                          <p:val>
                                            <p:clrVal>
                                              <a:schemeClr val="accent2"/>
                                            </p:clrVal>
                                          </p:val>
                                        </p:tav>
                                        <p:tav tm="50000">
                                          <p:val>
                                            <p:clrVal>
                                              <a:schemeClr val="hlink"/>
                                            </p:clrVal>
                                          </p:val>
                                        </p:tav>
                                      </p:tavLst>
                                    </p:anim>
                                    <p:set>
                                      <p:cBhvr>
                                        <p:cTn id="18" dur="500"/>
                                        <p:tgtEl>
                                          <p:spTgt spid="5"/>
                                        </p:tgtEl>
                                        <p:attrNameLst>
                                          <p:attrName>fill.type</p:attrName>
                                        </p:attrNameLst>
                                      </p:cBhvr>
                                      <p:to>
                                        <p:strVal val="solid"/>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semget</a:t>
            </a:r>
            <a:r>
              <a:rPr lang="zh-CN" altLang="en-US" dirty="0" smtClean="0"/>
              <a:t>函数</a:t>
            </a:r>
            <a:endParaRPr lang="zh-CN" altLang="en-US" dirty="0"/>
          </a:p>
        </p:txBody>
      </p:sp>
      <p:sp>
        <p:nvSpPr>
          <p:cNvPr id="3" name="内容占位符 2"/>
          <p:cNvSpPr>
            <a:spLocks noGrp="1"/>
          </p:cNvSpPr>
          <p:nvPr>
            <p:ph idx="1"/>
          </p:nvPr>
        </p:nvSpPr>
        <p:spPr>
          <a:xfrm>
            <a:off x="683568" y="1340768"/>
            <a:ext cx="7856537" cy="4968552"/>
          </a:xfrm>
        </p:spPr>
        <p:txBody>
          <a:bodyPr/>
          <a:lstStyle/>
          <a:p>
            <a:pPr marL="0" indent="0">
              <a:buNone/>
            </a:pPr>
            <a:r>
              <a:rPr lang="en-US" altLang="zh-CN" dirty="0" smtClean="0"/>
              <a:t>int semget( key_t  key, int  nsems , int semflg)</a:t>
            </a:r>
            <a:r>
              <a:rPr lang="zh-CN" altLang="en-US" b="0" dirty="0" smtClean="0"/>
              <a:t>；</a:t>
            </a:r>
            <a:endParaRPr lang="en-US" altLang="zh-CN" dirty="0"/>
          </a:p>
          <a:p>
            <a:pPr marL="0" indent="0">
              <a:buNone/>
            </a:pPr>
            <a:r>
              <a:rPr lang="en-US" altLang="zh-CN" b="0" dirty="0"/>
              <a:t> </a:t>
            </a:r>
            <a:r>
              <a:rPr lang="en-US" altLang="zh-CN" b="0" dirty="0" smtClean="0"/>
              <a:t>    </a:t>
            </a:r>
            <a:r>
              <a:rPr lang="en-US" altLang="zh-CN" sz="2400" b="0" dirty="0" smtClean="0"/>
              <a:t>semget</a:t>
            </a:r>
            <a:r>
              <a:rPr lang="zh-CN" altLang="en-US" sz="2400" b="0" dirty="0" smtClean="0"/>
              <a:t>函数用于创建或打开一个已存在的信号量。</a:t>
            </a:r>
            <a:r>
              <a:rPr lang="zh-CN" altLang="en-US" sz="2400" b="0" dirty="0" smtClean="0">
                <a:solidFill>
                  <a:srgbClr val="FF0000"/>
                </a:solidFill>
              </a:rPr>
              <a:t>调用</a:t>
            </a:r>
            <a:r>
              <a:rPr lang="en-US" altLang="zh-CN" sz="2400" b="0" dirty="0" smtClean="0">
                <a:solidFill>
                  <a:srgbClr val="FF0000"/>
                </a:solidFill>
              </a:rPr>
              <a:t>semget</a:t>
            </a:r>
            <a:r>
              <a:rPr lang="zh-CN" altLang="en-US" sz="2400" b="0" dirty="0" smtClean="0">
                <a:solidFill>
                  <a:srgbClr val="FF0000"/>
                </a:solidFill>
              </a:rPr>
              <a:t>创建一个新的信号量集时并没有初始化，需调用</a:t>
            </a:r>
            <a:r>
              <a:rPr lang="en-US" altLang="zh-CN" sz="2400" b="0" dirty="0" err="1" smtClean="0">
                <a:solidFill>
                  <a:srgbClr val="FF0000"/>
                </a:solidFill>
              </a:rPr>
              <a:t>semctl</a:t>
            </a:r>
            <a:r>
              <a:rPr lang="zh-CN" altLang="en-US" sz="2400" b="0" dirty="0" smtClean="0">
                <a:solidFill>
                  <a:srgbClr val="FF0000"/>
                </a:solidFill>
              </a:rPr>
              <a:t>函数进行初始化。</a:t>
            </a:r>
            <a:endParaRPr lang="en-US" altLang="zh-CN" sz="2400" b="0" dirty="0" smtClean="0">
              <a:solidFill>
                <a:srgbClr val="FF0000"/>
              </a:solidFill>
            </a:endParaRPr>
          </a:p>
          <a:p>
            <a:pPr marL="0" indent="0">
              <a:buNone/>
            </a:pPr>
            <a:r>
              <a:rPr lang="en-US" altLang="zh-CN" sz="2400" b="0" dirty="0" smtClean="0">
                <a:solidFill>
                  <a:schemeClr val="bg2">
                    <a:lumMod val="10000"/>
                  </a:schemeClr>
                </a:solidFill>
              </a:rPr>
              <a:t>Key</a:t>
            </a:r>
            <a:r>
              <a:rPr lang="zh-CN" altLang="en-US" sz="2400" b="0" dirty="0" smtClean="0">
                <a:solidFill>
                  <a:schemeClr val="bg2">
                    <a:lumMod val="10000"/>
                  </a:schemeClr>
                </a:solidFill>
              </a:rPr>
              <a:t>：用于生成唯一信号量的</a:t>
            </a:r>
            <a:r>
              <a:rPr lang="en-US" altLang="zh-CN" sz="2400" b="0" dirty="0" smtClean="0">
                <a:solidFill>
                  <a:schemeClr val="bg2">
                    <a:lumMod val="10000"/>
                  </a:schemeClr>
                </a:solidFill>
              </a:rPr>
              <a:t>key</a:t>
            </a:r>
            <a:r>
              <a:rPr lang="zh-CN" altLang="en-US" sz="2400" b="0" dirty="0" smtClean="0">
                <a:solidFill>
                  <a:schemeClr val="bg2">
                    <a:lumMod val="10000"/>
                  </a:schemeClr>
                </a:solidFill>
              </a:rPr>
              <a:t>；</a:t>
            </a:r>
            <a:endParaRPr lang="en-US" altLang="zh-CN" sz="2400" b="0" dirty="0" smtClean="0">
              <a:solidFill>
                <a:schemeClr val="bg2">
                  <a:lumMod val="10000"/>
                </a:schemeClr>
              </a:solidFill>
            </a:endParaRPr>
          </a:p>
          <a:p>
            <a:pPr marL="0" indent="0">
              <a:buNone/>
            </a:pPr>
            <a:r>
              <a:rPr lang="en-US" altLang="zh-CN" sz="2400" b="0" dirty="0" smtClean="0">
                <a:solidFill>
                  <a:schemeClr val="bg2">
                    <a:lumMod val="10000"/>
                  </a:schemeClr>
                </a:solidFill>
              </a:rPr>
              <a:t>Nsems</a:t>
            </a:r>
            <a:r>
              <a:rPr lang="zh-CN" altLang="en-US" sz="2400" b="0" dirty="0" smtClean="0">
                <a:solidFill>
                  <a:schemeClr val="bg2">
                    <a:lumMod val="10000"/>
                  </a:schemeClr>
                </a:solidFill>
              </a:rPr>
              <a:t>：表示信号量集中信号量的个数，创建信号量集时必须为非</a:t>
            </a:r>
            <a:r>
              <a:rPr lang="en-US" altLang="zh-CN" sz="2400" b="0" dirty="0" smtClean="0">
                <a:solidFill>
                  <a:schemeClr val="bg2">
                    <a:lumMod val="10000"/>
                  </a:schemeClr>
                </a:solidFill>
              </a:rPr>
              <a:t>0</a:t>
            </a:r>
            <a:r>
              <a:rPr lang="zh-CN" altLang="en-US" sz="2400" b="0" dirty="0" smtClean="0">
                <a:solidFill>
                  <a:schemeClr val="bg2">
                    <a:lumMod val="10000"/>
                  </a:schemeClr>
                </a:solidFill>
              </a:rPr>
              <a:t>正整数。</a:t>
            </a:r>
            <a:endParaRPr lang="en-US" altLang="zh-CN" sz="2400" b="0" dirty="0" smtClean="0">
              <a:solidFill>
                <a:schemeClr val="bg2">
                  <a:lumMod val="10000"/>
                </a:schemeClr>
              </a:solidFill>
            </a:endParaRPr>
          </a:p>
          <a:p>
            <a:pPr marL="0" indent="0">
              <a:buNone/>
            </a:pPr>
            <a:r>
              <a:rPr lang="en-US" altLang="zh-CN" sz="2400" b="0" dirty="0" err="1" smtClean="0">
                <a:solidFill>
                  <a:schemeClr val="bg2">
                    <a:lumMod val="10000"/>
                  </a:schemeClr>
                </a:solidFill>
              </a:rPr>
              <a:t>Semflag</a:t>
            </a:r>
            <a:r>
              <a:rPr lang="zh-CN" altLang="en-US" sz="2400" b="0" dirty="0" smtClean="0">
                <a:solidFill>
                  <a:schemeClr val="bg2">
                    <a:lumMod val="10000"/>
                  </a:schemeClr>
                </a:solidFill>
              </a:rPr>
              <a:t>：</a:t>
            </a:r>
            <a:r>
              <a:rPr lang="en-US" altLang="zh-CN" sz="2400" b="0" dirty="0" smtClean="0">
                <a:solidFill>
                  <a:schemeClr val="bg2">
                    <a:lumMod val="10000"/>
                  </a:schemeClr>
                </a:solidFill>
              </a:rPr>
              <a:t>IPC_CREAT,IPC_EXCL</a:t>
            </a:r>
            <a:r>
              <a:rPr lang="zh-CN" altLang="en-US" sz="2400" b="0" dirty="0" smtClean="0">
                <a:solidFill>
                  <a:schemeClr val="bg2">
                    <a:lumMod val="10000"/>
                  </a:schemeClr>
                </a:solidFill>
              </a:rPr>
              <a:t>以及</a:t>
            </a:r>
            <a:r>
              <a:rPr lang="en-US" altLang="zh-CN" sz="2400" b="0" dirty="0" smtClean="0">
                <a:solidFill>
                  <a:schemeClr val="bg2">
                    <a:lumMod val="10000"/>
                  </a:schemeClr>
                </a:solidFill>
              </a:rPr>
              <a:t>IPC</a:t>
            </a:r>
            <a:r>
              <a:rPr lang="zh-CN" altLang="en-US" sz="2400" b="0" dirty="0" smtClean="0">
                <a:solidFill>
                  <a:schemeClr val="bg2">
                    <a:lumMod val="10000"/>
                  </a:schemeClr>
                </a:solidFill>
              </a:rPr>
              <a:t>的权限位。</a:t>
            </a:r>
            <a:r>
              <a:rPr lang="en-US" altLang="zh-CN" sz="2400" b="0" dirty="0">
                <a:solidFill>
                  <a:srgbClr val="FF0000"/>
                </a:solidFill>
              </a:rPr>
              <a:t>0666</a:t>
            </a:r>
            <a:r>
              <a:rPr lang="zh-CN" altLang="en-US" sz="2400" b="0" dirty="0">
                <a:solidFill>
                  <a:srgbClr val="FF0000"/>
                </a:solidFill>
              </a:rPr>
              <a:t>为所有可能访问</a:t>
            </a:r>
            <a:r>
              <a:rPr lang="zh-CN" altLang="en-US" sz="2400" b="0" dirty="0" smtClean="0">
                <a:solidFill>
                  <a:srgbClr val="FF0000"/>
                </a:solidFill>
              </a:rPr>
              <a:t>权限。</a:t>
            </a:r>
            <a:endParaRPr lang="en-US" altLang="zh-CN" sz="2400" b="0" dirty="0">
              <a:solidFill>
                <a:srgbClr val="FF0000"/>
              </a:solidFill>
            </a:endParaRPr>
          </a:p>
          <a:p>
            <a:pPr marL="0" indent="0">
              <a:buNone/>
            </a:pPr>
            <a:r>
              <a:rPr lang="zh-CN" altLang="en-US" sz="2400" b="0" dirty="0">
                <a:solidFill>
                  <a:schemeClr val="bg2">
                    <a:lumMod val="10000"/>
                  </a:schemeClr>
                </a:solidFill>
              </a:rPr>
              <a:t>返回值</a:t>
            </a:r>
            <a:r>
              <a:rPr lang="zh-CN" altLang="en-US" sz="2400" b="0" dirty="0" smtClean="0">
                <a:solidFill>
                  <a:schemeClr val="bg2">
                    <a:lumMod val="10000"/>
                  </a:schemeClr>
                </a:solidFill>
              </a:rPr>
              <a:t>：成功返回信号量集标识符的非负整数，否则返回</a:t>
            </a:r>
            <a:r>
              <a:rPr lang="en-US" altLang="zh-CN" sz="2400" b="0" dirty="0" smtClean="0">
                <a:solidFill>
                  <a:schemeClr val="bg2">
                    <a:lumMod val="10000"/>
                  </a:schemeClr>
                </a:solidFill>
              </a:rPr>
              <a:t>-1</a:t>
            </a:r>
            <a:r>
              <a:rPr lang="zh-CN" altLang="en-US" sz="2400" b="0" dirty="0" smtClean="0">
                <a:solidFill>
                  <a:schemeClr val="bg2">
                    <a:lumMod val="10000"/>
                  </a:schemeClr>
                </a:solidFill>
              </a:rPr>
              <a:t>。</a:t>
            </a:r>
            <a:endParaRPr lang="en-US" altLang="zh-CN" sz="2400" b="0" dirty="0">
              <a:solidFill>
                <a:schemeClr val="bg2">
                  <a:lumMod val="10000"/>
                </a:schemeClr>
              </a:solidFill>
            </a:endParaRPr>
          </a:p>
        </p:txBody>
      </p:sp>
    </p:spTree>
    <p:extLst>
      <p:ext uri="{BB962C8B-B14F-4D97-AF65-F5344CB8AC3E}">
        <p14:creationId xmlns:p14="http://schemas.microsoft.com/office/powerpoint/2010/main" val="394843855"/>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en-US" altLang="zh-CN" dirty="0" err="1" smtClean="0"/>
              <a:t>semctl</a:t>
            </a:r>
            <a:r>
              <a:rPr lang="zh-CN" altLang="en-US" dirty="0" smtClean="0"/>
              <a:t>函数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int </a:t>
            </a:r>
            <a:r>
              <a:rPr lang="en-US" altLang="zh-CN" dirty="0" err="1" smtClean="0"/>
              <a:t>semctl</a:t>
            </a:r>
            <a:r>
              <a:rPr lang="en-US" altLang="zh-CN" dirty="0" smtClean="0"/>
              <a:t>( int </a:t>
            </a:r>
            <a:r>
              <a:rPr lang="en-US" altLang="zh-CN" dirty="0" err="1" smtClean="0"/>
              <a:t>semid</a:t>
            </a:r>
            <a:r>
              <a:rPr lang="en-US" altLang="zh-CN" dirty="0" smtClean="0"/>
              <a:t>, </a:t>
            </a:r>
            <a:r>
              <a:rPr lang="en-US" altLang="zh-CN" dirty="0"/>
              <a:t> </a:t>
            </a:r>
            <a:r>
              <a:rPr lang="en-US" altLang="zh-CN" dirty="0" smtClean="0"/>
              <a:t>int </a:t>
            </a:r>
            <a:r>
              <a:rPr lang="en-US" altLang="zh-CN" dirty="0" err="1" smtClean="0"/>
              <a:t>semnum</a:t>
            </a:r>
            <a:r>
              <a:rPr lang="en-US" altLang="zh-CN" dirty="0" smtClean="0"/>
              <a:t>,  int </a:t>
            </a:r>
            <a:r>
              <a:rPr lang="en-US" altLang="zh-CN" dirty="0" err="1" smtClean="0"/>
              <a:t>cmd</a:t>
            </a:r>
            <a:r>
              <a:rPr lang="en-US" altLang="zh-CN" dirty="0" smtClean="0"/>
              <a:t>, union </a:t>
            </a:r>
            <a:r>
              <a:rPr lang="en-US" altLang="zh-CN" dirty="0" err="1" smtClean="0"/>
              <a:t>semun</a:t>
            </a:r>
            <a:r>
              <a:rPr lang="en-US" altLang="zh-CN" dirty="0" smtClean="0"/>
              <a:t> </a:t>
            </a:r>
            <a:r>
              <a:rPr lang="en-US" altLang="zh-CN" dirty="0" err="1" smtClean="0"/>
              <a:t>arg</a:t>
            </a:r>
            <a:r>
              <a:rPr lang="en-US" altLang="zh-CN" dirty="0" smtClean="0"/>
              <a:t> *)</a:t>
            </a:r>
          </a:p>
          <a:p>
            <a:pPr marL="0" indent="0">
              <a:buNone/>
            </a:pPr>
            <a:r>
              <a:rPr lang="en-US" altLang="zh-CN" sz="2400" b="0" dirty="0" err="1" smtClean="0"/>
              <a:t>Semctl</a:t>
            </a:r>
            <a:r>
              <a:rPr lang="zh-CN" altLang="en-US" sz="2400" b="0" dirty="0" smtClean="0"/>
              <a:t>函数主要是对信号量集进行一系列的控制操作（依据不同的</a:t>
            </a:r>
            <a:r>
              <a:rPr lang="en-US" altLang="zh-CN" sz="2400" b="0" dirty="0" err="1" smtClean="0"/>
              <a:t>cmd</a:t>
            </a:r>
            <a:r>
              <a:rPr lang="zh-CN" altLang="en-US" sz="2400" b="0" dirty="0" smtClean="0"/>
              <a:t>命令）。</a:t>
            </a:r>
            <a:endParaRPr lang="en-US" altLang="zh-CN" sz="2400" b="0" dirty="0" smtClean="0"/>
          </a:p>
          <a:p>
            <a:pPr marL="0" indent="0">
              <a:buNone/>
            </a:pPr>
            <a:r>
              <a:rPr lang="en-US" altLang="zh-CN" sz="2400" b="0" dirty="0" err="1" smtClean="0"/>
              <a:t>Semid</a:t>
            </a:r>
            <a:r>
              <a:rPr lang="zh-CN" altLang="en-US" sz="2400" b="0" dirty="0" smtClean="0"/>
              <a:t>：信号量集的标识符；</a:t>
            </a:r>
            <a:endParaRPr lang="en-US" altLang="zh-CN" sz="2400" b="0" dirty="0" smtClean="0"/>
          </a:p>
          <a:p>
            <a:pPr marL="0" indent="0">
              <a:buNone/>
            </a:pPr>
            <a:r>
              <a:rPr lang="en-US" altLang="zh-CN" sz="2400" b="0" dirty="0" err="1" smtClean="0"/>
              <a:t>Semnum</a:t>
            </a:r>
            <a:r>
              <a:rPr lang="zh-CN" altLang="en-US" sz="2400" b="0" dirty="0" smtClean="0"/>
              <a:t>：表示信号量集中第</a:t>
            </a:r>
            <a:r>
              <a:rPr lang="en-US" altLang="zh-CN" sz="2400" b="0" dirty="0" err="1" smtClean="0"/>
              <a:t>semnum</a:t>
            </a:r>
            <a:r>
              <a:rPr lang="zh-CN" altLang="en-US" sz="2400" b="0" dirty="0" smtClean="0"/>
              <a:t>个信号量，以</a:t>
            </a:r>
            <a:r>
              <a:rPr lang="en-US" altLang="zh-CN" sz="2400" b="0" dirty="0" smtClean="0"/>
              <a:t>0</a:t>
            </a:r>
            <a:r>
              <a:rPr lang="zh-CN" altLang="en-US" sz="2400" b="0" dirty="0" smtClean="0"/>
              <a:t>开始；</a:t>
            </a:r>
            <a:endParaRPr lang="en-US" altLang="zh-CN" sz="2400" b="0" dirty="0" smtClean="0"/>
          </a:p>
          <a:p>
            <a:pPr marL="0" indent="0">
              <a:buNone/>
            </a:pPr>
            <a:r>
              <a:rPr lang="en-US" altLang="zh-CN" sz="2400" b="0" dirty="0" err="1" smtClean="0"/>
              <a:t>Cmd</a:t>
            </a:r>
            <a:r>
              <a:rPr lang="zh-CN" altLang="en-US" sz="2400" b="0" dirty="0" smtClean="0"/>
              <a:t>：操作命令；</a:t>
            </a:r>
            <a:r>
              <a:rPr lang="zh-CN" altLang="en-US" sz="2000" b="0" dirty="0" smtClean="0">
                <a:solidFill>
                  <a:srgbClr val="FF0000"/>
                </a:solidFill>
              </a:rPr>
              <a:t>见附录</a:t>
            </a:r>
            <a:endParaRPr lang="en-US" altLang="zh-CN" sz="2000" b="0" dirty="0" smtClean="0">
              <a:solidFill>
                <a:srgbClr val="FF0000"/>
              </a:solidFill>
            </a:endParaRPr>
          </a:p>
          <a:p>
            <a:pPr marL="0" indent="0">
              <a:buNone/>
            </a:pPr>
            <a:r>
              <a:rPr lang="en-US" altLang="zh-CN" sz="2400" b="0" dirty="0" err="1" smtClean="0"/>
              <a:t>Arg</a:t>
            </a:r>
            <a:r>
              <a:rPr lang="zh-CN" altLang="en-US" sz="2400" b="0" dirty="0" smtClean="0"/>
              <a:t>：为</a:t>
            </a:r>
            <a:r>
              <a:rPr lang="en-US" altLang="zh-CN" sz="2400" b="0" dirty="0" smtClean="0"/>
              <a:t>union </a:t>
            </a:r>
            <a:r>
              <a:rPr lang="en-US" altLang="zh-CN" sz="2400" b="0" dirty="0" err="1" smtClean="0"/>
              <a:t>semun</a:t>
            </a:r>
            <a:r>
              <a:rPr lang="zh-CN" altLang="en-US" sz="2400" b="0" dirty="0" smtClean="0"/>
              <a:t>结构体，详情见</a:t>
            </a:r>
            <a:r>
              <a:rPr lang="en-US" altLang="zh-CN" sz="2400" b="0" dirty="0" err="1" smtClean="0"/>
              <a:t>sem.h</a:t>
            </a:r>
            <a:r>
              <a:rPr lang="zh-CN" altLang="en-US" sz="2400" b="0" dirty="0" smtClean="0"/>
              <a:t>中第</a:t>
            </a:r>
            <a:r>
              <a:rPr lang="en-US" altLang="zh-CN" sz="2400" b="0" dirty="0" smtClean="0"/>
              <a:t>45</a:t>
            </a:r>
            <a:r>
              <a:rPr lang="zh-CN" altLang="en-US" sz="2400" b="0" dirty="0" smtClean="0"/>
              <a:t>行左右。</a:t>
            </a:r>
            <a:endParaRPr lang="en-US" altLang="zh-CN" sz="2400" b="0" dirty="0" smtClean="0"/>
          </a:p>
          <a:p>
            <a:pPr marL="0" indent="0">
              <a:buNone/>
            </a:pPr>
            <a:r>
              <a:rPr lang="zh-CN" altLang="en-US" sz="2400" b="0" dirty="0"/>
              <a:t>返回</a:t>
            </a:r>
            <a:r>
              <a:rPr lang="zh-CN" altLang="en-US" sz="2400" b="0" dirty="0" smtClean="0"/>
              <a:t>值：根据不同的操作命令返回不同值，一般除</a:t>
            </a:r>
            <a:r>
              <a:rPr lang="en-US" altLang="zh-CN" sz="2400" b="0" dirty="0" smtClean="0"/>
              <a:t>GET</a:t>
            </a:r>
            <a:r>
              <a:rPr lang="zh-CN" altLang="en-US" sz="2400" b="0" dirty="0" smtClean="0"/>
              <a:t>类命令，其他返回为</a:t>
            </a:r>
            <a:r>
              <a:rPr lang="en-US" altLang="zh-CN" sz="2400" b="0" dirty="0" smtClean="0"/>
              <a:t>0</a:t>
            </a:r>
            <a:r>
              <a:rPr lang="zh-CN" altLang="en-US" sz="2400" b="0" dirty="0" smtClean="0"/>
              <a:t>。</a:t>
            </a:r>
            <a:endParaRPr lang="zh-CN" altLang="en-US" sz="2400" b="0" dirty="0"/>
          </a:p>
        </p:txBody>
      </p:sp>
    </p:spTree>
    <p:extLst>
      <p:ext uri="{BB962C8B-B14F-4D97-AF65-F5344CB8AC3E}">
        <p14:creationId xmlns:p14="http://schemas.microsoft.com/office/powerpoint/2010/main" val="224289522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err="1" smtClean="0"/>
              <a:t>semop</a:t>
            </a:r>
            <a:r>
              <a:rPr lang="zh-CN" altLang="en-US" dirty="0" smtClean="0"/>
              <a:t>函数</a:t>
            </a:r>
            <a:endParaRPr lang="zh-CN" altLang="en-US" dirty="0"/>
          </a:p>
        </p:txBody>
      </p:sp>
      <p:sp>
        <p:nvSpPr>
          <p:cNvPr id="3" name="内容占位符 2"/>
          <p:cNvSpPr>
            <a:spLocks noGrp="1"/>
          </p:cNvSpPr>
          <p:nvPr>
            <p:ph idx="1"/>
          </p:nvPr>
        </p:nvSpPr>
        <p:spPr>
          <a:xfrm>
            <a:off x="900113" y="1341438"/>
            <a:ext cx="7856537" cy="4751858"/>
          </a:xfrm>
        </p:spPr>
        <p:txBody>
          <a:bodyPr/>
          <a:lstStyle/>
          <a:p>
            <a:pPr marL="0" indent="0">
              <a:buNone/>
            </a:pPr>
            <a:r>
              <a:rPr lang="en-US" altLang="zh-CN" dirty="0" smtClean="0"/>
              <a:t>int </a:t>
            </a:r>
            <a:r>
              <a:rPr lang="en-US" altLang="zh-CN" dirty="0" err="1" smtClean="0"/>
              <a:t>semop</a:t>
            </a:r>
            <a:r>
              <a:rPr lang="en-US" altLang="zh-CN" dirty="0" smtClean="0"/>
              <a:t>( int </a:t>
            </a:r>
            <a:r>
              <a:rPr lang="en-US" altLang="zh-CN" dirty="0" err="1" smtClean="0"/>
              <a:t>semid</a:t>
            </a:r>
            <a:r>
              <a:rPr lang="en-US" altLang="zh-CN" dirty="0" smtClean="0"/>
              <a:t>,  </a:t>
            </a:r>
            <a:r>
              <a:rPr lang="en-US" altLang="zh-CN" dirty="0" err="1" smtClean="0"/>
              <a:t>struct</a:t>
            </a:r>
            <a:r>
              <a:rPr lang="en-US" altLang="zh-CN" dirty="0" smtClean="0"/>
              <a:t> </a:t>
            </a:r>
            <a:r>
              <a:rPr lang="en-US" altLang="zh-CN" dirty="0" err="1" smtClean="0"/>
              <a:t>sembuf</a:t>
            </a:r>
            <a:r>
              <a:rPr lang="en-US" altLang="zh-CN" dirty="0" smtClean="0"/>
              <a:t>  * sops,  unsigned </a:t>
            </a:r>
            <a:r>
              <a:rPr lang="en-US" altLang="zh-CN" dirty="0" err="1" smtClean="0"/>
              <a:t>nsops</a:t>
            </a:r>
            <a:r>
              <a:rPr lang="en-US" altLang="zh-CN" dirty="0" smtClean="0"/>
              <a:t> );</a:t>
            </a:r>
            <a:endParaRPr lang="zh-CN" altLang="en-US" dirty="0"/>
          </a:p>
          <a:p>
            <a:pPr marL="0" indent="0">
              <a:buNone/>
            </a:pPr>
            <a:r>
              <a:rPr lang="en-US" altLang="zh-CN" sz="2400" b="0" dirty="0" err="1" smtClean="0"/>
              <a:t>Semop</a:t>
            </a:r>
            <a:r>
              <a:rPr lang="zh-CN" altLang="en-US" sz="2400" b="0" dirty="0" smtClean="0"/>
              <a:t>函数主要是对一个或多个已打开的信号量集上的信号量上的信号量进行操作。</a:t>
            </a:r>
            <a:endParaRPr lang="en-US" altLang="zh-CN" sz="2400" b="0" dirty="0" smtClean="0"/>
          </a:p>
          <a:p>
            <a:pPr marL="0" indent="0">
              <a:buNone/>
            </a:pPr>
            <a:r>
              <a:rPr lang="en-US" altLang="zh-CN" sz="2400" b="0" dirty="0" err="1" smtClean="0"/>
              <a:t>Semid</a:t>
            </a:r>
            <a:r>
              <a:rPr lang="zh-CN" altLang="en-US" sz="2400" b="0" dirty="0" smtClean="0"/>
              <a:t>：表示信号量集的标识符；</a:t>
            </a:r>
            <a:endParaRPr lang="en-US" altLang="zh-CN" sz="2400" b="0" dirty="0" smtClean="0"/>
          </a:p>
          <a:p>
            <a:pPr marL="0" indent="0">
              <a:buNone/>
            </a:pPr>
            <a:r>
              <a:rPr lang="en-US" altLang="zh-CN" sz="2400" b="0" dirty="0" smtClean="0"/>
              <a:t>Sops</a:t>
            </a:r>
            <a:r>
              <a:rPr lang="zh-CN" altLang="en-US" sz="2400" b="0" dirty="0" smtClean="0"/>
              <a:t>：表示信号量操作数组；</a:t>
            </a:r>
            <a:endParaRPr lang="en-US" altLang="zh-CN" sz="2400" b="0" dirty="0" smtClean="0"/>
          </a:p>
          <a:p>
            <a:pPr marL="0" indent="0">
              <a:buNone/>
            </a:pPr>
            <a:r>
              <a:rPr lang="en-US" altLang="zh-CN" sz="2400" b="0" dirty="0" err="1" smtClean="0"/>
              <a:t>Nsops</a:t>
            </a:r>
            <a:r>
              <a:rPr lang="zh-CN" altLang="en-US" sz="2400" b="0" dirty="0" smtClean="0"/>
              <a:t>：表示</a:t>
            </a:r>
            <a:r>
              <a:rPr lang="en-US" altLang="zh-CN" sz="2400" b="0" dirty="0" smtClean="0"/>
              <a:t>sops</a:t>
            </a:r>
            <a:r>
              <a:rPr lang="zh-CN" altLang="en-US" sz="2400" b="0" dirty="0" smtClean="0"/>
              <a:t>所指向</a:t>
            </a:r>
            <a:r>
              <a:rPr lang="en-US" altLang="zh-CN" sz="2400" b="0" dirty="0" err="1" smtClean="0"/>
              <a:t>sembuf</a:t>
            </a:r>
            <a:r>
              <a:rPr lang="zh-CN" altLang="en-US" sz="2400" b="0" dirty="0" smtClean="0"/>
              <a:t>结构体数组的个数。</a:t>
            </a:r>
            <a:endParaRPr lang="en-US" altLang="zh-CN" sz="2400" b="0" dirty="0" smtClean="0"/>
          </a:p>
          <a:p>
            <a:pPr marL="0" indent="0">
              <a:buNone/>
            </a:pPr>
            <a:r>
              <a:rPr lang="zh-CN" altLang="en-US" sz="2400" b="0" dirty="0" smtClean="0"/>
              <a:t>返回值：成功返回为</a:t>
            </a:r>
            <a:r>
              <a:rPr lang="en-US" altLang="zh-CN" sz="2400" b="0" dirty="0" smtClean="0"/>
              <a:t>0</a:t>
            </a:r>
            <a:r>
              <a:rPr lang="zh-CN" altLang="en-US" sz="2400" b="0" dirty="0" smtClean="0"/>
              <a:t>，否则返回为</a:t>
            </a:r>
            <a:r>
              <a:rPr lang="en-US" altLang="zh-CN" sz="2400" b="0" dirty="0" smtClean="0"/>
              <a:t>-1</a:t>
            </a:r>
            <a:r>
              <a:rPr lang="zh-CN" altLang="en-US" sz="2400" b="0" dirty="0" smtClean="0"/>
              <a:t>。</a:t>
            </a:r>
            <a:endParaRPr lang="zh-CN" altLang="en-US" sz="2400" b="0" dirty="0"/>
          </a:p>
        </p:txBody>
      </p:sp>
    </p:spTree>
    <p:extLst>
      <p:ext uri="{BB962C8B-B14F-4D97-AF65-F5344CB8AC3E}">
        <p14:creationId xmlns:p14="http://schemas.microsoft.com/office/powerpoint/2010/main" val="3669872189"/>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smtClean="0"/>
              <a:t>sembuf</a:t>
            </a:r>
            <a:r>
              <a:rPr lang="zh-CN" altLang="en-US" dirty="0" smtClean="0"/>
              <a:t>结构体</a:t>
            </a:r>
            <a:endParaRPr lang="zh-CN" altLang="en-US" dirty="0"/>
          </a:p>
        </p:txBody>
      </p:sp>
      <p:sp>
        <p:nvSpPr>
          <p:cNvPr id="3" name="内容占位符 2"/>
          <p:cNvSpPr>
            <a:spLocks noGrp="1"/>
          </p:cNvSpPr>
          <p:nvPr>
            <p:ph idx="1"/>
          </p:nvPr>
        </p:nvSpPr>
        <p:spPr/>
        <p:txBody>
          <a:bodyPr/>
          <a:lstStyle/>
          <a:p>
            <a:pPr marL="0" indent="0">
              <a:buNone/>
            </a:pPr>
            <a:r>
              <a:rPr lang="en-US" altLang="zh-CN" dirty="0" err="1" smtClean="0"/>
              <a:t>Struct</a:t>
            </a:r>
            <a:r>
              <a:rPr lang="en-US" altLang="zh-CN" dirty="0" smtClean="0"/>
              <a:t> </a:t>
            </a:r>
            <a:r>
              <a:rPr lang="en-US" altLang="zh-CN" dirty="0" err="1" smtClean="0"/>
              <a:t>sembuf</a:t>
            </a:r>
            <a:r>
              <a:rPr lang="en-US" altLang="zh-CN" dirty="0" smtClean="0"/>
              <a:t>{</a:t>
            </a:r>
          </a:p>
          <a:p>
            <a:pPr marL="0" indent="0">
              <a:buNone/>
            </a:pPr>
            <a:r>
              <a:rPr lang="en-US" altLang="zh-CN" dirty="0" smtClean="0"/>
              <a:t>     unsigned short </a:t>
            </a:r>
            <a:r>
              <a:rPr lang="en-US" altLang="zh-CN" dirty="0" err="1" smtClean="0"/>
              <a:t>int</a:t>
            </a:r>
            <a:r>
              <a:rPr lang="en-US" altLang="zh-CN" dirty="0" smtClean="0"/>
              <a:t>  </a:t>
            </a:r>
            <a:r>
              <a:rPr lang="en-US" altLang="zh-CN" dirty="0" err="1" smtClean="0"/>
              <a:t>sem_num</a:t>
            </a:r>
            <a:r>
              <a:rPr lang="en-US" altLang="zh-CN" dirty="0" smtClean="0"/>
              <a:t>;</a:t>
            </a:r>
          </a:p>
          <a:p>
            <a:pPr marL="0" indent="0">
              <a:buNone/>
            </a:pPr>
            <a:r>
              <a:rPr lang="en-US" altLang="zh-CN" dirty="0"/>
              <a:t> </a:t>
            </a:r>
            <a:r>
              <a:rPr lang="en-US" altLang="zh-CN" dirty="0" smtClean="0"/>
              <a:t>    short </a:t>
            </a:r>
            <a:r>
              <a:rPr lang="en-US" altLang="zh-CN" dirty="0" err="1" smtClean="0"/>
              <a:t>int</a:t>
            </a:r>
            <a:r>
              <a:rPr lang="en-US" altLang="zh-CN" dirty="0" smtClean="0"/>
              <a:t> </a:t>
            </a:r>
            <a:r>
              <a:rPr lang="en-US" altLang="zh-CN" dirty="0" err="1" smtClean="0"/>
              <a:t>sem_op</a:t>
            </a:r>
            <a:r>
              <a:rPr lang="en-US" altLang="zh-CN" dirty="0" smtClean="0"/>
              <a:t>;</a:t>
            </a:r>
          </a:p>
          <a:p>
            <a:pPr marL="0" indent="0">
              <a:buNone/>
            </a:pPr>
            <a:r>
              <a:rPr lang="en-US" altLang="zh-CN" dirty="0"/>
              <a:t> </a:t>
            </a:r>
            <a:r>
              <a:rPr lang="en-US" altLang="zh-CN" dirty="0" smtClean="0"/>
              <a:t>    short </a:t>
            </a:r>
            <a:r>
              <a:rPr lang="en-US" altLang="zh-CN" dirty="0" err="1" smtClean="0"/>
              <a:t>int</a:t>
            </a:r>
            <a:r>
              <a:rPr lang="en-US" altLang="zh-CN" dirty="0" smtClean="0"/>
              <a:t> </a:t>
            </a:r>
            <a:r>
              <a:rPr lang="en-US" altLang="zh-CN" dirty="0" err="1" smtClean="0"/>
              <a:t>sem_flag</a:t>
            </a:r>
            <a:r>
              <a:rPr lang="en-US" altLang="zh-CN" dirty="0" smtClean="0"/>
              <a:t>;</a:t>
            </a:r>
            <a:endParaRPr lang="en-US" altLang="zh-CN" dirty="0"/>
          </a:p>
          <a:p>
            <a:pPr marL="0" indent="0">
              <a:buNone/>
            </a:pPr>
            <a:r>
              <a:rPr lang="en-US" altLang="zh-CN" dirty="0" smtClean="0"/>
              <a:t>};</a:t>
            </a:r>
          </a:p>
          <a:p>
            <a:pPr marL="0" indent="0">
              <a:buNone/>
            </a:pPr>
            <a:r>
              <a:rPr lang="en-US" altLang="zh-CN" sz="2400" b="0" dirty="0" err="1" smtClean="0"/>
              <a:t>Sem_num</a:t>
            </a:r>
            <a:r>
              <a:rPr lang="zh-CN" altLang="en-US" sz="2400" b="0" dirty="0" smtClean="0"/>
              <a:t>：表示信号量集中第几个信号量，以</a:t>
            </a:r>
            <a:r>
              <a:rPr lang="en-US" altLang="zh-CN" sz="2400" b="0" dirty="0" smtClean="0"/>
              <a:t>0</a:t>
            </a:r>
            <a:r>
              <a:rPr lang="zh-CN" altLang="en-US" sz="2400" b="0" dirty="0" smtClean="0"/>
              <a:t>开始；</a:t>
            </a:r>
            <a:endParaRPr lang="en-US" altLang="zh-CN" sz="2400" b="0" dirty="0" smtClean="0"/>
          </a:p>
          <a:p>
            <a:pPr marL="0" indent="0">
              <a:buNone/>
            </a:pPr>
            <a:r>
              <a:rPr lang="en-US" altLang="zh-CN" sz="2400" b="0" dirty="0" err="1" smtClean="0"/>
              <a:t>Sem_op</a:t>
            </a:r>
            <a:r>
              <a:rPr lang="zh-CN" altLang="en-US" sz="2400" b="0" dirty="0" smtClean="0"/>
              <a:t>：表示信号量的所有操作类型，后面详细介绍；</a:t>
            </a:r>
            <a:endParaRPr lang="en-US" altLang="zh-CN" sz="2400" b="0" dirty="0" smtClean="0"/>
          </a:p>
          <a:p>
            <a:pPr marL="0" indent="0">
              <a:buNone/>
            </a:pPr>
            <a:r>
              <a:rPr lang="en-US" altLang="zh-CN" sz="2400" b="0" dirty="0" err="1" smtClean="0"/>
              <a:t>Sem_flag</a:t>
            </a:r>
            <a:r>
              <a:rPr lang="zh-CN" altLang="en-US" sz="2400" b="0" dirty="0" smtClean="0"/>
              <a:t>：信号量操作的属性标志。</a:t>
            </a:r>
            <a:r>
              <a:rPr lang="en-US" altLang="zh-CN" sz="2400" b="0" dirty="0" smtClean="0"/>
              <a:t>0</a:t>
            </a:r>
            <a:r>
              <a:rPr lang="zh-CN" altLang="en-US" sz="2400" b="0" dirty="0" smtClean="0"/>
              <a:t>表示正常操作；</a:t>
            </a:r>
            <a:r>
              <a:rPr lang="en-US" altLang="zh-CN" sz="2400" b="0" dirty="0" smtClean="0"/>
              <a:t>IPC_WAIT</a:t>
            </a:r>
            <a:r>
              <a:rPr lang="zh-CN" altLang="en-US" sz="2400" b="0" dirty="0" smtClean="0"/>
              <a:t>表示对信号量的操作时非阻塞的；</a:t>
            </a:r>
            <a:r>
              <a:rPr lang="en-US" altLang="zh-CN" sz="2400" b="0" dirty="0" smtClean="0"/>
              <a:t>SEM_UNDO</a:t>
            </a:r>
            <a:r>
              <a:rPr lang="zh-CN" altLang="en-US" sz="2400" b="0" dirty="0" smtClean="0"/>
              <a:t>表示撤消进程对信号量的修改，以便于恢复信号量的状态。</a:t>
            </a:r>
            <a:endParaRPr lang="zh-CN" altLang="en-US" sz="2400" b="0" dirty="0"/>
          </a:p>
        </p:txBody>
      </p:sp>
    </p:spTree>
    <p:extLst>
      <p:ext uri="{BB962C8B-B14F-4D97-AF65-F5344CB8AC3E}">
        <p14:creationId xmlns:p14="http://schemas.microsoft.com/office/powerpoint/2010/main" val="1498066822"/>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a:t>
            </a:r>
            <a:r>
              <a:rPr lang="en-US" altLang="zh-CN" dirty="0" err="1"/>
              <a:t>sembuf</a:t>
            </a:r>
            <a:r>
              <a:rPr lang="zh-CN" altLang="en-US" dirty="0" smtClean="0"/>
              <a:t>结构体</a:t>
            </a:r>
            <a:r>
              <a:rPr lang="zh-CN" altLang="en-US" dirty="0"/>
              <a:t>详解</a:t>
            </a:r>
          </a:p>
        </p:txBody>
      </p:sp>
      <p:sp>
        <p:nvSpPr>
          <p:cNvPr id="3" name="内容占位符 2"/>
          <p:cNvSpPr>
            <a:spLocks noGrp="1"/>
          </p:cNvSpPr>
          <p:nvPr>
            <p:ph idx="1"/>
          </p:nvPr>
        </p:nvSpPr>
        <p:spPr/>
        <p:txBody>
          <a:bodyPr/>
          <a:lstStyle/>
          <a:p>
            <a:pPr marL="0" indent="0">
              <a:buNone/>
            </a:pPr>
            <a:r>
              <a:rPr lang="en-US" altLang="zh-CN" dirty="0" err="1" smtClean="0"/>
              <a:t>Semop</a:t>
            </a:r>
            <a:r>
              <a:rPr lang="zh-CN" altLang="en-US" dirty="0" smtClean="0"/>
              <a:t>对信号量的操作主要有三种类型：</a:t>
            </a:r>
            <a:endParaRPr lang="en-US" altLang="zh-CN" dirty="0" smtClean="0"/>
          </a:p>
          <a:p>
            <a:pPr marL="0" indent="0">
              <a:buNone/>
            </a:pPr>
            <a:r>
              <a:rPr lang="en-US" altLang="zh-CN" sz="2100" b="0" dirty="0" smtClean="0"/>
              <a:t>1</a:t>
            </a:r>
            <a:r>
              <a:rPr lang="zh-CN" altLang="en-US" sz="2100" b="0" dirty="0" smtClean="0"/>
              <a:t>、</a:t>
            </a:r>
            <a:r>
              <a:rPr lang="en-US" altLang="zh-CN" sz="2100" b="0" dirty="0" err="1" smtClean="0"/>
              <a:t>sem_op</a:t>
            </a:r>
            <a:r>
              <a:rPr lang="en-US" altLang="zh-CN" sz="2100" b="0" dirty="0"/>
              <a:t> &gt; 0</a:t>
            </a:r>
            <a:r>
              <a:rPr lang="zh-CN" altLang="en-US" sz="2100" b="0" dirty="0"/>
              <a:t>，对该信号量执行挂出</a:t>
            </a:r>
            <a:r>
              <a:rPr lang="zh-CN" altLang="en-US" sz="2100" b="0" dirty="0" smtClean="0"/>
              <a:t>操作，系统</a:t>
            </a:r>
            <a:r>
              <a:rPr lang="zh-CN" altLang="en-US" sz="2100" b="0" dirty="0"/>
              <a:t>会把</a:t>
            </a:r>
            <a:r>
              <a:rPr lang="en-US" altLang="zh-CN" sz="2100" b="0" dirty="0" err="1"/>
              <a:t>sem_op</a:t>
            </a:r>
            <a:r>
              <a:rPr lang="zh-CN" altLang="en-US" sz="2100" b="0" dirty="0"/>
              <a:t>的值加到该信号量的当前值</a:t>
            </a:r>
            <a:r>
              <a:rPr lang="en-US" altLang="zh-CN" sz="2100" b="0" dirty="0" err="1" smtClean="0">
                <a:solidFill>
                  <a:srgbClr val="FF0000"/>
                </a:solidFill>
              </a:rPr>
              <a:t>semval</a:t>
            </a:r>
            <a:r>
              <a:rPr lang="zh-CN" altLang="en-US" sz="2100" b="0" dirty="0" smtClean="0"/>
              <a:t>上</a:t>
            </a:r>
            <a:r>
              <a:rPr lang="zh-CN" altLang="en-US" sz="2100" b="0" dirty="0"/>
              <a:t>。如果</a:t>
            </a:r>
            <a:r>
              <a:rPr lang="en-US" altLang="zh-CN" sz="2100" b="0" dirty="0" err="1"/>
              <a:t>sem_flag</a:t>
            </a:r>
            <a:r>
              <a:rPr lang="zh-CN" altLang="en-US" sz="2100" b="0" dirty="0"/>
              <a:t>指定了</a:t>
            </a:r>
            <a:r>
              <a:rPr lang="en-US" altLang="zh-CN" sz="2100" b="0" dirty="0"/>
              <a:t>SEM_UNDO</a:t>
            </a:r>
            <a:r>
              <a:rPr lang="zh-CN" altLang="en-US" sz="2100" b="0" dirty="0"/>
              <a:t>（还原）标志，那么相应信号量的</a:t>
            </a:r>
            <a:r>
              <a:rPr lang="en-US" altLang="zh-CN" sz="2100" b="0" dirty="0" err="1">
                <a:solidFill>
                  <a:srgbClr val="FF0000"/>
                </a:solidFill>
              </a:rPr>
              <a:t>semadj</a:t>
            </a:r>
            <a:r>
              <a:rPr lang="zh-CN" altLang="en-US" sz="2100" b="0" dirty="0"/>
              <a:t>值会减掉</a:t>
            </a:r>
            <a:r>
              <a:rPr lang="en-US" altLang="zh-CN" sz="2100" b="0" dirty="0" err="1"/>
              <a:t>sem_op</a:t>
            </a:r>
            <a:r>
              <a:rPr lang="zh-CN" altLang="en-US" sz="2100" b="0" dirty="0"/>
              <a:t>的值</a:t>
            </a:r>
            <a:r>
              <a:rPr lang="zh-CN" altLang="en-US" sz="2100" b="0" dirty="0" smtClean="0"/>
              <a:t>。</a:t>
            </a:r>
            <a:endParaRPr lang="zh-CN" altLang="en-US" sz="2100" b="0" dirty="0"/>
          </a:p>
          <a:p>
            <a:pPr marL="0" indent="0">
              <a:buNone/>
            </a:pPr>
            <a:r>
              <a:rPr lang="en-US" altLang="zh-CN" sz="2100" b="0" dirty="0" smtClean="0"/>
              <a:t>2</a:t>
            </a:r>
            <a:r>
              <a:rPr lang="zh-CN" altLang="en-US" sz="2100" b="0" dirty="0" smtClean="0"/>
              <a:t>、</a:t>
            </a:r>
            <a:r>
              <a:rPr lang="en-US" altLang="zh-CN" sz="2100" b="0" dirty="0" err="1" smtClean="0"/>
              <a:t>sem_op</a:t>
            </a:r>
            <a:r>
              <a:rPr lang="en-US" altLang="zh-CN" sz="2100" b="0" dirty="0"/>
              <a:t> &lt; 0</a:t>
            </a:r>
            <a:r>
              <a:rPr lang="zh-CN" altLang="en-US" sz="2100" b="0" dirty="0"/>
              <a:t>，对该信号量执行等待操作，当信号量的当前值</a:t>
            </a:r>
            <a:r>
              <a:rPr lang="en-US" altLang="zh-CN" sz="2100" b="0" dirty="0" err="1"/>
              <a:t>semval</a:t>
            </a:r>
            <a:r>
              <a:rPr lang="en-US" altLang="zh-CN" sz="2100" b="0" dirty="0"/>
              <a:t> &gt;= -</a:t>
            </a:r>
            <a:r>
              <a:rPr lang="en-US" altLang="zh-CN" sz="2100" b="0" dirty="0" err="1"/>
              <a:t>sem_op</a:t>
            </a:r>
            <a:r>
              <a:rPr lang="zh-CN" altLang="en-US" sz="2100" b="0" dirty="0"/>
              <a:t>时，</a:t>
            </a:r>
            <a:r>
              <a:rPr lang="en-US" altLang="zh-CN" sz="2100" b="0" dirty="0" err="1"/>
              <a:t>semval</a:t>
            </a:r>
            <a:r>
              <a:rPr lang="zh-CN" altLang="en-US" sz="2100" b="0" dirty="0"/>
              <a:t>减掉</a:t>
            </a:r>
            <a:r>
              <a:rPr lang="en-US" altLang="zh-CN" sz="2100" b="0" dirty="0" err="1"/>
              <a:t>sem_op</a:t>
            </a:r>
            <a:r>
              <a:rPr lang="zh-CN" altLang="en-US" sz="2100" b="0" dirty="0"/>
              <a:t>的绝对值，为该线程分配对应数目的资源。如果指定</a:t>
            </a:r>
            <a:r>
              <a:rPr lang="en-US" altLang="zh-CN" sz="2100" b="0" dirty="0"/>
              <a:t>SEM_UNDO</a:t>
            </a:r>
            <a:r>
              <a:rPr lang="zh-CN" altLang="en-US" sz="2100" b="0" dirty="0"/>
              <a:t>，相应信号量的</a:t>
            </a:r>
            <a:r>
              <a:rPr lang="en-US" altLang="zh-CN" sz="2100" b="0" dirty="0" err="1"/>
              <a:t>semadj</a:t>
            </a:r>
            <a:r>
              <a:rPr lang="zh-CN" altLang="en-US" sz="2100" b="0" dirty="0"/>
              <a:t>就加上</a:t>
            </a:r>
            <a:r>
              <a:rPr lang="en-US" altLang="zh-CN" sz="2100" b="0" dirty="0" err="1"/>
              <a:t>sem_op</a:t>
            </a:r>
            <a:r>
              <a:rPr lang="zh-CN" altLang="en-US" sz="2100" b="0" dirty="0"/>
              <a:t>的绝对值。当</a:t>
            </a:r>
            <a:r>
              <a:rPr lang="en-US" altLang="zh-CN" sz="2100" b="0" dirty="0" err="1"/>
              <a:t>semval</a:t>
            </a:r>
            <a:r>
              <a:rPr lang="en-US" altLang="zh-CN" sz="2100" b="0" dirty="0"/>
              <a:t> &lt; -</a:t>
            </a:r>
            <a:r>
              <a:rPr lang="en-US" altLang="zh-CN" sz="2100" b="0" dirty="0" err="1"/>
              <a:t>sem_op</a:t>
            </a:r>
            <a:r>
              <a:rPr lang="zh-CN" altLang="en-US" sz="2100" b="0" dirty="0"/>
              <a:t>时，相应信号量的</a:t>
            </a:r>
            <a:r>
              <a:rPr lang="en-US" altLang="zh-CN" sz="2100" b="0" dirty="0" err="1">
                <a:solidFill>
                  <a:srgbClr val="FF0000"/>
                </a:solidFill>
              </a:rPr>
              <a:t>semncnt</a:t>
            </a:r>
            <a:r>
              <a:rPr lang="zh-CN" altLang="en-US" sz="2100" b="0" dirty="0"/>
              <a:t>就加</a:t>
            </a:r>
            <a:r>
              <a:rPr lang="en-US" altLang="zh-CN" sz="2100" b="0" dirty="0"/>
              <a:t>1</a:t>
            </a:r>
            <a:r>
              <a:rPr lang="zh-CN" altLang="en-US" sz="2100" b="0" dirty="0"/>
              <a:t>，调用线程被阻塞，直到</a:t>
            </a:r>
            <a:r>
              <a:rPr lang="en-US" altLang="zh-CN" sz="2100" b="0" dirty="0" err="1"/>
              <a:t>semval</a:t>
            </a:r>
            <a:r>
              <a:rPr lang="en-US" altLang="zh-CN" sz="2100" b="0" dirty="0"/>
              <a:t> &gt;= -</a:t>
            </a:r>
            <a:r>
              <a:rPr lang="en-US" altLang="zh-CN" sz="2100" b="0" dirty="0" err="1"/>
              <a:t>sem_op</a:t>
            </a:r>
            <a:r>
              <a:rPr lang="zh-CN" altLang="en-US" sz="2100" b="0" dirty="0"/>
              <a:t>，当此条件满足时，调用线程被唤醒，执行相应的分配操作，然后</a:t>
            </a:r>
            <a:r>
              <a:rPr lang="en-US" altLang="zh-CN" sz="2100" b="0" dirty="0" err="1">
                <a:solidFill>
                  <a:srgbClr val="FF0000"/>
                </a:solidFill>
              </a:rPr>
              <a:t>semncnt</a:t>
            </a:r>
            <a:r>
              <a:rPr lang="zh-CN" altLang="en-US" sz="2100" b="0" dirty="0"/>
              <a:t>减去</a:t>
            </a:r>
            <a:r>
              <a:rPr lang="en-US" altLang="zh-CN" sz="2100" b="0" dirty="0"/>
              <a:t>1.</a:t>
            </a:r>
            <a:endParaRPr lang="zh-CN" altLang="en-US" sz="2100" b="0" dirty="0"/>
          </a:p>
          <a:p>
            <a:pPr marL="0" indent="0">
              <a:buNone/>
            </a:pPr>
            <a:r>
              <a:rPr lang="en-US" altLang="zh-CN" sz="2100" b="0" dirty="0" smtClean="0"/>
              <a:t>3</a:t>
            </a:r>
            <a:r>
              <a:rPr lang="zh-CN" altLang="en-US" sz="2100" b="0" dirty="0" smtClean="0"/>
              <a:t>、</a:t>
            </a:r>
            <a:r>
              <a:rPr lang="en-US" altLang="zh-CN" sz="2100" b="0" dirty="0" err="1" smtClean="0"/>
              <a:t>sem_op</a:t>
            </a:r>
            <a:r>
              <a:rPr lang="en-US" altLang="zh-CN" sz="2100" b="0" dirty="0"/>
              <a:t> = 0</a:t>
            </a:r>
            <a:r>
              <a:rPr lang="zh-CN" altLang="en-US" sz="2100" b="0" dirty="0"/>
              <a:t>，表示调用者希望</a:t>
            </a:r>
            <a:r>
              <a:rPr lang="en-US" altLang="zh-CN" sz="2100" b="0" dirty="0" err="1"/>
              <a:t>semval</a:t>
            </a:r>
            <a:r>
              <a:rPr lang="zh-CN" altLang="en-US" sz="2100" b="0" dirty="0"/>
              <a:t>变为</a:t>
            </a:r>
            <a:r>
              <a:rPr lang="en-US" altLang="zh-CN" sz="2100" b="0" dirty="0"/>
              <a:t>0</a:t>
            </a:r>
            <a:r>
              <a:rPr lang="zh-CN" altLang="en-US" sz="2100" b="0" dirty="0"/>
              <a:t>。如果为</a:t>
            </a:r>
            <a:r>
              <a:rPr lang="en-US" altLang="zh-CN" sz="2100" b="0" dirty="0"/>
              <a:t>0</a:t>
            </a:r>
            <a:r>
              <a:rPr lang="zh-CN" altLang="en-US" sz="2100" b="0" dirty="0"/>
              <a:t>则立即返回，如果不为</a:t>
            </a:r>
            <a:r>
              <a:rPr lang="en-US" altLang="zh-CN" sz="2100" b="0" dirty="0"/>
              <a:t>0</a:t>
            </a:r>
            <a:r>
              <a:rPr lang="zh-CN" altLang="en-US" sz="2100" b="0" dirty="0"/>
              <a:t>，相应信号量的</a:t>
            </a:r>
            <a:r>
              <a:rPr lang="en-US" altLang="zh-CN" sz="2100" b="0" dirty="0" err="1">
                <a:solidFill>
                  <a:srgbClr val="FF0000"/>
                </a:solidFill>
              </a:rPr>
              <a:t>semzcnt</a:t>
            </a:r>
            <a:r>
              <a:rPr lang="zh-CN" altLang="en-US" sz="2100" b="0" dirty="0"/>
              <a:t>加</a:t>
            </a:r>
            <a:r>
              <a:rPr lang="en-US" altLang="zh-CN" sz="2100" b="0" dirty="0"/>
              <a:t>1</a:t>
            </a:r>
            <a:r>
              <a:rPr lang="zh-CN" altLang="en-US" sz="2100" b="0" dirty="0"/>
              <a:t>，调用调用线程被阻塞。</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956571915"/>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a:t>
            </a:r>
            <a:r>
              <a:rPr lang="zh-CN" altLang="en-US" dirty="0" smtClean="0"/>
              <a:t>信号量相关变量</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err="1"/>
              <a:t>semval</a:t>
            </a:r>
            <a:r>
              <a:rPr lang="zh-CN" altLang="en-US" b="0" dirty="0"/>
              <a:t>：信号量的当前</a:t>
            </a:r>
            <a:r>
              <a:rPr lang="zh-CN" altLang="en-US" b="0" dirty="0" smtClean="0"/>
              <a:t>值。</a:t>
            </a:r>
            <a:endParaRPr lang="zh-CN" altLang="en-US" b="0" dirty="0"/>
          </a:p>
          <a:p>
            <a:pPr marL="514350" indent="-514350">
              <a:buFont typeface="+mj-lt"/>
              <a:buAutoNum type="arabicPeriod"/>
            </a:pPr>
            <a:r>
              <a:rPr lang="en-US" altLang="zh-CN" dirty="0" err="1"/>
              <a:t>semncnt</a:t>
            </a:r>
            <a:r>
              <a:rPr lang="zh-CN" altLang="en-US" b="0" dirty="0"/>
              <a:t>：等待</a:t>
            </a:r>
            <a:r>
              <a:rPr lang="en-US" altLang="zh-CN" b="0" dirty="0" err="1"/>
              <a:t>semval</a:t>
            </a:r>
            <a:r>
              <a:rPr lang="zh-CN" altLang="en-US" b="0" dirty="0"/>
              <a:t>变为大于当前值的线程</a:t>
            </a:r>
            <a:r>
              <a:rPr lang="zh-CN" altLang="en-US" b="0" dirty="0" smtClean="0"/>
              <a:t>数。</a:t>
            </a:r>
          </a:p>
          <a:p>
            <a:pPr marL="514350" indent="-514350">
              <a:buFont typeface="+mj-lt"/>
              <a:buAutoNum type="arabicPeriod"/>
            </a:pPr>
            <a:r>
              <a:rPr lang="en-US" altLang="zh-CN" dirty="0" err="1" smtClean="0"/>
              <a:t>semzcnt</a:t>
            </a:r>
            <a:r>
              <a:rPr lang="zh-CN" altLang="en-US" b="0" dirty="0" smtClean="0"/>
              <a:t>：等待</a:t>
            </a:r>
            <a:r>
              <a:rPr lang="en-US" altLang="zh-CN" b="0" dirty="0" err="1" smtClean="0"/>
              <a:t>semval</a:t>
            </a:r>
            <a:r>
              <a:rPr lang="zh-CN" altLang="en-US" b="0" dirty="0" smtClean="0"/>
              <a:t>变为</a:t>
            </a:r>
            <a:r>
              <a:rPr lang="en-US" altLang="zh-CN" b="0" dirty="0" smtClean="0"/>
              <a:t>0</a:t>
            </a:r>
            <a:r>
              <a:rPr lang="zh-CN" altLang="en-US" b="0" dirty="0" smtClean="0"/>
              <a:t>的线程数。</a:t>
            </a:r>
          </a:p>
          <a:p>
            <a:pPr marL="514350" indent="-514350">
              <a:buFont typeface="+mj-lt"/>
              <a:buAutoNum type="arabicPeriod"/>
            </a:pPr>
            <a:r>
              <a:rPr lang="en-US" altLang="zh-CN" dirty="0" err="1" smtClean="0"/>
              <a:t>semadj</a:t>
            </a:r>
            <a:r>
              <a:rPr lang="zh-CN" altLang="en-US" b="0" dirty="0"/>
              <a:t>：指定信号量针对某个特定进程的调整值</a:t>
            </a:r>
            <a:r>
              <a:rPr lang="zh-CN" altLang="en-US" b="0" dirty="0" smtClean="0"/>
              <a:t>。</a:t>
            </a:r>
            <a:r>
              <a:rPr lang="zh-CN" altLang="en-US" b="0" dirty="0"/>
              <a:t>只有</a:t>
            </a:r>
            <a:r>
              <a:rPr lang="en-US" altLang="zh-CN" b="0" dirty="0" err="1"/>
              <a:t>sembuf</a:t>
            </a:r>
            <a:r>
              <a:rPr lang="zh-CN" altLang="en-US" b="0" dirty="0"/>
              <a:t>结构的</a:t>
            </a:r>
            <a:r>
              <a:rPr lang="en-US" altLang="zh-CN" b="0" dirty="0" err="1"/>
              <a:t>sem_flag</a:t>
            </a:r>
            <a:r>
              <a:rPr lang="zh-CN" altLang="en-US" b="0" dirty="0" smtClean="0"/>
              <a:t>指定为</a:t>
            </a:r>
            <a:r>
              <a:rPr lang="en-US" altLang="zh-CN" b="0" dirty="0" smtClean="0"/>
              <a:t>SEM_UNDO</a:t>
            </a:r>
            <a:r>
              <a:rPr lang="zh-CN" altLang="en-US" b="0" dirty="0"/>
              <a:t>后，</a:t>
            </a:r>
            <a:r>
              <a:rPr lang="en-US" altLang="zh-CN" b="0" dirty="0" err="1"/>
              <a:t>semadj</a:t>
            </a:r>
            <a:r>
              <a:rPr lang="zh-CN" altLang="en-US" b="0" dirty="0"/>
              <a:t>才会随着</a:t>
            </a:r>
            <a:r>
              <a:rPr lang="en-US" altLang="zh-CN" b="0" dirty="0" err="1"/>
              <a:t>sem_op</a:t>
            </a:r>
            <a:r>
              <a:rPr lang="zh-CN" altLang="en-US" b="0" dirty="0"/>
              <a:t>而更新</a:t>
            </a:r>
            <a:r>
              <a:rPr lang="zh-CN" altLang="en-US" b="0" dirty="0" smtClean="0"/>
              <a:t>。简单理解：</a:t>
            </a:r>
            <a:r>
              <a:rPr lang="en-US" altLang="zh-CN" b="0" dirty="0" err="1" smtClean="0"/>
              <a:t>semadj</a:t>
            </a:r>
            <a:r>
              <a:rPr lang="zh-CN" altLang="en-US" b="0" dirty="0" smtClean="0"/>
              <a:t>为进程结束后需要恢复的值。</a:t>
            </a:r>
            <a:endParaRPr lang="zh-CN" altLang="en-US" b="0" dirty="0"/>
          </a:p>
          <a:p>
            <a:endParaRPr lang="zh-CN" altLang="en-US" dirty="0"/>
          </a:p>
        </p:txBody>
      </p:sp>
    </p:spTree>
    <p:extLst>
      <p:ext uri="{BB962C8B-B14F-4D97-AF65-F5344CB8AC3E}">
        <p14:creationId xmlns:p14="http://schemas.microsoft.com/office/powerpoint/2010/main" val="3920122220"/>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实验</a:t>
            </a:r>
            <a:endParaRPr lang="zh-CN" altLang="en-US" dirty="0"/>
          </a:p>
        </p:txBody>
      </p:sp>
      <p:sp>
        <p:nvSpPr>
          <p:cNvPr id="3" name="内容占位符 2"/>
          <p:cNvSpPr>
            <a:spLocks noGrp="1"/>
          </p:cNvSpPr>
          <p:nvPr>
            <p:ph idx="1"/>
          </p:nvPr>
        </p:nvSpPr>
        <p:spPr/>
        <p:txBody>
          <a:bodyPr/>
          <a:lstStyle/>
          <a:p>
            <a:r>
              <a:rPr lang="zh-CN" altLang="en-US" dirty="0" smtClean="0"/>
              <a:t>验证书中程序</a:t>
            </a:r>
            <a:r>
              <a:rPr lang="en-US" altLang="zh-CN" dirty="0" smtClean="0"/>
              <a:t>P293</a:t>
            </a:r>
          </a:p>
          <a:p>
            <a:r>
              <a:rPr lang="zh-CN" altLang="en-US" dirty="0" smtClean="0"/>
              <a:t>验证子进程继承父</a:t>
            </a:r>
            <a:r>
              <a:rPr lang="zh-CN" altLang="en-US" smtClean="0"/>
              <a:t>进程信号量集的</a:t>
            </a:r>
            <a:r>
              <a:rPr lang="zh-CN" altLang="en-US" dirty="0" smtClean="0"/>
              <a:t>打开状态，并可删除父进程已打开的信号量集。</a:t>
            </a:r>
            <a:endParaRPr lang="zh-CN" altLang="en-US" dirty="0"/>
          </a:p>
        </p:txBody>
      </p:sp>
    </p:spTree>
    <p:extLst>
      <p:ext uri="{BB962C8B-B14F-4D97-AF65-F5344CB8AC3E}">
        <p14:creationId xmlns:p14="http://schemas.microsoft.com/office/powerpoint/2010/main" val="3300231753"/>
      </p:ext>
    </p:extLst>
  </p:cSld>
  <p:clrMapOvr>
    <a:masterClrMapping/>
  </p:clrMapOvr>
  <p:transition advClick="0"/>
</p:sld>
</file>

<file path=ppt/theme/theme1.xml><?xml version="1.0" encoding="utf-8"?>
<a:theme xmlns:a="http://schemas.openxmlformats.org/drawingml/2006/main" name="外部报告模板">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ppt模板（带学校和实验室标识）</Template>
  <TotalTime>3475</TotalTime>
  <Words>803</Words>
  <Application>Microsoft Office PowerPoint</Application>
  <PresentationFormat>全屏显示(4:3)</PresentationFormat>
  <Paragraphs>68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外部报告模板</vt:lpstr>
      <vt:lpstr>Linux内核学习交流</vt:lpstr>
      <vt:lpstr>目录</vt:lpstr>
      <vt:lpstr>A- semget函数</vt:lpstr>
      <vt:lpstr>A-semctl函数</vt:lpstr>
      <vt:lpstr>A- semop函数</vt:lpstr>
      <vt:lpstr>A- sembuf结构体</vt:lpstr>
      <vt:lpstr>A- sembuf结构体详解</vt:lpstr>
      <vt:lpstr>A-信号量相关变量</vt:lpstr>
      <vt:lpstr>B-实验</vt:lpstr>
      <vt:lpstr>附：semctl命令</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Linux内核学习交流</dc:title>
  <dc:creator>Administrator</dc:creator>
  <cp:lastModifiedBy>yuqi</cp:lastModifiedBy>
  <cp:revision>66</cp:revision>
  <dcterms:created xsi:type="dcterms:W3CDTF">2013-09-25T11:32:45Z</dcterms:created>
  <dcterms:modified xsi:type="dcterms:W3CDTF">2013-11-02T10:44:13Z</dcterms:modified>
</cp:coreProperties>
</file>