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59" r:id="rId6"/>
    <p:sldId id="266" r:id="rId7"/>
    <p:sldId id="260" r:id="rId8"/>
    <p:sldId id="261" r:id="rId9"/>
    <p:sldId id="268" r:id="rId10"/>
    <p:sldId id="267" r:id="rId11"/>
    <p:sldId id="262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8" autoAdjust="0"/>
  </p:normalViewPr>
  <p:slideViewPr>
    <p:cSldViewPr snapToGrid="0">
      <p:cViewPr varScale="1">
        <p:scale>
          <a:sx n="66" d="100"/>
          <a:sy n="66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A21E7-5C61-40BA-9EB0-C8E69ED2FE2F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287F-78A6-4495-9A86-6C6118707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5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8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7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9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8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8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287F-78A6-4495-9A86-6C61187078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6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E4A5-B3CA-4946-A861-F3A2CCDA3091}" type="datetimeFigureOut">
              <a:rPr lang="zh-CN" altLang="en-US" smtClean="0"/>
              <a:t>2013/11/2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38A72C-C51A-4A09-A30A-1B6FC7444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163.com/software_ark/blog/static/175614594201182221312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csdn.net/anonymalias/article/details/99559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2473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aike.baidu.com/view/120892.htm" TargetMode="External"/><Relationship Id="rId4" Type="http://schemas.openxmlformats.org/officeDocument/2006/relationships/hyperlink" Target="http://baike.baidu.com/view/1303265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7245" y="1593670"/>
            <a:ext cx="7175622" cy="150658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System V </a:t>
            </a:r>
            <a:r>
              <a:rPr lang="zh-CN" altLang="en-US" b="1" dirty="0" smtClean="0"/>
              <a:t>共享内存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</a:t>
            </a: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SA13011042</a:t>
            </a:r>
          </a:p>
          <a:p>
            <a:r>
              <a:rPr lang="en-US" altLang="zh-CN" sz="2000" dirty="0" smtClean="0"/>
              <a:t>									</a:t>
            </a:r>
            <a:r>
              <a:rPr lang="zh-CN" altLang="en-US" sz="2000" dirty="0" smtClean="0"/>
              <a:t>姓名：周徐达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87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7146" y="556626"/>
            <a:ext cx="8383210" cy="1506582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3502" y="2237381"/>
            <a:ext cx="8130498" cy="3989249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66" y="319492"/>
            <a:ext cx="6680369" cy="6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790" y="534127"/>
            <a:ext cx="8383210" cy="15065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实验三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结合</a:t>
            </a:r>
            <a:r>
              <a:rPr lang="zh-CN" altLang="en-US" b="1" dirty="0" smtClean="0"/>
              <a:t>信号量读写内存区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036" y="579849"/>
            <a:ext cx="8383210" cy="4197531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参考资料：</a:t>
            </a:r>
            <a:r>
              <a:rPr lang="en-US" altLang="zh-CN" sz="4900" b="1" dirty="0" smtClean="0"/>
              <a:t/>
            </a:r>
            <a:br>
              <a:rPr lang="en-US" altLang="zh-CN" sz="4900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1.</a:t>
            </a:r>
            <a:r>
              <a:rPr lang="en-US" altLang="zh-CN" sz="2700" dirty="0" smtClean="0">
                <a:hlinkClick r:id="rId3"/>
              </a:rPr>
              <a:t>http</a:t>
            </a:r>
            <a:r>
              <a:rPr lang="en-US" altLang="zh-CN" sz="2700" dirty="0">
                <a:hlinkClick r:id="rId3"/>
              </a:rPr>
              <a:t>://blog.163.com/software_ark/blog/static/1756145942011822213121</a:t>
            </a:r>
            <a:r>
              <a:rPr lang="en-US" altLang="zh-CN" sz="2700" dirty="0" smtClean="0">
                <a:hlinkClick r:id="rId3"/>
              </a:rPr>
              <a:t>/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b="1" dirty="0" smtClean="0"/>
              <a:t>2.</a:t>
            </a:r>
            <a:r>
              <a:rPr lang="en-US" altLang="zh-CN" sz="2800" dirty="0" smtClean="0">
                <a:hlinkClick r:id="rId4"/>
              </a:rPr>
              <a:t>http</a:t>
            </a:r>
            <a:r>
              <a:rPr lang="en-US" altLang="zh-CN" sz="2800" dirty="0">
                <a:hlinkClick r:id="rId4"/>
              </a:rPr>
              <a:t>://blog.csdn.net/anonymalias/article/details/9955903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7245" y="1593670"/>
            <a:ext cx="7175622" cy="1506582"/>
          </a:xfrm>
        </p:spPr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25" y="769256"/>
            <a:ext cx="3743988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790" y="534127"/>
            <a:ext cx="8383210" cy="15065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Adobe Gothic Std B" panose="020B0800000000000000" pitchFamily="34" charset="-128"/>
              </a:rPr>
              <a:t>实验一</a:t>
            </a:r>
            <a:r>
              <a:rPr lang="en-US" altLang="zh-C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zh-CN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zh-CN" altLang="en-US" b="1" dirty="0" smtClean="0">
                <a:latin typeface="Adobe Gothic Std B" panose="020B0800000000000000" pitchFamily="34" charset="-128"/>
              </a:rPr>
              <a:t>创建一个共享内存区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115" y="2040709"/>
            <a:ext cx="7091440" cy="3989249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48" y="3280228"/>
            <a:ext cx="3254829" cy="3254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6355" y="3204336"/>
            <a:ext cx="444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第一次讲实验，</a:t>
            </a:r>
            <a:endParaRPr lang="en-US" altLang="zh-CN" sz="2400" dirty="0" smtClean="0"/>
          </a:p>
          <a:p>
            <a:r>
              <a:rPr lang="zh-CN" altLang="en-US" sz="2400" dirty="0" smtClean="0"/>
              <a:t>讲得不好求轻拍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7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5715" y="998585"/>
            <a:ext cx="8940800" cy="150658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相关函数：</a:t>
            </a:r>
            <a:r>
              <a:rPr lang="en-US" altLang="zh-CN" sz="6600" b="1" dirty="0"/>
              <a:t/>
            </a:r>
            <a:br>
              <a:rPr lang="en-US" altLang="zh-CN" sz="6600" b="1" dirty="0"/>
            </a:br>
            <a:r>
              <a:rPr lang="en-US" altLang="zh-CN" sz="6600" b="1" dirty="0" smtClean="0"/>
              <a:t>  </a:t>
            </a:r>
            <a:r>
              <a:rPr lang="en-US" altLang="zh-CN" sz="3600" b="1" i="1" dirty="0" err="1" smtClean="0"/>
              <a:t>int</a:t>
            </a:r>
            <a:r>
              <a:rPr lang="en-US" altLang="zh-CN" sz="3600" b="1" i="1" dirty="0" smtClean="0"/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shmget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/>
              <a:t>  </a:t>
            </a:r>
            <a:r>
              <a:rPr lang="zh-CN" altLang="en-US" sz="3600" b="1" i="1" dirty="0" smtClean="0"/>
              <a:t>（</a:t>
            </a:r>
            <a:r>
              <a:rPr lang="en-US" altLang="zh-CN" sz="3600" b="1" i="1" dirty="0" err="1"/>
              <a:t>key_t</a:t>
            </a:r>
            <a:r>
              <a:rPr lang="en-US" altLang="zh-CN" sz="3600" b="1" i="1" dirty="0"/>
              <a:t> </a:t>
            </a:r>
            <a:r>
              <a:rPr lang="en-US" altLang="zh-CN" sz="3600" dirty="0"/>
              <a:t>key</a:t>
            </a:r>
            <a:r>
              <a:rPr lang="en-US" altLang="zh-CN" sz="3600" b="1" i="1" dirty="0"/>
              <a:t>, </a:t>
            </a:r>
            <a:r>
              <a:rPr lang="en-US" altLang="zh-CN" sz="3600" b="1" i="1" dirty="0" err="1"/>
              <a:t>size_t</a:t>
            </a:r>
            <a:r>
              <a:rPr lang="en-US" altLang="zh-CN" sz="3600" b="1" i="1" dirty="0"/>
              <a:t> </a:t>
            </a:r>
            <a:r>
              <a:rPr lang="en-US" altLang="zh-CN" sz="3600" dirty="0"/>
              <a:t>size</a:t>
            </a:r>
            <a:r>
              <a:rPr lang="en-US" altLang="zh-CN" sz="3600" b="1" i="1" dirty="0"/>
              <a:t>, </a:t>
            </a:r>
            <a:r>
              <a:rPr lang="en-US" altLang="zh-CN" sz="3600" b="1" i="1" dirty="0" err="1"/>
              <a:t>int</a:t>
            </a:r>
            <a:r>
              <a:rPr lang="en-US" altLang="zh-CN" sz="3600" b="1" i="1" dirty="0"/>
              <a:t> </a:t>
            </a:r>
            <a:r>
              <a:rPr lang="en-US" altLang="zh-CN" sz="3600" dirty="0" err="1"/>
              <a:t>shmflg</a:t>
            </a:r>
            <a:r>
              <a:rPr lang="zh-CN" altLang="en-US" sz="3600" b="1" i="1" dirty="0"/>
              <a:t>）；</a:t>
            </a:r>
            <a:r>
              <a:rPr lang="en-US" altLang="zh-CN" sz="3600" b="1" i="1" dirty="0"/>
              <a:t/>
            </a:r>
            <a:br>
              <a:rPr lang="en-US" altLang="zh-CN" sz="3600" b="1" i="1" dirty="0"/>
            </a:b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2114" y="2505167"/>
            <a:ext cx="7744584" cy="3989249"/>
          </a:xfrm>
        </p:spPr>
        <p:txBody>
          <a:bodyPr/>
          <a:lstStyle/>
          <a:p>
            <a:r>
              <a:rPr lang="zh-CN" altLang="en-US" sz="2400" b="1" dirty="0" smtClean="0"/>
              <a:t>作用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创建一个新的共享内存区或者访问一个已存在的共享内存区；</a:t>
            </a:r>
            <a:endParaRPr lang="en-US" altLang="zh-CN" sz="2000" dirty="0"/>
          </a:p>
          <a:p>
            <a:r>
              <a:rPr lang="en-US" altLang="zh-CN" sz="2400" b="1" dirty="0"/>
              <a:t>key</a:t>
            </a:r>
            <a:r>
              <a:rPr lang="zh-CN" altLang="en-US" sz="2400" dirty="0"/>
              <a:t>：用于创建共享内存区的键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r>
              <a:rPr lang="en-US" altLang="zh-CN" sz="2400" b="1" dirty="0"/>
              <a:t>size</a:t>
            </a:r>
            <a:r>
              <a:rPr lang="zh-CN" altLang="en-US" sz="2400" dirty="0"/>
              <a:t>：指定创建共享内存区的大小，单位是字节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err="1"/>
              <a:t>shmflg</a:t>
            </a:r>
            <a:r>
              <a:rPr lang="zh-CN" altLang="en-US" sz="2400" dirty="0"/>
              <a:t>：指定创建或打开消息队列的标志和读写</a:t>
            </a:r>
            <a:r>
              <a:rPr lang="zh-CN" altLang="en-US" sz="2400" dirty="0" smtClean="0"/>
              <a:t>权限</a:t>
            </a:r>
            <a:endParaRPr lang="en-US" altLang="zh-CN" sz="2400" dirty="0" smtClean="0"/>
          </a:p>
          <a:p>
            <a:r>
              <a:rPr lang="zh-CN" altLang="en-US" sz="2400" b="1" dirty="0"/>
              <a:t>返回</a:t>
            </a:r>
            <a:r>
              <a:rPr lang="zh-CN" altLang="en-US" sz="2400" b="1" dirty="0" smtClean="0"/>
              <a:t>值：</a:t>
            </a:r>
            <a:r>
              <a:rPr lang="zh-CN" altLang="en-US" sz="2400" dirty="0" smtClean="0"/>
              <a:t>创建</a:t>
            </a:r>
            <a:r>
              <a:rPr lang="zh-CN" altLang="en-US" sz="2400" dirty="0"/>
              <a:t>成功后返回的描述符作为</a:t>
            </a:r>
            <a:r>
              <a:rPr lang="en-US" altLang="zh-CN" sz="2400" dirty="0"/>
              <a:t>IPC</a:t>
            </a:r>
            <a:r>
              <a:rPr lang="zh-CN" altLang="en-US" sz="2400" dirty="0"/>
              <a:t>的内部标识符</a:t>
            </a:r>
            <a:r>
              <a:rPr lang="zh-CN" altLang="en-US" sz="2000" dirty="0"/>
              <a:t>使用。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6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8285" y="1129213"/>
            <a:ext cx="8606972" cy="150658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 smtClean="0"/>
              <a:t>相关函数：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b="1" i="1" dirty="0" err="1" smtClean="0"/>
              <a:t>key_t</a:t>
            </a:r>
            <a:r>
              <a:rPr lang="en-US" altLang="zh-CN" sz="3600" dirty="0" smtClean="0"/>
              <a:t> </a:t>
            </a:r>
            <a:r>
              <a:rPr lang="en-US" altLang="zh-CN" sz="3600" b="1" dirty="0" err="1">
                <a:solidFill>
                  <a:srgbClr val="FF0000"/>
                </a:solidFill>
              </a:rPr>
              <a:t>ftok</a:t>
            </a:r>
            <a:r>
              <a:rPr lang="en-US" altLang="zh-CN" sz="3600" b="1" i="1" dirty="0"/>
              <a:t>( </a:t>
            </a:r>
            <a:r>
              <a:rPr lang="en-US" altLang="zh-CN" sz="3600" b="1" i="1" dirty="0" err="1"/>
              <a:t>const</a:t>
            </a:r>
            <a:r>
              <a:rPr lang="en-US" altLang="zh-CN" sz="3600" b="1" i="1" dirty="0"/>
              <a:t> char * </a:t>
            </a:r>
            <a:r>
              <a:rPr lang="en-US" altLang="zh-CN" sz="3600" dirty="0" err="1"/>
              <a:t>fname</a:t>
            </a:r>
            <a:r>
              <a:rPr lang="en-US" altLang="zh-CN" sz="3600" dirty="0"/>
              <a:t>, </a:t>
            </a:r>
            <a:r>
              <a:rPr lang="en-US" altLang="zh-CN" sz="3600" b="1" i="1" dirty="0" err="1"/>
              <a:t>int</a:t>
            </a:r>
            <a:r>
              <a:rPr lang="en-US" altLang="zh-CN" sz="3600" dirty="0"/>
              <a:t> id </a:t>
            </a:r>
            <a:r>
              <a:rPr lang="en-US" altLang="zh-CN" sz="3600" b="1" dirty="0"/>
              <a:t>)</a:t>
            </a:r>
            <a:r>
              <a:rPr lang="en-US" altLang="zh-CN" sz="5300" b="1" dirty="0"/>
              <a:t/>
            </a:r>
            <a:br>
              <a:rPr lang="en-US" altLang="zh-CN" sz="5300" b="1" dirty="0"/>
            </a:br>
            <a:endParaRPr lang="zh-CN" altLang="en-US" sz="53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272" y="2287452"/>
            <a:ext cx="6600451" cy="3365134"/>
          </a:xfrm>
        </p:spPr>
        <p:txBody>
          <a:bodyPr/>
          <a:lstStyle/>
          <a:p>
            <a:r>
              <a:rPr lang="zh-CN" altLang="en-US" sz="2400" b="1" dirty="0" smtClean="0"/>
              <a:t>作用：</a:t>
            </a:r>
            <a:r>
              <a:rPr lang="zh-CN" altLang="en-US" sz="2400" dirty="0"/>
              <a:t>系统建立</a:t>
            </a:r>
            <a:r>
              <a:rPr lang="en-US" altLang="zh-CN" sz="2400" dirty="0"/>
              <a:t>IPC</a:t>
            </a:r>
            <a:r>
              <a:rPr lang="zh-CN" altLang="en-US" sz="2400" dirty="0"/>
              <a:t>通讯 （</a:t>
            </a:r>
            <a:r>
              <a:rPr lang="zh-CN" altLang="en-US" sz="2400" dirty="0">
                <a:hlinkClick r:id="rId3"/>
              </a:rPr>
              <a:t>消息队列</a:t>
            </a:r>
            <a:r>
              <a:rPr lang="zh-CN" altLang="en-US" sz="2400" dirty="0"/>
              <a:t>、</a:t>
            </a:r>
            <a:r>
              <a:rPr lang="zh-CN" altLang="en-US" sz="2400" dirty="0">
                <a:hlinkClick r:id="rId4"/>
              </a:rPr>
              <a:t>信号量</a:t>
            </a:r>
            <a:r>
              <a:rPr lang="zh-CN" altLang="en-US" sz="2400" dirty="0"/>
              <a:t>和</a:t>
            </a:r>
            <a:r>
              <a:rPr lang="zh-CN" altLang="en-US" sz="2400" dirty="0">
                <a:hlinkClick r:id="rId5"/>
              </a:rPr>
              <a:t>共享内存</a:t>
            </a:r>
            <a:r>
              <a:rPr lang="zh-CN" altLang="en-US" sz="2400" dirty="0"/>
              <a:t>） 时必须指定一</a:t>
            </a:r>
            <a:r>
              <a:rPr lang="zh-CN" altLang="en-US" sz="2400" dirty="0" smtClean="0"/>
              <a:t>个键值。通常情况下，该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值通过</a:t>
            </a:r>
            <a:r>
              <a:rPr lang="en-US" altLang="zh-CN" sz="2400" dirty="0" err="1" smtClean="0"/>
              <a:t>ftok</a:t>
            </a:r>
            <a:r>
              <a:rPr lang="zh-CN" altLang="en-US" sz="2400" dirty="0" smtClean="0"/>
              <a:t>函数得到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err="1" smtClean="0"/>
              <a:t>Fname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就是你指定的文件名（已经存在的文件名）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Id</a:t>
            </a:r>
            <a:r>
              <a:rPr lang="zh-CN" altLang="en-US" sz="2400" b="1" dirty="0" smtClean="0"/>
              <a:t>：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子序号</a:t>
            </a:r>
            <a:endParaRPr lang="en-US" altLang="zh-CN" sz="24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6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8285" y="969555"/>
            <a:ext cx="8606972" cy="150658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 smtClean="0"/>
              <a:t>相关函数：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</a:t>
            </a:r>
            <a:r>
              <a:rPr lang="en-US" altLang="zh-CN" sz="3100" b="1" i="1" dirty="0" err="1" smtClean="0"/>
              <a:t>int</a:t>
            </a:r>
            <a:r>
              <a:rPr lang="en-US" altLang="zh-CN" sz="3100" dirty="0"/>
              <a:t> </a:t>
            </a:r>
            <a:r>
              <a:rPr lang="en-US" altLang="zh-CN" sz="3100" b="1" dirty="0" err="1" smtClean="0">
                <a:solidFill>
                  <a:srgbClr val="FF0000"/>
                </a:solidFill>
              </a:rPr>
              <a:t>shmctl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en-US" altLang="zh-CN" sz="3100" dirty="0" smtClean="0"/>
              <a:t>(</a:t>
            </a:r>
            <a:r>
              <a:rPr lang="en-US" altLang="zh-CN" sz="3100" b="1" i="1" dirty="0" err="1"/>
              <a:t>int</a:t>
            </a:r>
            <a:r>
              <a:rPr lang="en-US" altLang="zh-CN" sz="3100" i="1" dirty="0"/>
              <a:t> </a:t>
            </a:r>
            <a:r>
              <a:rPr lang="en-US" altLang="zh-CN" sz="3100" dirty="0" err="1"/>
              <a:t>shmid</a:t>
            </a:r>
            <a:r>
              <a:rPr lang="en-US" altLang="zh-CN" sz="3100" dirty="0"/>
              <a:t>, </a:t>
            </a:r>
            <a:r>
              <a:rPr lang="en-US" altLang="zh-CN" sz="3100" b="1" i="1" dirty="0" err="1"/>
              <a:t>int</a:t>
            </a:r>
            <a:r>
              <a:rPr lang="en-US" altLang="zh-CN" sz="3100" dirty="0"/>
              <a:t> </a:t>
            </a:r>
            <a:r>
              <a:rPr lang="en-US" altLang="zh-CN" sz="3100" dirty="0" err="1"/>
              <a:t>cmd</a:t>
            </a:r>
            <a:r>
              <a:rPr lang="en-US" altLang="zh-CN" sz="3100" dirty="0"/>
              <a:t>, </a:t>
            </a:r>
            <a:r>
              <a:rPr lang="en-US" altLang="zh-CN" sz="3100" b="1" i="1" dirty="0" err="1"/>
              <a:t>struct</a:t>
            </a:r>
            <a:r>
              <a:rPr lang="en-US" altLang="zh-CN" sz="3100" dirty="0"/>
              <a:t> </a:t>
            </a:r>
            <a:r>
              <a:rPr lang="en-US" altLang="zh-CN" sz="3100" dirty="0" err="1"/>
              <a:t>shmid_ds</a:t>
            </a:r>
            <a:r>
              <a:rPr lang="en-US" altLang="zh-CN" sz="3100" dirty="0"/>
              <a:t> *</a:t>
            </a:r>
            <a:r>
              <a:rPr lang="en-US" altLang="zh-CN" sz="3100" dirty="0" err="1"/>
              <a:t>buf</a:t>
            </a:r>
            <a:r>
              <a:rPr lang="en-US" altLang="zh-CN" sz="3100" dirty="0"/>
              <a:t>); </a:t>
            </a:r>
            <a:r>
              <a:rPr lang="en-US" altLang="zh-CN" sz="3600" dirty="0"/>
              <a:t> </a:t>
            </a:r>
            <a:endParaRPr lang="en-US" alt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5729" y="2598057"/>
            <a:ext cx="6600451" cy="3809272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solidFill>
                  <a:schemeClr val="tx1"/>
                </a:solidFill>
              </a:rPr>
              <a:t>shmid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</a:rPr>
              <a:t>共享内存区的标识符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2800" b="1" dirty="0" err="1">
                <a:solidFill>
                  <a:schemeClr val="tx1"/>
                </a:solidFill>
              </a:rPr>
              <a:t>cmd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</a:rPr>
              <a:t>对共享内存区控制操作的命令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IPC_SET</a:t>
            </a:r>
            <a:r>
              <a:rPr lang="zh-CN" altLang="en-US" sz="2400" dirty="0">
                <a:solidFill>
                  <a:schemeClr val="tx1"/>
                </a:solidFill>
              </a:rPr>
              <a:t>按第三个参数</a:t>
            </a:r>
            <a:r>
              <a:rPr lang="en-US" altLang="zh-CN" sz="2400" dirty="0" err="1">
                <a:solidFill>
                  <a:schemeClr val="tx1"/>
                </a:solidFill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</a:rPr>
              <a:t>所指定的内容，设置共享内存区的操作权限字段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IPC_STAT</a:t>
            </a:r>
            <a:r>
              <a:rPr lang="zh-CN" altLang="en-US" sz="2400" dirty="0">
                <a:solidFill>
                  <a:schemeClr val="tx1"/>
                </a:solidFill>
              </a:rPr>
              <a:t>获取共享内存区的</a:t>
            </a:r>
            <a:r>
              <a:rPr lang="en-US" altLang="zh-CN" sz="2400" dirty="0" err="1">
                <a:solidFill>
                  <a:schemeClr val="tx1"/>
                </a:solidFill>
              </a:rPr>
              <a:t>shmid_ds</a:t>
            </a:r>
            <a:r>
              <a:rPr lang="zh-CN" altLang="en-US" sz="2400" dirty="0">
                <a:solidFill>
                  <a:schemeClr val="tx1"/>
                </a:solidFill>
              </a:rPr>
              <a:t>结构，存放到传入的第三个参数中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IPC_RMID</a:t>
            </a:r>
            <a:r>
              <a:rPr lang="zh-CN" altLang="en-US" sz="2400" dirty="0">
                <a:solidFill>
                  <a:schemeClr val="tx1"/>
                </a:solidFill>
              </a:rPr>
              <a:t>从系统内核中删除该共享内存区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成功返回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，失败返回</a:t>
            </a:r>
            <a:r>
              <a:rPr lang="en-US" altLang="zh-CN" sz="2400" dirty="0">
                <a:solidFill>
                  <a:schemeClr val="tx1"/>
                </a:solidFill>
              </a:rPr>
              <a:t>-1</a:t>
            </a:r>
            <a:r>
              <a:rPr lang="zh-CN" altLang="en-US" sz="2400" dirty="0">
                <a:solidFill>
                  <a:schemeClr val="tx1"/>
                </a:solidFill>
              </a:rPr>
              <a:t>  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6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1787438"/>
            <a:ext cx="7605486" cy="4656905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41" y="631372"/>
            <a:ext cx="2885872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790" y="534127"/>
            <a:ext cx="8383210" cy="150658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实验二  读写共享内存区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3502" y="2440580"/>
            <a:ext cx="8130498" cy="3989249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2" y="2263201"/>
            <a:ext cx="744006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7146" y="556626"/>
            <a:ext cx="8383210" cy="150658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相关函数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100" b="1" dirty="0" smtClean="0"/>
              <a:t>void</a:t>
            </a:r>
            <a:r>
              <a:rPr lang="en-US" altLang="zh-CN" sz="3100" dirty="0"/>
              <a:t> *</a:t>
            </a:r>
            <a:r>
              <a:rPr lang="en-US" altLang="zh-CN" sz="3100" b="1" dirty="0" err="1" smtClean="0">
                <a:solidFill>
                  <a:srgbClr val="FF0000"/>
                </a:solidFill>
              </a:rPr>
              <a:t>shmat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en-US" altLang="zh-CN" sz="3100" dirty="0" smtClean="0"/>
              <a:t>(</a:t>
            </a:r>
            <a:r>
              <a:rPr lang="en-US" altLang="zh-CN" sz="3100" b="1" i="1" dirty="0" err="1"/>
              <a:t>int</a:t>
            </a:r>
            <a:r>
              <a:rPr lang="en-US" altLang="zh-CN" sz="3100" dirty="0"/>
              <a:t> </a:t>
            </a:r>
            <a:r>
              <a:rPr lang="en-US" altLang="zh-CN" sz="3100" dirty="0" err="1"/>
              <a:t>shmid</a:t>
            </a:r>
            <a:r>
              <a:rPr lang="en-US" altLang="zh-CN" sz="3100" dirty="0"/>
              <a:t>, </a:t>
            </a:r>
            <a:r>
              <a:rPr lang="en-US" altLang="zh-CN" sz="3100" dirty="0" smtClean="0"/>
              <a:t> </a:t>
            </a:r>
            <a:r>
              <a:rPr lang="en-US" altLang="zh-CN" sz="3100" b="1" i="1" dirty="0" err="1" smtClean="0"/>
              <a:t>const</a:t>
            </a:r>
            <a:r>
              <a:rPr lang="en-US" altLang="zh-CN" sz="3100" i="1" dirty="0"/>
              <a:t> </a:t>
            </a:r>
            <a:r>
              <a:rPr lang="en-US" altLang="zh-CN" sz="3100" b="1" i="1" dirty="0"/>
              <a:t>void</a:t>
            </a:r>
            <a:r>
              <a:rPr lang="en-US" altLang="zh-CN" sz="3100" dirty="0"/>
              <a:t> *</a:t>
            </a:r>
            <a:r>
              <a:rPr lang="en-US" altLang="zh-CN" sz="3100" dirty="0" err="1"/>
              <a:t>shmaddr</a:t>
            </a:r>
            <a:r>
              <a:rPr lang="en-US" altLang="zh-CN" sz="3100" dirty="0"/>
              <a:t>, </a:t>
            </a:r>
            <a:r>
              <a:rPr lang="en-US" altLang="zh-CN" sz="3100" b="1" i="1" dirty="0" err="1"/>
              <a:t>int</a:t>
            </a:r>
            <a:r>
              <a:rPr lang="en-US" altLang="zh-CN" sz="3100" dirty="0"/>
              <a:t> </a:t>
            </a:r>
            <a:r>
              <a:rPr lang="en-US" altLang="zh-CN" sz="3100" dirty="0" err="1"/>
              <a:t>shmflg</a:t>
            </a:r>
            <a:r>
              <a:rPr lang="en-US" altLang="zh-CN" sz="3100" dirty="0"/>
              <a:t>);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3502" y="2237381"/>
            <a:ext cx="8130498" cy="3989249"/>
          </a:xfrm>
        </p:spPr>
        <p:txBody>
          <a:bodyPr/>
          <a:lstStyle/>
          <a:p>
            <a:r>
              <a:rPr lang="zh-CN" altLang="en-US" sz="2400" b="1" dirty="0" smtClean="0"/>
              <a:t>作用：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将一个共享内存区连接到调用进程的地址空间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sz="2800" b="1" dirty="0" err="1" smtClean="0"/>
              <a:t>shmid</a:t>
            </a:r>
            <a:r>
              <a:rPr lang="zh-CN" altLang="en-US" sz="2000" dirty="0"/>
              <a:t>：打开的</a:t>
            </a:r>
            <a:r>
              <a:rPr lang="en-US" altLang="zh-CN" sz="2000" dirty="0"/>
              <a:t>System V</a:t>
            </a:r>
            <a:r>
              <a:rPr lang="zh-CN" altLang="en-US" sz="2000" dirty="0"/>
              <a:t>共享内存对象的标识符；</a:t>
            </a:r>
            <a:endParaRPr lang="en-US" altLang="zh-CN" sz="2000" dirty="0" smtClean="0"/>
          </a:p>
          <a:p>
            <a:r>
              <a:rPr lang="en-US" altLang="zh-CN" sz="2800" b="1" dirty="0" err="1" smtClean="0"/>
              <a:t>Shmaddr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共享内存区连接到调用进程的具体地址</a:t>
            </a:r>
            <a:endParaRPr lang="en-US" altLang="zh-CN" sz="2000" dirty="0" smtClean="0"/>
          </a:p>
          <a:p>
            <a:r>
              <a:rPr lang="en-US" altLang="zh-CN" sz="2000" b="1" dirty="0" err="1"/>
              <a:t>shmaddr</a:t>
            </a:r>
            <a:r>
              <a:rPr lang="zh-CN" altLang="en-US" sz="2000" dirty="0"/>
              <a:t>为空指针：连接的地址由系统内核决定，</a:t>
            </a:r>
            <a:r>
              <a:rPr lang="zh-CN" altLang="en-US" sz="2000" b="1" dirty="0"/>
              <a:t>这是推荐的方法，具有</a:t>
            </a:r>
            <a:r>
              <a:rPr lang="zh-CN" altLang="en-US" sz="2000" b="1" dirty="0" smtClean="0"/>
              <a:t>可移植性</a:t>
            </a:r>
            <a:endParaRPr lang="en-US" altLang="zh-CN" sz="2000" b="1" dirty="0" smtClean="0"/>
          </a:p>
          <a:p>
            <a:r>
              <a:rPr lang="en-US" altLang="zh-CN" sz="2800" b="1" dirty="0" err="1"/>
              <a:t>shmflg</a:t>
            </a:r>
            <a:r>
              <a:rPr lang="zh-CN" altLang="en-US" sz="2000" dirty="0" smtClean="0"/>
              <a:t>：一般</a:t>
            </a:r>
            <a:r>
              <a:rPr lang="zh-CN" altLang="en-US" sz="2000" dirty="0"/>
              <a:t>该标志置为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82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1682</TotalTime>
  <Words>269</Words>
  <Application>Microsoft Office PowerPoint</Application>
  <PresentationFormat>全屏显示(4:3)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宋体</vt:lpstr>
      <vt:lpstr>幼圆</vt:lpstr>
      <vt:lpstr>Arial</vt:lpstr>
      <vt:lpstr>Calibri</vt:lpstr>
      <vt:lpstr>Century Gothic</vt:lpstr>
      <vt:lpstr>Wingdings 3</vt:lpstr>
      <vt:lpstr>丝状</vt:lpstr>
      <vt:lpstr>System V 共享内存</vt:lpstr>
      <vt:lpstr>PowerPoint 演示文稿</vt:lpstr>
      <vt:lpstr>实验一  创建一个共享内存区</vt:lpstr>
      <vt:lpstr>相关函数：   int shmget   （key_t key, size_t size, int shmflg）； </vt:lpstr>
      <vt:lpstr>相关函数：  key_t ftok( const char * fname, int id ) </vt:lpstr>
      <vt:lpstr>相关函数：   int shmctl (int shmid, int cmd, struct shmid_ds *buf);  </vt:lpstr>
      <vt:lpstr>PowerPoint 演示文稿</vt:lpstr>
      <vt:lpstr>实验二  读写共享内存区</vt:lpstr>
      <vt:lpstr>相关函数： void *shmat (int shmid,  const void *shmaddr, int shmflg); </vt:lpstr>
      <vt:lpstr> </vt:lpstr>
      <vt:lpstr>实验三  结合信号量读写内存区</vt:lpstr>
      <vt:lpstr>参考资料：  1.http://blog.163.com/software_ark/blog/static/1756145942011822213121/ 2.http://blog.csdn.net/anonymalias/article/details/9955903  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Administrator</cp:lastModifiedBy>
  <cp:revision>167</cp:revision>
  <dcterms:created xsi:type="dcterms:W3CDTF">2013-09-20T04:14:08Z</dcterms:created>
  <dcterms:modified xsi:type="dcterms:W3CDTF">2013-11-02T09:43:45Z</dcterms:modified>
</cp:coreProperties>
</file>