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6" r:id="rId3"/>
    <p:sldId id="278" r:id="rId4"/>
    <p:sldId id="279" r:id="rId5"/>
    <p:sldId id="281" r:id="rId6"/>
    <p:sldId id="280" r:id="rId7"/>
    <p:sldId id="282" r:id="rId8"/>
    <p:sldId id="283" r:id="rId9"/>
    <p:sldId id="284" r:id="rId10"/>
    <p:sldId id="257" r:id="rId11"/>
    <p:sldId id="261" r:id="rId12"/>
    <p:sldId id="262" r:id="rId13"/>
    <p:sldId id="265"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6" d="100"/>
          <a:sy n="86" d="100"/>
        </p:scale>
        <p:origin x="8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23473-7CAE-451A-87F6-526A4CECD1EB}" type="datetimeFigureOut">
              <a:rPr lang="zh-CN" altLang="en-US" smtClean="0"/>
              <a:t>2013/11/7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85311-5F74-465D-B608-0302C3F735FB}" type="slidenum">
              <a:rPr lang="zh-CN" altLang="en-US" smtClean="0"/>
              <a:t>‹#›</a:t>
            </a:fld>
            <a:endParaRPr lang="zh-CN" altLang="en-US"/>
          </a:p>
        </p:txBody>
      </p:sp>
    </p:spTree>
    <p:extLst>
      <p:ext uri="{BB962C8B-B14F-4D97-AF65-F5344CB8AC3E}">
        <p14:creationId xmlns:p14="http://schemas.microsoft.com/office/powerpoint/2010/main" val="251166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34925" y="2349500"/>
            <a:ext cx="9074150" cy="279400"/>
            <a:chOff x="0" y="0"/>
            <a:chExt cx="4965" cy="176"/>
          </a:xfrm>
        </p:grpSpPr>
        <p:pic>
          <p:nvPicPr>
            <p:cNvPr id="2051" name="Lin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Text Box 4"/>
            <p:cNvSpPr txBox="1">
              <a:spLocks noChangeArrowheads="1"/>
            </p:cNvSpPr>
            <p:nvPr/>
          </p:nvSpPr>
          <p:spPr bwMode="auto">
            <a:xfrm>
              <a:off x="72" y="86"/>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sp>
        <p:nvSpPr>
          <p:cNvPr id="2053" name="Rectangle 5"/>
          <p:cNvSpPr>
            <a:spLocks noChangeArrowheads="1"/>
          </p:cNvSpPr>
          <p:nvPr/>
        </p:nvSpPr>
        <p:spPr bwMode="auto">
          <a:xfrm>
            <a:off x="1739900" y="2708275"/>
            <a:ext cx="6553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a:p>
            <a:pPr algn="r" eaLnBrk="0" hangingPunct="0">
              <a:spcBef>
                <a:spcPct val="20000"/>
              </a:spcBef>
              <a:buClr>
                <a:srgbClr val="333399"/>
              </a:buClr>
              <a:buFont typeface="Wingdings" pitchFamily="2" charset="2"/>
              <a:buNone/>
            </a:pPr>
            <a:endParaRPr lang="zh-CN" sz="2800">
              <a:latin typeface="Times New Roman" pitchFamily="18" charset="0"/>
              <a:ea typeface="楷体_GB2312" pitchFamily="1" charset="-122"/>
            </a:endParaRPr>
          </a:p>
        </p:txBody>
      </p:sp>
      <p:sp>
        <p:nvSpPr>
          <p:cNvPr id="2054" name="Rectangle 6"/>
          <p:cNvSpPr>
            <a:spLocks noChangeArrowheads="1"/>
          </p:cNvSpPr>
          <p:nvPr/>
        </p:nvSpPr>
        <p:spPr bwMode="auto">
          <a:xfrm>
            <a:off x="760413" y="2209800"/>
            <a:ext cx="7772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90000"/>
              </a:lnSpc>
            </a:pPr>
            <a:endParaRPr lang="zh-CN" sz="3200">
              <a:latin typeface="Times New Roman" pitchFamily="18" charset="0"/>
              <a:ea typeface="楷体_GB2312" pitchFamily="1" charset="-122"/>
            </a:endParaRPr>
          </a:p>
        </p:txBody>
      </p:sp>
      <p:pic>
        <p:nvPicPr>
          <p:cNvPr id="2055" name="Picture 7" descr="logo_with_title_horizon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518150"/>
            <a:ext cx="475138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6" name="Rectangle 8"/>
          <p:cNvSpPr>
            <a:spLocks noGrp="1" noChangeArrowheads="1"/>
          </p:cNvSpPr>
          <p:nvPr>
            <p:ph type="ctrTitle"/>
          </p:nvPr>
        </p:nvSpPr>
        <p:spPr>
          <a:xfrm>
            <a:off x="539750" y="1412875"/>
            <a:ext cx="8064500" cy="89535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zh-CN" altLang="en-US" noProof="0" smtClean="0"/>
              <a:t>单击此处编辑母版标题样式</a:t>
            </a:r>
            <a:endParaRPr lang="zh-CN" noProof="0" smtClean="0"/>
          </a:p>
        </p:txBody>
      </p:sp>
      <p:sp>
        <p:nvSpPr>
          <p:cNvPr id="2057" name="Rectangle 9"/>
          <p:cNvSpPr>
            <a:spLocks noGrp="1" noChangeArrowheads="1"/>
          </p:cNvSpPr>
          <p:nvPr>
            <p:ph type="subTitle" idx="1"/>
          </p:nvPr>
        </p:nvSpPr>
        <p:spPr>
          <a:xfrm>
            <a:off x="1981200" y="2709863"/>
            <a:ext cx="6624638" cy="1752600"/>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r">
              <a:buFont typeface="Wingdings" pitchFamily="2" charset="2"/>
              <a:buNone/>
              <a:defRPr/>
            </a:lvl1pPr>
          </a:lstStyle>
          <a:p>
            <a:pPr lvl="0"/>
            <a:r>
              <a:rPr lang="zh-CN" altLang="en-US" noProof="0" smtClean="0"/>
              <a:t>单击此处编辑母版副标题样式</a:t>
            </a:r>
            <a:endParaRPr lang="zh-CN" noProof="0" smtClean="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3829084"/>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588" y="261938"/>
            <a:ext cx="2033587" cy="5975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261938"/>
            <a:ext cx="5951538" cy="5975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575903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0200507"/>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0625132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3" y="1341438"/>
            <a:ext cx="385127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3788" y="1341438"/>
            <a:ext cx="385286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700534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774543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5786595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830844"/>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26818689"/>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8728954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p:nvSpPr>
        <p:spPr bwMode="auto">
          <a:xfrm>
            <a:off x="762000" y="9144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sz="2400" b="0">
              <a:latin typeface="Times New Roman" pitchFamily="18" charset="0"/>
            </a:endParaRPr>
          </a:p>
        </p:txBody>
      </p:sp>
      <p:sp>
        <p:nvSpPr>
          <p:cNvPr id="1027" name="Rectangle 4"/>
          <p:cNvSpPr>
            <a:spLocks noGrp="1" noChangeArrowheads="1"/>
          </p:cNvSpPr>
          <p:nvPr>
            <p:ph type="title"/>
          </p:nvPr>
        </p:nvSpPr>
        <p:spPr bwMode="auto">
          <a:xfrm>
            <a:off x="755650" y="261938"/>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8" name="Rectangle 5"/>
          <p:cNvSpPr>
            <a:spLocks noGrp="1" noChangeArrowheads="1"/>
          </p:cNvSpPr>
          <p:nvPr>
            <p:ph type="body" idx="1"/>
          </p:nvPr>
        </p:nvSpPr>
        <p:spPr bwMode="auto">
          <a:xfrm>
            <a:off x="900113" y="1341438"/>
            <a:ext cx="7856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12"/>
          <p:cNvSpPr>
            <a:spLocks noChangeArrowheads="1"/>
          </p:cNvSpPr>
          <p:nvPr/>
        </p:nvSpPr>
        <p:spPr bwMode="auto">
          <a:xfrm>
            <a:off x="0" y="0"/>
            <a:ext cx="327025" cy="6858000"/>
          </a:xfrm>
          <a:prstGeom prst="rect">
            <a:avLst/>
          </a:prstGeom>
          <a:gradFill rotWithShape="0">
            <a:gsLst>
              <a:gs pos="0">
                <a:srgbClr val="333399"/>
              </a:gs>
              <a:gs pos="100000">
                <a:srgbClr val="C6D6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b="0"/>
          </a:p>
        </p:txBody>
      </p:sp>
      <p:grpSp>
        <p:nvGrpSpPr>
          <p:cNvPr id="1030" name="Group 6"/>
          <p:cNvGrpSpPr>
            <a:grpSpLocks/>
          </p:cNvGrpSpPr>
          <p:nvPr/>
        </p:nvGrpSpPr>
        <p:grpSpPr bwMode="auto">
          <a:xfrm>
            <a:off x="539750" y="981075"/>
            <a:ext cx="8569325" cy="279400"/>
            <a:chOff x="0" y="0"/>
            <a:chExt cx="4965" cy="176"/>
          </a:xfrm>
        </p:grpSpPr>
        <p:pic>
          <p:nvPicPr>
            <p:cNvPr id="1031" name="Line 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9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72" y="86"/>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b="0"/>
            </a:p>
          </p:txBody>
        </p:sp>
      </p:grpSp>
      <p:pic>
        <p:nvPicPr>
          <p:cNvPr id="1033" name="Picture 9" descr="ustc_logo_水印"/>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1054100"/>
            <a:ext cx="5397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logo_with_title_horizont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29350" y="6121400"/>
            <a:ext cx="2663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txStyles>
    <p:titleStyle>
      <a:lvl1pPr algn="l" rtl="0" eaLnBrk="1" fontAlgn="base" hangingPunct="1">
        <a:lnSpc>
          <a:spcPct val="90000"/>
        </a:lnSpc>
        <a:spcBef>
          <a:spcPct val="0"/>
        </a:spcBef>
        <a:spcAft>
          <a:spcPct val="0"/>
        </a:spcAft>
        <a:defRPr sz="3200" b="1">
          <a:latin typeface="+mj-lt"/>
          <a:ea typeface="+mj-ea"/>
          <a:cs typeface="+mj-cs"/>
        </a:defRPr>
      </a:lvl1pPr>
      <a:lvl2pPr algn="l" rtl="0" eaLnBrk="1" fontAlgn="base" hangingPunct="1">
        <a:lnSpc>
          <a:spcPct val="90000"/>
        </a:lnSpc>
        <a:spcBef>
          <a:spcPct val="0"/>
        </a:spcBef>
        <a:spcAft>
          <a:spcPct val="0"/>
        </a:spcAft>
        <a:defRPr sz="3200" b="1">
          <a:latin typeface="Times New Roman" pitchFamily="18" charset="0"/>
          <a:ea typeface="楷体_GB2312" pitchFamily="1" charset="-122"/>
        </a:defRPr>
      </a:lvl2pPr>
      <a:lvl3pPr algn="l" rtl="0" eaLnBrk="1" fontAlgn="base" hangingPunct="1">
        <a:lnSpc>
          <a:spcPct val="90000"/>
        </a:lnSpc>
        <a:spcBef>
          <a:spcPct val="0"/>
        </a:spcBef>
        <a:spcAft>
          <a:spcPct val="0"/>
        </a:spcAft>
        <a:defRPr sz="3200" b="1">
          <a:latin typeface="Times New Roman" pitchFamily="18" charset="0"/>
          <a:ea typeface="楷体_GB2312" pitchFamily="1" charset="-122"/>
        </a:defRPr>
      </a:lvl3pPr>
      <a:lvl4pPr algn="l" rtl="0" eaLnBrk="1" fontAlgn="base" hangingPunct="1">
        <a:lnSpc>
          <a:spcPct val="90000"/>
        </a:lnSpc>
        <a:spcBef>
          <a:spcPct val="0"/>
        </a:spcBef>
        <a:spcAft>
          <a:spcPct val="0"/>
        </a:spcAft>
        <a:defRPr sz="3200" b="1">
          <a:latin typeface="Times New Roman" pitchFamily="18" charset="0"/>
          <a:ea typeface="楷体_GB2312" pitchFamily="1" charset="-122"/>
        </a:defRPr>
      </a:lvl4pPr>
      <a:lvl5pPr algn="l" rtl="0" eaLnBrk="1" fontAlgn="base" hangingPunct="1">
        <a:lnSpc>
          <a:spcPct val="90000"/>
        </a:lnSpc>
        <a:spcBef>
          <a:spcPct val="0"/>
        </a:spcBef>
        <a:spcAft>
          <a:spcPct val="0"/>
        </a:spcAft>
        <a:defRPr sz="3200" b="1">
          <a:latin typeface="Times New Roman" pitchFamily="18" charset="0"/>
          <a:ea typeface="楷体_GB2312" pitchFamily="1" charset="-122"/>
        </a:defRPr>
      </a:lvl5pPr>
      <a:lvl6pPr marL="457200" algn="l" rtl="0" eaLnBrk="1" fontAlgn="base" hangingPunct="1">
        <a:lnSpc>
          <a:spcPct val="90000"/>
        </a:lnSpc>
        <a:spcBef>
          <a:spcPct val="0"/>
        </a:spcBef>
        <a:spcAft>
          <a:spcPct val="0"/>
        </a:spcAft>
        <a:defRPr sz="3200" b="1">
          <a:latin typeface="Times New Roman" pitchFamily="18" charset="0"/>
          <a:ea typeface="楷体_GB2312" pitchFamily="1" charset="-122"/>
        </a:defRPr>
      </a:lvl6pPr>
      <a:lvl7pPr marL="914400" algn="l" rtl="0" eaLnBrk="1" fontAlgn="base" hangingPunct="1">
        <a:lnSpc>
          <a:spcPct val="90000"/>
        </a:lnSpc>
        <a:spcBef>
          <a:spcPct val="0"/>
        </a:spcBef>
        <a:spcAft>
          <a:spcPct val="0"/>
        </a:spcAft>
        <a:defRPr sz="3200" b="1">
          <a:latin typeface="Times New Roman" pitchFamily="18" charset="0"/>
          <a:ea typeface="楷体_GB2312" pitchFamily="1" charset="-122"/>
        </a:defRPr>
      </a:lvl7pPr>
      <a:lvl8pPr marL="1371600" algn="l" rtl="0" eaLnBrk="1" fontAlgn="base" hangingPunct="1">
        <a:lnSpc>
          <a:spcPct val="90000"/>
        </a:lnSpc>
        <a:spcBef>
          <a:spcPct val="0"/>
        </a:spcBef>
        <a:spcAft>
          <a:spcPct val="0"/>
        </a:spcAft>
        <a:defRPr sz="3200" b="1">
          <a:latin typeface="Times New Roman" pitchFamily="18" charset="0"/>
          <a:ea typeface="楷体_GB2312" pitchFamily="1" charset="-122"/>
        </a:defRPr>
      </a:lvl8pPr>
      <a:lvl9pPr marL="1828800" algn="l" rtl="0" eaLnBrk="1" fontAlgn="base" hangingPunct="1">
        <a:lnSpc>
          <a:spcPct val="90000"/>
        </a:lnSpc>
        <a:spcBef>
          <a:spcPct val="0"/>
        </a:spcBef>
        <a:spcAft>
          <a:spcPct val="0"/>
        </a:spcAft>
        <a:defRPr sz="3200" b="1">
          <a:latin typeface="Times New Roman" pitchFamily="18" charset="0"/>
          <a:ea typeface="楷体_GB2312" pitchFamily="1" charset="-122"/>
        </a:defRPr>
      </a:lvl9pPr>
    </p:titleStyle>
    <p:bodyStyle>
      <a:lvl1pPr marL="342900" indent="-342900" algn="l" rtl="0" eaLnBrk="1" fontAlgn="base" hangingPunct="1">
        <a:spcBef>
          <a:spcPct val="20000"/>
        </a:spcBef>
        <a:spcAft>
          <a:spcPct val="0"/>
        </a:spcAft>
        <a:buClr>
          <a:srgbClr val="333399"/>
        </a:buClr>
        <a:buFont typeface="Wingdings" pitchFamily="2" charset="2"/>
        <a:buChar char="v"/>
        <a:defRPr sz="2800" b="1">
          <a:latin typeface="+mn-lt"/>
          <a:ea typeface="+mn-ea"/>
          <a:cs typeface="+mn-cs"/>
        </a:defRPr>
      </a:lvl1pPr>
      <a:lvl2pPr marL="742950" indent="-285750" algn="l" rtl="0" eaLnBrk="1" fontAlgn="base" hangingPunct="1">
        <a:spcBef>
          <a:spcPct val="20000"/>
        </a:spcBef>
        <a:spcAft>
          <a:spcPct val="0"/>
        </a:spcAft>
        <a:buClr>
          <a:srgbClr val="333399"/>
        </a:buClr>
        <a:buFont typeface="Wingdings" pitchFamily="2" charset="2"/>
        <a:buChar char="Ø"/>
        <a:defRPr sz="2400" b="1">
          <a:latin typeface="+mn-lt"/>
          <a:ea typeface="+mn-ea"/>
        </a:defRPr>
      </a:lvl2pPr>
      <a:lvl3pPr marL="1143000" indent="-228600" algn="l" rtl="0" eaLnBrk="1" fontAlgn="base" hangingPunct="1">
        <a:spcBef>
          <a:spcPct val="20000"/>
        </a:spcBef>
        <a:spcAft>
          <a:spcPct val="0"/>
        </a:spcAft>
        <a:buClr>
          <a:srgbClr val="333399"/>
        </a:buClr>
        <a:buFont typeface="Wingdings" pitchFamily="2" charset="2"/>
        <a:buChar char="l"/>
        <a:defRPr sz="2000" b="1">
          <a:latin typeface="+mn-lt"/>
          <a:ea typeface="+mn-ea"/>
        </a:defRPr>
      </a:lvl3pPr>
      <a:lvl4pPr marL="1600200" indent="-228600" algn="l" rtl="0" eaLnBrk="1" fontAlgn="base" hangingPunct="1">
        <a:spcBef>
          <a:spcPct val="20000"/>
        </a:spcBef>
        <a:spcAft>
          <a:spcPct val="0"/>
        </a:spcAft>
        <a:buClr>
          <a:srgbClr val="333399"/>
        </a:buClr>
        <a:buFont typeface="Wingdings" pitchFamily="2" charset="2"/>
        <a:buChar char="§"/>
        <a:defRPr sz="2000" b="1">
          <a:latin typeface="+mn-lt"/>
          <a:ea typeface="+mn-ea"/>
        </a:defRPr>
      </a:lvl4pPr>
      <a:lvl5pPr marL="2057400" indent="-228600" algn="l" rtl="0" eaLnBrk="1" fontAlgn="base" hangingPunct="1">
        <a:spcBef>
          <a:spcPct val="20000"/>
        </a:spcBef>
        <a:spcAft>
          <a:spcPct val="0"/>
        </a:spcAft>
        <a:buClr>
          <a:srgbClr val="333399"/>
        </a:buClr>
        <a:buChar char="•"/>
        <a:defRPr sz="2000" b="1">
          <a:latin typeface="+mn-lt"/>
          <a:ea typeface="+mn-ea"/>
        </a:defRPr>
      </a:lvl5pPr>
      <a:lvl6pPr marL="2514600" indent="-228600" algn="l" rtl="0" eaLnBrk="1" fontAlgn="base" hangingPunct="1">
        <a:spcBef>
          <a:spcPct val="20000"/>
        </a:spcBef>
        <a:spcAft>
          <a:spcPct val="0"/>
        </a:spcAft>
        <a:buClr>
          <a:srgbClr val="333399"/>
        </a:buClr>
        <a:buChar char="•"/>
        <a:defRPr sz="2000" b="1">
          <a:latin typeface="+mn-lt"/>
          <a:ea typeface="+mn-ea"/>
        </a:defRPr>
      </a:lvl6pPr>
      <a:lvl7pPr marL="2971800" indent="-228600" algn="l" rtl="0" eaLnBrk="1" fontAlgn="base" hangingPunct="1">
        <a:spcBef>
          <a:spcPct val="20000"/>
        </a:spcBef>
        <a:spcAft>
          <a:spcPct val="0"/>
        </a:spcAft>
        <a:buClr>
          <a:srgbClr val="333399"/>
        </a:buClr>
        <a:buChar char="•"/>
        <a:defRPr sz="2000" b="1">
          <a:latin typeface="+mn-lt"/>
          <a:ea typeface="+mn-ea"/>
        </a:defRPr>
      </a:lvl7pPr>
      <a:lvl8pPr marL="3429000" indent="-228600" algn="l" rtl="0" eaLnBrk="1" fontAlgn="base" hangingPunct="1">
        <a:spcBef>
          <a:spcPct val="20000"/>
        </a:spcBef>
        <a:spcAft>
          <a:spcPct val="0"/>
        </a:spcAft>
        <a:buClr>
          <a:srgbClr val="333399"/>
        </a:buClr>
        <a:buChar char="•"/>
        <a:defRPr sz="2000" b="1">
          <a:latin typeface="+mn-lt"/>
          <a:ea typeface="+mn-ea"/>
        </a:defRPr>
      </a:lvl8pPr>
      <a:lvl9pPr marL="3886200" indent="-228600" algn="l" rtl="0" eaLnBrk="1" fontAlgn="base" hangingPunct="1">
        <a:spcBef>
          <a:spcPct val="20000"/>
        </a:spcBef>
        <a:spcAft>
          <a:spcPct val="0"/>
        </a:spcAft>
        <a:buClr>
          <a:srgbClr val="333399"/>
        </a:buClr>
        <a:buChar char="•"/>
        <a:defRPr sz="2000" b="1">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消息队列</a:t>
            </a:r>
          </a:p>
        </p:txBody>
      </p:sp>
      <p:sp>
        <p:nvSpPr>
          <p:cNvPr id="6" name="文本框 5"/>
          <p:cNvSpPr txBox="1"/>
          <p:nvPr/>
        </p:nvSpPr>
        <p:spPr>
          <a:xfrm>
            <a:off x="7932144" y="4704203"/>
            <a:ext cx="2423711" cy="369332"/>
          </a:xfrm>
          <a:prstGeom prst="rect">
            <a:avLst/>
          </a:prstGeom>
          <a:noFill/>
        </p:spPr>
        <p:txBody>
          <a:bodyPr wrap="square" rtlCol="0">
            <a:spAutoFit/>
          </a:bodyPr>
          <a:lstStyle/>
          <a:p>
            <a:r>
              <a:rPr lang="zh-CN" altLang="en-US" dirty="0"/>
              <a:t>赵勇</a:t>
            </a:r>
          </a:p>
        </p:txBody>
      </p:sp>
    </p:spTree>
    <p:extLst>
      <p:ext uri="{BB962C8B-B14F-4D97-AF65-F5344CB8AC3E}">
        <p14:creationId xmlns:p14="http://schemas.microsoft.com/office/powerpoint/2010/main" val="1658307670"/>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457200" y="6245225"/>
            <a:ext cx="2133600" cy="476250"/>
          </a:xfrm>
          <a:prstGeom prst="rect">
            <a:avLst/>
          </a:prstGeom>
        </p:spPr>
        <p:txBody>
          <a:bodyPr/>
          <a:lstStyle/>
          <a:p>
            <a:fld id="{5C820A93-222E-463F-A4FC-FE32D47FE112}" type="datetime1">
              <a:rPr lang="zh-CN" altLang="en-US"/>
              <a:pPr/>
              <a:t>2013/11/7</a:t>
            </a:fld>
            <a:endParaRPr lang="en-US" altLang="zh-CN"/>
          </a:p>
        </p:txBody>
      </p:sp>
      <p:sp>
        <p:nvSpPr>
          <p:cNvPr id="5" name="页脚占位符 4"/>
          <p:cNvSpPr>
            <a:spLocks noGrp="1"/>
          </p:cNvSpPr>
          <p:nvPr>
            <p:ph type="ftr" sz="quarter" idx="4294967295"/>
          </p:nvPr>
        </p:nvSpPr>
        <p:spPr>
          <a:xfrm>
            <a:off x="2627313" y="6245225"/>
            <a:ext cx="2895600" cy="476250"/>
          </a:xfrm>
          <a:prstGeom prst="rect">
            <a:avLst/>
          </a:prstGeom>
        </p:spPr>
        <p:txBody>
          <a:bodyPr/>
          <a:lstStyle/>
          <a:p>
            <a:r>
              <a:rPr lang="en-US" altLang="zh-CN"/>
              <a:t>Linux OS analysis</a:t>
            </a:r>
          </a:p>
        </p:txBody>
      </p:sp>
      <p:sp>
        <p:nvSpPr>
          <p:cNvPr id="6" name="灯片编号占位符 5"/>
          <p:cNvSpPr>
            <a:spLocks noGrp="1"/>
          </p:cNvSpPr>
          <p:nvPr>
            <p:ph type="sldNum" sz="quarter" idx="4294967295"/>
          </p:nvPr>
        </p:nvSpPr>
        <p:spPr>
          <a:xfrm>
            <a:off x="3995738" y="6245225"/>
            <a:ext cx="2133600" cy="476250"/>
          </a:xfrm>
          <a:prstGeom prst="rect">
            <a:avLst/>
          </a:prstGeom>
        </p:spPr>
        <p:txBody>
          <a:bodyPr/>
          <a:lstStyle/>
          <a:p>
            <a:fld id="{087CBB01-6079-431D-B849-25C2E8C3EB0F}" type="slidenum">
              <a:rPr lang="en-US" altLang="zh-CN"/>
              <a:pPr/>
              <a:t>10</a:t>
            </a:fld>
            <a:r>
              <a:rPr lang="en-US" altLang="zh-CN"/>
              <a:t>/39</a:t>
            </a:r>
          </a:p>
        </p:txBody>
      </p:sp>
      <p:sp>
        <p:nvSpPr>
          <p:cNvPr id="59394" name="Rectangle 2"/>
          <p:cNvSpPr>
            <a:spLocks noGrp="1" noChangeArrowheads="1"/>
          </p:cNvSpPr>
          <p:nvPr>
            <p:ph type="title"/>
          </p:nvPr>
        </p:nvSpPr>
        <p:spPr/>
        <p:txBody>
          <a:bodyPr/>
          <a:lstStyle/>
          <a:p>
            <a:r>
              <a:rPr lang="zh-CN" altLang="en-US" dirty="0" smtClean="0"/>
              <a:t>消息</a:t>
            </a:r>
            <a:r>
              <a:rPr lang="zh-CN" altLang="en-US" dirty="0"/>
              <a:t>队列</a:t>
            </a:r>
          </a:p>
        </p:txBody>
      </p:sp>
      <p:sp>
        <p:nvSpPr>
          <p:cNvPr id="59395" name="Rectangle 3"/>
          <p:cNvSpPr>
            <a:spLocks noGrp="1" noChangeArrowheads="1"/>
          </p:cNvSpPr>
          <p:nvPr>
            <p:ph type="body" idx="1"/>
          </p:nvPr>
        </p:nvSpPr>
        <p:spPr/>
        <p:txBody>
          <a:bodyPr/>
          <a:lstStyle/>
          <a:p>
            <a:r>
              <a:rPr lang="zh-CN" altLang="en-US" dirty="0"/>
              <a:t>消息队列就是一个消息的链表。</a:t>
            </a:r>
          </a:p>
          <a:p>
            <a:r>
              <a:rPr lang="zh-CN" altLang="en-US" dirty="0"/>
              <a:t>可以把消息看作一个记录，具有特定的格式以及特定的优先级。</a:t>
            </a:r>
          </a:p>
          <a:p>
            <a:r>
              <a:rPr lang="zh-CN" altLang="en-US" dirty="0"/>
              <a:t>对消息队列有写权限的进程可以按照一定的规则向消息队列添加新消息；</a:t>
            </a:r>
            <a:br>
              <a:rPr lang="zh-CN" altLang="en-US" dirty="0"/>
            </a:br>
            <a:r>
              <a:rPr lang="zh-CN" altLang="en-US" dirty="0"/>
              <a:t>对消息队列有读权限的进程则可以从消息队列中读走消息。 </a:t>
            </a:r>
            <a:endParaRPr lang="en-US" altLang="zh-CN" dirty="0" smtClean="0"/>
          </a:p>
          <a:p>
            <a:r>
              <a:rPr lang="zh-CN" altLang="en-US" dirty="0"/>
              <a:t>同</a:t>
            </a:r>
            <a:r>
              <a:rPr lang="zh-CN" altLang="en-US" dirty="0" smtClean="0"/>
              <a:t>一编号的消息按先进先出的次序处理。放置在队列开始的消息首先读取。</a:t>
            </a:r>
            <a:endParaRPr lang="zh-CN" altLang="en-US" dirty="0"/>
          </a:p>
        </p:txBody>
      </p:sp>
    </p:spTree>
    <p:extLst>
      <p:ext uri="{BB962C8B-B14F-4D97-AF65-F5344CB8AC3E}">
        <p14:creationId xmlns:p14="http://schemas.microsoft.com/office/powerpoint/2010/main" val="79292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环境下控制</a:t>
            </a:r>
            <a:r>
              <a:rPr lang="en-US" altLang="zh-CN" dirty="0" smtClean="0"/>
              <a:t>IPC</a:t>
            </a:r>
            <a:endParaRPr lang="zh-CN" altLang="en-US" dirty="0"/>
          </a:p>
        </p:txBody>
      </p:sp>
      <p:sp>
        <p:nvSpPr>
          <p:cNvPr id="3" name="内容占位符 2"/>
          <p:cNvSpPr>
            <a:spLocks noGrp="1"/>
          </p:cNvSpPr>
          <p:nvPr>
            <p:ph idx="1"/>
          </p:nvPr>
        </p:nvSpPr>
        <p:spPr>
          <a:xfrm>
            <a:off x="900113" y="1341437"/>
            <a:ext cx="7856537" cy="5279699"/>
          </a:xfrm>
        </p:spPr>
        <p:txBody>
          <a:bodyPr/>
          <a:lstStyle/>
          <a:p>
            <a:pPr marL="0" indent="0">
              <a:buNone/>
            </a:pPr>
            <a:r>
              <a:rPr lang="zh-CN" altLang="en-US" sz="2400" dirty="0"/>
              <a:t>为方便对</a:t>
            </a:r>
            <a:r>
              <a:rPr lang="en-US" altLang="zh-CN" sz="2400" dirty="0"/>
              <a:t>IPC</a:t>
            </a:r>
            <a:r>
              <a:rPr lang="zh-CN" altLang="en-US" sz="2400" dirty="0"/>
              <a:t>对象的管理，</a:t>
            </a:r>
            <a:r>
              <a:rPr lang="en-US" altLang="zh-CN" sz="2400" dirty="0"/>
              <a:t>Linux</a:t>
            </a:r>
            <a:r>
              <a:rPr lang="zh-CN" altLang="en-US" sz="2400" dirty="0"/>
              <a:t>提供了专门的</a:t>
            </a:r>
            <a:r>
              <a:rPr lang="en-US" altLang="zh-CN" sz="2400" dirty="0"/>
              <a:t>IPC</a:t>
            </a:r>
            <a:r>
              <a:rPr lang="zh-CN" altLang="en-US" sz="2400" dirty="0"/>
              <a:t>控制命令，主要包括查看</a:t>
            </a:r>
            <a:r>
              <a:rPr lang="en-US" altLang="zh-CN" sz="2400" dirty="0"/>
              <a:t>IPC</a:t>
            </a:r>
            <a:r>
              <a:rPr lang="zh-CN" altLang="en-US" sz="2400" dirty="0"/>
              <a:t>对象信息的</a:t>
            </a:r>
            <a:r>
              <a:rPr lang="en-US" altLang="zh-CN" sz="2400" dirty="0" err="1"/>
              <a:t>ipcs</a:t>
            </a:r>
            <a:r>
              <a:rPr lang="zh-CN" altLang="en-US" sz="2400" dirty="0"/>
              <a:t>和删除</a:t>
            </a:r>
            <a:r>
              <a:rPr lang="en-US" altLang="zh-CN" sz="2400" dirty="0"/>
              <a:t>IPC</a:t>
            </a:r>
            <a:r>
              <a:rPr lang="zh-CN" altLang="en-US" sz="2400" dirty="0"/>
              <a:t>对象的</a:t>
            </a:r>
            <a:r>
              <a:rPr lang="en-US" altLang="zh-CN" sz="2400" dirty="0" err="1"/>
              <a:t>ipcrm</a:t>
            </a:r>
            <a:r>
              <a:rPr lang="zh-CN" altLang="en-US" sz="2400" dirty="0"/>
              <a:t>。</a:t>
            </a:r>
            <a:endParaRPr lang="en-US" altLang="zh-CN" sz="2400" b="0" dirty="0" smtClean="0"/>
          </a:p>
          <a:p>
            <a:r>
              <a:rPr lang="zh-CN" altLang="en-US" sz="2400" dirty="0" smtClean="0"/>
              <a:t>查看</a:t>
            </a:r>
            <a:r>
              <a:rPr lang="en-US" altLang="zh-CN" sz="2400" dirty="0"/>
              <a:t>IPC</a:t>
            </a:r>
            <a:r>
              <a:rPr lang="zh-CN" altLang="en-US" sz="2400" dirty="0"/>
              <a:t>对象信息</a:t>
            </a:r>
            <a:endParaRPr lang="zh-CN" altLang="en-US" sz="2400" b="0" dirty="0"/>
          </a:p>
          <a:p>
            <a:pPr marL="0" indent="0">
              <a:buNone/>
            </a:pPr>
            <a:r>
              <a:rPr lang="zh-CN" altLang="en-US" sz="2400" dirty="0"/>
              <a:t>命令：</a:t>
            </a:r>
            <a:r>
              <a:rPr lang="en-US" altLang="zh-CN" sz="2400" dirty="0" err="1"/>
              <a:t>ipcs</a:t>
            </a:r>
            <a:r>
              <a:rPr lang="en-US" altLang="zh-CN" sz="2400" dirty="0"/>
              <a:t> [-</a:t>
            </a:r>
            <a:r>
              <a:rPr lang="en-US" altLang="zh-CN" sz="2400" dirty="0" err="1"/>
              <a:t>aqms</a:t>
            </a:r>
            <a:r>
              <a:rPr lang="en-US" altLang="zh-CN" sz="2400" dirty="0"/>
              <a:t>]</a:t>
            </a:r>
            <a:endParaRPr lang="zh-CN" altLang="en-US" sz="2400" b="0" dirty="0"/>
          </a:p>
          <a:p>
            <a:pPr marL="0" indent="0">
              <a:buNone/>
            </a:pPr>
            <a:r>
              <a:rPr lang="zh-CN" altLang="en-US" sz="2400" dirty="0"/>
              <a:t>参数说明：</a:t>
            </a:r>
            <a:endParaRPr lang="zh-CN" altLang="en-US" sz="2400" b="0" dirty="0"/>
          </a:p>
          <a:p>
            <a:pPr marL="0" indent="0">
              <a:buNone/>
            </a:pPr>
            <a:r>
              <a:rPr lang="en-US" altLang="zh-CN" sz="2400" dirty="0"/>
              <a:t>1</a:t>
            </a:r>
            <a:r>
              <a:rPr lang="zh-CN" altLang="en-US" sz="2400" dirty="0"/>
              <a:t>）</a:t>
            </a:r>
            <a:r>
              <a:rPr lang="en-US" altLang="zh-CN" sz="2400" dirty="0"/>
              <a:t>-a</a:t>
            </a:r>
            <a:r>
              <a:rPr lang="zh-CN" altLang="en-US" sz="2400" dirty="0"/>
              <a:t>：查看全部</a:t>
            </a:r>
            <a:r>
              <a:rPr lang="en-US" altLang="zh-CN" sz="2400" dirty="0"/>
              <a:t>IPC</a:t>
            </a:r>
            <a:r>
              <a:rPr lang="zh-CN" altLang="en-US" sz="2400" dirty="0"/>
              <a:t>对象信息。</a:t>
            </a:r>
            <a:endParaRPr lang="zh-CN" altLang="en-US" sz="2400" b="0" dirty="0"/>
          </a:p>
          <a:p>
            <a:pPr marL="0" indent="0">
              <a:buNone/>
            </a:pPr>
            <a:r>
              <a:rPr lang="en-US" altLang="zh-CN" sz="2400" dirty="0"/>
              <a:t>2</a:t>
            </a:r>
            <a:r>
              <a:rPr lang="zh-CN" altLang="en-US" sz="2400" dirty="0"/>
              <a:t>）</a:t>
            </a:r>
            <a:r>
              <a:rPr lang="en-US" altLang="zh-CN" sz="2400" dirty="0"/>
              <a:t>-q</a:t>
            </a:r>
            <a:r>
              <a:rPr lang="zh-CN" altLang="en-US" sz="2400" dirty="0"/>
              <a:t>：查看消息队列信息。</a:t>
            </a:r>
            <a:endParaRPr lang="zh-CN" altLang="en-US" sz="2400" b="0" dirty="0"/>
          </a:p>
          <a:p>
            <a:pPr marL="0" indent="0">
              <a:buNone/>
            </a:pPr>
            <a:r>
              <a:rPr lang="en-US" altLang="zh-CN" sz="2400" dirty="0"/>
              <a:t>3</a:t>
            </a:r>
            <a:r>
              <a:rPr lang="zh-CN" altLang="en-US" sz="2400" dirty="0"/>
              <a:t>）</a:t>
            </a:r>
            <a:r>
              <a:rPr lang="en-US" altLang="zh-CN" sz="2400" dirty="0"/>
              <a:t>-m</a:t>
            </a:r>
            <a:r>
              <a:rPr lang="zh-CN" altLang="en-US" sz="2400" dirty="0"/>
              <a:t>：查看共享内存信息。</a:t>
            </a:r>
            <a:endParaRPr lang="zh-CN" altLang="en-US" sz="2400" b="0" dirty="0"/>
          </a:p>
          <a:p>
            <a:pPr marL="0" indent="0">
              <a:buNone/>
            </a:pPr>
            <a:r>
              <a:rPr lang="en-US" altLang="zh-CN" sz="2400" dirty="0"/>
              <a:t>4</a:t>
            </a:r>
            <a:r>
              <a:rPr lang="zh-CN" altLang="en-US" sz="2400" dirty="0"/>
              <a:t>）</a:t>
            </a:r>
            <a:r>
              <a:rPr lang="en-US" altLang="zh-CN" sz="2400" dirty="0"/>
              <a:t>-s</a:t>
            </a:r>
            <a:r>
              <a:rPr lang="zh-CN" altLang="en-US" sz="2400" dirty="0"/>
              <a:t>：查看信号量信息</a:t>
            </a:r>
            <a:r>
              <a:rPr lang="zh-CN" altLang="en-US" sz="2400" dirty="0" smtClean="0"/>
              <a:t>。</a:t>
            </a:r>
            <a:endParaRPr lang="zh-CN" altLang="en-US" sz="2400" b="0" dirty="0"/>
          </a:p>
        </p:txBody>
      </p:sp>
    </p:spTree>
    <p:extLst>
      <p:ext uri="{BB962C8B-B14F-4D97-AF65-F5344CB8AC3E}">
        <p14:creationId xmlns:p14="http://schemas.microsoft.com/office/powerpoint/2010/main" val="639674434"/>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t> 删除</a:t>
            </a:r>
            <a:r>
              <a:rPr lang="en-US" altLang="zh-CN" sz="2400" dirty="0"/>
              <a:t>IPC</a:t>
            </a:r>
            <a:r>
              <a:rPr lang="zh-CN" altLang="en-US" sz="2400" dirty="0"/>
              <a:t>对象</a:t>
            </a:r>
            <a:endParaRPr lang="zh-CN" altLang="en-US" sz="2400" b="0" dirty="0"/>
          </a:p>
          <a:p>
            <a:pPr marL="0" indent="0">
              <a:buNone/>
            </a:pPr>
            <a:r>
              <a:rPr lang="zh-CN" altLang="en-US" sz="2400" dirty="0"/>
              <a:t>命令</a:t>
            </a:r>
            <a:r>
              <a:rPr lang="en-US" altLang="zh-CN" sz="2400" dirty="0"/>
              <a:t>1</a:t>
            </a:r>
            <a:r>
              <a:rPr lang="zh-CN" altLang="en-US" sz="2400" dirty="0"/>
              <a:t>：</a:t>
            </a:r>
            <a:r>
              <a:rPr lang="en-US" altLang="zh-CN" sz="2400" dirty="0" err="1"/>
              <a:t>ipcrm</a:t>
            </a:r>
            <a:r>
              <a:rPr lang="en-US" altLang="zh-CN" sz="2400" dirty="0"/>
              <a:t> -[</a:t>
            </a:r>
            <a:r>
              <a:rPr lang="en-US" altLang="zh-CN" sz="2400" dirty="0" err="1"/>
              <a:t>qms</a:t>
            </a:r>
            <a:r>
              <a:rPr lang="en-US" altLang="zh-CN" sz="2400" dirty="0"/>
              <a:t>] ID</a:t>
            </a:r>
            <a:endParaRPr lang="zh-CN" altLang="en-US" sz="2400" b="0" dirty="0"/>
          </a:p>
          <a:p>
            <a:pPr marL="0" indent="0">
              <a:buNone/>
            </a:pPr>
            <a:r>
              <a:rPr lang="zh-CN" altLang="en-US" sz="2400" dirty="0"/>
              <a:t>命令</a:t>
            </a:r>
            <a:r>
              <a:rPr lang="en-US" altLang="zh-CN" sz="2400" dirty="0"/>
              <a:t>2</a:t>
            </a:r>
            <a:r>
              <a:rPr lang="zh-CN" altLang="en-US" sz="2400" dirty="0"/>
              <a:t>：</a:t>
            </a:r>
            <a:r>
              <a:rPr lang="en-US" altLang="zh-CN" sz="2400" dirty="0" err="1"/>
              <a:t>ipcrm</a:t>
            </a:r>
            <a:r>
              <a:rPr lang="en-US" altLang="zh-CN" sz="2400" dirty="0"/>
              <a:t> -[QMS] key</a:t>
            </a:r>
            <a:endParaRPr lang="zh-CN" altLang="en-US" sz="2400" b="0" dirty="0"/>
          </a:p>
          <a:p>
            <a:pPr marL="0" indent="0">
              <a:buNone/>
            </a:pPr>
            <a:r>
              <a:rPr lang="zh-CN" altLang="en-US" sz="2400" dirty="0"/>
              <a:t>参数说明：</a:t>
            </a:r>
            <a:endParaRPr lang="zh-CN" altLang="en-US" sz="2400" b="0" dirty="0"/>
          </a:p>
          <a:p>
            <a:pPr marL="0" indent="0">
              <a:buNone/>
            </a:pPr>
            <a:r>
              <a:rPr lang="en-US" altLang="zh-CN" sz="2400" dirty="0"/>
              <a:t>1</a:t>
            </a:r>
            <a:r>
              <a:rPr lang="zh-CN" altLang="en-US" sz="2400" dirty="0"/>
              <a:t>）</a:t>
            </a:r>
            <a:r>
              <a:rPr lang="en-US" altLang="zh-CN" sz="2400" dirty="0"/>
              <a:t>-q</a:t>
            </a:r>
            <a:r>
              <a:rPr lang="zh-CN" altLang="en-US" sz="2400" dirty="0"/>
              <a:t>或</a:t>
            </a:r>
            <a:r>
              <a:rPr lang="en-US" altLang="zh-CN" sz="2400" dirty="0"/>
              <a:t>-Q</a:t>
            </a:r>
            <a:r>
              <a:rPr lang="zh-CN" altLang="en-US" sz="2400" dirty="0"/>
              <a:t>：删除消息队列信息。</a:t>
            </a:r>
            <a:endParaRPr lang="zh-CN" altLang="en-US" sz="2400" b="0" dirty="0"/>
          </a:p>
          <a:p>
            <a:pPr marL="0" indent="0">
              <a:buNone/>
            </a:pPr>
            <a:r>
              <a:rPr lang="en-US" altLang="zh-CN" sz="2400" dirty="0"/>
              <a:t>2</a:t>
            </a:r>
            <a:r>
              <a:rPr lang="zh-CN" altLang="en-US" sz="2400" dirty="0"/>
              <a:t>）</a:t>
            </a:r>
            <a:r>
              <a:rPr lang="en-US" altLang="zh-CN" sz="2400" dirty="0"/>
              <a:t>-m</a:t>
            </a:r>
            <a:r>
              <a:rPr lang="zh-CN" altLang="en-US" sz="2400" dirty="0"/>
              <a:t>或</a:t>
            </a:r>
            <a:r>
              <a:rPr lang="en-US" altLang="zh-CN" sz="2400" dirty="0"/>
              <a:t>-M</a:t>
            </a:r>
            <a:r>
              <a:rPr lang="zh-CN" altLang="en-US" sz="2400" dirty="0"/>
              <a:t>：删除共享内存信息。</a:t>
            </a:r>
            <a:endParaRPr lang="zh-CN" altLang="en-US" sz="2400" b="0" dirty="0"/>
          </a:p>
          <a:p>
            <a:pPr marL="0" indent="0">
              <a:buNone/>
            </a:pPr>
            <a:r>
              <a:rPr lang="en-US" altLang="zh-CN" sz="2400" dirty="0"/>
              <a:t>3</a:t>
            </a:r>
            <a:r>
              <a:rPr lang="zh-CN" altLang="en-US" sz="2400" dirty="0"/>
              <a:t>）</a:t>
            </a:r>
            <a:r>
              <a:rPr lang="en-US" altLang="zh-CN" sz="2400" dirty="0"/>
              <a:t>-s</a:t>
            </a:r>
            <a:r>
              <a:rPr lang="zh-CN" altLang="en-US" sz="2400" dirty="0"/>
              <a:t>或</a:t>
            </a:r>
            <a:r>
              <a:rPr lang="en-US" altLang="zh-CN" sz="2400" dirty="0"/>
              <a:t>-S</a:t>
            </a:r>
            <a:r>
              <a:rPr lang="zh-CN" altLang="en-US" sz="2400" dirty="0"/>
              <a:t>：删除信号量信息。</a:t>
            </a:r>
            <a:endParaRPr lang="zh-CN" altLang="en-US" sz="2400" b="0" dirty="0"/>
          </a:p>
          <a:p>
            <a:pPr marL="0" indent="0">
              <a:buNone/>
            </a:pPr>
            <a:r>
              <a:rPr lang="zh-CN" altLang="en-US" sz="2400" dirty="0"/>
              <a:t>注意事项：</a:t>
            </a:r>
            <a:endParaRPr lang="zh-CN" altLang="en-US" sz="2400" b="0" dirty="0"/>
          </a:p>
          <a:p>
            <a:pPr marL="0" indent="0">
              <a:buNone/>
            </a:pPr>
            <a:r>
              <a:rPr lang="zh-CN" altLang="en-US" sz="2400" dirty="0"/>
              <a:t>        如果指定了</a:t>
            </a:r>
            <a:r>
              <a:rPr lang="en-US" altLang="zh-CN" sz="2400" dirty="0" err="1"/>
              <a:t>qms</a:t>
            </a:r>
            <a:r>
              <a:rPr lang="zh-CN" altLang="en-US" sz="2400" dirty="0"/>
              <a:t>，则用</a:t>
            </a:r>
            <a:r>
              <a:rPr lang="en-US" altLang="zh-CN" sz="2400" dirty="0"/>
              <a:t>IPC</a:t>
            </a:r>
            <a:r>
              <a:rPr lang="zh-CN" altLang="en-US" sz="2400" dirty="0"/>
              <a:t>对象的标识符（</a:t>
            </a:r>
            <a:r>
              <a:rPr lang="en-US" altLang="zh-CN" sz="2400" dirty="0"/>
              <a:t>ID</a:t>
            </a:r>
            <a:r>
              <a:rPr lang="zh-CN" altLang="en-US" sz="2400" dirty="0"/>
              <a:t>）作为输入；如果指定了</a:t>
            </a:r>
            <a:r>
              <a:rPr lang="en-US" altLang="zh-CN" sz="2400" dirty="0"/>
              <a:t>QMS</a:t>
            </a:r>
            <a:r>
              <a:rPr lang="zh-CN" altLang="en-US" sz="2400" dirty="0"/>
              <a:t>，则用</a:t>
            </a:r>
            <a:r>
              <a:rPr lang="en-US" altLang="zh-CN" sz="2400" dirty="0"/>
              <a:t>IPC</a:t>
            </a:r>
            <a:r>
              <a:rPr lang="zh-CN" altLang="en-US" sz="2400" dirty="0"/>
              <a:t>对象的键值（</a:t>
            </a:r>
            <a:r>
              <a:rPr lang="en-US" altLang="zh-CN" sz="2400" dirty="0"/>
              <a:t>key</a:t>
            </a:r>
            <a:r>
              <a:rPr lang="zh-CN" altLang="en-US" sz="2400" dirty="0"/>
              <a:t>）作为输入。</a:t>
            </a:r>
            <a:endParaRPr lang="zh-CN" altLang="en-US" sz="2400" b="0" dirty="0"/>
          </a:p>
          <a:p>
            <a:endParaRPr lang="zh-CN" altLang="en-US" dirty="0"/>
          </a:p>
        </p:txBody>
      </p:sp>
    </p:spTree>
    <p:extLst>
      <p:ext uri="{BB962C8B-B14F-4D97-AF65-F5344CB8AC3E}">
        <p14:creationId xmlns:p14="http://schemas.microsoft.com/office/powerpoint/2010/main" val="493233287"/>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输出说明</a:t>
            </a:r>
            <a:endParaRPr lang="zh-CN" altLang="en-US" dirty="0"/>
          </a:p>
        </p:txBody>
      </p:sp>
      <p:sp>
        <p:nvSpPr>
          <p:cNvPr id="3" name="内容占位符 2"/>
          <p:cNvSpPr>
            <a:spLocks noGrp="1"/>
          </p:cNvSpPr>
          <p:nvPr>
            <p:ph idx="1"/>
          </p:nvPr>
        </p:nvSpPr>
        <p:spPr/>
        <p:txBody>
          <a:bodyPr/>
          <a:lstStyle/>
          <a:p>
            <a:r>
              <a:rPr lang="en-US" altLang="zh-CN" sz="1600" dirty="0">
                <a:solidFill>
                  <a:schemeClr val="accent1">
                    <a:lumMod val="10000"/>
                  </a:schemeClr>
                </a:solidFill>
                <a:latin typeface="+mn-ea"/>
              </a:rPr>
              <a:t>key</a:t>
            </a:r>
            <a:r>
              <a:rPr lang="zh-CN" altLang="en-US" sz="1600" dirty="0">
                <a:solidFill>
                  <a:schemeClr val="accent1">
                    <a:lumMod val="10000"/>
                  </a:schemeClr>
                </a:solidFill>
                <a:latin typeface="+mn-ea"/>
              </a:rPr>
              <a:t>：键值，在系统中是全局惟一的，表明该对象的键值。不同</a:t>
            </a:r>
            <a:r>
              <a:rPr lang="zh-CN" altLang="en-US" sz="1600" dirty="0" smtClean="0">
                <a:solidFill>
                  <a:schemeClr val="accent1">
                    <a:lumMod val="10000"/>
                  </a:schemeClr>
                </a:solidFill>
                <a:latin typeface="+mn-ea"/>
              </a:rPr>
              <a:t>的</a:t>
            </a:r>
            <a:r>
              <a:rPr lang="en-US" altLang="zh-CN" sz="1600" dirty="0" err="1" smtClean="0">
                <a:solidFill>
                  <a:schemeClr val="accent1">
                    <a:lumMod val="10000"/>
                  </a:schemeClr>
                </a:solidFill>
                <a:latin typeface="+mn-ea"/>
              </a:rPr>
              <a:t>ipc</a:t>
            </a:r>
            <a:r>
              <a:rPr lang="zh-CN" altLang="en-US" sz="1600" dirty="0" smtClean="0">
                <a:solidFill>
                  <a:schemeClr val="accent1">
                    <a:lumMod val="10000"/>
                  </a:schemeClr>
                </a:solidFill>
                <a:latin typeface="+mn-ea"/>
              </a:rPr>
              <a:t>机制，其</a:t>
            </a:r>
            <a:r>
              <a:rPr lang="en-US" altLang="zh-CN" sz="1600" dirty="0" smtClean="0">
                <a:solidFill>
                  <a:schemeClr val="accent1">
                    <a:lumMod val="10000"/>
                  </a:schemeClr>
                </a:solidFill>
                <a:latin typeface="+mn-ea"/>
              </a:rPr>
              <a:t>Key</a:t>
            </a:r>
            <a:endParaRPr lang="en-US" altLang="zh-CN" sz="1600" dirty="0">
              <a:solidFill>
                <a:schemeClr val="accent1">
                  <a:lumMod val="10000"/>
                </a:schemeClr>
              </a:solidFill>
              <a:latin typeface="+mn-ea"/>
            </a:endParaRPr>
          </a:p>
          <a:p>
            <a:pPr marL="0" indent="0">
              <a:buNone/>
            </a:pPr>
            <a:r>
              <a:rPr lang="zh-CN" altLang="en-US" sz="1600" dirty="0" smtClean="0">
                <a:solidFill>
                  <a:schemeClr val="accent1">
                    <a:lumMod val="10000"/>
                  </a:schemeClr>
                </a:solidFill>
                <a:latin typeface="+mn-ea"/>
              </a:rPr>
              <a:t>   值</a:t>
            </a:r>
            <a:r>
              <a:rPr lang="zh-CN" altLang="en-US" sz="1600" dirty="0">
                <a:solidFill>
                  <a:schemeClr val="accent1">
                    <a:lumMod val="10000"/>
                  </a:schemeClr>
                </a:solidFill>
                <a:latin typeface="+mn-ea"/>
              </a:rPr>
              <a:t>是可以重复的。</a:t>
            </a:r>
          </a:p>
          <a:p>
            <a:r>
              <a:rPr lang="en-US" altLang="zh-CN" sz="1600" dirty="0" smtClean="0">
                <a:solidFill>
                  <a:schemeClr val="accent1">
                    <a:lumMod val="10000"/>
                  </a:schemeClr>
                </a:solidFill>
                <a:latin typeface="+mn-ea"/>
              </a:rPr>
              <a:t>ID</a:t>
            </a:r>
            <a:r>
              <a:rPr lang="zh-CN" altLang="en-US" sz="1600" dirty="0">
                <a:solidFill>
                  <a:schemeClr val="accent1">
                    <a:lumMod val="10000"/>
                  </a:schemeClr>
                </a:solidFill>
                <a:latin typeface="+mn-ea"/>
              </a:rPr>
              <a:t>：标识符，访问</a:t>
            </a:r>
            <a:r>
              <a:rPr lang="zh-CN" altLang="en-US" sz="1600" dirty="0" smtClean="0">
                <a:solidFill>
                  <a:schemeClr val="accent1">
                    <a:lumMod val="10000"/>
                  </a:schemeClr>
                </a:solidFill>
                <a:latin typeface="+mn-ea"/>
              </a:rPr>
              <a:t>该</a:t>
            </a:r>
            <a:r>
              <a:rPr lang="en-US" altLang="zh-CN" sz="1600" dirty="0" err="1" smtClean="0">
                <a:solidFill>
                  <a:schemeClr val="accent1">
                    <a:lumMod val="10000"/>
                  </a:schemeClr>
                </a:solidFill>
                <a:latin typeface="+mn-ea"/>
              </a:rPr>
              <a:t>ipc</a:t>
            </a:r>
            <a:r>
              <a:rPr lang="zh-CN" altLang="en-US" sz="1600" dirty="0" smtClean="0">
                <a:solidFill>
                  <a:schemeClr val="accent1">
                    <a:lumMod val="10000"/>
                  </a:schemeClr>
                </a:solidFill>
                <a:latin typeface="+mn-ea"/>
              </a:rPr>
              <a:t>的</a:t>
            </a:r>
            <a:r>
              <a:rPr lang="zh-CN" altLang="en-US" sz="1600" dirty="0">
                <a:solidFill>
                  <a:schemeClr val="accent1">
                    <a:lumMod val="10000"/>
                  </a:schemeClr>
                </a:solidFill>
                <a:latin typeface="+mn-ea"/>
              </a:rPr>
              <a:t>标识符。对于同一键值</a:t>
            </a:r>
            <a:r>
              <a:rPr lang="zh-CN" altLang="en-US" sz="1600" dirty="0" smtClean="0">
                <a:solidFill>
                  <a:schemeClr val="accent1">
                    <a:lumMod val="10000"/>
                  </a:schemeClr>
                </a:solidFill>
                <a:latin typeface="+mn-ea"/>
              </a:rPr>
              <a:t>的</a:t>
            </a:r>
            <a:r>
              <a:rPr lang="en-US" altLang="zh-CN" sz="1600" dirty="0" err="1" smtClean="0">
                <a:solidFill>
                  <a:schemeClr val="accent1">
                    <a:lumMod val="10000"/>
                  </a:schemeClr>
                </a:solidFill>
                <a:latin typeface="+mn-ea"/>
              </a:rPr>
              <a:t>ipc</a:t>
            </a:r>
            <a:r>
              <a:rPr lang="zh-CN" altLang="en-US" sz="1600" dirty="0" smtClean="0">
                <a:solidFill>
                  <a:schemeClr val="accent1">
                    <a:lumMod val="10000"/>
                  </a:schemeClr>
                </a:solidFill>
                <a:latin typeface="+mn-ea"/>
              </a:rPr>
              <a:t>对象</a:t>
            </a:r>
            <a:r>
              <a:rPr lang="zh-CN" altLang="en-US" sz="1600" dirty="0">
                <a:solidFill>
                  <a:schemeClr val="accent1">
                    <a:lumMod val="10000"/>
                  </a:schemeClr>
                </a:solidFill>
                <a:latin typeface="+mn-ea"/>
              </a:rPr>
              <a:t>，每重建（删除后</a:t>
            </a:r>
            <a:r>
              <a:rPr lang="zh-CN" altLang="en-US" sz="1600" dirty="0" smtClean="0">
                <a:solidFill>
                  <a:schemeClr val="accent1">
                    <a:lumMod val="10000"/>
                  </a:schemeClr>
                </a:solidFill>
                <a:latin typeface="+mn-ea"/>
              </a:rPr>
              <a:t>再重新</a:t>
            </a:r>
            <a:r>
              <a:rPr lang="zh-CN" altLang="en-US" sz="1600" dirty="0">
                <a:solidFill>
                  <a:schemeClr val="accent1">
                    <a:lumMod val="10000"/>
                  </a:schemeClr>
                </a:solidFill>
                <a:latin typeface="+mn-ea"/>
              </a:rPr>
              <a:t>创建）一次，标识符都将加</a:t>
            </a:r>
            <a:r>
              <a:rPr lang="en-US" altLang="zh-CN" sz="1600" dirty="0">
                <a:solidFill>
                  <a:schemeClr val="accent1">
                    <a:lumMod val="10000"/>
                  </a:schemeClr>
                </a:solidFill>
                <a:latin typeface="+mn-ea"/>
              </a:rPr>
              <a:t>1</a:t>
            </a:r>
            <a:r>
              <a:rPr lang="zh-CN" altLang="en-US" sz="1600" dirty="0">
                <a:solidFill>
                  <a:schemeClr val="accent1">
                    <a:lumMod val="10000"/>
                  </a:schemeClr>
                </a:solidFill>
                <a:latin typeface="+mn-ea"/>
              </a:rPr>
              <a:t>，到达系统约定的最大值后归</a:t>
            </a:r>
            <a:r>
              <a:rPr lang="en-US" altLang="zh-CN" sz="1600" dirty="0">
                <a:solidFill>
                  <a:schemeClr val="accent1">
                    <a:lumMod val="10000"/>
                  </a:schemeClr>
                </a:solidFill>
                <a:latin typeface="+mn-ea"/>
              </a:rPr>
              <a:t>0 </a:t>
            </a:r>
            <a:r>
              <a:rPr lang="zh-CN" altLang="en-US" sz="1600" dirty="0">
                <a:solidFill>
                  <a:schemeClr val="accent1">
                    <a:lumMod val="10000"/>
                  </a:schemeClr>
                </a:solidFill>
                <a:latin typeface="+mn-ea"/>
              </a:rPr>
              <a:t>重新开始加</a:t>
            </a:r>
            <a:r>
              <a:rPr lang="en-US" altLang="zh-CN" sz="1600" dirty="0">
                <a:solidFill>
                  <a:schemeClr val="accent1">
                    <a:lumMod val="10000"/>
                  </a:schemeClr>
                </a:solidFill>
                <a:latin typeface="+mn-ea"/>
              </a:rPr>
              <a:t>1</a:t>
            </a:r>
            <a:r>
              <a:rPr lang="zh-CN" altLang="en-US" sz="1600" dirty="0">
                <a:solidFill>
                  <a:schemeClr val="accent1">
                    <a:lumMod val="10000"/>
                  </a:schemeClr>
                </a:solidFill>
                <a:latin typeface="+mn-ea"/>
              </a:rPr>
              <a:t>。</a:t>
            </a:r>
          </a:p>
          <a:p>
            <a:r>
              <a:rPr lang="en-US" altLang="zh-CN" sz="1600" dirty="0" smtClean="0">
                <a:solidFill>
                  <a:schemeClr val="accent1">
                    <a:lumMod val="10000"/>
                  </a:schemeClr>
                </a:solidFill>
                <a:latin typeface="+mn-ea"/>
              </a:rPr>
              <a:t>owner</a:t>
            </a:r>
            <a:r>
              <a:rPr lang="zh-CN" altLang="en-US" sz="1600" dirty="0">
                <a:solidFill>
                  <a:schemeClr val="accent1">
                    <a:lumMod val="10000"/>
                  </a:schemeClr>
                </a:solidFill>
                <a:latin typeface="+mn-ea"/>
              </a:rPr>
              <a:t>：对象属主。</a:t>
            </a:r>
          </a:p>
          <a:p>
            <a:r>
              <a:rPr lang="en-US" altLang="zh-CN" sz="1600" dirty="0" smtClean="0">
                <a:solidFill>
                  <a:schemeClr val="accent1">
                    <a:lumMod val="10000"/>
                  </a:schemeClr>
                </a:solidFill>
                <a:latin typeface="+mn-ea"/>
              </a:rPr>
              <a:t>perms</a:t>
            </a:r>
            <a:r>
              <a:rPr lang="zh-CN" altLang="en-US" sz="1600" dirty="0">
                <a:solidFill>
                  <a:schemeClr val="accent1">
                    <a:lumMod val="10000"/>
                  </a:schemeClr>
                </a:solidFill>
                <a:latin typeface="+mn-ea"/>
              </a:rPr>
              <a:t>：对象权限。与文件权限类似，以</a:t>
            </a:r>
            <a:r>
              <a:rPr lang="en-US" altLang="zh-CN" sz="1600" dirty="0" smtClean="0">
                <a:solidFill>
                  <a:schemeClr val="accent1">
                    <a:lumMod val="10000"/>
                  </a:schemeClr>
                </a:solidFill>
                <a:latin typeface="+mn-ea"/>
              </a:rPr>
              <a:t>3</a:t>
            </a:r>
            <a:r>
              <a:rPr lang="zh-CN" altLang="en-US" sz="1600" dirty="0" smtClean="0">
                <a:solidFill>
                  <a:schemeClr val="accent1">
                    <a:lumMod val="10000"/>
                  </a:schemeClr>
                </a:solidFill>
                <a:latin typeface="+mn-ea"/>
              </a:rPr>
              <a:t>组</a:t>
            </a:r>
            <a:r>
              <a:rPr lang="zh-CN" altLang="en-US" sz="1600" dirty="0">
                <a:solidFill>
                  <a:schemeClr val="accent1">
                    <a:lumMod val="10000"/>
                  </a:schemeClr>
                </a:solidFill>
                <a:latin typeface="+mn-ea"/>
              </a:rPr>
              <a:t>共</a:t>
            </a:r>
            <a:r>
              <a:rPr lang="en-US" altLang="zh-CN" sz="1600" dirty="0" smtClean="0">
                <a:solidFill>
                  <a:schemeClr val="accent1">
                    <a:lumMod val="10000"/>
                  </a:schemeClr>
                </a:solidFill>
                <a:latin typeface="+mn-ea"/>
              </a:rPr>
              <a:t>9</a:t>
            </a:r>
            <a:r>
              <a:rPr lang="zh-CN" altLang="en-US" sz="1600" dirty="0" smtClean="0">
                <a:solidFill>
                  <a:schemeClr val="accent1">
                    <a:lumMod val="10000"/>
                  </a:schemeClr>
                </a:solidFill>
                <a:latin typeface="+mn-ea"/>
              </a:rPr>
              <a:t>位</a:t>
            </a:r>
            <a:r>
              <a:rPr lang="en-US" altLang="zh-CN" sz="1600" dirty="0" smtClean="0">
                <a:solidFill>
                  <a:schemeClr val="accent1">
                    <a:lumMod val="10000"/>
                  </a:schemeClr>
                </a:solidFill>
                <a:latin typeface="+mn-ea"/>
              </a:rPr>
              <a:t>8</a:t>
            </a:r>
            <a:r>
              <a:rPr lang="zh-CN" altLang="en-US" sz="1600" dirty="0" smtClean="0">
                <a:solidFill>
                  <a:schemeClr val="accent1">
                    <a:lumMod val="10000"/>
                  </a:schemeClr>
                </a:solidFill>
                <a:latin typeface="+mn-ea"/>
              </a:rPr>
              <a:t>进</a:t>
            </a:r>
            <a:r>
              <a:rPr lang="zh-CN" altLang="en-US" sz="1600" dirty="0">
                <a:solidFill>
                  <a:schemeClr val="accent1">
                    <a:lumMod val="10000"/>
                  </a:schemeClr>
                </a:solidFill>
                <a:latin typeface="+mn-ea"/>
              </a:rPr>
              <a:t>制数字表示，可在创建对象</a:t>
            </a:r>
          </a:p>
          <a:p>
            <a:pPr marL="0" indent="0">
              <a:buNone/>
            </a:pPr>
            <a:r>
              <a:rPr lang="zh-CN" altLang="en-US" sz="1600" dirty="0" smtClean="0">
                <a:solidFill>
                  <a:schemeClr val="accent1">
                    <a:lumMod val="10000"/>
                  </a:schemeClr>
                </a:solidFill>
                <a:latin typeface="+mn-ea"/>
              </a:rPr>
              <a:t>   时</a:t>
            </a:r>
            <a:r>
              <a:rPr lang="zh-CN" altLang="en-US" sz="1600" dirty="0">
                <a:solidFill>
                  <a:schemeClr val="accent1">
                    <a:lumMod val="10000"/>
                  </a:schemeClr>
                </a:solidFill>
                <a:latin typeface="+mn-ea"/>
              </a:rPr>
              <a:t>指定访问权限。</a:t>
            </a:r>
          </a:p>
          <a:p>
            <a:r>
              <a:rPr lang="en-US" altLang="zh-CN" sz="1600" dirty="0" err="1" smtClean="0">
                <a:solidFill>
                  <a:schemeClr val="accent1">
                    <a:lumMod val="10000"/>
                  </a:schemeClr>
                </a:solidFill>
                <a:latin typeface="+mn-ea"/>
              </a:rPr>
              <a:t>nattch</a:t>
            </a:r>
            <a:r>
              <a:rPr lang="en-US" altLang="zh-CN" sz="1600" dirty="0" smtClean="0">
                <a:solidFill>
                  <a:schemeClr val="accent1">
                    <a:lumMod val="10000"/>
                  </a:schemeClr>
                </a:solidFill>
                <a:latin typeface="+mn-ea"/>
              </a:rPr>
              <a:t> </a:t>
            </a:r>
            <a:r>
              <a:rPr lang="en-US" altLang="zh-CN" sz="1600" dirty="0">
                <a:solidFill>
                  <a:schemeClr val="accent1">
                    <a:lumMod val="10000"/>
                  </a:schemeClr>
                </a:solidFill>
                <a:latin typeface="+mn-ea"/>
              </a:rPr>
              <a:t>:</a:t>
            </a:r>
            <a:r>
              <a:rPr lang="zh-CN" altLang="en-US" sz="1600" dirty="0">
                <a:solidFill>
                  <a:schemeClr val="accent1">
                    <a:lumMod val="10000"/>
                  </a:schemeClr>
                </a:solidFill>
                <a:latin typeface="+mn-ea"/>
              </a:rPr>
              <a:t>共亨内存对象专用，表明有多少个进程对该共享内存进行了</a:t>
            </a:r>
            <a:r>
              <a:rPr lang="zh-CN" altLang="en-US" sz="1600" dirty="0" smtClean="0">
                <a:solidFill>
                  <a:schemeClr val="accent1">
                    <a:lumMod val="10000"/>
                  </a:schemeClr>
                </a:solidFill>
                <a:latin typeface="+mn-ea"/>
              </a:rPr>
              <a:t>映</a:t>
            </a:r>
            <a:r>
              <a:rPr lang="en-US" altLang="zh-CN" sz="1600" dirty="0" smtClean="0">
                <a:solidFill>
                  <a:schemeClr val="accent1">
                    <a:lumMod val="10000"/>
                  </a:schemeClr>
                </a:solidFill>
                <a:latin typeface="+mn-ea"/>
              </a:rPr>
              <a:t>(</a:t>
            </a:r>
            <a:r>
              <a:rPr lang="en-US" altLang="zh-CN" sz="1600" dirty="0" err="1" smtClean="0">
                <a:solidFill>
                  <a:schemeClr val="accent1">
                    <a:lumMod val="10000"/>
                  </a:schemeClr>
                </a:solidFill>
                <a:latin typeface="+mn-ea"/>
              </a:rPr>
              <a:t>shmat</a:t>
            </a:r>
            <a:r>
              <a:rPr lang="en-US" altLang="zh-CN" sz="1600" dirty="0" smtClean="0">
                <a:solidFill>
                  <a:schemeClr val="accent1">
                    <a:lumMod val="10000"/>
                  </a:schemeClr>
                </a:solidFill>
                <a:latin typeface="+mn-ea"/>
              </a:rPr>
              <a:t>)</a:t>
            </a:r>
            <a:r>
              <a:rPr lang="zh-CN" altLang="en-US" sz="1600" dirty="0" smtClean="0">
                <a:solidFill>
                  <a:schemeClr val="accent1">
                    <a:lumMod val="10000"/>
                  </a:schemeClr>
                </a:solidFill>
                <a:latin typeface="+mn-ea"/>
              </a:rPr>
              <a:t>。</a:t>
            </a:r>
            <a:endParaRPr lang="zh-CN" altLang="en-US" sz="1600" dirty="0">
              <a:solidFill>
                <a:schemeClr val="accent1">
                  <a:lumMod val="10000"/>
                </a:schemeClr>
              </a:solidFill>
              <a:latin typeface="+mn-ea"/>
            </a:endParaRPr>
          </a:p>
          <a:p>
            <a:r>
              <a:rPr lang="en-US" altLang="zh-CN" sz="1600" dirty="0" err="1" smtClean="0">
                <a:solidFill>
                  <a:schemeClr val="accent1">
                    <a:lumMod val="10000"/>
                  </a:schemeClr>
                </a:solidFill>
                <a:latin typeface="+mn-ea"/>
              </a:rPr>
              <a:t>nsems</a:t>
            </a:r>
            <a:r>
              <a:rPr lang="zh-CN" altLang="en-US" sz="1600" dirty="0">
                <a:solidFill>
                  <a:schemeClr val="accent1">
                    <a:lumMod val="10000"/>
                  </a:schemeClr>
                </a:solidFill>
                <a:latin typeface="+mn-ea"/>
              </a:rPr>
              <a:t>：信号量专用，表明该信号量对象包含多少个信号量（一个信号最对象可以</a:t>
            </a:r>
          </a:p>
          <a:p>
            <a:pPr marL="0" indent="0">
              <a:buNone/>
            </a:pPr>
            <a:r>
              <a:rPr lang="zh-CN" altLang="en-US" sz="1600" dirty="0" smtClean="0">
                <a:solidFill>
                  <a:schemeClr val="accent1">
                    <a:lumMod val="10000"/>
                  </a:schemeClr>
                </a:solidFill>
                <a:latin typeface="+mn-ea"/>
              </a:rPr>
              <a:t>   包含</a:t>
            </a:r>
            <a:r>
              <a:rPr lang="zh-CN" altLang="en-US" sz="1600" dirty="0">
                <a:solidFill>
                  <a:schemeClr val="accent1">
                    <a:lumMod val="10000"/>
                  </a:schemeClr>
                </a:solidFill>
                <a:latin typeface="+mn-ea"/>
              </a:rPr>
              <a:t>多个信号量）。</a:t>
            </a:r>
          </a:p>
          <a:p>
            <a:r>
              <a:rPr lang="en-US" altLang="zh-CN" sz="1600" dirty="0" smtClean="0">
                <a:solidFill>
                  <a:schemeClr val="accent1">
                    <a:lumMod val="10000"/>
                  </a:schemeClr>
                </a:solidFill>
                <a:latin typeface="+mn-ea"/>
              </a:rPr>
              <a:t>used-bytes</a:t>
            </a:r>
            <a:r>
              <a:rPr lang="en-US" altLang="zh-CN" sz="1600" dirty="0">
                <a:solidFill>
                  <a:schemeClr val="accent1">
                    <a:lumMod val="10000"/>
                  </a:schemeClr>
                </a:solidFill>
                <a:latin typeface="+mn-ea"/>
              </a:rPr>
              <a:t>:</a:t>
            </a:r>
            <a:r>
              <a:rPr lang="zh-CN" altLang="en-US" sz="1600" dirty="0" smtClean="0">
                <a:solidFill>
                  <a:schemeClr val="accent1">
                    <a:lumMod val="10000"/>
                  </a:schemeClr>
                </a:solidFill>
                <a:latin typeface="+mn-ea"/>
              </a:rPr>
              <a:t>消息</a:t>
            </a:r>
            <a:r>
              <a:rPr lang="zh-CN" altLang="en-US" sz="1600" dirty="0">
                <a:solidFill>
                  <a:schemeClr val="accent1">
                    <a:lumMod val="10000"/>
                  </a:schemeClr>
                </a:solidFill>
                <a:latin typeface="+mn-ea"/>
              </a:rPr>
              <a:t>队列专用，表明该消息队列中存储的数据量（以字节为单位）。</a:t>
            </a:r>
          </a:p>
          <a:p>
            <a:r>
              <a:rPr lang="en-US" altLang="zh-CN" sz="1600" dirty="0" smtClean="0">
                <a:solidFill>
                  <a:schemeClr val="accent1">
                    <a:lumMod val="10000"/>
                  </a:schemeClr>
                </a:solidFill>
                <a:latin typeface="+mn-ea"/>
              </a:rPr>
              <a:t>messages</a:t>
            </a:r>
            <a:r>
              <a:rPr lang="zh-CN" altLang="en-US" sz="1600" dirty="0">
                <a:solidFill>
                  <a:schemeClr val="accent1">
                    <a:lumMod val="10000"/>
                  </a:schemeClr>
                </a:solidFill>
                <a:latin typeface="+mn-ea"/>
              </a:rPr>
              <a:t>：消息队列专用，表明该消息队列中有多少条消息。</a:t>
            </a:r>
          </a:p>
        </p:txBody>
      </p:sp>
    </p:spTree>
    <p:extLst>
      <p:ext uri="{BB962C8B-B14F-4D97-AF65-F5344CB8AC3E}">
        <p14:creationId xmlns:p14="http://schemas.microsoft.com/office/powerpoint/2010/main" val="3529948441"/>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a:t>
            </a:r>
            <a:endParaRPr lang="zh-CN" altLang="en-US" dirty="0"/>
          </a:p>
        </p:txBody>
      </p:sp>
      <p:sp>
        <p:nvSpPr>
          <p:cNvPr id="3" name="内容占位符 2"/>
          <p:cNvSpPr>
            <a:spLocks noGrp="1"/>
          </p:cNvSpPr>
          <p:nvPr>
            <p:ph idx="1"/>
          </p:nvPr>
        </p:nvSpPr>
        <p:spPr>
          <a:xfrm>
            <a:off x="900113" y="1341438"/>
            <a:ext cx="7856537" cy="5257666"/>
          </a:xfrm>
        </p:spPr>
        <p:txBody>
          <a:bodyPr/>
          <a:lstStyle/>
          <a:p>
            <a:r>
              <a:rPr lang="zh-CN" altLang="en-US" sz="2400" dirty="0" smtClean="0"/>
              <a:t>关键字</a:t>
            </a:r>
            <a:r>
              <a:rPr lang="en-US" altLang="zh-CN" sz="2400" dirty="0" smtClean="0"/>
              <a:t>key</a:t>
            </a:r>
            <a:r>
              <a:rPr lang="zh-CN" altLang="en-US" sz="2400" dirty="0" smtClean="0"/>
              <a:t>：</a:t>
            </a:r>
            <a:r>
              <a:rPr lang="zh-CN" altLang="en-US" sz="2400" dirty="0"/>
              <a:t>与文件系统中的文件一样，为区别不同的进程间通信对象，</a:t>
            </a:r>
            <a:r>
              <a:rPr lang="en-US" altLang="zh-CN" sz="2400" dirty="0"/>
              <a:t>Linux</a:t>
            </a:r>
            <a:r>
              <a:rPr lang="zh-CN" altLang="en-US" sz="2400" dirty="0"/>
              <a:t>的每个</a:t>
            </a:r>
            <a:r>
              <a:rPr lang="en-US" altLang="zh-CN" sz="2400" dirty="0"/>
              <a:t>IPC</a:t>
            </a:r>
            <a:r>
              <a:rPr lang="zh-CN" altLang="en-US" sz="2400" dirty="0"/>
              <a:t>对象都有一个名字，成为“键”（</a:t>
            </a:r>
            <a:r>
              <a:rPr lang="en-US" altLang="zh-CN" sz="2400" dirty="0"/>
              <a:t>key</a:t>
            </a:r>
            <a:r>
              <a:rPr lang="zh-CN" altLang="en-US" sz="2400" dirty="0"/>
              <a:t>）。这个关键字是全局惟一的，类似于文件系统中的文件名称</a:t>
            </a:r>
            <a:r>
              <a:rPr lang="zh-CN" altLang="en-US" sz="2400" dirty="0" smtClean="0"/>
              <a:t>。</a:t>
            </a:r>
            <a:endParaRPr lang="en-US" altLang="zh-CN" sz="2400" dirty="0" smtClean="0"/>
          </a:p>
          <a:p>
            <a:r>
              <a:rPr lang="en-US" altLang="zh-CN" sz="2400" dirty="0"/>
              <a:t>Linux</a:t>
            </a:r>
            <a:r>
              <a:rPr lang="zh-CN" altLang="en-US" sz="2400" dirty="0"/>
              <a:t>系统提供了如下机制产生惟一的关键字。</a:t>
            </a:r>
            <a:endParaRPr lang="zh-CN" altLang="en-US" sz="2400" b="0" dirty="0"/>
          </a:p>
          <a:p>
            <a:pPr marL="0" indent="0">
              <a:buNone/>
            </a:pPr>
            <a:r>
              <a:rPr lang="en-US" altLang="zh-CN" sz="2400" dirty="0"/>
              <a:t>1</a:t>
            </a:r>
            <a:r>
              <a:rPr lang="zh-CN" altLang="en-US" sz="2400" dirty="0"/>
              <a:t>）创建</a:t>
            </a:r>
            <a:r>
              <a:rPr lang="en-US" altLang="zh-CN" sz="2400" dirty="0"/>
              <a:t>IPC</a:t>
            </a:r>
            <a:r>
              <a:rPr lang="zh-CN" altLang="en-US" sz="2400" dirty="0"/>
              <a:t>对象时，指定关键字为</a:t>
            </a:r>
            <a:r>
              <a:rPr lang="en-US" altLang="zh-CN" sz="2400" dirty="0"/>
              <a:t>IPC_PRIVATE</a:t>
            </a:r>
            <a:r>
              <a:rPr lang="zh-CN" altLang="en-US" sz="2400" dirty="0"/>
              <a:t>。通过该参数创建的</a:t>
            </a:r>
            <a:r>
              <a:rPr lang="en-US" altLang="zh-CN" sz="2400" dirty="0"/>
              <a:t>IPC</a:t>
            </a:r>
            <a:r>
              <a:rPr lang="zh-CN" altLang="en-US" sz="2400" dirty="0"/>
              <a:t>对象的关键字值是</a:t>
            </a:r>
            <a:r>
              <a:rPr lang="en-US" altLang="zh-CN" sz="2400" dirty="0"/>
              <a:t>0</a:t>
            </a:r>
            <a:r>
              <a:rPr lang="zh-CN" altLang="en-US" sz="2400" dirty="0"/>
              <a:t>，所以无法在其他进程中通过关键字对该对象进行访问，只能通过返回的标识符进行访问。</a:t>
            </a:r>
            <a:endParaRPr lang="zh-CN" altLang="en-US" sz="2400" b="0" dirty="0"/>
          </a:p>
          <a:p>
            <a:pPr marL="0" indent="0">
              <a:buNone/>
            </a:pPr>
            <a:r>
              <a:rPr lang="en-US" altLang="zh-CN" sz="2400" dirty="0"/>
              <a:t>2</a:t>
            </a:r>
            <a:r>
              <a:rPr lang="zh-CN" altLang="en-US" sz="2400" dirty="0"/>
              <a:t>）调用函数</a:t>
            </a:r>
            <a:r>
              <a:rPr lang="en-US" altLang="zh-CN" sz="2400" dirty="0" err="1"/>
              <a:t>ftok</a:t>
            </a:r>
            <a:r>
              <a:rPr lang="zh-CN" altLang="en-US" sz="2400" dirty="0"/>
              <a:t>产生一个惟一的关键字值。通过</a:t>
            </a:r>
            <a:r>
              <a:rPr lang="en-US" altLang="zh-CN" sz="2400" dirty="0"/>
              <a:t>IPC</a:t>
            </a:r>
            <a:r>
              <a:rPr lang="zh-CN" altLang="en-US" sz="2400" dirty="0"/>
              <a:t>进行通信的进程，只需要按照相同的参数调用</a:t>
            </a:r>
            <a:r>
              <a:rPr lang="en-US" altLang="zh-CN" sz="2400" dirty="0" err="1"/>
              <a:t>ftok</a:t>
            </a:r>
            <a:r>
              <a:rPr lang="zh-CN" altLang="en-US" sz="2400" dirty="0"/>
              <a:t>即可产生惟一的参数。通过该参数可有效解决关键字的产生及惟一性问题。</a:t>
            </a:r>
            <a:endParaRPr lang="zh-CN" altLang="en-US" sz="2400" b="0" dirty="0"/>
          </a:p>
          <a:p>
            <a:endParaRPr lang="zh-CN" altLang="en-US" dirty="0"/>
          </a:p>
        </p:txBody>
      </p:sp>
    </p:spTree>
    <p:extLst>
      <p:ext uri="{BB962C8B-B14F-4D97-AF65-F5344CB8AC3E}">
        <p14:creationId xmlns:p14="http://schemas.microsoft.com/office/powerpoint/2010/main" val="3425773344"/>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标识符</a:t>
            </a:r>
          </a:p>
        </p:txBody>
      </p:sp>
      <p:sp>
        <p:nvSpPr>
          <p:cNvPr id="3" name="内容占位符 2"/>
          <p:cNvSpPr>
            <a:spLocks noGrp="1"/>
          </p:cNvSpPr>
          <p:nvPr>
            <p:ph idx="1"/>
          </p:nvPr>
        </p:nvSpPr>
        <p:spPr/>
        <p:txBody>
          <a:bodyPr/>
          <a:lstStyle/>
          <a:p>
            <a:r>
              <a:rPr lang="zh-CN" altLang="en-US" sz="2400" dirty="0"/>
              <a:t>虽然</a:t>
            </a:r>
            <a:r>
              <a:rPr lang="en-US" altLang="zh-CN" sz="2400" dirty="0"/>
              <a:t>IPC</a:t>
            </a:r>
            <a:r>
              <a:rPr lang="zh-CN" altLang="en-US" sz="2400" dirty="0"/>
              <a:t>机制提供了“键”来惟一标识一个</a:t>
            </a:r>
            <a:r>
              <a:rPr lang="en-US" altLang="zh-CN" sz="2400" dirty="0"/>
              <a:t>IPC</a:t>
            </a:r>
            <a:r>
              <a:rPr lang="zh-CN" altLang="en-US" sz="2400" dirty="0"/>
              <a:t>对象，但是对</a:t>
            </a:r>
            <a:r>
              <a:rPr lang="en-US" altLang="zh-CN" sz="2400" dirty="0"/>
              <a:t>IPC</a:t>
            </a:r>
            <a:r>
              <a:rPr lang="zh-CN" altLang="en-US" sz="2400" dirty="0"/>
              <a:t>对象的访问并不是通过“键”，而是通过标识符进行的</a:t>
            </a:r>
            <a:r>
              <a:rPr lang="zh-CN" altLang="en-US" sz="2400" dirty="0" smtClean="0"/>
              <a:t>。</a:t>
            </a:r>
            <a:endParaRPr lang="en-US" altLang="zh-CN" sz="2400" dirty="0"/>
          </a:p>
          <a:p>
            <a:r>
              <a:rPr lang="en-US" altLang="zh-CN" sz="2400" dirty="0"/>
              <a:t>IPC</a:t>
            </a:r>
            <a:r>
              <a:rPr lang="zh-CN" altLang="en-US" sz="2400" dirty="0"/>
              <a:t>机制提供了相应的编程接口根据</a:t>
            </a:r>
            <a:r>
              <a:rPr lang="en-US" altLang="zh-CN" sz="2400" dirty="0"/>
              <a:t>IPC</a:t>
            </a:r>
            <a:r>
              <a:rPr lang="zh-CN" altLang="en-US" sz="2400" dirty="0"/>
              <a:t>键值获取标识符。与文件系统相比较，这个标识符类似于用</a:t>
            </a:r>
            <a:r>
              <a:rPr lang="en-US" altLang="zh-CN" sz="2400" dirty="0" smtClean="0"/>
              <a:t>open</a:t>
            </a:r>
            <a:r>
              <a:rPr lang="zh-CN" altLang="en-US" sz="2400" dirty="0"/>
              <a:t>函数打开一个文件时返回的文件描述符</a:t>
            </a:r>
            <a:r>
              <a:rPr lang="zh-CN" altLang="en-US" sz="2400" dirty="0" smtClean="0"/>
              <a:t>。</a:t>
            </a:r>
            <a:r>
              <a:rPr lang="zh-CN" altLang="en-US" sz="2400" dirty="0"/>
              <a:t>不同的进程打开同一个</a:t>
            </a:r>
            <a:r>
              <a:rPr lang="en-US" altLang="zh-CN" sz="2400" dirty="0" smtClean="0"/>
              <a:t>IPC</a:t>
            </a:r>
            <a:r>
              <a:rPr lang="zh-CN" altLang="en-US" sz="2400" dirty="0"/>
              <a:t>对象时返回的</a:t>
            </a:r>
            <a:r>
              <a:rPr lang="en-US" altLang="zh-CN" sz="2400" dirty="0" smtClean="0"/>
              <a:t>IPC</a:t>
            </a:r>
            <a:r>
              <a:rPr lang="zh-CN" altLang="en-US" sz="2400" dirty="0"/>
              <a:t>标识符是相同的。</a:t>
            </a:r>
            <a:r>
              <a:rPr lang="zh-CN" altLang="en-US" sz="2400" dirty="0" smtClean="0"/>
              <a:t>对于</a:t>
            </a:r>
            <a:r>
              <a:rPr lang="zh-CN" altLang="en-US" sz="2400" dirty="0"/>
              <a:t>一个</a:t>
            </a:r>
            <a:r>
              <a:rPr lang="en-US" altLang="zh-CN" sz="2400" dirty="0"/>
              <a:t>IPC</a:t>
            </a:r>
            <a:r>
              <a:rPr lang="zh-CN" altLang="en-US" sz="2400" dirty="0"/>
              <a:t>对象，在打开时返回一个标识符，而关闭后再次打开同一个</a:t>
            </a:r>
            <a:r>
              <a:rPr lang="en-US" altLang="zh-CN" sz="2400" dirty="0"/>
              <a:t>IPC</a:t>
            </a:r>
            <a:r>
              <a:rPr lang="zh-CN" altLang="en-US" sz="2400" dirty="0"/>
              <a:t>对象时，该标识符将顺序加</a:t>
            </a:r>
            <a:r>
              <a:rPr lang="en-US" altLang="zh-CN" sz="2400" dirty="0"/>
              <a:t>1.</a:t>
            </a:r>
            <a:endParaRPr lang="zh-CN" altLang="en-US" sz="2400" dirty="0"/>
          </a:p>
        </p:txBody>
      </p:sp>
    </p:spTree>
    <p:extLst>
      <p:ext uri="{BB962C8B-B14F-4D97-AF65-F5344CB8AC3E}">
        <p14:creationId xmlns:p14="http://schemas.microsoft.com/office/powerpoint/2010/main" val="601072781"/>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键值生成函数</a:t>
            </a:r>
          </a:p>
        </p:txBody>
      </p:sp>
      <p:sp>
        <p:nvSpPr>
          <p:cNvPr id="3" name="内容占位符 2"/>
          <p:cNvSpPr>
            <a:spLocks noGrp="1"/>
          </p:cNvSpPr>
          <p:nvPr>
            <p:ph idx="1"/>
          </p:nvPr>
        </p:nvSpPr>
        <p:spPr/>
        <p:txBody>
          <a:bodyPr/>
          <a:lstStyle/>
          <a:p>
            <a:r>
              <a:rPr lang="zh-CN" altLang="en-US" dirty="0"/>
              <a:t>键值</a:t>
            </a:r>
            <a:r>
              <a:rPr lang="zh-CN" altLang="en-US" dirty="0" smtClean="0"/>
              <a:t>生成函数</a:t>
            </a:r>
            <a:r>
              <a:rPr lang="en-US" altLang="zh-CN" dirty="0" err="1" smtClean="0"/>
              <a:t>ftok</a:t>
            </a:r>
            <a:r>
              <a:rPr lang="zh-CN" altLang="en-US" dirty="0" smtClean="0"/>
              <a:t>提供</a:t>
            </a:r>
            <a:r>
              <a:rPr lang="zh-CN" altLang="en-US" dirty="0"/>
              <a:t>了一种键值生成方法，即根据文件名和一个整型的变量生成一</a:t>
            </a:r>
            <a:r>
              <a:rPr lang="zh-CN" altLang="en-US" dirty="0" smtClean="0"/>
              <a:t>个惟一</a:t>
            </a:r>
            <a:r>
              <a:rPr lang="zh-CN" altLang="en-US" dirty="0"/>
              <a:t>的键值，并且保证每次以同样的参数</a:t>
            </a:r>
            <a:r>
              <a:rPr lang="zh-CN" altLang="en-US" dirty="0" smtClean="0"/>
              <a:t>调用</a:t>
            </a:r>
            <a:r>
              <a:rPr lang="en-US" altLang="zh-CN" dirty="0" err="1" smtClean="0"/>
              <a:t>ftok</a:t>
            </a:r>
            <a:r>
              <a:rPr lang="zh-CN" altLang="en-US" dirty="0" smtClean="0"/>
              <a:t>返回的</a:t>
            </a:r>
            <a:r>
              <a:rPr lang="zh-CN" altLang="en-US" dirty="0"/>
              <a:t>键值是相同的。这里的整形变量</a:t>
            </a:r>
            <a:r>
              <a:rPr lang="zh-CN" altLang="en-US" dirty="0" smtClean="0"/>
              <a:t>称之为项目</a:t>
            </a:r>
            <a:r>
              <a:rPr lang="en-US" altLang="zh-CN" dirty="0" smtClean="0"/>
              <a:t>ID</a:t>
            </a:r>
            <a:r>
              <a:rPr lang="zh-CN" altLang="en-US" dirty="0" smtClean="0"/>
              <a:t>。</a:t>
            </a:r>
            <a:endParaRPr lang="en-US" altLang="zh-CN" dirty="0" smtClean="0"/>
          </a:p>
          <a:p>
            <a:r>
              <a:rPr lang="zh-CN" altLang="en-US" dirty="0" smtClean="0"/>
              <a:t>函数原型：</a:t>
            </a:r>
            <a:endParaRPr lang="en-US" altLang="zh-CN" dirty="0" smtClean="0"/>
          </a:p>
          <a:p>
            <a:pPr marL="0" indent="0">
              <a:buNone/>
            </a:pPr>
            <a:r>
              <a:rPr lang="en-US" altLang="zh-CN" dirty="0"/>
              <a:t> </a:t>
            </a:r>
            <a:r>
              <a:rPr lang="en-US" altLang="zh-CN" dirty="0" smtClean="0"/>
              <a:t>   #</a:t>
            </a:r>
            <a:r>
              <a:rPr lang="en-US" altLang="zh-CN" dirty="0"/>
              <a:t>include &lt;sys/</a:t>
            </a:r>
            <a:r>
              <a:rPr lang="en-US" altLang="zh-CN" dirty="0" err="1"/>
              <a:t>ipc.h</a:t>
            </a:r>
            <a:r>
              <a:rPr lang="en-US" altLang="zh-CN" dirty="0"/>
              <a:t>&gt;</a:t>
            </a:r>
          </a:p>
          <a:p>
            <a:pPr marL="0" indent="0">
              <a:buNone/>
            </a:pPr>
            <a:r>
              <a:rPr lang="en-US" altLang="zh-CN" dirty="0" smtClean="0"/>
              <a:t>    </a:t>
            </a:r>
            <a:r>
              <a:rPr lang="en-US" altLang="zh-CN" dirty="0" err="1" smtClean="0"/>
              <a:t>key_t</a:t>
            </a:r>
            <a:r>
              <a:rPr lang="en-US" altLang="zh-CN" dirty="0" smtClean="0"/>
              <a:t> </a:t>
            </a:r>
            <a:r>
              <a:rPr lang="en-US" altLang="zh-CN" dirty="0" err="1"/>
              <a:t>ftok</a:t>
            </a:r>
            <a:r>
              <a:rPr lang="en-US" altLang="zh-CN" dirty="0"/>
              <a:t>( </a:t>
            </a:r>
            <a:r>
              <a:rPr lang="en-US" altLang="zh-CN" dirty="0" err="1"/>
              <a:t>const</a:t>
            </a:r>
            <a:r>
              <a:rPr lang="en-US" altLang="zh-CN" dirty="0"/>
              <a:t> char </a:t>
            </a:r>
            <a:r>
              <a:rPr lang="en-US" altLang="zh-CN" dirty="0" smtClean="0"/>
              <a:t>*_</a:t>
            </a:r>
            <a:r>
              <a:rPr lang="en-US" altLang="zh-CN" dirty="0" err="1" smtClean="0"/>
              <a:t>pathname,int</a:t>
            </a:r>
            <a:r>
              <a:rPr lang="en-US" altLang="zh-CN" dirty="0" smtClean="0"/>
              <a:t> _</a:t>
            </a:r>
            <a:r>
              <a:rPr lang="en-US" altLang="zh-CN" dirty="0" err="1" smtClean="0"/>
              <a:t>proj_id</a:t>
            </a:r>
            <a:r>
              <a:rPr lang="en-US" altLang="zh-CN" dirty="0"/>
              <a:t>);</a:t>
            </a:r>
            <a:endParaRPr lang="zh-CN" altLang="en-US" dirty="0"/>
          </a:p>
        </p:txBody>
      </p:sp>
    </p:spTree>
    <p:extLst>
      <p:ext uri="{BB962C8B-B14F-4D97-AF65-F5344CB8AC3E}">
        <p14:creationId xmlns:p14="http://schemas.microsoft.com/office/powerpoint/2010/main" val="1251688403"/>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参数说明：</a:t>
            </a:r>
            <a:endParaRPr lang="en-US" altLang="zh-CN" dirty="0" smtClean="0"/>
          </a:p>
          <a:p>
            <a:pPr marL="0" indent="0">
              <a:buNone/>
            </a:pPr>
            <a:r>
              <a:rPr lang="en-US" altLang="zh-CN" b="0" dirty="0" smtClean="0"/>
              <a:t>(a</a:t>
            </a:r>
            <a:r>
              <a:rPr lang="en-US" altLang="zh-CN" dirty="0" smtClean="0"/>
              <a:t>)_pathname:</a:t>
            </a:r>
            <a:r>
              <a:rPr lang="zh-CN" altLang="en-US" dirty="0"/>
              <a:t>文件名称。可以使用绝对路径或者相对路径。</a:t>
            </a:r>
          </a:p>
          <a:p>
            <a:pPr marL="0" indent="0">
              <a:buNone/>
            </a:pPr>
            <a:r>
              <a:rPr lang="en-US" altLang="zh-CN" dirty="0" smtClean="0"/>
              <a:t>(b)_ </a:t>
            </a:r>
            <a:r>
              <a:rPr lang="en-US" altLang="zh-CN" dirty="0" err="1" smtClean="0"/>
              <a:t>proj</a:t>
            </a:r>
            <a:r>
              <a:rPr lang="en-US" altLang="zh-CN" dirty="0"/>
              <a:t>_ id </a:t>
            </a:r>
            <a:r>
              <a:rPr lang="en-US" altLang="zh-CN" dirty="0" smtClean="0"/>
              <a:t>:</a:t>
            </a:r>
            <a:r>
              <a:rPr lang="zh-CN" altLang="en-US" dirty="0"/>
              <a:t>项目</a:t>
            </a:r>
            <a:r>
              <a:rPr lang="en-US" altLang="zh-CN" dirty="0" smtClean="0"/>
              <a:t>ID</a:t>
            </a:r>
            <a:r>
              <a:rPr lang="zh-CN" altLang="en-US" dirty="0"/>
              <a:t>。指定相同的文件名称和一个不同的项目</a:t>
            </a:r>
            <a:r>
              <a:rPr lang="en-US" altLang="zh-CN" dirty="0"/>
              <a:t>ID , </a:t>
            </a:r>
            <a:r>
              <a:rPr lang="zh-CN" altLang="en-US" dirty="0"/>
              <a:t>可以生成不同</a:t>
            </a:r>
            <a:r>
              <a:rPr lang="zh-CN" altLang="en-US" dirty="0" smtClean="0"/>
              <a:t>的键</a:t>
            </a:r>
            <a:r>
              <a:rPr lang="zh-CN" altLang="en-US" dirty="0"/>
              <a:t>值</a:t>
            </a:r>
            <a:r>
              <a:rPr lang="zh-CN" altLang="en-US" dirty="0" smtClean="0"/>
              <a:t>。</a:t>
            </a:r>
            <a:endParaRPr lang="en-US" altLang="zh-CN" dirty="0" smtClean="0"/>
          </a:p>
          <a:p>
            <a:r>
              <a:rPr lang="zh-CN" altLang="en-US" dirty="0"/>
              <a:t>返回值</a:t>
            </a:r>
            <a:r>
              <a:rPr lang="zh-CN" altLang="en-US" dirty="0" smtClean="0"/>
              <a:t>说明</a:t>
            </a:r>
            <a:r>
              <a:rPr lang="zh-CN" altLang="en-US" dirty="0"/>
              <a:t>：</a:t>
            </a:r>
          </a:p>
          <a:p>
            <a:pPr marL="0" indent="0">
              <a:buNone/>
            </a:pPr>
            <a:r>
              <a:rPr lang="en-US" altLang="zh-CN" dirty="0" smtClean="0"/>
              <a:t> (a)-1</a:t>
            </a:r>
            <a:r>
              <a:rPr lang="zh-CN" altLang="en-US" dirty="0" smtClean="0"/>
              <a:t>表明调用</a:t>
            </a:r>
            <a:r>
              <a:rPr lang="en-US" altLang="zh-CN" dirty="0" err="1" smtClean="0"/>
              <a:t>fotk</a:t>
            </a:r>
            <a:r>
              <a:rPr lang="zh-CN" altLang="en-US" dirty="0" smtClean="0"/>
              <a:t>失败</a:t>
            </a:r>
            <a:r>
              <a:rPr lang="zh-CN" altLang="en-US" dirty="0"/>
              <a:t>。可能的原因包括文件不存在或者没冇足够的文件访问权限。</a:t>
            </a:r>
          </a:p>
          <a:p>
            <a:pPr marL="0" indent="0">
              <a:buNone/>
            </a:pPr>
            <a:r>
              <a:rPr lang="en-US" altLang="zh-CN" dirty="0" smtClean="0"/>
              <a:t>(b)</a:t>
            </a:r>
            <a:r>
              <a:rPr lang="zh-CN" altLang="en-US" dirty="0" smtClean="0"/>
              <a:t>其他</a:t>
            </a:r>
            <a:r>
              <a:rPr lang="zh-CN" altLang="en-US" dirty="0"/>
              <a:t>：调用成功。返回值即是可用的键值。</a:t>
            </a:r>
          </a:p>
        </p:txBody>
      </p:sp>
    </p:spTree>
    <p:extLst>
      <p:ext uri="{BB962C8B-B14F-4D97-AF65-F5344CB8AC3E}">
        <p14:creationId xmlns:p14="http://schemas.microsoft.com/office/powerpoint/2010/main" val="63816493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消息队列的创建</a:t>
            </a:r>
          </a:p>
        </p:txBody>
      </p:sp>
      <p:sp>
        <p:nvSpPr>
          <p:cNvPr id="3" name="内容占位符 2"/>
          <p:cNvSpPr>
            <a:spLocks noGrp="1"/>
          </p:cNvSpPr>
          <p:nvPr>
            <p:ph idx="1"/>
          </p:nvPr>
        </p:nvSpPr>
        <p:spPr/>
        <p:txBody>
          <a:bodyPr/>
          <a:lstStyle/>
          <a:p>
            <a:r>
              <a:rPr lang="zh-CN" altLang="en-US" dirty="0"/>
              <a:t>一个消息队列实际上是</a:t>
            </a:r>
            <a:r>
              <a:rPr lang="en-US" altLang="zh-CN" dirty="0" smtClean="0"/>
              <a:t>Linux</a:t>
            </a:r>
            <a:r>
              <a:rPr lang="zh-CN" altLang="en-US" dirty="0"/>
              <a:t>在内核分配的一个数据结构。要使用消息队列进行消息</a:t>
            </a:r>
            <a:r>
              <a:rPr lang="zh-CN" altLang="en-US" dirty="0" smtClean="0"/>
              <a:t>传输</a:t>
            </a:r>
            <a:r>
              <a:rPr lang="zh-CN" altLang="en-US" dirty="0"/>
              <a:t>，首先要创建一个消息</a:t>
            </a:r>
            <a:r>
              <a:rPr lang="zh-CN" altLang="en-US" dirty="0" smtClean="0"/>
              <a:t>队列</a:t>
            </a:r>
            <a:r>
              <a:rPr lang="en-US" altLang="zh-CN" dirty="0" smtClean="0"/>
              <a:t>,</a:t>
            </a:r>
            <a:r>
              <a:rPr lang="zh-CN" altLang="en-US" dirty="0" smtClean="0"/>
              <a:t>在</a:t>
            </a:r>
            <a:r>
              <a:rPr lang="en-US" altLang="zh-CN" dirty="0" smtClean="0"/>
              <a:t>Linux</a:t>
            </a:r>
            <a:r>
              <a:rPr lang="zh-CN" altLang="en-US" dirty="0" smtClean="0"/>
              <a:t>下实现</a:t>
            </a:r>
            <a:r>
              <a:rPr lang="zh-CN" altLang="en-US" dirty="0"/>
              <a:t>创建消息队列功能的是</a:t>
            </a:r>
            <a:r>
              <a:rPr lang="zh-CN" altLang="en-US" dirty="0" smtClean="0"/>
              <a:t>函数</a:t>
            </a:r>
            <a:r>
              <a:rPr lang="en-US" altLang="zh-CN" dirty="0" err="1" smtClean="0"/>
              <a:t>msgget</a:t>
            </a:r>
            <a:r>
              <a:rPr lang="zh-CN" altLang="en-US" dirty="0" smtClean="0"/>
              <a:t>。</a:t>
            </a:r>
            <a:r>
              <a:rPr lang="zh-CN" altLang="en-US" dirty="0"/>
              <a:t>该</a:t>
            </a:r>
            <a:r>
              <a:rPr lang="zh-CN" altLang="en-US" dirty="0" smtClean="0"/>
              <a:t>函数</a:t>
            </a:r>
            <a:r>
              <a:rPr lang="zh-CN" altLang="en-US" dirty="0"/>
              <a:t>除了具有创建新的消息队列的功能外，还可以返回一个已存在的消息队列的</a:t>
            </a:r>
            <a:r>
              <a:rPr lang="zh-CN" altLang="en-US" dirty="0" smtClean="0"/>
              <a:t>标识符。</a:t>
            </a:r>
            <a:endParaRPr lang="en-US" altLang="zh-CN" dirty="0" smtClean="0"/>
          </a:p>
          <a:p>
            <a:r>
              <a:rPr lang="zh-CN" altLang="en-US" dirty="0" smtClean="0"/>
              <a:t>函数原型：</a:t>
            </a:r>
            <a:endParaRPr lang="en-US" altLang="zh-CN" dirty="0" smtClean="0"/>
          </a:p>
          <a:p>
            <a:pPr marL="0" indent="0">
              <a:buNone/>
            </a:pPr>
            <a:r>
              <a:rPr lang="en-US" altLang="zh-CN" dirty="0" smtClean="0"/>
              <a:t>#</a:t>
            </a:r>
            <a:r>
              <a:rPr lang="en-US" altLang="zh-CN" dirty="0"/>
              <a:t>include &lt;sys/</a:t>
            </a:r>
            <a:r>
              <a:rPr lang="en-US" altLang="zh-CN" dirty="0" err="1"/>
              <a:t>msg.h</a:t>
            </a:r>
            <a:r>
              <a:rPr lang="en-US" altLang="zh-CN" dirty="0"/>
              <a:t>&gt;</a:t>
            </a:r>
          </a:p>
          <a:p>
            <a:pPr marL="0" indent="0">
              <a:buNone/>
            </a:pPr>
            <a:r>
              <a:rPr lang="en-US" altLang="zh-CN" dirty="0" err="1"/>
              <a:t>int</a:t>
            </a:r>
            <a:r>
              <a:rPr lang="en-US" altLang="zh-CN" dirty="0"/>
              <a:t> </a:t>
            </a:r>
            <a:r>
              <a:rPr lang="en-US" altLang="zh-CN" dirty="0" err="1"/>
              <a:t>msgget</a:t>
            </a:r>
            <a:r>
              <a:rPr lang="en-US" altLang="zh-CN" dirty="0"/>
              <a:t> (</a:t>
            </a:r>
            <a:r>
              <a:rPr lang="en-US" altLang="zh-CN" dirty="0" err="1"/>
              <a:t>key_t</a:t>
            </a:r>
            <a:r>
              <a:rPr lang="en-US" altLang="zh-CN" dirty="0"/>
              <a:t> </a:t>
            </a:r>
            <a:r>
              <a:rPr lang="en-US" altLang="zh-CN" dirty="0" smtClean="0"/>
              <a:t>_key</a:t>
            </a:r>
            <a:r>
              <a:rPr lang="en-US" altLang="zh-CN" dirty="0"/>
              <a:t>, </a:t>
            </a:r>
            <a:r>
              <a:rPr lang="en-US" altLang="zh-CN" dirty="0" err="1"/>
              <a:t>int</a:t>
            </a:r>
            <a:r>
              <a:rPr lang="en-US" altLang="zh-CN" dirty="0"/>
              <a:t> </a:t>
            </a:r>
            <a:r>
              <a:rPr lang="en-US" altLang="zh-CN" dirty="0" smtClean="0"/>
              <a:t>_</a:t>
            </a:r>
            <a:r>
              <a:rPr lang="en-US" altLang="zh-CN" dirty="0" err="1" smtClean="0"/>
              <a:t>msgflg</a:t>
            </a:r>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33110610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650" y="1357766"/>
            <a:ext cx="7856537" cy="5500234"/>
          </a:xfrm>
        </p:spPr>
        <p:txBody>
          <a:bodyPr/>
          <a:lstStyle/>
          <a:p>
            <a:pPr marL="0" indent="0">
              <a:buNone/>
            </a:pPr>
            <a:r>
              <a:rPr lang="zh-CN" altLang="en-US" dirty="0" smtClean="0"/>
              <a:t>参数说明：</a:t>
            </a:r>
            <a:endParaRPr lang="en-US" altLang="zh-CN" dirty="0" smtClean="0"/>
          </a:p>
          <a:p>
            <a:r>
              <a:rPr lang="en-US" altLang="zh-CN" sz="2400" dirty="0"/>
              <a:t>_ </a:t>
            </a:r>
            <a:r>
              <a:rPr lang="en-US" altLang="zh-CN" sz="2400" dirty="0" smtClean="0"/>
              <a:t>key:</a:t>
            </a:r>
            <a:r>
              <a:rPr lang="zh-CN" altLang="en-US" sz="2400" dirty="0"/>
              <a:t>输入参数，键值</a:t>
            </a:r>
            <a:r>
              <a:rPr lang="zh-CN" altLang="en-US" sz="2400" dirty="0" smtClean="0"/>
              <a:t>。</a:t>
            </a:r>
            <a:endParaRPr lang="en-US" altLang="zh-CN" sz="2400" dirty="0" smtClean="0"/>
          </a:p>
          <a:p>
            <a:pPr marL="0" indent="0">
              <a:buNone/>
            </a:pPr>
            <a:r>
              <a:rPr lang="zh-CN" altLang="en-US" sz="2400" dirty="0"/>
              <a:t>该参数的输入方式有</a:t>
            </a:r>
            <a:r>
              <a:rPr lang="en-US" altLang="zh-CN" sz="2400" dirty="0"/>
              <a:t>3 </a:t>
            </a:r>
            <a:r>
              <a:rPr lang="zh-CN" altLang="en-US" sz="2400" dirty="0"/>
              <a:t>种，分别介绍如下。</a:t>
            </a:r>
          </a:p>
          <a:p>
            <a:pPr marL="0" indent="0">
              <a:buNone/>
            </a:pPr>
            <a:r>
              <a:rPr lang="en-US" altLang="zh-CN" sz="2400" dirty="0" smtClean="0"/>
              <a:t>(a)</a:t>
            </a:r>
            <a:r>
              <a:rPr lang="zh-CN" altLang="en-US" sz="2400" dirty="0" smtClean="0"/>
              <a:t>直接</a:t>
            </a:r>
            <a:r>
              <a:rPr lang="zh-CN" altLang="en-US" sz="2400" dirty="0"/>
              <a:t>指定一个键值，</a:t>
            </a:r>
            <a:r>
              <a:rPr lang="zh-CN" altLang="en-US" sz="2400" dirty="0" smtClean="0"/>
              <a:t>如</a:t>
            </a:r>
            <a:r>
              <a:rPr lang="en-US" altLang="zh-CN" sz="2400" dirty="0" smtClean="0"/>
              <a:t>(</a:t>
            </a:r>
            <a:r>
              <a:rPr lang="en-US" altLang="zh-CN" sz="2400" dirty="0" err="1" smtClean="0"/>
              <a:t>key_t</a:t>
            </a:r>
            <a:r>
              <a:rPr lang="en-US" altLang="zh-CN" sz="2400" dirty="0" smtClean="0"/>
              <a:t>)0xl23456</a:t>
            </a:r>
            <a:r>
              <a:rPr lang="zh-CN" altLang="en-US" sz="2400" dirty="0" smtClean="0"/>
              <a:t>。</a:t>
            </a:r>
            <a:endParaRPr lang="en-US" altLang="zh-CN" sz="2400" dirty="0" smtClean="0"/>
          </a:p>
          <a:p>
            <a:pPr marL="0" indent="0">
              <a:buNone/>
            </a:pPr>
            <a:r>
              <a:rPr lang="en-US" altLang="zh-CN" sz="2400" dirty="0" smtClean="0"/>
              <a:t>(b)</a:t>
            </a:r>
            <a:r>
              <a:rPr lang="zh-CN" altLang="en-US" sz="2400" dirty="0"/>
              <a:t>用</a:t>
            </a:r>
            <a:r>
              <a:rPr lang="en-US" altLang="zh-CN" sz="2400" dirty="0" err="1"/>
              <a:t>fto</a:t>
            </a:r>
            <a:r>
              <a:rPr lang="en-US" altLang="zh-CN" sz="2400" dirty="0"/>
              <a:t> k</a:t>
            </a:r>
            <a:r>
              <a:rPr lang="zh-CN" altLang="en-US" sz="2400" dirty="0"/>
              <a:t>产生一个键值作为输入。</a:t>
            </a:r>
          </a:p>
          <a:p>
            <a:pPr marL="0" indent="0">
              <a:buNone/>
            </a:pPr>
            <a:r>
              <a:rPr lang="en-US" altLang="zh-CN" sz="2400" dirty="0" smtClean="0"/>
              <a:t>(c)</a:t>
            </a:r>
            <a:r>
              <a:rPr lang="zh-CN" altLang="en-US" sz="2400" dirty="0"/>
              <a:t>用</a:t>
            </a:r>
            <a:r>
              <a:rPr lang="en-US" altLang="zh-CN" sz="2400" dirty="0"/>
              <a:t>IPC_PRIVATE</a:t>
            </a:r>
            <a:r>
              <a:rPr lang="zh-CN" altLang="en-US" sz="2400" dirty="0"/>
              <a:t>为参数</a:t>
            </a:r>
            <a:r>
              <a:rPr lang="zh-CN" altLang="en-US" sz="2400" dirty="0" smtClean="0"/>
              <a:t>输入</a:t>
            </a:r>
            <a:r>
              <a:rPr lang="en-US" altLang="zh-CN" sz="2400" dirty="0" smtClean="0"/>
              <a:t>,</a:t>
            </a:r>
            <a:r>
              <a:rPr lang="zh-CN" altLang="en-US" sz="2400" dirty="0" smtClean="0"/>
              <a:t>由</a:t>
            </a:r>
            <a:r>
              <a:rPr lang="zh-CN" altLang="en-US" sz="2400" dirty="0"/>
              <a:t>系统创建一个可用的队列</a:t>
            </a:r>
            <a:r>
              <a:rPr lang="zh-CN" altLang="en-US" sz="2400" dirty="0" smtClean="0"/>
              <a:t>。</a:t>
            </a:r>
            <a:endParaRPr lang="en-US" altLang="zh-CN" sz="2400" dirty="0" smtClean="0"/>
          </a:p>
          <a:p>
            <a:r>
              <a:rPr lang="en-US" altLang="zh-CN" sz="2400" dirty="0" err="1" smtClean="0"/>
              <a:t>msgflg</a:t>
            </a:r>
            <a:r>
              <a:rPr lang="en-US" altLang="zh-CN" sz="2400" dirty="0" smtClean="0"/>
              <a:t> </a:t>
            </a:r>
            <a:r>
              <a:rPr lang="en-US" altLang="zh-CN" sz="2400" dirty="0"/>
              <a:t>:</a:t>
            </a:r>
            <a:r>
              <a:rPr lang="zh-CN" altLang="en-US" sz="2400" dirty="0"/>
              <a:t>输入</a:t>
            </a:r>
            <a:r>
              <a:rPr lang="zh-CN" altLang="en-US" sz="2400" dirty="0" smtClean="0"/>
              <a:t>参数</a:t>
            </a:r>
            <a:r>
              <a:rPr lang="en-US" altLang="zh-CN" sz="2400" dirty="0" smtClean="0"/>
              <a:t>,</a:t>
            </a:r>
            <a:r>
              <a:rPr lang="zh-CN" altLang="en-US" sz="2400" dirty="0" smtClean="0"/>
              <a:t>标志</a:t>
            </a:r>
            <a:r>
              <a:rPr lang="zh-CN" altLang="en-US" sz="2400" dirty="0"/>
              <a:t>和权限信息</a:t>
            </a:r>
            <a:r>
              <a:rPr lang="zh-CN" altLang="en-US" sz="2400" dirty="0" smtClean="0"/>
              <a:t>。</a:t>
            </a:r>
            <a:endParaRPr lang="en-US" altLang="zh-CN" sz="2400" dirty="0" smtClean="0"/>
          </a:p>
          <a:p>
            <a:pPr marL="0" indent="0">
              <a:buNone/>
            </a:pPr>
            <a:r>
              <a:rPr lang="zh-CN" altLang="en-US" dirty="0"/>
              <a:t>返回</a:t>
            </a:r>
            <a:r>
              <a:rPr lang="zh-CN" altLang="en-US" dirty="0" smtClean="0"/>
              <a:t>值说明：</a:t>
            </a:r>
            <a:endParaRPr lang="en-US" altLang="zh-CN" dirty="0" smtClean="0"/>
          </a:p>
          <a:p>
            <a:r>
              <a:rPr lang="en-US" altLang="zh-CN" sz="2400" dirty="0" smtClean="0"/>
              <a:t>-1:</a:t>
            </a:r>
            <a:r>
              <a:rPr lang="zh-CN" altLang="en-US" sz="2400" dirty="0"/>
              <a:t>表明</a:t>
            </a:r>
            <a:r>
              <a:rPr lang="zh-CN" altLang="en-US" sz="2400" dirty="0" smtClean="0"/>
              <a:t>调用</a:t>
            </a:r>
            <a:r>
              <a:rPr lang="en-US" altLang="zh-CN" sz="2400" dirty="0" err="1" smtClean="0"/>
              <a:t>msgget</a:t>
            </a:r>
            <a:r>
              <a:rPr lang="zh-CN" altLang="en-US" sz="2400" dirty="0" smtClean="0"/>
              <a:t>失败</a:t>
            </a:r>
            <a:r>
              <a:rPr lang="zh-CN" altLang="en-US" sz="2400" dirty="0"/>
              <a:t>。可以</a:t>
            </a:r>
            <a:r>
              <a:rPr lang="zh-CN" altLang="en-US" sz="2400" dirty="0" smtClean="0"/>
              <a:t>通过</a:t>
            </a:r>
            <a:r>
              <a:rPr lang="en-US" altLang="zh-CN" sz="2400" dirty="0" smtClean="0"/>
              <a:t>error</a:t>
            </a:r>
            <a:r>
              <a:rPr lang="zh-CN" altLang="en-US" sz="2400" dirty="0" smtClean="0"/>
              <a:t>获取</a:t>
            </a:r>
            <a:r>
              <a:rPr lang="zh-CN" altLang="en-US" sz="2400" dirty="0"/>
              <a:t>详细的错误信息。</a:t>
            </a:r>
          </a:p>
          <a:p>
            <a:r>
              <a:rPr lang="zh-CN" altLang="en-US" sz="2400" dirty="0" smtClean="0"/>
              <a:t>其他</a:t>
            </a:r>
            <a:r>
              <a:rPr lang="zh-CN" altLang="en-US" sz="2400" dirty="0"/>
              <a:t>：</a:t>
            </a:r>
            <a:r>
              <a:rPr lang="zh-CN" altLang="en-US" sz="2400" dirty="0" smtClean="0"/>
              <a:t>调用</a:t>
            </a:r>
            <a:r>
              <a:rPr lang="zh-CN" altLang="en-US" sz="2400" dirty="0"/>
              <a:t>成功。返回值即是可用的标识符</a:t>
            </a:r>
            <a:r>
              <a:rPr lang="zh-CN" altLang="en-US" sz="2400" b="0" dirty="0"/>
              <a:t>。</a:t>
            </a:r>
            <a:endParaRPr lang="zh-CN" altLang="en-US" sz="2400" dirty="0"/>
          </a:p>
          <a:p>
            <a:pPr marL="0" indent="0">
              <a:buNone/>
            </a:pPr>
            <a:endParaRPr lang="en-US" altLang="zh-CN" sz="2400" b="0" dirty="0" smtClean="0"/>
          </a:p>
          <a:p>
            <a:pPr marL="0" indent="0">
              <a:buNone/>
            </a:pPr>
            <a:endParaRPr lang="zh-CN" altLang="en-US" sz="2400" dirty="0"/>
          </a:p>
        </p:txBody>
      </p:sp>
    </p:spTree>
    <p:extLst>
      <p:ext uri="{BB962C8B-B14F-4D97-AF65-F5344CB8AC3E}">
        <p14:creationId xmlns:p14="http://schemas.microsoft.com/office/powerpoint/2010/main" val="67641250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数据结构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1578400"/>
            <a:ext cx="7856537" cy="3941052"/>
          </a:xfrm>
        </p:spPr>
      </p:pic>
    </p:spTree>
    <p:extLst>
      <p:ext uri="{BB962C8B-B14F-4D97-AF65-F5344CB8AC3E}">
        <p14:creationId xmlns:p14="http://schemas.microsoft.com/office/powerpoint/2010/main" val="268579245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调用</a:t>
            </a:r>
            <a:r>
              <a:rPr lang="en-US" altLang="zh-CN" dirty="0" err="1"/>
              <a:t>msgget</a:t>
            </a:r>
            <a:r>
              <a:rPr lang="zh-CN" altLang="en-US" dirty="0"/>
              <a:t>成功后，操作系统在内核中分配了一个名称为</a:t>
            </a:r>
            <a:r>
              <a:rPr lang="en-US" altLang="zh-CN" dirty="0" err="1"/>
              <a:t>msgqid_ds</a:t>
            </a:r>
            <a:r>
              <a:rPr lang="zh-CN" altLang="en-US" dirty="0"/>
              <a:t>的数据结构用于</a:t>
            </a:r>
            <a:r>
              <a:rPr lang="zh-CN" altLang="en-US" dirty="0" smtClean="0"/>
              <a:t>管理该</a:t>
            </a:r>
            <a:r>
              <a:rPr lang="zh-CN" altLang="en-US" dirty="0"/>
              <a:t>消息队列</a:t>
            </a:r>
            <a:r>
              <a:rPr lang="zh-CN" altLang="en-US" dirty="0" smtClean="0"/>
              <a:t>。</a:t>
            </a:r>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647" y="2932782"/>
            <a:ext cx="6358110" cy="2747331"/>
          </a:xfrm>
          <a:prstGeom prst="rect">
            <a:avLst/>
          </a:prstGeom>
        </p:spPr>
      </p:pic>
    </p:spTree>
    <p:extLst>
      <p:ext uri="{BB962C8B-B14F-4D97-AF65-F5344CB8AC3E}">
        <p14:creationId xmlns:p14="http://schemas.microsoft.com/office/powerpoint/2010/main" val="1709618566"/>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err="1"/>
              <a:t>msg_perm</a:t>
            </a:r>
            <a:r>
              <a:rPr lang="en-US" altLang="zh-CN" sz="2000" dirty="0"/>
              <a:t>:</a:t>
            </a:r>
            <a:r>
              <a:rPr lang="zh-CN" altLang="en-US" sz="2000" dirty="0"/>
              <a:t>许可权限结构。该结构定义不同用户对消息队列的访问权限。</a:t>
            </a:r>
          </a:p>
          <a:p>
            <a:r>
              <a:rPr lang="en-US" altLang="zh-CN" sz="2000" dirty="0" err="1" smtClean="0"/>
              <a:t>msg_stime</a:t>
            </a:r>
            <a:r>
              <a:rPr lang="en-US" altLang="zh-CN" sz="2000" dirty="0"/>
              <a:t>:</a:t>
            </a:r>
            <a:r>
              <a:rPr lang="zh-CN" altLang="en-US" sz="2000" dirty="0"/>
              <a:t>最后一次向该消息队列发送消息（</a:t>
            </a:r>
            <a:r>
              <a:rPr lang="en-US" altLang="zh-CN" sz="2000" dirty="0" err="1"/>
              <a:t>msgsnd</a:t>
            </a:r>
            <a:r>
              <a:rPr lang="en-US" altLang="zh-CN" sz="2000" dirty="0"/>
              <a:t>)</a:t>
            </a:r>
            <a:r>
              <a:rPr lang="zh-CN" altLang="en-US" sz="2000" dirty="0"/>
              <a:t>的时间。</a:t>
            </a:r>
          </a:p>
          <a:p>
            <a:r>
              <a:rPr lang="en-US" altLang="zh-CN" sz="2000" dirty="0" err="1" smtClean="0"/>
              <a:t>msg_rtime</a:t>
            </a:r>
            <a:r>
              <a:rPr lang="en-US" altLang="zh-CN" sz="2000" dirty="0"/>
              <a:t>:</a:t>
            </a:r>
            <a:r>
              <a:rPr lang="zh-CN" altLang="en-US" sz="2000" dirty="0"/>
              <a:t>最后一次从该消息队列接收消息（</a:t>
            </a:r>
            <a:r>
              <a:rPr lang="en-US" altLang="zh-CN" sz="2000" dirty="0" err="1" smtClean="0"/>
              <a:t>msgrcv</a:t>
            </a:r>
            <a:r>
              <a:rPr lang="en-US" altLang="zh-CN" sz="2000" dirty="0" smtClean="0"/>
              <a:t> </a:t>
            </a:r>
            <a:r>
              <a:rPr lang="en-US" altLang="zh-CN" sz="2000" dirty="0"/>
              <a:t>)</a:t>
            </a:r>
            <a:r>
              <a:rPr lang="zh-CN" altLang="en-US" sz="2000" dirty="0"/>
              <a:t>的时间。</a:t>
            </a:r>
          </a:p>
          <a:p>
            <a:r>
              <a:rPr lang="en-US" altLang="zh-CN" sz="2000" dirty="0" err="1" smtClean="0"/>
              <a:t>msg_ctime</a:t>
            </a:r>
            <a:r>
              <a:rPr lang="en-US" altLang="zh-CN" sz="2000" dirty="0"/>
              <a:t>:</a:t>
            </a:r>
            <a:r>
              <a:rPr lang="zh-CN" altLang="en-US" sz="2000" dirty="0"/>
              <a:t>最后修改时间。</a:t>
            </a:r>
          </a:p>
          <a:p>
            <a:r>
              <a:rPr lang="en-US" altLang="zh-CN" sz="2000" dirty="0" err="1" smtClean="0"/>
              <a:t>msg_cbytes</a:t>
            </a:r>
            <a:r>
              <a:rPr lang="en-US" altLang="zh-CN" sz="2000" dirty="0" smtClean="0"/>
              <a:t> </a:t>
            </a:r>
            <a:r>
              <a:rPr lang="en-US" altLang="zh-CN" sz="2000" dirty="0"/>
              <a:t>:</a:t>
            </a:r>
            <a:r>
              <a:rPr lang="zh-CN" altLang="en-US" sz="2000" dirty="0"/>
              <a:t>当前该消息队列中的消息</a:t>
            </a:r>
            <a:r>
              <a:rPr lang="zh-CN" altLang="en-US" sz="2000" dirty="0" smtClean="0"/>
              <a:t>长度</a:t>
            </a:r>
            <a:r>
              <a:rPr lang="en-US" altLang="zh-CN" sz="2000" dirty="0" smtClean="0"/>
              <a:t>(</a:t>
            </a:r>
            <a:r>
              <a:rPr lang="zh-CN" altLang="en-US" sz="2000" dirty="0" smtClean="0"/>
              <a:t>以</a:t>
            </a:r>
            <a:r>
              <a:rPr lang="zh-CN" altLang="en-US" sz="2000" dirty="0"/>
              <a:t>字节为</a:t>
            </a:r>
            <a:r>
              <a:rPr lang="zh-CN" altLang="en-US" sz="2000" dirty="0" smtClean="0"/>
              <a:t>单位</a:t>
            </a:r>
            <a:r>
              <a:rPr lang="en-US" altLang="zh-CN" sz="2000" dirty="0" smtClean="0"/>
              <a:t>)</a:t>
            </a:r>
            <a:r>
              <a:rPr lang="zh-CN" altLang="en-US" sz="2000" dirty="0" smtClean="0"/>
              <a:t>。</a:t>
            </a:r>
            <a:endParaRPr lang="en-US" altLang="zh-CN" sz="2000" dirty="0" smtClean="0"/>
          </a:p>
          <a:p>
            <a:r>
              <a:rPr lang="en-US" altLang="zh-CN" sz="2000" dirty="0" err="1"/>
              <a:t>msg_qnum</a:t>
            </a:r>
            <a:r>
              <a:rPr lang="en-US" altLang="zh-CN" sz="2000" dirty="0"/>
              <a:t>:</a:t>
            </a:r>
            <a:r>
              <a:rPr lang="zh-CN" altLang="en-US" sz="2000" dirty="0"/>
              <a:t>当前该消息队列中的消息条数。</a:t>
            </a:r>
          </a:p>
          <a:p>
            <a:r>
              <a:rPr lang="en-US" altLang="zh-CN" sz="2000" dirty="0" err="1" smtClean="0"/>
              <a:t>msg_qbytes</a:t>
            </a:r>
            <a:r>
              <a:rPr lang="en-US" altLang="zh-CN" sz="2000" dirty="0"/>
              <a:t>:</a:t>
            </a:r>
            <a:r>
              <a:rPr lang="zh-CN" altLang="en-US" sz="2000" dirty="0"/>
              <a:t>该消息队列允许存储的最大长度（以李节为单位）。</a:t>
            </a:r>
          </a:p>
          <a:p>
            <a:r>
              <a:rPr lang="en-US" altLang="zh-CN" sz="2000" dirty="0" err="1" smtClean="0"/>
              <a:t>msg_lspid</a:t>
            </a:r>
            <a:r>
              <a:rPr lang="en-US" altLang="zh-CN" sz="2000" dirty="0"/>
              <a:t>:</a:t>
            </a:r>
            <a:r>
              <a:rPr lang="zh-CN" altLang="en-US" sz="2000" dirty="0"/>
              <a:t>最后一次向该消息队列发送消息（</a:t>
            </a:r>
            <a:r>
              <a:rPr lang="en-US" altLang="zh-CN" sz="2000" dirty="0" err="1"/>
              <a:t>msgsnd</a:t>
            </a:r>
            <a:r>
              <a:rPr lang="en-US" altLang="zh-CN" sz="2000" dirty="0"/>
              <a:t>)</a:t>
            </a:r>
            <a:r>
              <a:rPr lang="zh-CN" altLang="en-US" sz="2000" dirty="0"/>
              <a:t>的进程仍。</a:t>
            </a:r>
          </a:p>
          <a:p>
            <a:r>
              <a:rPr lang="en-US" altLang="zh-CN" sz="2000" dirty="0" err="1" smtClean="0"/>
              <a:t>msg_lrpid</a:t>
            </a:r>
            <a:r>
              <a:rPr lang="en-US" altLang="zh-CN" sz="2000" dirty="0"/>
              <a:t>:</a:t>
            </a:r>
            <a:r>
              <a:rPr lang="zh-CN" altLang="en-US" sz="2000" dirty="0"/>
              <a:t>最后一次从该消息队列接收消息（</a:t>
            </a:r>
            <a:r>
              <a:rPr lang="en-US" altLang="zh-CN" sz="2000" dirty="0" err="1" smtClean="0"/>
              <a:t>msgrcv</a:t>
            </a:r>
            <a:r>
              <a:rPr lang="en-US" altLang="zh-CN" sz="2000" dirty="0" smtClean="0"/>
              <a:t> </a:t>
            </a:r>
            <a:r>
              <a:rPr lang="en-US" altLang="zh-CN" sz="2000" dirty="0"/>
              <a:t>)</a:t>
            </a:r>
            <a:r>
              <a:rPr lang="zh-CN" altLang="en-US" sz="2000" dirty="0"/>
              <a:t>的进程旧。</a:t>
            </a:r>
          </a:p>
        </p:txBody>
      </p:sp>
    </p:spTree>
    <p:extLst>
      <p:ext uri="{BB962C8B-B14F-4D97-AF65-F5344CB8AC3E}">
        <p14:creationId xmlns:p14="http://schemas.microsoft.com/office/powerpoint/2010/main" val="1903467739"/>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发送消息</a:t>
            </a:r>
            <a:endParaRPr lang="zh-CN" altLang="en-US" dirty="0"/>
          </a:p>
        </p:txBody>
      </p:sp>
      <p:sp>
        <p:nvSpPr>
          <p:cNvPr id="3" name="内容占位符 2"/>
          <p:cNvSpPr>
            <a:spLocks noGrp="1"/>
          </p:cNvSpPr>
          <p:nvPr>
            <p:ph idx="1"/>
          </p:nvPr>
        </p:nvSpPr>
        <p:spPr/>
        <p:txBody>
          <a:bodyPr/>
          <a:lstStyle/>
          <a:p>
            <a:r>
              <a:rPr lang="zh-CN" altLang="en-US" dirty="0"/>
              <a:t>消息队列创建成功后，便可以调用消息发送函数向队列中发送消息了</a:t>
            </a:r>
            <a:r>
              <a:rPr lang="zh-CN" altLang="en-US" dirty="0" smtClean="0"/>
              <a:t>。消息</a:t>
            </a:r>
            <a:r>
              <a:rPr lang="zh-CN" altLang="en-US" dirty="0"/>
              <a:t>是具有类型</a:t>
            </a:r>
            <a:r>
              <a:rPr lang="zh-CN" altLang="en-US" dirty="0" smtClean="0"/>
              <a:t>的</a:t>
            </a:r>
            <a:r>
              <a:rPr lang="zh-CN" altLang="en-US" dirty="0"/>
              <a:t>，</a:t>
            </a:r>
            <a:r>
              <a:rPr lang="zh-CN" altLang="en-US" dirty="0" smtClean="0"/>
              <a:t>在</a:t>
            </a:r>
            <a:r>
              <a:rPr lang="zh-CN" altLang="en-US" dirty="0"/>
              <a:t>发送消息时，要用</a:t>
            </a:r>
            <a:r>
              <a:rPr lang="zh-CN" altLang="en-US" dirty="0" smtClean="0"/>
              <a:t>到消息结构</a:t>
            </a:r>
            <a:r>
              <a:rPr lang="en-US" altLang="zh-CN" dirty="0"/>
              <a:t>,</a:t>
            </a:r>
            <a:r>
              <a:rPr lang="zh-CN" altLang="en-US" dirty="0" smtClean="0"/>
              <a:t>要</a:t>
            </a:r>
            <a:r>
              <a:rPr lang="zh-CN" altLang="en-US" dirty="0"/>
              <a:t>向</a:t>
            </a:r>
            <a:r>
              <a:rPr lang="zh-CN" altLang="en-US" dirty="0" smtClean="0"/>
              <a:t>队列</a:t>
            </a:r>
            <a:r>
              <a:rPr lang="zh-CN" altLang="en-US" dirty="0"/>
              <a:t>中发送</a:t>
            </a:r>
            <a:r>
              <a:rPr lang="zh-CN" altLang="en-US" dirty="0" smtClean="0"/>
              <a:t>消息需要</a:t>
            </a:r>
            <a:r>
              <a:rPr lang="zh-CN" altLang="en-US" dirty="0"/>
              <a:t>调用函数</a:t>
            </a:r>
            <a:r>
              <a:rPr lang="en-US" altLang="zh-CN" dirty="0" err="1"/>
              <a:t>msgsnd</a:t>
            </a:r>
            <a:r>
              <a:rPr lang="zh-CN" altLang="en-US" dirty="0" smtClean="0"/>
              <a:t>完成。</a:t>
            </a:r>
            <a:endParaRPr lang="en-US" altLang="zh-CN" dirty="0" smtClean="0"/>
          </a:p>
          <a:p>
            <a:r>
              <a:rPr lang="en-US" altLang="zh-CN" dirty="0" smtClean="0"/>
              <a:t>Linux</a:t>
            </a:r>
            <a:r>
              <a:rPr lang="zh-CN" altLang="en-US" dirty="0"/>
              <a:t>的</a:t>
            </a:r>
            <a:r>
              <a:rPr lang="en-US" altLang="zh-CN" dirty="0"/>
              <a:t>IPC</a:t>
            </a:r>
            <a:r>
              <a:rPr lang="zh-CN" altLang="en-US" dirty="0"/>
              <a:t>机制为描述消息专门提供了一个结构模板，这个</a:t>
            </a:r>
            <a:r>
              <a:rPr lang="zh-CN" altLang="en-US" dirty="0" smtClean="0"/>
              <a:t>模</a:t>
            </a:r>
            <a:r>
              <a:rPr lang="zh-CN" altLang="en-US" dirty="0"/>
              <a:t>板的名称</a:t>
            </a:r>
            <a:r>
              <a:rPr lang="zh-CN" altLang="en-US" dirty="0" smtClean="0"/>
              <a:t>是</a:t>
            </a:r>
            <a:r>
              <a:rPr lang="en-US" altLang="zh-CN" dirty="0" err="1" smtClean="0"/>
              <a:t>struct</a:t>
            </a:r>
            <a:r>
              <a:rPr lang="en-US" altLang="zh-CN" dirty="0" smtClean="0"/>
              <a:t> </a:t>
            </a:r>
            <a:r>
              <a:rPr lang="en-US" altLang="zh-CN" dirty="0" err="1" smtClean="0"/>
              <a:t>msgbuf</a:t>
            </a:r>
            <a:endParaRPr lang="en-US" altLang="zh-CN" dirty="0" smtClean="0"/>
          </a:p>
          <a:p>
            <a:pPr marL="0" indent="0">
              <a:buNone/>
            </a:pPr>
            <a:r>
              <a:rPr lang="en-US" altLang="zh-CN" dirty="0"/>
              <a:t>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243" y="4208100"/>
            <a:ext cx="5347197" cy="1085850"/>
          </a:xfrm>
          <a:prstGeom prst="rect">
            <a:avLst/>
          </a:prstGeom>
        </p:spPr>
      </p:pic>
    </p:spTree>
    <p:extLst>
      <p:ext uri="{BB962C8B-B14F-4D97-AF65-F5344CB8AC3E}">
        <p14:creationId xmlns:p14="http://schemas.microsoft.com/office/powerpoint/2010/main" val="2964376109"/>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0113" y="1341437"/>
            <a:ext cx="7856537" cy="5516563"/>
          </a:xfrm>
        </p:spPr>
        <p:txBody>
          <a:bodyPr/>
          <a:lstStyle/>
          <a:p>
            <a:r>
              <a:rPr lang="zh-CN" altLang="en-US" dirty="0" smtClean="0"/>
              <a:t>函数原型：</a:t>
            </a:r>
            <a:endParaRPr lang="en-US" altLang="zh-CN" dirty="0" smtClean="0"/>
          </a:p>
          <a:p>
            <a:pPr marL="0" indent="0">
              <a:buNone/>
            </a:pPr>
            <a:r>
              <a:rPr lang="en-US" altLang="zh-CN" dirty="0"/>
              <a:t>#include &lt;sys/</a:t>
            </a:r>
            <a:r>
              <a:rPr lang="en-US" altLang="zh-CN" dirty="0" err="1"/>
              <a:t>msg.h</a:t>
            </a:r>
            <a:r>
              <a:rPr lang="en-US" altLang="zh-CN" dirty="0"/>
              <a:t>&gt;</a:t>
            </a:r>
          </a:p>
          <a:p>
            <a:pPr marL="0" indent="0">
              <a:buNone/>
            </a:pPr>
            <a:r>
              <a:rPr lang="en-US" altLang="zh-CN" dirty="0" err="1"/>
              <a:t>int</a:t>
            </a:r>
            <a:r>
              <a:rPr lang="en-US" altLang="zh-CN" dirty="0"/>
              <a:t> </a:t>
            </a:r>
            <a:r>
              <a:rPr lang="en-US" altLang="zh-CN" dirty="0" err="1"/>
              <a:t>msgsnd</a:t>
            </a:r>
            <a:r>
              <a:rPr lang="en-US" altLang="zh-CN" dirty="0"/>
              <a:t> (</a:t>
            </a:r>
            <a:r>
              <a:rPr lang="en-US" altLang="zh-CN" dirty="0" err="1"/>
              <a:t>int</a:t>
            </a:r>
            <a:r>
              <a:rPr lang="en-US" altLang="zh-CN" dirty="0"/>
              <a:t> </a:t>
            </a:r>
            <a:r>
              <a:rPr lang="en-US" altLang="zh-CN" dirty="0" smtClean="0"/>
              <a:t>_</a:t>
            </a:r>
            <a:r>
              <a:rPr lang="en-US" altLang="zh-CN" dirty="0" err="1" smtClean="0"/>
              <a:t>msqid</a:t>
            </a:r>
            <a:r>
              <a:rPr lang="en-US" altLang="zh-CN" dirty="0"/>
              <a:t>, </a:t>
            </a:r>
            <a:r>
              <a:rPr lang="en-US" altLang="zh-CN" dirty="0" err="1" smtClean="0"/>
              <a:t>const</a:t>
            </a:r>
            <a:r>
              <a:rPr lang="en-US" altLang="zh-CN" dirty="0" smtClean="0"/>
              <a:t> </a:t>
            </a:r>
            <a:r>
              <a:rPr lang="en-US" altLang="zh-CN" dirty="0"/>
              <a:t>void </a:t>
            </a:r>
            <a:r>
              <a:rPr lang="en-US" altLang="zh-CN" dirty="0" smtClean="0"/>
              <a:t>*_</a:t>
            </a:r>
            <a:r>
              <a:rPr lang="en-US" altLang="zh-CN" dirty="0" err="1" smtClean="0"/>
              <a:t>msgp</a:t>
            </a:r>
            <a:r>
              <a:rPr lang="en-US" altLang="zh-CN" dirty="0"/>
              <a:t>, </a:t>
            </a:r>
            <a:r>
              <a:rPr lang="en-US" altLang="zh-CN" dirty="0" err="1"/>
              <a:t>size_t</a:t>
            </a:r>
            <a:r>
              <a:rPr lang="en-US" altLang="zh-CN" dirty="0"/>
              <a:t> </a:t>
            </a:r>
            <a:r>
              <a:rPr lang="en-US" altLang="zh-CN" dirty="0" smtClean="0"/>
              <a:t>_</a:t>
            </a:r>
            <a:r>
              <a:rPr lang="en-US" altLang="zh-CN" dirty="0" err="1" smtClean="0"/>
              <a:t>msgsz,int</a:t>
            </a:r>
            <a:r>
              <a:rPr lang="en-US" altLang="zh-CN" dirty="0" smtClean="0"/>
              <a:t> </a:t>
            </a:r>
            <a:r>
              <a:rPr lang="en-US" altLang="zh-CN" dirty="0"/>
              <a:t>_</a:t>
            </a:r>
            <a:r>
              <a:rPr lang="en-US" altLang="zh-CN" dirty="0" err="1" smtClean="0"/>
              <a:t>msgflg</a:t>
            </a:r>
            <a:r>
              <a:rPr lang="en-US" altLang="zh-CN" dirty="0" smtClean="0"/>
              <a:t>);</a:t>
            </a:r>
          </a:p>
          <a:p>
            <a:r>
              <a:rPr lang="zh-CN" altLang="en-US" dirty="0" smtClean="0"/>
              <a:t>参数说明：</a:t>
            </a:r>
            <a:endParaRPr lang="en-US" altLang="zh-CN" dirty="0" smtClean="0"/>
          </a:p>
          <a:p>
            <a:pPr marL="0" indent="0">
              <a:buNone/>
            </a:pPr>
            <a:r>
              <a:rPr lang="en-US" altLang="zh-CN" sz="2400" dirty="0" smtClean="0"/>
              <a:t>_</a:t>
            </a:r>
            <a:r>
              <a:rPr lang="en-US" altLang="zh-CN" sz="2400" dirty="0" err="1" smtClean="0"/>
              <a:t>msqid</a:t>
            </a:r>
            <a:r>
              <a:rPr lang="en-US" altLang="zh-CN" sz="2400" dirty="0" smtClean="0"/>
              <a:t> </a:t>
            </a:r>
            <a:r>
              <a:rPr lang="en-US" altLang="zh-CN" sz="2400" dirty="0"/>
              <a:t>:</a:t>
            </a:r>
            <a:r>
              <a:rPr lang="zh-CN" altLang="en-US" sz="2400" dirty="0"/>
              <a:t>输入参数，消息队列的标识符，由</a:t>
            </a:r>
            <a:r>
              <a:rPr lang="en-US" altLang="zh-CN" sz="2400" dirty="0"/>
              <a:t>0^ 88</a:t>
            </a:r>
            <a:r>
              <a:rPr lang="zh-CN" altLang="en-US" sz="2400" dirty="0"/>
              <a:t>过函数返回的标识符。</a:t>
            </a:r>
          </a:p>
          <a:p>
            <a:pPr marL="0" indent="0">
              <a:buNone/>
            </a:pPr>
            <a:r>
              <a:rPr lang="en-US" altLang="zh-CN" sz="2400" dirty="0" smtClean="0"/>
              <a:t>_</a:t>
            </a:r>
            <a:r>
              <a:rPr lang="en-US" altLang="zh-CN" sz="2400" dirty="0" err="1" smtClean="0"/>
              <a:t>msgp</a:t>
            </a:r>
            <a:r>
              <a:rPr lang="en-US" altLang="zh-CN" sz="2400" dirty="0" smtClean="0"/>
              <a:t> </a:t>
            </a:r>
            <a:r>
              <a:rPr lang="en-US" altLang="zh-CN" sz="2400" dirty="0"/>
              <a:t>:</a:t>
            </a:r>
            <a:r>
              <a:rPr lang="zh-CN" altLang="en-US" sz="2400" dirty="0"/>
              <a:t>输入</a:t>
            </a:r>
            <a:r>
              <a:rPr lang="zh-CN" altLang="en-US" sz="2400" dirty="0" smtClean="0"/>
              <a:t>参数，消息结构</a:t>
            </a:r>
            <a:r>
              <a:rPr lang="zh-CN" altLang="en-US" sz="2400" dirty="0"/>
              <a:t>指针</a:t>
            </a:r>
            <a:r>
              <a:rPr lang="zh-CN" altLang="en-US" sz="2400" dirty="0" smtClean="0"/>
              <a:t>。</a:t>
            </a:r>
            <a:endParaRPr lang="zh-CN" altLang="en-US" sz="2400" dirty="0"/>
          </a:p>
          <a:p>
            <a:pPr marL="0" indent="0">
              <a:buNone/>
            </a:pPr>
            <a:r>
              <a:rPr lang="en-US" altLang="zh-CN" sz="2400" dirty="0" smtClean="0"/>
              <a:t>_</a:t>
            </a:r>
            <a:r>
              <a:rPr lang="en-US" altLang="zh-CN" sz="2400" dirty="0" err="1" smtClean="0"/>
              <a:t>msgsz</a:t>
            </a:r>
            <a:r>
              <a:rPr lang="en-US" altLang="zh-CN" sz="2400" dirty="0" smtClean="0"/>
              <a:t>:</a:t>
            </a:r>
            <a:r>
              <a:rPr lang="zh-CN" altLang="en-US" sz="2400" dirty="0"/>
              <a:t>输入参数，消息长度</a:t>
            </a:r>
            <a:r>
              <a:rPr lang="zh-CN" altLang="en-US" sz="2400" dirty="0" smtClean="0"/>
              <a:t>。</a:t>
            </a:r>
            <a:endParaRPr lang="en-US" altLang="zh-CN" sz="2400" dirty="0" smtClean="0"/>
          </a:p>
          <a:p>
            <a:pPr marL="0" indent="0">
              <a:buNone/>
            </a:pPr>
            <a:r>
              <a:rPr lang="en-US" altLang="zh-CN" sz="2400" dirty="0" smtClean="0"/>
              <a:t>_</a:t>
            </a:r>
            <a:r>
              <a:rPr lang="en-US" altLang="zh-CN" sz="2400" dirty="0" err="1" smtClean="0"/>
              <a:t>msgflg</a:t>
            </a:r>
            <a:r>
              <a:rPr lang="en-US" altLang="zh-CN" sz="2400" dirty="0" smtClean="0"/>
              <a:t>:</a:t>
            </a:r>
            <a:r>
              <a:rPr lang="zh-CN" altLang="en-US" sz="2400" dirty="0" smtClean="0"/>
              <a:t>如果</a:t>
            </a:r>
            <a:r>
              <a:rPr lang="zh-CN" altLang="en-US" sz="2400" dirty="0"/>
              <a:t>选择</a:t>
            </a:r>
            <a:r>
              <a:rPr lang="zh-CN" altLang="en-US" sz="2400" dirty="0" smtClean="0"/>
              <a:t>了 </a:t>
            </a:r>
            <a:r>
              <a:rPr lang="en-US" altLang="zh-CN" sz="2400" dirty="0"/>
              <a:t>IPC_NOWAIT</a:t>
            </a:r>
            <a:r>
              <a:rPr lang="zh-CN" altLang="en-US" sz="2400" dirty="0" smtClean="0"/>
              <a:t>标志</a:t>
            </a:r>
            <a:r>
              <a:rPr lang="zh-CN" altLang="en-US" sz="2400" dirty="0"/>
              <a:t>，表明消息发送</a:t>
            </a:r>
            <a:r>
              <a:rPr lang="zh-CN" altLang="en-US" sz="2400" dirty="0" smtClean="0"/>
              <a:t>的过程</a:t>
            </a:r>
            <a:r>
              <a:rPr lang="zh-CN" altLang="en-US" sz="2400" dirty="0"/>
              <a:t>是非阻塞的。如果队列已满，</a:t>
            </a:r>
            <a:r>
              <a:rPr lang="zh-CN" altLang="en-US" sz="2400" dirty="0" smtClean="0"/>
              <a:t>则</a:t>
            </a:r>
            <a:r>
              <a:rPr lang="en-US" altLang="zh-CN" sz="2400" dirty="0" err="1" smtClean="0"/>
              <a:t>msgsnd</a:t>
            </a:r>
            <a:r>
              <a:rPr lang="zh-CN" altLang="en-US" sz="2400" dirty="0" smtClean="0"/>
              <a:t>将</a:t>
            </a:r>
            <a:r>
              <a:rPr lang="zh-CN" altLang="en-US" sz="2400" dirty="0"/>
              <a:t>立即返回</a:t>
            </a:r>
            <a:r>
              <a:rPr lang="en-US" altLang="zh-CN" sz="2400" dirty="0"/>
              <a:t>-</a:t>
            </a:r>
            <a:r>
              <a:rPr lang="en-US" altLang="zh-CN" sz="2400" dirty="0" smtClean="0"/>
              <a:t>1</a:t>
            </a:r>
            <a:r>
              <a:rPr lang="zh-CN" altLang="en-US" sz="2400" dirty="0" smtClean="0"/>
              <a:t>。</a:t>
            </a:r>
            <a:endParaRPr lang="zh-CN" altLang="en-US" sz="2400" dirty="0"/>
          </a:p>
        </p:txBody>
      </p:sp>
    </p:spTree>
    <p:extLst>
      <p:ext uri="{BB962C8B-B14F-4D97-AF65-F5344CB8AC3E}">
        <p14:creationId xmlns:p14="http://schemas.microsoft.com/office/powerpoint/2010/main" val="4132966898"/>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接受</a:t>
            </a:r>
            <a:r>
              <a:rPr lang="zh-CN" altLang="en-US" dirty="0"/>
              <a:t>消息</a:t>
            </a:r>
          </a:p>
        </p:txBody>
      </p:sp>
      <p:sp>
        <p:nvSpPr>
          <p:cNvPr id="3" name="内容占位符 2"/>
          <p:cNvSpPr>
            <a:spLocks noGrp="1"/>
          </p:cNvSpPr>
          <p:nvPr>
            <p:ph idx="1"/>
          </p:nvPr>
        </p:nvSpPr>
        <p:spPr/>
        <p:txBody>
          <a:bodyPr/>
          <a:lstStyle/>
          <a:p>
            <a:r>
              <a:rPr lang="zh-CN" altLang="en-US" dirty="0" smtClean="0"/>
              <a:t>利用</a:t>
            </a:r>
            <a:r>
              <a:rPr lang="zh-CN" altLang="en-US" dirty="0"/>
              <a:t>消息接收操作可以从消息队列中读取指定类型的消息，也可以不指定类型，按照</a:t>
            </a:r>
            <a:r>
              <a:rPr lang="zh-CN" altLang="en-US" dirty="0" smtClean="0"/>
              <a:t>“ 先进先出” </a:t>
            </a:r>
            <a:r>
              <a:rPr lang="zh-CN" altLang="en-US" dirty="0"/>
              <a:t>的原则读取队列头部的第一条</a:t>
            </a:r>
            <a:r>
              <a:rPr lang="zh-CN" altLang="en-US" dirty="0" smtClean="0"/>
              <a:t>消息，消息</a:t>
            </a:r>
            <a:r>
              <a:rPr lang="zh-CN" altLang="en-US" dirty="0"/>
              <a:t>接收的函数</a:t>
            </a:r>
            <a:r>
              <a:rPr lang="zh-CN" altLang="en-US" dirty="0" smtClean="0"/>
              <a:t>是</a:t>
            </a:r>
            <a:r>
              <a:rPr lang="en-US" altLang="zh-CN" dirty="0" err="1" smtClean="0"/>
              <a:t>msgrcv</a:t>
            </a:r>
            <a:r>
              <a:rPr lang="zh-CN" altLang="en-US" dirty="0" smtClean="0"/>
              <a:t>。</a:t>
            </a:r>
            <a:endParaRPr lang="en-US" altLang="zh-CN" dirty="0" smtClean="0"/>
          </a:p>
          <a:p>
            <a:r>
              <a:rPr lang="zh-CN" altLang="en-US" dirty="0" smtClean="0"/>
              <a:t>函数原型：</a:t>
            </a:r>
            <a:endParaRPr lang="en-US" altLang="zh-CN" dirty="0" smtClean="0"/>
          </a:p>
          <a:p>
            <a:pPr marL="0" indent="0">
              <a:buNone/>
            </a:pPr>
            <a:r>
              <a:rPr lang="en-US" altLang="zh-CN" dirty="0"/>
              <a:t>#include &lt;sys/</a:t>
            </a:r>
            <a:r>
              <a:rPr lang="en-US" altLang="zh-CN" dirty="0" err="1"/>
              <a:t>msg.h</a:t>
            </a:r>
            <a:r>
              <a:rPr lang="en-US" altLang="zh-CN" dirty="0"/>
              <a:t>&gt;</a:t>
            </a:r>
          </a:p>
          <a:p>
            <a:pPr marL="0" indent="0">
              <a:buNone/>
            </a:pPr>
            <a:r>
              <a:rPr lang="en-US" altLang="zh-CN" dirty="0" err="1"/>
              <a:t>int</a:t>
            </a:r>
            <a:r>
              <a:rPr lang="en-US" altLang="zh-CN" dirty="0"/>
              <a:t> </a:t>
            </a:r>
            <a:r>
              <a:rPr lang="en-US" altLang="zh-CN" dirty="0" err="1"/>
              <a:t>msgrcv</a:t>
            </a:r>
            <a:r>
              <a:rPr lang="en-US" altLang="zh-CN" dirty="0"/>
              <a:t> (</a:t>
            </a:r>
            <a:r>
              <a:rPr lang="en-US" altLang="zh-CN" dirty="0" err="1"/>
              <a:t>int</a:t>
            </a:r>
            <a:r>
              <a:rPr lang="en-US" altLang="zh-CN" dirty="0"/>
              <a:t> </a:t>
            </a:r>
            <a:r>
              <a:rPr lang="en-US" altLang="zh-CN" dirty="0" smtClean="0"/>
              <a:t>_</a:t>
            </a:r>
            <a:r>
              <a:rPr lang="en-US" altLang="zh-CN" dirty="0" err="1" smtClean="0"/>
              <a:t>msqid</a:t>
            </a:r>
            <a:r>
              <a:rPr lang="en-US" altLang="zh-CN" dirty="0"/>
              <a:t>, void </a:t>
            </a:r>
            <a:r>
              <a:rPr lang="en-US" altLang="zh-CN" dirty="0" smtClean="0"/>
              <a:t>*_</a:t>
            </a:r>
            <a:r>
              <a:rPr lang="en-US" altLang="zh-CN" dirty="0" err="1" smtClean="0"/>
              <a:t>msgp</a:t>
            </a:r>
            <a:r>
              <a:rPr lang="en-US" altLang="zh-CN" dirty="0"/>
              <a:t>, </a:t>
            </a:r>
            <a:r>
              <a:rPr lang="en-US" altLang="zh-CN" dirty="0" err="1"/>
              <a:t>size_t</a:t>
            </a:r>
            <a:r>
              <a:rPr lang="en-US" altLang="zh-CN" dirty="0"/>
              <a:t> </a:t>
            </a:r>
            <a:r>
              <a:rPr lang="en-US" altLang="zh-CN" dirty="0" smtClean="0"/>
              <a:t>_</a:t>
            </a:r>
            <a:r>
              <a:rPr lang="en-US" altLang="zh-CN" dirty="0" err="1" smtClean="0"/>
              <a:t>msgsz,long</a:t>
            </a:r>
            <a:r>
              <a:rPr lang="en-US" altLang="zh-CN" dirty="0" smtClean="0"/>
              <a:t> </a:t>
            </a:r>
            <a:r>
              <a:rPr lang="en-US" altLang="zh-CN" dirty="0" err="1"/>
              <a:t>int</a:t>
            </a:r>
            <a:r>
              <a:rPr lang="en-US" altLang="zh-CN" dirty="0"/>
              <a:t> </a:t>
            </a:r>
            <a:r>
              <a:rPr lang="en-US" altLang="zh-CN" dirty="0" smtClean="0"/>
              <a:t>_</a:t>
            </a:r>
            <a:r>
              <a:rPr lang="en-US" altLang="zh-CN" dirty="0" err="1" smtClean="0"/>
              <a:t>msgtyp</a:t>
            </a:r>
            <a:r>
              <a:rPr lang="en-US" altLang="zh-CN" dirty="0"/>
              <a:t>, </a:t>
            </a:r>
            <a:r>
              <a:rPr lang="en-US" altLang="zh-CN" dirty="0" err="1"/>
              <a:t>int</a:t>
            </a:r>
            <a:r>
              <a:rPr lang="en-US" altLang="zh-CN" dirty="0"/>
              <a:t> </a:t>
            </a:r>
            <a:r>
              <a:rPr lang="en-US" altLang="zh-CN" dirty="0" smtClean="0"/>
              <a:t>_</a:t>
            </a:r>
            <a:r>
              <a:rPr lang="en-US" altLang="zh-CN" dirty="0" err="1" smtClean="0"/>
              <a:t>msgflg</a:t>
            </a:r>
            <a:r>
              <a:rPr lang="en-US" altLang="zh-CN" dirty="0" smtClean="0"/>
              <a:t>);</a:t>
            </a:r>
          </a:p>
          <a:p>
            <a:pPr marL="0" indent="0">
              <a:buNone/>
            </a:pPr>
            <a:endParaRPr lang="zh-CN" altLang="en-US" dirty="0"/>
          </a:p>
        </p:txBody>
      </p:sp>
    </p:spTree>
    <p:extLst>
      <p:ext uri="{BB962C8B-B14F-4D97-AF65-F5344CB8AC3E}">
        <p14:creationId xmlns:p14="http://schemas.microsoft.com/office/powerpoint/2010/main" val="650268009"/>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参数说明：</a:t>
            </a:r>
            <a:endParaRPr lang="en-US" altLang="zh-CN" dirty="0" smtClean="0"/>
          </a:p>
          <a:p>
            <a:pPr marL="0" indent="0">
              <a:buNone/>
            </a:pPr>
            <a:r>
              <a:rPr lang="en-US" altLang="zh-CN" sz="2400" dirty="0" smtClean="0"/>
              <a:t>_</a:t>
            </a:r>
            <a:r>
              <a:rPr lang="en-US" altLang="zh-CN" sz="2400" dirty="0" err="1" smtClean="0"/>
              <a:t>msqid</a:t>
            </a:r>
            <a:r>
              <a:rPr lang="en-US" altLang="zh-CN" sz="2400" dirty="0" smtClean="0"/>
              <a:t> </a:t>
            </a:r>
            <a:r>
              <a:rPr lang="en-US" altLang="zh-CN" sz="2400" dirty="0"/>
              <a:t>:</a:t>
            </a:r>
            <a:r>
              <a:rPr lang="zh-CN" altLang="en-US" sz="2400" dirty="0"/>
              <a:t>输入参数，消息队列的</a:t>
            </a:r>
            <a:r>
              <a:rPr lang="zh-CN" altLang="en-US" sz="2400" dirty="0" smtClean="0"/>
              <a:t>标识符</a:t>
            </a:r>
            <a:r>
              <a:rPr lang="zh-CN" altLang="en-US" sz="2400" dirty="0"/>
              <a:t>。</a:t>
            </a:r>
          </a:p>
          <a:p>
            <a:pPr marL="0" indent="0">
              <a:buNone/>
            </a:pPr>
            <a:r>
              <a:rPr lang="en-US" altLang="zh-CN" sz="2400" dirty="0" smtClean="0"/>
              <a:t>_</a:t>
            </a:r>
            <a:r>
              <a:rPr lang="en-US" altLang="zh-CN" sz="2400" dirty="0" err="1" smtClean="0"/>
              <a:t>msgp</a:t>
            </a:r>
            <a:r>
              <a:rPr lang="en-US" altLang="zh-CN" sz="2400" dirty="0" smtClean="0"/>
              <a:t>:</a:t>
            </a:r>
            <a:r>
              <a:rPr lang="zh-CN" altLang="en-US" sz="2400" dirty="0"/>
              <a:t>输出参数，消息结构</a:t>
            </a:r>
            <a:r>
              <a:rPr lang="zh-CN" altLang="en-US" sz="2400" dirty="0" smtClean="0"/>
              <a:t>指针。</a:t>
            </a:r>
            <a:endParaRPr lang="en-US" altLang="zh-CN" sz="2400" dirty="0" smtClean="0"/>
          </a:p>
          <a:p>
            <a:pPr marL="0" indent="0">
              <a:buNone/>
            </a:pPr>
            <a:r>
              <a:rPr lang="en-US" altLang="zh-CN" sz="2400" dirty="0"/>
              <a:t>_</a:t>
            </a:r>
            <a:r>
              <a:rPr lang="en-US" altLang="zh-CN" sz="2400" dirty="0" err="1" smtClean="0"/>
              <a:t>msgsz</a:t>
            </a:r>
            <a:r>
              <a:rPr lang="en-US" altLang="zh-CN" sz="2400" dirty="0" smtClean="0"/>
              <a:t> </a:t>
            </a:r>
            <a:r>
              <a:rPr lang="en-US" altLang="zh-CN" sz="2400" dirty="0"/>
              <a:t>:</a:t>
            </a:r>
            <a:r>
              <a:rPr lang="zh-CN" altLang="en-US" sz="2400" dirty="0"/>
              <a:t>输入参数，要读取的消息长度</a:t>
            </a:r>
            <a:r>
              <a:rPr lang="zh-CN" altLang="en-US" sz="2400" dirty="0" smtClean="0"/>
              <a:t>。</a:t>
            </a:r>
            <a:endParaRPr lang="zh-CN" altLang="en-US" sz="2400" dirty="0"/>
          </a:p>
          <a:p>
            <a:pPr marL="0" indent="0">
              <a:buNone/>
            </a:pPr>
            <a:r>
              <a:rPr lang="en-US" altLang="zh-CN" sz="2400" dirty="0" smtClean="0"/>
              <a:t>_</a:t>
            </a:r>
            <a:r>
              <a:rPr lang="en-US" altLang="zh-CN" sz="2400" dirty="0" err="1" smtClean="0"/>
              <a:t>msgflg</a:t>
            </a:r>
            <a:r>
              <a:rPr lang="en-US" altLang="zh-CN" sz="2400" dirty="0" smtClean="0"/>
              <a:t>:</a:t>
            </a:r>
            <a:r>
              <a:rPr lang="zh-CN" altLang="en-US" sz="2400" dirty="0"/>
              <a:t>输入参数，接收消息可选标志</a:t>
            </a:r>
            <a:r>
              <a:rPr lang="zh-CN" altLang="en-US" sz="2400" dirty="0" smtClean="0"/>
              <a:t>。</a:t>
            </a:r>
            <a:endParaRPr lang="en-US" altLang="zh-CN" sz="2400" dirty="0" smtClean="0"/>
          </a:p>
          <a:p>
            <a:pPr lvl="1"/>
            <a:r>
              <a:rPr lang="zh-CN" altLang="en-US" sz="2000" dirty="0"/>
              <a:t>读消息标志</a:t>
            </a:r>
            <a:r>
              <a:rPr lang="en-US" altLang="zh-CN" sz="2000" dirty="0" err="1"/>
              <a:t>msgflg</a:t>
            </a:r>
            <a:r>
              <a:rPr lang="zh-CN" altLang="en-US" sz="2000" dirty="0"/>
              <a:t>可以为以下几个常量的或：</a:t>
            </a:r>
          </a:p>
          <a:p>
            <a:pPr lvl="2"/>
            <a:r>
              <a:rPr lang="en-US" altLang="zh-CN" sz="1800" dirty="0"/>
              <a:t>IPC_NOWAIT</a:t>
            </a:r>
            <a:r>
              <a:rPr lang="zh-CN" altLang="en-US" sz="1800" dirty="0"/>
              <a:t>：如果没有满足条件的消息，立即返回，此时，</a:t>
            </a:r>
            <a:r>
              <a:rPr lang="en-US" altLang="zh-CN" sz="1800" dirty="0" err="1"/>
              <a:t>errno</a:t>
            </a:r>
            <a:r>
              <a:rPr lang="en-US" altLang="zh-CN" sz="1800" dirty="0"/>
              <a:t>=ENOMSG </a:t>
            </a:r>
          </a:p>
          <a:p>
            <a:pPr lvl="2"/>
            <a:r>
              <a:rPr lang="en-US" altLang="zh-CN" sz="1800" dirty="0"/>
              <a:t>IPC_EXCEPT</a:t>
            </a:r>
            <a:r>
              <a:rPr lang="zh-CN" altLang="en-US" sz="1800" dirty="0"/>
              <a:t>：与</a:t>
            </a:r>
            <a:r>
              <a:rPr lang="en-US" altLang="zh-CN" sz="1800" dirty="0" err="1"/>
              <a:t>msgtyp</a:t>
            </a:r>
            <a:r>
              <a:rPr lang="en-US" altLang="zh-CN" sz="1800" dirty="0"/>
              <a:t>&gt;0</a:t>
            </a:r>
            <a:r>
              <a:rPr lang="zh-CN" altLang="en-US" sz="1800" dirty="0"/>
              <a:t>配合使用，返回队列中第一个类型不为</a:t>
            </a:r>
            <a:r>
              <a:rPr lang="en-US" altLang="zh-CN" sz="1800" dirty="0" err="1"/>
              <a:t>msgtyp</a:t>
            </a:r>
            <a:r>
              <a:rPr lang="zh-CN" altLang="en-US" sz="1800" dirty="0"/>
              <a:t>的消息 </a:t>
            </a:r>
          </a:p>
          <a:p>
            <a:pPr lvl="2"/>
            <a:r>
              <a:rPr lang="en-US" altLang="zh-CN" sz="1800" dirty="0"/>
              <a:t>IPC_NOERROR</a:t>
            </a:r>
            <a:r>
              <a:rPr lang="zh-CN" altLang="en-US" sz="1800" dirty="0"/>
              <a:t>：如果队列中满足条件的消息内容大于所请求的</a:t>
            </a:r>
            <a:r>
              <a:rPr lang="en-US" altLang="zh-CN" sz="1800" dirty="0" err="1"/>
              <a:t>msgsz</a:t>
            </a:r>
            <a:r>
              <a:rPr lang="zh-CN" altLang="en-US" sz="1800" dirty="0"/>
              <a:t>字节，则把该消息截断，截断部分将丢失。</a:t>
            </a:r>
          </a:p>
          <a:p>
            <a:endParaRPr lang="zh-CN" altLang="en-US" dirty="0"/>
          </a:p>
        </p:txBody>
      </p:sp>
    </p:spTree>
    <p:extLst>
      <p:ext uri="{BB962C8B-B14F-4D97-AF65-F5344CB8AC3E}">
        <p14:creationId xmlns:p14="http://schemas.microsoft.com/office/powerpoint/2010/main" val="106484665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结构</a:t>
            </a:r>
            <a:r>
              <a:rPr lang="en-US" altLang="zh-CN" dirty="0" err="1" smtClean="0"/>
              <a:t>ipc_ids</a:t>
            </a:r>
            <a:r>
              <a:rPr lang="zh-CN" altLang="en-US" b="0" dirty="0" smtClean="0"/>
              <a:t> （</a:t>
            </a:r>
            <a:r>
              <a:rPr lang="en-US" altLang="zh-CN" b="0" dirty="0" smtClean="0"/>
              <a:t>include/</a:t>
            </a:r>
            <a:r>
              <a:rPr lang="en-US" altLang="zh-CN" b="0" dirty="0" err="1" smtClean="0"/>
              <a:t>linux</a:t>
            </a:r>
            <a:r>
              <a:rPr lang="en-US" altLang="zh-CN" b="0" dirty="0" smtClean="0"/>
              <a:t>/</a:t>
            </a:r>
            <a:r>
              <a:rPr lang="en-US" altLang="zh-CN" b="0" dirty="0" err="1" smtClean="0"/>
              <a:t>ipc_namespace.h</a:t>
            </a:r>
            <a:r>
              <a:rPr lang="zh-CN" altLang="en-US" b="0" dirty="0" smtClean="0"/>
              <a:t>） </a:t>
            </a:r>
            <a:endParaRPr lang="en-US" altLang="zh-CN" dirty="0"/>
          </a:p>
          <a:p>
            <a:r>
              <a:rPr lang="zh-CN" altLang="en-US" sz="2400" b="0" dirty="0" smtClean="0"/>
              <a:t>每个</a:t>
            </a:r>
            <a:r>
              <a:rPr lang="en-US" altLang="zh-CN" sz="2400" b="0" dirty="0" smtClean="0"/>
              <a:t>IPC</a:t>
            </a:r>
            <a:r>
              <a:rPr lang="en-US" altLang="zh-CN" sz="2400" b="0" dirty="0"/>
              <a:t> </a:t>
            </a:r>
            <a:r>
              <a:rPr lang="zh-CN" altLang="en-US" sz="2400" b="0" dirty="0"/>
              <a:t>对象有一个</a:t>
            </a:r>
            <a:r>
              <a:rPr lang="en-US" altLang="zh-CN" sz="2400" b="0" dirty="0"/>
              <a:t>ID</a:t>
            </a:r>
            <a:r>
              <a:rPr lang="zh-CN" altLang="en-US" sz="2400" b="0" dirty="0"/>
              <a:t>号，每</a:t>
            </a:r>
            <a:r>
              <a:rPr lang="zh-CN" altLang="en-US" sz="2400" b="0" dirty="0" smtClean="0"/>
              <a:t>一类</a:t>
            </a:r>
            <a:r>
              <a:rPr lang="en-US" altLang="zh-CN" sz="2400" b="0" dirty="0" smtClean="0"/>
              <a:t>IPC</a:t>
            </a:r>
            <a:r>
              <a:rPr lang="en-US" altLang="zh-CN" sz="2400" b="0" dirty="0"/>
              <a:t> </a:t>
            </a:r>
            <a:r>
              <a:rPr lang="zh-CN" altLang="en-US" sz="2400" b="0" dirty="0" smtClean="0"/>
              <a:t>对象的</a:t>
            </a:r>
            <a:r>
              <a:rPr lang="zh-CN" altLang="en-US" sz="2400" b="0" dirty="0"/>
              <a:t>所有</a:t>
            </a:r>
            <a:r>
              <a:rPr lang="en-US" altLang="zh-CN" sz="2400" b="0" dirty="0"/>
              <a:t>ID</a:t>
            </a:r>
            <a:r>
              <a:rPr lang="zh-CN" altLang="en-US" sz="2400" b="0" dirty="0"/>
              <a:t>构成</a:t>
            </a:r>
            <a:r>
              <a:rPr lang="en-US" altLang="zh-CN" sz="2400" b="0" dirty="0"/>
              <a:t>ID</a:t>
            </a:r>
            <a:r>
              <a:rPr lang="zh-CN" altLang="en-US" sz="2400" b="0" dirty="0"/>
              <a:t>集，</a:t>
            </a:r>
            <a:r>
              <a:rPr lang="en-US" altLang="zh-CN" sz="2400" b="0" dirty="0"/>
              <a:t>ID</a:t>
            </a:r>
            <a:r>
              <a:rPr lang="zh-CN" altLang="en-US" sz="2400" b="0" dirty="0"/>
              <a:t>集用结构</a:t>
            </a:r>
            <a:r>
              <a:rPr lang="en-US" altLang="zh-CN" sz="2400" b="0" dirty="0" err="1"/>
              <a:t>ipc_ids</a:t>
            </a:r>
            <a:r>
              <a:rPr lang="zh-CN" altLang="en-US" sz="2400" b="0" dirty="0"/>
              <a:t>描述，对象指针与</a:t>
            </a:r>
            <a:r>
              <a:rPr lang="en-US" altLang="zh-CN" sz="2400" b="0" dirty="0"/>
              <a:t>ID</a:t>
            </a:r>
            <a:r>
              <a:rPr lang="zh-CN" altLang="en-US" sz="2400" b="0" dirty="0"/>
              <a:t>通过</a:t>
            </a:r>
            <a:r>
              <a:rPr lang="en-US" altLang="zh-CN" sz="2400" b="0" dirty="0"/>
              <a:t>IDR</a:t>
            </a:r>
            <a:r>
              <a:rPr lang="zh-CN" altLang="en-US" sz="2400" b="0" dirty="0"/>
              <a:t>机制关联起来。</a:t>
            </a:r>
            <a:r>
              <a:rPr lang="en-US" altLang="zh-CN" sz="2400" b="0" dirty="0"/>
              <a:t>IDR</a:t>
            </a:r>
            <a:r>
              <a:rPr lang="zh-CN" altLang="en-US" sz="2400" b="0" dirty="0"/>
              <a:t>机制是一种</a:t>
            </a:r>
            <a:r>
              <a:rPr lang="zh-CN" altLang="en-US" sz="2400" b="0" dirty="0" smtClean="0"/>
              <a:t>用基数树</a:t>
            </a:r>
            <a:r>
              <a:rPr lang="zh-CN" altLang="en-US" sz="2400" b="0" dirty="0"/>
              <a:t>存放</a:t>
            </a:r>
            <a:r>
              <a:rPr lang="en-US" altLang="zh-CN" sz="2400" b="0" dirty="0"/>
              <a:t>ID</a:t>
            </a:r>
            <a:r>
              <a:rPr lang="zh-CN" altLang="en-US" sz="2400" b="0" dirty="0"/>
              <a:t>和对象映射，作用类似于以</a:t>
            </a:r>
            <a:r>
              <a:rPr lang="en-US" altLang="zh-CN" sz="2400" b="0" dirty="0"/>
              <a:t>ID</a:t>
            </a:r>
            <a:r>
              <a:rPr lang="zh-CN" altLang="en-US" sz="2400" b="0" dirty="0"/>
              <a:t>为序号的数组，但不受数组尺寸的限制</a:t>
            </a:r>
            <a:r>
              <a:rPr lang="zh-CN" altLang="en-US" sz="2400" b="0" dirty="0" smtClean="0"/>
              <a:t>。</a:t>
            </a:r>
            <a:endParaRPr lang="en-US" altLang="zh-CN" sz="2400" b="0" dirty="0" smtClean="0"/>
          </a:p>
          <a:p>
            <a:pPr>
              <a:buFont typeface="Wingdings" panose="05000000000000000000" pitchFamily="2" charset="2"/>
              <a:buChar char="Ø"/>
            </a:pPr>
            <a:endParaRPr lang="en-US" altLang="zh-CN" sz="2400" b="0" dirty="0" smtClean="0"/>
          </a:p>
          <a:p>
            <a:pPr marL="0" indent="0">
              <a:buNone/>
            </a:pPr>
            <a:endParaRPr lang="en-US" altLang="zh-CN" sz="2400" b="0" dirty="0"/>
          </a:p>
          <a:p>
            <a:pPr marL="0" indent="0">
              <a:buNone/>
            </a:pPr>
            <a:endParaRPr lang="zh-CN" altLang="en-US" sz="2400" b="0" dirty="0"/>
          </a:p>
          <a:p>
            <a:pPr marL="0" indent="0">
              <a:buNone/>
            </a:pPr>
            <a:endParaRPr lang="zh-CN" altLang="en-US" dirty="0"/>
          </a:p>
        </p:txBody>
      </p:sp>
      <p:sp>
        <p:nvSpPr>
          <p:cNvPr id="5" name="矩形 4"/>
          <p:cNvSpPr/>
          <p:nvPr/>
        </p:nvSpPr>
        <p:spPr>
          <a:xfrm>
            <a:off x="462516" y="4129502"/>
            <a:ext cx="8681483" cy="2031325"/>
          </a:xfrm>
          <a:prstGeom prst="rect">
            <a:avLst/>
          </a:prstGeom>
        </p:spPr>
        <p:txBody>
          <a:bodyPr wrap="square">
            <a:spAutoFit/>
          </a:bodyPr>
          <a:lstStyle/>
          <a:p>
            <a:r>
              <a:rPr lang="zh-CN" altLang="en-US" dirty="0"/>
              <a:t>struct ipc_ids {</a:t>
            </a:r>
          </a:p>
          <a:p>
            <a:r>
              <a:rPr lang="zh-CN" altLang="en-US" dirty="0"/>
              <a:t>	int in_use</a:t>
            </a:r>
            <a:r>
              <a:rPr lang="zh-CN" altLang="en-US" dirty="0" smtClean="0"/>
              <a:t>;</a:t>
            </a:r>
            <a:r>
              <a:rPr lang="en-US" altLang="zh-CN" dirty="0" smtClean="0"/>
              <a:t>/*</a:t>
            </a:r>
            <a:r>
              <a:rPr lang="zh-CN" altLang="en-US" dirty="0" smtClean="0"/>
              <a:t>当前使用中</a:t>
            </a:r>
            <a:r>
              <a:rPr lang="en-US" altLang="zh-CN" dirty="0" err="1" smtClean="0"/>
              <a:t>ipc</a:t>
            </a:r>
            <a:r>
              <a:rPr lang="zh-CN" altLang="en-US" dirty="0" smtClean="0"/>
              <a:t>对象的数目</a:t>
            </a:r>
            <a:r>
              <a:rPr lang="en-US" altLang="zh-CN" dirty="0" smtClean="0"/>
              <a:t>*/</a:t>
            </a:r>
            <a:endParaRPr lang="zh-CN" altLang="en-US" dirty="0"/>
          </a:p>
          <a:p>
            <a:r>
              <a:rPr lang="zh-CN" altLang="en-US" dirty="0"/>
              <a:t>	unsigned short seq</a:t>
            </a:r>
            <a:r>
              <a:rPr lang="zh-CN" altLang="en-US" dirty="0" smtClean="0"/>
              <a:t>;</a:t>
            </a:r>
            <a:r>
              <a:rPr lang="en-US" altLang="zh-CN" dirty="0" smtClean="0"/>
              <a:t>/*</a:t>
            </a:r>
            <a:r>
              <a:rPr lang="zh-CN" altLang="en-US" dirty="0" smtClean="0"/>
              <a:t>序号*</a:t>
            </a:r>
            <a:r>
              <a:rPr lang="en-US" altLang="zh-CN" dirty="0" smtClean="0"/>
              <a:t>/</a:t>
            </a:r>
            <a:endParaRPr lang="zh-CN" altLang="en-US" dirty="0"/>
          </a:p>
          <a:p>
            <a:r>
              <a:rPr lang="zh-CN" altLang="en-US" dirty="0"/>
              <a:t>	unsigned short seq_max</a:t>
            </a:r>
            <a:r>
              <a:rPr lang="zh-CN" altLang="en-US" dirty="0" smtClean="0"/>
              <a:t>;</a:t>
            </a:r>
            <a:r>
              <a:rPr lang="en-US" altLang="zh-CN" dirty="0" smtClean="0"/>
              <a:t>/*</a:t>
            </a:r>
            <a:r>
              <a:rPr lang="zh-CN" altLang="en-US" dirty="0" smtClean="0"/>
              <a:t>最大序号</a:t>
            </a:r>
            <a:r>
              <a:rPr lang="en-US" altLang="zh-CN" dirty="0" smtClean="0"/>
              <a:t>*/</a:t>
            </a:r>
            <a:endParaRPr lang="zh-CN" altLang="en-US" dirty="0"/>
          </a:p>
          <a:p>
            <a:r>
              <a:rPr lang="zh-CN" altLang="en-US" dirty="0"/>
              <a:t>	struct rw_semaphore rw_mutex;</a:t>
            </a:r>
          </a:p>
          <a:p>
            <a:r>
              <a:rPr lang="zh-CN" altLang="en-US" dirty="0"/>
              <a:t>	struct idr ipcs_idr</a:t>
            </a:r>
            <a:r>
              <a:rPr lang="zh-CN" altLang="en-US" dirty="0" smtClean="0"/>
              <a:t>;</a:t>
            </a:r>
            <a:r>
              <a:rPr lang="en-US" altLang="zh-CN" dirty="0" smtClean="0"/>
              <a:t>/*</a:t>
            </a:r>
            <a:r>
              <a:rPr lang="zh-CN" altLang="en-US" dirty="0" smtClean="0"/>
              <a:t>通过</a:t>
            </a:r>
            <a:r>
              <a:rPr lang="en-US" altLang="zh-CN" dirty="0" smtClean="0"/>
              <a:t>IDR</a:t>
            </a:r>
            <a:r>
              <a:rPr lang="zh-CN" altLang="en-US" dirty="0" smtClean="0"/>
              <a:t>机制将</a:t>
            </a:r>
            <a:r>
              <a:rPr lang="en-US" altLang="zh-CN" dirty="0" smtClean="0"/>
              <a:t>ID</a:t>
            </a:r>
            <a:r>
              <a:rPr lang="zh-CN" altLang="en-US" dirty="0" smtClean="0"/>
              <a:t>与结构</a:t>
            </a:r>
            <a:r>
              <a:rPr lang="en-US" altLang="zh-CN" dirty="0" err="1" smtClean="0"/>
              <a:t>kernel_ipc_perm</a:t>
            </a:r>
            <a:r>
              <a:rPr lang="zh-CN" altLang="en-US" dirty="0" smtClean="0"/>
              <a:t>类型建立关联</a:t>
            </a:r>
            <a:r>
              <a:rPr lang="en-US" altLang="zh-CN" dirty="0" smtClean="0"/>
              <a:t>*/</a:t>
            </a:r>
            <a:endParaRPr lang="zh-CN" altLang="en-US" dirty="0"/>
          </a:p>
          <a:p>
            <a:r>
              <a:rPr lang="zh-CN" altLang="en-US" dirty="0"/>
              <a:t>};</a:t>
            </a:r>
          </a:p>
        </p:txBody>
      </p:sp>
    </p:spTree>
    <p:extLst>
      <p:ext uri="{BB962C8B-B14F-4D97-AF65-F5344CB8AC3E}">
        <p14:creationId xmlns:p14="http://schemas.microsoft.com/office/powerpoint/2010/main" val="3278334207"/>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属性</a:t>
            </a:r>
            <a:r>
              <a:rPr lang="zh-CN" altLang="en-US" dirty="0"/>
              <a:t>结构</a:t>
            </a:r>
            <a:r>
              <a:rPr lang="en-US" altLang="zh-CN" dirty="0" err="1" smtClean="0"/>
              <a:t>kern_ipc_perm</a:t>
            </a:r>
            <a:r>
              <a:rPr lang="en-US" altLang="zh-CN" dirty="0" smtClean="0"/>
              <a:t>(</a:t>
            </a:r>
            <a:r>
              <a:rPr lang="en-US" altLang="zh-CN" b="0" dirty="0"/>
              <a:t>include/</a:t>
            </a:r>
            <a:r>
              <a:rPr lang="en-US" altLang="zh-CN" b="0" dirty="0" err="1"/>
              <a:t>linux</a:t>
            </a:r>
            <a:r>
              <a:rPr lang="en-US" altLang="zh-CN" b="0" dirty="0"/>
              <a:t>/</a:t>
            </a:r>
            <a:r>
              <a:rPr lang="en-US" altLang="zh-CN" b="0" dirty="0" err="1"/>
              <a:t>ipc.h</a:t>
            </a:r>
            <a:r>
              <a:rPr lang="en-US" altLang="zh-CN" dirty="0" smtClean="0"/>
              <a:t>)</a:t>
            </a:r>
          </a:p>
          <a:p>
            <a:r>
              <a:rPr lang="zh-CN" altLang="en-US" sz="1800" b="0" dirty="0"/>
              <a:t>在结构</a:t>
            </a:r>
            <a:r>
              <a:rPr lang="en-US" altLang="zh-CN" sz="1800" b="0" dirty="0" err="1"/>
              <a:t>kern_ipc_perm</a:t>
            </a:r>
            <a:r>
              <a:rPr lang="zh-CN" altLang="en-US" sz="1800" b="0" dirty="0"/>
              <a:t>中，键值为公有和私有。如果键是公有的，则系统中所有的进程通过权限检查后，均可以</a:t>
            </a:r>
            <a:r>
              <a:rPr lang="zh-CN" altLang="en-US" sz="1800" b="0" dirty="0" smtClean="0"/>
              <a:t>找到</a:t>
            </a:r>
            <a:r>
              <a:rPr lang="en-US" altLang="zh-CN" sz="1800" b="0" dirty="0" smtClean="0"/>
              <a:t>IPC</a:t>
            </a:r>
            <a:r>
              <a:rPr lang="en-US" altLang="zh-CN" sz="1800" b="0" dirty="0"/>
              <a:t> </a:t>
            </a:r>
            <a:r>
              <a:rPr lang="zh-CN" altLang="en-US" sz="1800" b="0" dirty="0"/>
              <a:t>对象</a:t>
            </a:r>
            <a:r>
              <a:rPr lang="zh-CN" altLang="en-US" sz="1800" b="0" dirty="0" smtClean="0"/>
              <a:t>的标识号</a:t>
            </a:r>
            <a:r>
              <a:rPr lang="zh-CN" altLang="en-US" sz="1800" b="0" dirty="0"/>
              <a:t>。如果键是私有的，则键值为</a:t>
            </a:r>
            <a:r>
              <a:rPr lang="en-US" altLang="zh-CN" sz="1800" b="0" dirty="0"/>
              <a:t>0</a:t>
            </a:r>
            <a:r>
              <a:rPr lang="zh-CN" altLang="en-US" sz="1800" b="0" dirty="0"/>
              <a:t>，说明每个进程都可以用键值</a:t>
            </a:r>
            <a:r>
              <a:rPr lang="en-US" altLang="zh-CN" sz="1800" b="0" dirty="0"/>
              <a:t>0</a:t>
            </a:r>
            <a:r>
              <a:rPr lang="zh-CN" altLang="en-US" sz="1800" b="0" dirty="0"/>
              <a:t>建立一个专供其私用的对象</a:t>
            </a:r>
            <a:r>
              <a:rPr lang="zh-CN" altLang="en-US" sz="1800" b="0" dirty="0" smtClean="0"/>
              <a:t>。</a:t>
            </a:r>
            <a:r>
              <a:rPr lang="en-US" altLang="zh-CN" sz="1800" b="0" dirty="0" smtClean="0"/>
              <a:t>IPC</a:t>
            </a:r>
            <a:r>
              <a:rPr lang="zh-CN" altLang="en-US" sz="1800" b="0" dirty="0"/>
              <a:t>对象的引用是</a:t>
            </a:r>
            <a:r>
              <a:rPr lang="zh-CN" altLang="en-US" sz="1800" b="0" dirty="0" smtClean="0"/>
              <a:t>通过标识号</a:t>
            </a:r>
            <a:r>
              <a:rPr lang="zh-CN" altLang="en-US" sz="1800" b="0" dirty="0"/>
              <a:t>而不是通过键。</a:t>
            </a:r>
          </a:p>
          <a:p>
            <a:r>
              <a:rPr lang="zh-CN" altLang="en-US" sz="1800" b="0" dirty="0"/>
              <a:t>结构</a:t>
            </a:r>
            <a:r>
              <a:rPr lang="en-US" altLang="zh-CN" sz="1800" b="0" dirty="0" err="1"/>
              <a:t>kern_ipc_perm</a:t>
            </a:r>
            <a:r>
              <a:rPr lang="zh-CN" altLang="en-US" sz="1800" b="0" dirty="0"/>
              <a:t>是</a:t>
            </a:r>
            <a:r>
              <a:rPr lang="en-US" altLang="zh-CN" sz="1800" b="0" dirty="0"/>
              <a:t>IPC</a:t>
            </a:r>
            <a:r>
              <a:rPr lang="zh-CN" altLang="en-US" sz="1800" b="0" dirty="0"/>
              <a:t>对象的共有属性，每个具体的</a:t>
            </a:r>
            <a:r>
              <a:rPr lang="en-US" altLang="zh-CN" sz="1800" b="0" dirty="0"/>
              <a:t>IPC</a:t>
            </a:r>
            <a:r>
              <a:rPr lang="zh-CN" altLang="en-US" sz="1800" b="0" dirty="0"/>
              <a:t>对象结构将继承此结构</a:t>
            </a:r>
            <a:r>
              <a:rPr lang="zh-CN" altLang="en-US" sz="1800" b="0" dirty="0" smtClean="0"/>
              <a:t>。</a:t>
            </a:r>
            <a:endParaRPr lang="en-US" altLang="zh-CN" sz="1800" b="0" dirty="0" smtClean="0"/>
          </a:p>
          <a:p>
            <a:endParaRPr lang="en-US" altLang="zh-CN" sz="1800" b="0" dirty="0" smtClean="0"/>
          </a:p>
          <a:p>
            <a:endParaRPr lang="zh-CN" altLang="en-US" sz="1800" b="0" dirty="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415" y="3789363"/>
            <a:ext cx="3984951" cy="2457450"/>
          </a:xfrm>
          <a:prstGeom prst="rect">
            <a:avLst/>
          </a:prstGeom>
        </p:spPr>
      </p:pic>
    </p:spTree>
    <p:extLst>
      <p:ext uri="{BB962C8B-B14F-4D97-AF65-F5344CB8AC3E}">
        <p14:creationId xmlns:p14="http://schemas.microsoft.com/office/powerpoint/2010/main" val="383620954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0" dirty="0"/>
              <a:t>消息队列实现是在内核内存中建立消息队列的结构缓存区，通过自定义的消息队列</a:t>
            </a:r>
            <a:r>
              <a:rPr lang="en-US" altLang="zh-CN" b="0" dirty="0"/>
              <a:t>ID</a:t>
            </a:r>
            <a:r>
              <a:rPr lang="zh-CN" altLang="en-US" b="0" dirty="0"/>
              <a:t>，在全局变量</a:t>
            </a:r>
            <a:r>
              <a:rPr lang="en-US" altLang="zh-CN" b="0" dirty="0"/>
              <a:t>static </a:t>
            </a:r>
            <a:r>
              <a:rPr lang="en-US" altLang="zh-CN" b="0" dirty="0" err="1"/>
              <a:t>struct</a:t>
            </a:r>
            <a:r>
              <a:rPr lang="en-US" altLang="zh-CN" b="0" dirty="0"/>
              <a:t> </a:t>
            </a:r>
            <a:r>
              <a:rPr lang="en-US" altLang="zh-CN" b="0" dirty="0" err="1"/>
              <a:t>ipc_ids</a:t>
            </a:r>
            <a:r>
              <a:rPr lang="en-US" altLang="zh-CN" b="0" dirty="0"/>
              <a:t> </a:t>
            </a:r>
            <a:r>
              <a:rPr lang="en-US" altLang="zh-CN" b="0" dirty="0" err="1"/>
              <a:t>msg_ids</a:t>
            </a:r>
            <a:r>
              <a:rPr lang="zh-CN" altLang="en-US" b="0" dirty="0"/>
              <a:t>中定位找到消息队列的结构缓存区，并最终找到消息。全局数据结构</a:t>
            </a:r>
            <a:r>
              <a:rPr lang="en-US" altLang="zh-CN" b="0" dirty="0" err="1"/>
              <a:t>struct</a:t>
            </a:r>
            <a:r>
              <a:rPr lang="en-US" altLang="zh-CN" b="0" dirty="0"/>
              <a:t> </a:t>
            </a:r>
            <a:r>
              <a:rPr lang="en-US" altLang="zh-CN" b="0" dirty="0" err="1"/>
              <a:t>ipc_ids</a:t>
            </a:r>
            <a:r>
              <a:rPr lang="en-US" altLang="zh-CN" b="0" dirty="0"/>
              <a:t> </a:t>
            </a:r>
            <a:r>
              <a:rPr lang="en-US" altLang="zh-CN" b="0" dirty="0" err="1"/>
              <a:t>msg_ids</a:t>
            </a:r>
            <a:r>
              <a:rPr lang="zh-CN" altLang="en-US" b="0" dirty="0"/>
              <a:t>可以访问到每个消息队列头的第一个成员：</a:t>
            </a:r>
            <a:r>
              <a:rPr lang="en-US" altLang="zh-CN" b="0" dirty="0" err="1"/>
              <a:t>struct</a:t>
            </a:r>
            <a:r>
              <a:rPr lang="en-US" altLang="zh-CN" b="0" dirty="0"/>
              <a:t> </a:t>
            </a:r>
            <a:r>
              <a:rPr lang="en-US" altLang="zh-CN" b="0" dirty="0" err="1"/>
              <a:t>kern_ipc_perm</a:t>
            </a:r>
            <a:r>
              <a:rPr lang="zh-CN" altLang="en-US" b="0" dirty="0"/>
              <a:t>；而每个</a:t>
            </a:r>
            <a:r>
              <a:rPr lang="en-US" altLang="zh-CN" b="0" dirty="0" err="1"/>
              <a:t>struct</a:t>
            </a:r>
            <a:r>
              <a:rPr lang="en-US" altLang="zh-CN" b="0" dirty="0"/>
              <a:t> </a:t>
            </a:r>
            <a:r>
              <a:rPr lang="en-US" altLang="zh-CN" b="0" dirty="0" err="1"/>
              <a:t>kern_ipc_perm</a:t>
            </a:r>
            <a:r>
              <a:rPr lang="zh-CN" altLang="en-US" b="0" dirty="0"/>
              <a:t>能够与具体的消息队列对应起来，是因为在该结构中，有一个</a:t>
            </a:r>
            <a:r>
              <a:rPr lang="en-US" altLang="zh-CN" b="0" dirty="0" err="1"/>
              <a:t>key_t</a:t>
            </a:r>
            <a:r>
              <a:rPr lang="zh-CN" altLang="en-US" b="0" dirty="0"/>
              <a:t>类型成员</a:t>
            </a:r>
            <a:r>
              <a:rPr lang="en-US" altLang="zh-CN" b="0" dirty="0"/>
              <a:t>key</a:t>
            </a:r>
            <a:r>
              <a:rPr lang="zh-CN" altLang="en-US" b="0" dirty="0"/>
              <a:t>，而</a:t>
            </a:r>
            <a:r>
              <a:rPr lang="en-US" altLang="zh-CN" b="0" dirty="0"/>
              <a:t>key</a:t>
            </a:r>
            <a:r>
              <a:rPr lang="zh-CN" altLang="en-US" b="0" dirty="0"/>
              <a:t>则惟一确定一个消息队列。</a:t>
            </a:r>
            <a:endParaRPr lang="zh-CN" altLang="en-US" dirty="0"/>
          </a:p>
        </p:txBody>
      </p:sp>
    </p:spTree>
    <p:extLst>
      <p:ext uri="{BB962C8B-B14F-4D97-AF65-F5344CB8AC3E}">
        <p14:creationId xmlns:p14="http://schemas.microsoft.com/office/powerpoint/2010/main" val="1683397641"/>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0113" y="1341438"/>
            <a:ext cx="7856537" cy="5257666"/>
          </a:xfrm>
        </p:spPr>
        <p:txBody>
          <a:bodyPr/>
          <a:lstStyle/>
          <a:p>
            <a:pPr marL="0" indent="0">
              <a:buNone/>
            </a:pPr>
            <a:r>
              <a:rPr lang="en-US" altLang="zh-CN" sz="2400" dirty="0" err="1" smtClean="0"/>
              <a:t>msq_queue</a:t>
            </a:r>
            <a:r>
              <a:rPr lang="zh-CN" altLang="en-US" sz="2400" dirty="0" smtClean="0"/>
              <a:t>（</a:t>
            </a:r>
            <a:r>
              <a:rPr lang="en-US" altLang="zh-CN" sz="2400" dirty="0" smtClean="0"/>
              <a:t>include/</a:t>
            </a:r>
            <a:r>
              <a:rPr lang="en-US" altLang="zh-CN" sz="2400" dirty="0" err="1" smtClean="0"/>
              <a:t>linux</a:t>
            </a:r>
            <a:r>
              <a:rPr lang="en-US" altLang="zh-CN" sz="2400" dirty="0" smtClean="0"/>
              <a:t>/</a:t>
            </a:r>
            <a:r>
              <a:rPr lang="en-US" altLang="zh-CN" sz="2400" dirty="0" err="1" smtClean="0"/>
              <a:t>msg.h</a:t>
            </a:r>
            <a:r>
              <a:rPr lang="zh-CN" altLang="en-US" sz="2400" dirty="0" smtClean="0"/>
              <a:t>）</a:t>
            </a:r>
            <a:endParaRPr lang="en-US" altLang="zh-CN" sz="2400" dirty="0" smtClean="0"/>
          </a:p>
          <a:p>
            <a:r>
              <a:rPr lang="zh-CN" altLang="en-US" sz="1600" b="0" dirty="0" smtClean="0"/>
              <a:t>该结构包含了状态信息以及队列的访问权限</a:t>
            </a:r>
            <a:endParaRPr lang="en-US" altLang="zh-CN" sz="1600" b="0" dirty="0" smtClean="0"/>
          </a:p>
          <a:p>
            <a:pPr marL="0" indent="0">
              <a:buNone/>
            </a:pPr>
            <a:r>
              <a:rPr lang="en-US" altLang="zh-CN" sz="1600" dirty="0" err="1" smtClean="0"/>
              <a:t>struct</a:t>
            </a:r>
            <a:r>
              <a:rPr lang="en-US" altLang="zh-CN" sz="1600" dirty="0" smtClean="0"/>
              <a:t> </a:t>
            </a:r>
            <a:r>
              <a:rPr lang="en-US" altLang="zh-CN" sz="1600" dirty="0" err="1"/>
              <a:t>msg_queue</a:t>
            </a:r>
            <a:r>
              <a:rPr lang="en-US" altLang="zh-CN" sz="1600" dirty="0"/>
              <a:t> </a:t>
            </a:r>
            <a:r>
              <a:rPr lang="en-US" altLang="zh-CN" sz="1600" dirty="0" smtClean="0"/>
              <a:t>{</a:t>
            </a:r>
          </a:p>
          <a:p>
            <a:pPr marL="0" indent="0">
              <a:buNone/>
            </a:pPr>
            <a:r>
              <a:rPr lang="en-US" altLang="zh-CN" sz="1600" dirty="0"/>
              <a:t>	</a:t>
            </a:r>
            <a:r>
              <a:rPr lang="en-US" altLang="zh-CN" sz="1600" dirty="0" err="1"/>
              <a:t>struct</a:t>
            </a:r>
            <a:r>
              <a:rPr lang="en-US" altLang="zh-CN" sz="1600" dirty="0"/>
              <a:t> </a:t>
            </a:r>
            <a:r>
              <a:rPr lang="en-US" altLang="zh-CN" sz="1600" dirty="0" err="1"/>
              <a:t>kern_ipc_perm</a:t>
            </a:r>
            <a:r>
              <a:rPr lang="en-US" altLang="zh-CN" sz="1600" dirty="0"/>
              <a:t> </a:t>
            </a:r>
            <a:r>
              <a:rPr lang="en-US" altLang="zh-CN" sz="1600" dirty="0" err="1"/>
              <a:t>q_perm</a:t>
            </a:r>
            <a:r>
              <a:rPr lang="en-US" altLang="zh-CN" sz="1600" dirty="0"/>
              <a:t>;</a:t>
            </a:r>
          </a:p>
          <a:p>
            <a:pPr marL="0" indent="0">
              <a:buNone/>
            </a:pPr>
            <a:r>
              <a:rPr lang="en-US" altLang="zh-CN" sz="1600" dirty="0"/>
              <a:t>	</a:t>
            </a:r>
            <a:r>
              <a:rPr lang="en-US" altLang="zh-CN" sz="1600" dirty="0" err="1"/>
              <a:t>time_t</a:t>
            </a:r>
            <a:r>
              <a:rPr lang="en-US" altLang="zh-CN" sz="1600" dirty="0"/>
              <a:t> </a:t>
            </a:r>
            <a:r>
              <a:rPr lang="en-US" altLang="zh-CN" sz="1600" dirty="0" err="1"/>
              <a:t>q_stime</a:t>
            </a:r>
            <a:r>
              <a:rPr lang="en-US" altLang="zh-CN" sz="1600" dirty="0"/>
              <a:t>;		</a:t>
            </a:r>
            <a:r>
              <a:rPr lang="en-US" altLang="zh-CN" sz="1600" dirty="0" smtClean="0"/>
              <a:t>/* </a:t>
            </a:r>
            <a:r>
              <a:rPr lang="zh-CN" altLang="en-US" sz="1600" dirty="0" smtClean="0"/>
              <a:t>上一次调用</a:t>
            </a:r>
            <a:r>
              <a:rPr lang="en-US" altLang="zh-CN" sz="1600" dirty="0" err="1" smtClean="0"/>
              <a:t>msgsnd</a:t>
            </a:r>
            <a:r>
              <a:rPr lang="zh-CN" altLang="en-US" sz="1600" dirty="0" smtClean="0"/>
              <a:t>的时间</a:t>
            </a:r>
            <a:r>
              <a:rPr lang="en-US" altLang="zh-CN" sz="1600" dirty="0" smtClean="0"/>
              <a:t> </a:t>
            </a:r>
            <a:r>
              <a:rPr lang="en-US" altLang="zh-CN" sz="1600" dirty="0"/>
              <a:t>*/</a:t>
            </a:r>
          </a:p>
          <a:p>
            <a:pPr marL="0" indent="0">
              <a:buNone/>
            </a:pPr>
            <a:r>
              <a:rPr lang="en-US" altLang="zh-CN" sz="1600" dirty="0"/>
              <a:t>	</a:t>
            </a:r>
            <a:r>
              <a:rPr lang="en-US" altLang="zh-CN" sz="1600" dirty="0" err="1"/>
              <a:t>time_t</a:t>
            </a:r>
            <a:r>
              <a:rPr lang="en-US" altLang="zh-CN" sz="1600" dirty="0"/>
              <a:t> </a:t>
            </a:r>
            <a:r>
              <a:rPr lang="en-US" altLang="zh-CN" sz="1600" dirty="0" err="1"/>
              <a:t>q_rtime</a:t>
            </a:r>
            <a:r>
              <a:rPr lang="en-US" altLang="zh-CN" sz="1600" dirty="0"/>
              <a:t>;		</a:t>
            </a:r>
            <a:r>
              <a:rPr lang="en-US" altLang="zh-CN" sz="1600" dirty="0" smtClean="0"/>
              <a:t>/*</a:t>
            </a:r>
            <a:r>
              <a:rPr lang="zh-CN" altLang="en-US" sz="1600" dirty="0" smtClean="0"/>
              <a:t>上一次调用</a:t>
            </a:r>
            <a:r>
              <a:rPr lang="en-US" altLang="zh-CN" sz="1600" dirty="0" err="1" smtClean="0"/>
              <a:t>msgrcv</a:t>
            </a:r>
            <a:r>
              <a:rPr lang="zh-CN" altLang="en-US" sz="1600" dirty="0" smtClean="0"/>
              <a:t>的</a:t>
            </a:r>
            <a:r>
              <a:rPr lang="zh-CN" altLang="en-US" sz="1600" dirty="0"/>
              <a:t>时间</a:t>
            </a:r>
            <a:r>
              <a:rPr lang="en-US" altLang="zh-CN" sz="1600" dirty="0" smtClean="0"/>
              <a:t>*/</a:t>
            </a:r>
            <a:endParaRPr lang="en-US" altLang="zh-CN" sz="1600" dirty="0"/>
          </a:p>
          <a:p>
            <a:pPr marL="0" indent="0">
              <a:buNone/>
            </a:pPr>
            <a:r>
              <a:rPr lang="en-US" altLang="zh-CN" sz="1600" dirty="0"/>
              <a:t>	</a:t>
            </a:r>
            <a:r>
              <a:rPr lang="en-US" altLang="zh-CN" sz="1600" dirty="0" err="1"/>
              <a:t>time_t</a:t>
            </a:r>
            <a:r>
              <a:rPr lang="en-US" altLang="zh-CN" sz="1600" dirty="0"/>
              <a:t> </a:t>
            </a:r>
            <a:r>
              <a:rPr lang="en-US" altLang="zh-CN" sz="1600" dirty="0" err="1"/>
              <a:t>q_ctime</a:t>
            </a:r>
            <a:r>
              <a:rPr lang="en-US" altLang="zh-CN" sz="1600" dirty="0"/>
              <a:t>;		</a:t>
            </a:r>
            <a:r>
              <a:rPr lang="en-US" altLang="zh-CN" sz="1600" dirty="0" smtClean="0"/>
              <a:t>/* </a:t>
            </a:r>
            <a:r>
              <a:rPr lang="zh-CN" altLang="en-US" sz="1600" dirty="0" smtClean="0"/>
              <a:t>上</a:t>
            </a:r>
            <a:r>
              <a:rPr lang="zh-CN" altLang="en-US" sz="1600" dirty="0"/>
              <a:t>一</a:t>
            </a:r>
            <a:r>
              <a:rPr lang="zh-CN" altLang="en-US" sz="1600" dirty="0" smtClean="0"/>
              <a:t>次的时间</a:t>
            </a:r>
            <a:r>
              <a:rPr lang="en-US" altLang="zh-CN" sz="1600" dirty="0" smtClean="0"/>
              <a:t> </a:t>
            </a:r>
            <a:r>
              <a:rPr lang="en-US" altLang="zh-CN" sz="1600" dirty="0"/>
              <a:t>*/</a:t>
            </a:r>
          </a:p>
          <a:p>
            <a:pPr marL="0" indent="0">
              <a:buNone/>
            </a:pPr>
            <a:r>
              <a:rPr lang="en-US" altLang="zh-CN" sz="1600" dirty="0"/>
              <a:t>	unsigned long </a:t>
            </a:r>
            <a:r>
              <a:rPr lang="en-US" altLang="zh-CN" sz="1600" dirty="0" err="1"/>
              <a:t>q_cbytes</a:t>
            </a:r>
            <a:r>
              <a:rPr lang="en-US" altLang="zh-CN" sz="1600" dirty="0"/>
              <a:t>;	</a:t>
            </a:r>
            <a:r>
              <a:rPr lang="en-US" altLang="zh-CN" sz="1600" dirty="0" smtClean="0"/>
              <a:t>/* </a:t>
            </a:r>
            <a:r>
              <a:rPr lang="zh-CN" altLang="en-US" sz="1600" dirty="0" smtClean="0"/>
              <a:t>队列当前字节数</a:t>
            </a:r>
            <a:r>
              <a:rPr lang="en-US" altLang="zh-CN" sz="1600" dirty="0" smtClean="0"/>
              <a:t>*/</a:t>
            </a:r>
            <a:endParaRPr lang="en-US" altLang="zh-CN" sz="1600" dirty="0"/>
          </a:p>
          <a:p>
            <a:pPr marL="0" indent="0">
              <a:buNone/>
            </a:pPr>
            <a:r>
              <a:rPr lang="en-US" altLang="zh-CN" sz="1600" dirty="0"/>
              <a:t>	unsigned long </a:t>
            </a:r>
            <a:r>
              <a:rPr lang="en-US" altLang="zh-CN" sz="1600" dirty="0" err="1"/>
              <a:t>q_qnum</a:t>
            </a:r>
            <a:r>
              <a:rPr lang="en-US" altLang="zh-CN" sz="1600" dirty="0"/>
              <a:t>;	</a:t>
            </a:r>
            <a:r>
              <a:rPr lang="en-US" altLang="zh-CN" sz="1600" dirty="0" smtClean="0"/>
              <a:t>/* </a:t>
            </a:r>
            <a:r>
              <a:rPr lang="zh-CN" altLang="en-US" sz="1600" dirty="0" smtClean="0"/>
              <a:t>队列里的消息数</a:t>
            </a:r>
            <a:r>
              <a:rPr lang="en-US" altLang="zh-CN" sz="1600" dirty="0" smtClean="0"/>
              <a:t> </a:t>
            </a:r>
            <a:r>
              <a:rPr lang="en-US" altLang="zh-CN" sz="1600" dirty="0"/>
              <a:t>*/</a:t>
            </a:r>
          </a:p>
          <a:p>
            <a:pPr marL="0" indent="0">
              <a:buNone/>
            </a:pPr>
            <a:r>
              <a:rPr lang="en-US" altLang="zh-CN" sz="1600" dirty="0"/>
              <a:t>	unsigned long </a:t>
            </a:r>
            <a:r>
              <a:rPr lang="en-US" altLang="zh-CN" sz="1600" dirty="0" err="1"/>
              <a:t>q_qbytes</a:t>
            </a:r>
            <a:r>
              <a:rPr lang="en-US" altLang="zh-CN" sz="1600" dirty="0"/>
              <a:t>;	</a:t>
            </a:r>
            <a:r>
              <a:rPr lang="en-US" altLang="zh-CN" sz="1600" dirty="0" smtClean="0"/>
              <a:t>/* </a:t>
            </a:r>
            <a:r>
              <a:rPr lang="zh-CN" altLang="en-US" sz="1600" dirty="0" smtClean="0"/>
              <a:t>队列的最大字节数</a:t>
            </a:r>
            <a:r>
              <a:rPr lang="en-US" altLang="zh-CN" sz="1600" dirty="0" smtClean="0"/>
              <a:t>*/</a:t>
            </a:r>
            <a:endParaRPr lang="en-US" altLang="zh-CN" sz="1600" dirty="0"/>
          </a:p>
          <a:p>
            <a:pPr marL="0" indent="0">
              <a:buNone/>
            </a:pPr>
            <a:r>
              <a:rPr lang="en-US" altLang="zh-CN" sz="1600" dirty="0"/>
              <a:t>	</a:t>
            </a:r>
            <a:r>
              <a:rPr lang="en-US" altLang="zh-CN" sz="1600" dirty="0" err="1"/>
              <a:t>pid_t</a:t>
            </a:r>
            <a:r>
              <a:rPr lang="en-US" altLang="zh-CN" sz="1600" dirty="0"/>
              <a:t> </a:t>
            </a:r>
            <a:r>
              <a:rPr lang="en-US" altLang="zh-CN" sz="1600" dirty="0" err="1"/>
              <a:t>q_lspid</a:t>
            </a:r>
            <a:r>
              <a:rPr lang="en-US" altLang="zh-CN" sz="1600" dirty="0"/>
              <a:t>;		</a:t>
            </a:r>
            <a:r>
              <a:rPr lang="en-US" altLang="zh-CN" sz="1600" dirty="0" smtClean="0"/>
              <a:t>/* </a:t>
            </a:r>
            <a:r>
              <a:rPr lang="zh-CN" altLang="en-US" sz="1600" dirty="0" smtClean="0"/>
              <a:t>上一次调用</a:t>
            </a:r>
            <a:r>
              <a:rPr lang="en-US" altLang="zh-CN" sz="1600" dirty="0" err="1" smtClean="0"/>
              <a:t>msgsnd</a:t>
            </a:r>
            <a:r>
              <a:rPr lang="zh-CN" altLang="en-US" sz="1600" dirty="0" smtClean="0"/>
              <a:t>进程的</a:t>
            </a:r>
            <a:r>
              <a:rPr lang="en-US" altLang="zh-CN" sz="1600" dirty="0" err="1" smtClean="0"/>
              <a:t>pid</a:t>
            </a:r>
            <a:r>
              <a:rPr lang="en-US" altLang="zh-CN" sz="1600" dirty="0" smtClean="0"/>
              <a:t>*/</a:t>
            </a:r>
            <a:endParaRPr lang="en-US" altLang="zh-CN" sz="1600" dirty="0"/>
          </a:p>
          <a:p>
            <a:pPr marL="0" indent="0">
              <a:buNone/>
            </a:pPr>
            <a:r>
              <a:rPr lang="en-US" altLang="zh-CN" sz="1600" dirty="0"/>
              <a:t>	</a:t>
            </a:r>
            <a:r>
              <a:rPr lang="en-US" altLang="zh-CN" sz="1600" dirty="0" err="1"/>
              <a:t>pid_t</a:t>
            </a:r>
            <a:r>
              <a:rPr lang="en-US" altLang="zh-CN" sz="1600" dirty="0"/>
              <a:t> </a:t>
            </a:r>
            <a:r>
              <a:rPr lang="en-US" altLang="zh-CN" sz="1600" dirty="0" err="1"/>
              <a:t>q_lrpid</a:t>
            </a:r>
            <a:r>
              <a:rPr lang="en-US" altLang="zh-CN" sz="1600" dirty="0"/>
              <a:t>;		</a:t>
            </a:r>
            <a:r>
              <a:rPr lang="en-US" altLang="zh-CN" sz="1600" dirty="0" smtClean="0"/>
              <a:t>/* </a:t>
            </a:r>
            <a:r>
              <a:rPr lang="en-US" altLang="zh-CN" sz="1600" dirty="0"/>
              <a:t> </a:t>
            </a:r>
            <a:r>
              <a:rPr lang="zh-CN" altLang="en-US" sz="1600" dirty="0" smtClean="0"/>
              <a:t>上一次</a:t>
            </a:r>
            <a:r>
              <a:rPr lang="zh-CN" altLang="en-US" sz="1600" dirty="0"/>
              <a:t>接收</a:t>
            </a:r>
            <a:r>
              <a:rPr lang="zh-CN" altLang="en-US" sz="1600" dirty="0" smtClean="0"/>
              <a:t>消息</a:t>
            </a:r>
            <a:r>
              <a:rPr lang="zh-CN" altLang="en-US" sz="1600" dirty="0"/>
              <a:t>进程的</a:t>
            </a:r>
            <a:r>
              <a:rPr lang="en-US" altLang="zh-CN" sz="1600" dirty="0" err="1"/>
              <a:t>pid</a:t>
            </a:r>
            <a:r>
              <a:rPr lang="en-US" altLang="zh-CN" sz="1600" dirty="0" smtClean="0"/>
              <a:t>*/</a:t>
            </a:r>
            <a:endParaRPr lang="en-US" altLang="zh-CN" sz="1600" dirty="0"/>
          </a:p>
          <a:p>
            <a:pPr marL="0" indent="0">
              <a:buNone/>
            </a:pPr>
            <a:r>
              <a:rPr lang="en-US" altLang="zh-CN" sz="1600" dirty="0"/>
              <a:t>	</a:t>
            </a:r>
            <a:r>
              <a:rPr lang="en-US" altLang="zh-CN" sz="1600" dirty="0" err="1"/>
              <a:t>struct</a:t>
            </a:r>
            <a:r>
              <a:rPr lang="en-US" altLang="zh-CN" sz="1600" dirty="0"/>
              <a:t> </a:t>
            </a:r>
            <a:r>
              <a:rPr lang="en-US" altLang="zh-CN" sz="1600" dirty="0" err="1"/>
              <a:t>list_head</a:t>
            </a:r>
            <a:r>
              <a:rPr lang="en-US" altLang="zh-CN" sz="1600" dirty="0"/>
              <a:t> </a:t>
            </a:r>
            <a:r>
              <a:rPr lang="en-US" altLang="zh-CN" sz="1600" dirty="0" err="1"/>
              <a:t>q_messages</a:t>
            </a:r>
            <a:r>
              <a:rPr lang="en-US" altLang="zh-CN" sz="1600" dirty="0" smtClean="0"/>
              <a:t>;     /*</a:t>
            </a:r>
            <a:r>
              <a:rPr lang="zh-CN" altLang="en-US" sz="1600" dirty="0" smtClean="0"/>
              <a:t>消息队列</a:t>
            </a:r>
            <a:r>
              <a:rPr lang="en-US" altLang="zh-CN" sz="1600" dirty="0" smtClean="0"/>
              <a:t>*/</a:t>
            </a:r>
            <a:endParaRPr lang="en-US" altLang="zh-CN" sz="1600" dirty="0"/>
          </a:p>
          <a:p>
            <a:pPr marL="0" indent="0">
              <a:buNone/>
            </a:pPr>
            <a:r>
              <a:rPr lang="en-US" altLang="zh-CN" sz="1600" dirty="0"/>
              <a:t>	</a:t>
            </a:r>
            <a:r>
              <a:rPr lang="en-US" altLang="zh-CN" sz="1600" dirty="0" err="1"/>
              <a:t>struct</a:t>
            </a:r>
            <a:r>
              <a:rPr lang="en-US" altLang="zh-CN" sz="1600" dirty="0"/>
              <a:t> </a:t>
            </a:r>
            <a:r>
              <a:rPr lang="en-US" altLang="zh-CN" sz="1600" dirty="0" err="1"/>
              <a:t>list_head</a:t>
            </a:r>
            <a:r>
              <a:rPr lang="en-US" altLang="zh-CN" sz="1600" dirty="0"/>
              <a:t> </a:t>
            </a:r>
            <a:r>
              <a:rPr lang="en-US" altLang="zh-CN" sz="1600" dirty="0" err="1"/>
              <a:t>q_receivers</a:t>
            </a:r>
            <a:r>
              <a:rPr lang="en-US" altLang="zh-CN" sz="1600" dirty="0" smtClean="0"/>
              <a:t>;     /*</a:t>
            </a:r>
            <a:r>
              <a:rPr lang="zh-CN" altLang="en-US" sz="1600" dirty="0" smtClean="0"/>
              <a:t>消息接收进程链表</a:t>
            </a:r>
            <a:r>
              <a:rPr lang="en-US" altLang="zh-CN" sz="1600" dirty="0" smtClean="0"/>
              <a:t>*/</a:t>
            </a:r>
            <a:endParaRPr lang="en-US" altLang="zh-CN" sz="1600" dirty="0"/>
          </a:p>
          <a:p>
            <a:pPr marL="0" indent="0">
              <a:buNone/>
            </a:pPr>
            <a:r>
              <a:rPr lang="en-US" altLang="zh-CN" sz="1600" dirty="0"/>
              <a:t>	</a:t>
            </a:r>
            <a:r>
              <a:rPr lang="en-US" altLang="zh-CN" sz="1600" dirty="0" err="1"/>
              <a:t>struct</a:t>
            </a:r>
            <a:r>
              <a:rPr lang="en-US" altLang="zh-CN" sz="1600" dirty="0"/>
              <a:t> </a:t>
            </a:r>
            <a:r>
              <a:rPr lang="en-US" altLang="zh-CN" sz="1600" dirty="0" err="1"/>
              <a:t>list_head</a:t>
            </a:r>
            <a:r>
              <a:rPr lang="en-US" altLang="zh-CN" sz="1600" dirty="0"/>
              <a:t> </a:t>
            </a:r>
            <a:r>
              <a:rPr lang="en-US" altLang="zh-CN" sz="1600" dirty="0" err="1"/>
              <a:t>q_senders</a:t>
            </a:r>
            <a:r>
              <a:rPr lang="en-US" altLang="zh-CN" sz="1600" dirty="0" smtClean="0"/>
              <a:t>;        /*</a:t>
            </a:r>
            <a:r>
              <a:rPr lang="zh-CN" altLang="en-US" sz="1600" dirty="0" smtClean="0"/>
              <a:t>消息发送进程链表</a:t>
            </a:r>
            <a:r>
              <a:rPr lang="en-US" altLang="zh-CN" sz="1600" dirty="0" smtClean="0"/>
              <a:t>*/</a:t>
            </a:r>
            <a:endParaRPr lang="en-US" altLang="zh-CN" sz="1600" dirty="0"/>
          </a:p>
          <a:p>
            <a:pPr marL="0" indent="0">
              <a:buNone/>
            </a:pPr>
            <a:r>
              <a:rPr lang="en-US" altLang="zh-CN" sz="1600" dirty="0" smtClean="0"/>
              <a:t>};</a:t>
            </a:r>
          </a:p>
          <a:p>
            <a:r>
              <a:rPr lang="en-US" altLang="zh-CN" sz="1600" dirty="0" err="1"/>
              <a:t>q</a:t>
            </a:r>
            <a:r>
              <a:rPr lang="en-US" altLang="zh-CN" sz="1600" dirty="0" err="1" smtClean="0"/>
              <a:t>_messages</a:t>
            </a:r>
            <a:r>
              <a:rPr lang="zh-CN" altLang="en-US" sz="1600" dirty="0" smtClean="0"/>
              <a:t>中各个消息都封装在一个</a:t>
            </a:r>
            <a:r>
              <a:rPr lang="en-US" altLang="zh-CN" sz="1600" dirty="0" err="1" smtClean="0"/>
              <a:t>msg_msg</a:t>
            </a:r>
            <a:r>
              <a:rPr lang="zh-CN" altLang="en-US" sz="1600" dirty="0" smtClean="0"/>
              <a:t>实例中。</a:t>
            </a:r>
            <a:endParaRPr lang="zh-CN" altLang="en-US" sz="1600" dirty="0"/>
          </a:p>
        </p:txBody>
      </p:sp>
    </p:spTree>
    <p:extLst>
      <p:ext uri="{BB962C8B-B14F-4D97-AF65-F5344CB8AC3E}">
        <p14:creationId xmlns:p14="http://schemas.microsoft.com/office/powerpoint/2010/main" val="202726577"/>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b="0" dirty="0"/>
              <a:t>每个消息用一个</a:t>
            </a:r>
            <a:r>
              <a:rPr lang="en-US" altLang="zh-CN" sz="2400" b="0" dirty="0" err="1" smtClean="0"/>
              <a:t>msg_msg</a:t>
            </a:r>
            <a:r>
              <a:rPr lang="zh-CN" altLang="en-US" sz="2400" b="0" dirty="0"/>
              <a:t>（</a:t>
            </a:r>
            <a:r>
              <a:rPr lang="en-US" altLang="zh-CN" sz="2400" b="0" dirty="0"/>
              <a:t>include/</a:t>
            </a:r>
            <a:r>
              <a:rPr lang="en-US" altLang="zh-CN" sz="2400" b="0" dirty="0" err="1"/>
              <a:t>linux</a:t>
            </a:r>
            <a:r>
              <a:rPr lang="en-US" altLang="zh-CN" sz="2400" b="0" dirty="0"/>
              <a:t>/</a:t>
            </a:r>
            <a:r>
              <a:rPr lang="en-US" altLang="zh-CN" sz="2400" b="0" dirty="0" err="1"/>
              <a:t>msg.h</a:t>
            </a:r>
            <a:r>
              <a:rPr lang="zh-CN" altLang="en-US" sz="2400" b="0" dirty="0" smtClean="0"/>
              <a:t>）结构</a:t>
            </a:r>
            <a:r>
              <a:rPr lang="zh-CN" altLang="en-US" sz="2400" b="0" dirty="0"/>
              <a:t>描述，结构列出如下：</a:t>
            </a:r>
            <a:endParaRPr lang="en-US" altLang="zh-CN" sz="2400" dirty="0" smtClean="0"/>
          </a:p>
          <a:p>
            <a:pPr marL="0" indent="0">
              <a:buNone/>
            </a:pPr>
            <a:r>
              <a:rPr lang="en-US" altLang="zh-CN" sz="2000" dirty="0" err="1" smtClean="0"/>
              <a:t>struct</a:t>
            </a:r>
            <a:r>
              <a:rPr lang="en-US" altLang="zh-CN" sz="2000" dirty="0" smtClean="0"/>
              <a:t> </a:t>
            </a:r>
            <a:r>
              <a:rPr lang="en-US" altLang="zh-CN" sz="2000" dirty="0" err="1" smtClean="0"/>
              <a:t>msg_msg</a:t>
            </a:r>
            <a:r>
              <a:rPr lang="en-US" altLang="zh-CN" sz="2000" dirty="0" smtClean="0"/>
              <a:t> {</a:t>
            </a:r>
          </a:p>
          <a:p>
            <a:pPr marL="0" indent="0">
              <a:buNone/>
            </a:pPr>
            <a:r>
              <a:rPr lang="en-US" altLang="zh-CN" sz="2000" dirty="0" smtClean="0"/>
              <a:t>	</a:t>
            </a:r>
            <a:r>
              <a:rPr lang="en-US" altLang="zh-CN" sz="2000" dirty="0" err="1" smtClean="0"/>
              <a:t>struct</a:t>
            </a:r>
            <a:r>
              <a:rPr lang="en-US" altLang="zh-CN" sz="2000" dirty="0" smtClean="0"/>
              <a:t> </a:t>
            </a:r>
            <a:r>
              <a:rPr lang="en-US" altLang="zh-CN" sz="2000" dirty="0" err="1" smtClean="0"/>
              <a:t>list_head</a:t>
            </a:r>
            <a:r>
              <a:rPr lang="en-US" altLang="zh-CN" sz="2000" dirty="0" smtClean="0"/>
              <a:t> </a:t>
            </a:r>
            <a:r>
              <a:rPr lang="en-US" altLang="zh-CN" sz="2000" dirty="0" err="1" smtClean="0"/>
              <a:t>m_list</a:t>
            </a:r>
            <a:r>
              <a:rPr lang="en-US" altLang="zh-CN" sz="2000" dirty="0" smtClean="0"/>
              <a:t>; /*</a:t>
            </a:r>
            <a:r>
              <a:rPr lang="zh-CN" altLang="en-US" sz="2000" dirty="0" smtClean="0"/>
              <a:t>连接各个消息的链表元素</a:t>
            </a:r>
            <a:r>
              <a:rPr lang="en-US" altLang="zh-CN" sz="2000" dirty="0" smtClean="0"/>
              <a:t>*/</a:t>
            </a:r>
          </a:p>
          <a:p>
            <a:pPr marL="0" indent="0">
              <a:buNone/>
            </a:pPr>
            <a:r>
              <a:rPr lang="en-US" altLang="zh-CN" sz="2000" dirty="0" smtClean="0"/>
              <a:t>	long  </a:t>
            </a:r>
            <a:r>
              <a:rPr lang="en-US" altLang="zh-CN" sz="2000" dirty="0" err="1" smtClean="0"/>
              <a:t>m_type</a:t>
            </a:r>
            <a:r>
              <a:rPr lang="en-US" altLang="zh-CN" sz="2000" dirty="0" smtClean="0"/>
              <a:t>;          /*</a:t>
            </a:r>
            <a:r>
              <a:rPr lang="zh-CN" altLang="en-US" sz="2000" dirty="0" smtClean="0"/>
              <a:t>消息类型</a:t>
            </a:r>
            <a:r>
              <a:rPr lang="en-US" altLang="zh-CN" sz="2000" dirty="0" smtClean="0"/>
              <a:t>*/</a:t>
            </a:r>
          </a:p>
          <a:p>
            <a:pPr marL="0" indent="0">
              <a:buNone/>
            </a:pPr>
            <a:r>
              <a:rPr lang="en-US" altLang="zh-CN" sz="2000" dirty="0" smtClean="0"/>
              <a:t>	</a:t>
            </a:r>
            <a:r>
              <a:rPr lang="en-US" altLang="zh-CN" sz="2000" dirty="0" err="1" smtClean="0"/>
              <a:t>int</a:t>
            </a:r>
            <a:r>
              <a:rPr lang="en-US" altLang="zh-CN" sz="2000" dirty="0" smtClean="0"/>
              <a:t> </a:t>
            </a:r>
            <a:r>
              <a:rPr lang="en-US" altLang="zh-CN" sz="2000" dirty="0" err="1" smtClean="0"/>
              <a:t>m_ts</a:t>
            </a:r>
            <a:r>
              <a:rPr lang="en-US" altLang="zh-CN" sz="2000" dirty="0" smtClean="0"/>
              <a:t>;           /* </a:t>
            </a:r>
            <a:r>
              <a:rPr lang="zh-CN" altLang="en-US" sz="2000" dirty="0" smtClean="0"/>
              <a:t>消息正文长度</a:t>
            </a:r>
            <a:r>
              <a:rPr lang="en-US" altLang="zh-CN" sz="2000" dirty="0" smtClean="0"/>
              <a:t>*/</a:t>
            </a:r>
          </a:p>
          <a:p>
            <a:pPr marL="0" indent="0">
              <a:buNone/>
            </a:pPr>
            <a:r>
              <a:rPr lang="en-US" altLang="zh-CN" sz="2000" dirty="0" smtClean="0"/>
              <a:t>	</a:t>
            </a:r>
            <a:r>
              <a:rPr lang="en-US" altLang="zh-CN" sz="2000" dirty="0" err="1" smtClean="0"/>
              <a:t>struct</a:t>
            </a:r>
            <a:r>
              <a:rPr lang="en-US" altLang="zh-CN" sz="2000" dirty="0" smtClean="0"/>
              <a:t> </a:t>
            </a:r>
            <a:r>
              <a:rPr lang="en-US" altLang="zh-CN" sz="2000" dirty="0" err="1" smtClean="0"/>
              <a:t>msg_msgseg</a:t>
            </a:r>
            <a:r>
              <a:rPr lang="en-US" altLang="zh-CN" sz="2000" dirty="0" smtClean="0"/>
              <a:t>* next;</a:t>
            </a:r>
          </a:p>
          <a:p>
            <a:pPr marL="0" indent="0">
              <a:buNone/>
            </a:pPr>
            <a:r>
              <a:rPr lang="en-US" altLang="zh-CN" sz="2000" dirty="0" smtClean="0"/>
              <a:t>	void *security;/* the actual message follows immediately */</a:t>
            </a:r>
          </a:p>
          <a:p>
            <a:pPr marL="0" indent="0">
              <a:buNone/>
            </a:pPr>
            <a:r>
              <a:rPr lang="en-US" altLang="zh-CN" sz="2000" dirty="0" smtClean="0"/>
              <a:t>};</a:t>
            </a:r>
          </a:p>
          <a:p>
            <a:pPr marL="0" indent="0">
              <a:buNone/>
            </a:pPr>
            <a:endParaRPr lang="en-US" altLang="zh-CN" sz="2000"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4543425"/>
            <a:ext cx="7429500" cy="2314575"/>
          </a:xfrm>
          <a:prstGeom prst="rect">
            <a:avLst/>
          </a:prstGeom>
        </p:spPr>
      </p:pic>
    </p:spTree>
    <p:extLst>
      <p:ext uri="{BB962C8B-B14F-4D97-AF65-F5344CB8AC3E}">
        <p14:creationId xmlns:p14="http://schemas.microsoft.com/office/powerpoint/2010/main" val="1242298072"/>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在通过消息队列通信时，发送进程和接收进程都可以进入睡眠：如果消息队列已经达到最大容量，则发送者在试图写入消息时会进入睡眠，如果队列中没有消息，那么接收者在试图获取消息时会进入睡眠。</a:t>
            </a:r>
            <a:endParaRPr lang="en-US" altLang="zh-CN" sz="2400" dirty="0" smtClean="0"/>
          </a:p>
          <a:p>
            <a:r>
              <a:rPr lang="zh-CN" altLang="en-US" sz="2400" dirty="0" smtClean="0"/>
              <a:t>睡眠的发送者放置在</a:t>
            </a:r>
            <a:r>
              <a:rPr lang="en-US" altLang="zh-CN" sz="2400" dirty="0" err="1" smtClean="0"/>
              <a:t>msg_queue</a:t>
            </a:r>
            <a:r>
              <a:rPr lang="zh-CN" altLang="en-US" sz="2400" dirty="0" smtClean="0"/>
              <a:t>的</a:t>
            </a:r>
            <a:r>
              <a:rPr lang="en-US" altLang="zh-CN" sz="2400" dirty="0" err="1" smtClean="0"/>
              <a:t>q_senders</a:t>
            </a:r>
            <a:r>
              <a:rPr lang="zh-CN" altLang="en-US" sz="2400" dirty="0" smtClean="0"/>
              <a:t>链表中，链表元素使用下列数据结（</a:t>
            </a:r>
            <a:r>
              <a:rPr lang="en-US" altLang="zh-CN" sz="2400" dirty="0" err="1" smtClean="0"/>
              <a:t>ipc</a:t>
            </a:r>
            <a:r>
              <a:rPr lang="en-US" altLang="zh-CN" sz="2400" dirty="0" smtClean="0"/>
              <a:t>/</a:t>
            </a:r>
            <a:r>
              <a:rPr lang="en-US" altLang="zh-CN" sz="2400" dirty="0" err="1" smtClean="0"/>
              <a:t>msg.c</a:t>
            </a:r>
            <a:r>
              <a:rPr lang="zh-CN" altLang="en-US" sz="2400" dirty="0" smtClean="0"/>
              <a:t>）</a:t>
            </a:r>
            <a:r>
              <a:rPr lang="zh-CN" altLang="en-US" dirty="0" smtClean="0"/>
              <a:t>：</a:t>
            </a:r>
            <a:endParaRPr lang="en-US" altLang="zh-CN" dirty="0" smtClean="0"/>
          </a:p>
          <a:p>
            <a:pPr marL="0" indent="0">
              <a:buNone/>
            </a:pPr>
            <a:r>
              <a:rPr lang="en-US" altLang="zh-CN" sz="2000" b="0" dirty="0" err="1" smtClean="0"/>
              <a:t>struct</a:t>
            </a:r>
            <a:r>
              <a:rPr lang="en-US" altLang="zh-CN" sz="2000" b="0" dirty="0" smtClean="0"/>
              <a:t> </a:t>
            </a:r>
            <a:r>
              <a:rPr lang="en-US" altLang="zh-CN" sz="2000" b="0" dirty="0" err="1"/>
              <a:t>msg_sender</a:t>
            </a:r>
            <a:r>
              <a:rPr lang="en-US" altLang="zh-CN" sz="2000" b="0" dirty="0"/>
              <a:t> </a:t>
            </a:r>
            <a:r>
              <a:rPr lang="en-US" altLang="zh-CN" sz="2000" b="0" dirty="0" smtClean="0"/>
              <a:t>{</a:t>
            </a:r>
          </a:p>
          <a:p>
            <a:pPr marL="0" indent="0">
              <a:buNone/>
            </a:pPr>
            <a:r>
              <a:rPr lang="en-US" altLang="zh-CN" sz="2000" b="0" dirty="0"/>
              <a:t>	</a:t>
            </a:r>
            <a:r>
              <a:rPr lang="en-US" altLang="zh-CN" sz="2000" b="0" dirty="0" err="1"/>
              <a:t>struct</a:t>
            </a:r>
            <a:r>
              <a:rPr lang="en-US" altLang="zh-CN" sz="2000" b="0" dirty="0"/>
              <a:t> </a:t>
            </a:r>
            <a:r>
              <a:rPr lang="en-US" altLang="zh-CN" sz="2000" b="0" dirty="0" err="1"/>
              <a:t>list_head</a:t>
            </a:r>
            <a:r>
              <a:rPr lang="en-US" altLang="zh-CN" sz="2000" b="0" dirty="0"/>
              <a:t>	list;</a:t>
            </a:r>
          </a:p>
          <a:p>
            <a:pPr marL="0" indent="0">
              <a:buNone/>
            </a:pPr>
            <a:r>
              <a:rPr lang="en-US" altLang="zh-CN" sz="2000" b="0" dirty="0"/>
              <a:t>	</a:t>
            </a:r>
            <a:r>
              <a:rPr lang="en-US" altLang="zh-CN" sz="2000" b="0" dirty="0" err="1"/>
              <a:t>struct</a:t>
            </a:r>
            <a:r>
              <a:rPr lang="en-US" altLang="zh-CN" sz="2000" b="0" dirty="0"/>
              <a:t> </a:t>
            </a:r>
            <a:r>
              <a:rPr lang="en-US" altLang="zh-CN" sz="2000" b="0" dirty="0" err="1"/>
              <a:t>task_struct</a:t>
            </a:r>
            <a:r>
              <a:rPr lang="en-US" altLang="zh-CN" sz="2000" b="0" dirty="0"/>
              <a:t>	*tsk;</a:t>
            </a:r>
          </a:p>
          <a:p>
            <a:pPr marL="0" indent="0">
              <a:buNone/>
            </a:pPr>
            <a:r>
              <a:rPr lang="en-US" altLang="zh-CN" sz="2000" b="0" dirty="0" smtClean="0"/>
              <a:t>};</a:t>
            </a:r>
          </a:p>
          <a:p>
            <a:r>
              <a:rPr lang="en-US" altLang="zh-CN" sz="2000" b="0" dirty="0" smtClean="0"/>
              <a:t>list</a:t>
            </a:r>
            <a:r>
              <a:rPr lang="zh-CN" altLang="en-US" sz="2000" b="0" dirty="0" smtClean="0"/>
              <a:t>是链表元素，</a:t>
            </a:r>
            <a:r>
              <a:rPr lang="en-US" altLang="zh-CN" sz="2000" b="0" dirty="0" err="1" smtClean="0"/>
              <a:t>tak</a:t>
            </a:r>
            <a:r>
              <a:rPr lang="zh-CN" altLang="en-US" sz="2000" b="0" dirty="0" smtClean="0"/>
              <a:t>是指向对应进程的</a:t>
            </a:r>
            <a:r>
              <a:rPr lang="en-US" altLang="zh-CN" sz="2000" b="0" dirty="0" err="1" smtClean="0"/>
              <a:t>task_struct</a:t>
            </a:r>
            <a:r>
              <a:rPr lang="zh-CN" altLang="en-US" sz="2000" b="0" dirty="0" smtClean="0"/>
              <a:t>的指针。</a:t>
            </a:r>
            <a:endParaRPr lang="en-US" altLang="zh-CN" sz="2000" b="0" dirty="0"/>
          </a:p>
        </p:txBody>
      </p:sp>
    </p:spTree>
    <p:extLst>
      <p:ext uri="{BB962C8B-B14F-4D97-AF65-F5344CB8AC3E}">
        <p14:creationId xmlns:p14="http://schemas.microsoft.com/office/powerpoint/2010/main" val="2195718365"/>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0113" y="1341438"/>
            <a:ext cx="7856537" cy="5874610"/>
          </a:xfrm>
        </p:spPr>
        <p:txBody>
          <a:bodyPr/>
          <a:lstStyle/>
          <a:p>
            <a:r>
              <a:rPr lang="en-US" altLang="zh-CN" dirty="0" err="1"/>
              <a:t>q</a:t>
            </a:r>
            <a:r>
              <a:rPr lang="en-US" altLang="zh-CN" dirty="0" err="1" smtClean="0"/>
              <a:t>_receivers</a:t>
            </a:r>
            <a:r>
              <a:rPr lang="zh-CN" altLang="en-US" dirty="0" smtClean="0"/>
              <a:t>链表中用于保存接收进程的数据结构：</a:t>
            </a:r>
            <a:endParaRPr lang="en-US" altLang="zh-CN" dirty="0" smtClean="0"/>
          </a:p>
          <a:p>
            <a:pPr marL="0" indent="0">
              <a:buNone/>
            </a:pPr>
            <a:r>
              <a:rPr lang="en-US" altLang="zh-CN" sz="2000" dirty="0" err="1"/>
              <a:t>struct</a:t>
            </a:r>
            <a:r>
              <a:rPr lang="en-US" altLang="zh-CN" sz="2000" dirty="0"/>
              <a:t> </a:t>
            </a:r>
            <a:r>
              <a:rPr lang="en-US" altLang="zh-CN" sz="2000" dirty="0" err="1"/>
              <a:t>msg_receiver</a:t>
            </a:r>
            <a:r>
              <a:rPr lang="en-US" altLang="zh-CN" sz="2000" dirty="0"/>
              <a:t> {</a:t>
            </a:r>
          </a:p>
          <a:p>
            <a:pPr marL="0" indent="0">
              <a:buNone/>
            </a:pPr>
            <a:r>
              <a:rPr lang="en-US" altLang="zh-CN" sz="2000" dirty="0"/>
              <a:t>	</a:t>
            </a:r>
            <a:r>
              <a:rPr lang="en-US" altLang="zh-CN" sz="2000" dirty="0" err="1"/>
              <a:t>struct</a:t>
            </a:r>
            <a:r>
              <a:rPr lang="en-US" altLang="zh-CN" sz="2000" dirty="0"/>
              <a:t> </a:t>
            </a:r>
            <a:r>
              <a:rPr lang="en-US" altLang="zh-CN" sz="2000" dirty="0" err="1"/>
              <a:t>list_head</a:t>
            </a:r>
            <a:r>
              <a:rPr lang="en-US" altLang="zh-CN" sz="2000" dirty="0"/>
              <a:t>	</a:t>
            </a:r>
            <a:r>
              <a:rPr lang="en-US" altLang="zh-CN" sz="2000" dirty="0" err="1"/>
              <a:t>r_list</a:t>
            </a:r>
            <a:r>
              <a:rPr lang="en-US" altLang="zh-CN" sz="2000" dirty="0"/>
              <a:t>;</a:t>
            </a:r>
          </a:p>
          <a:p>
            <a:pPr marL="0" indent="0">
              <a:buNone/>
            </a:pPr>
            <a:r>
              <a:rPr lang="en-US" altLang="zh-CN" sz="2000" dirty="0"/>
              <a:t>	</a:t>
            </a:r>
            <a:r>
              <a:rPr lang="en-US" altLang="zh-CN" sz="2000" dirty="0" err="1"/>
              <a:t>struct</a:t>
            </a:r>
            <a:r>
              <a:rPr lang="en-US" altLang="zh-CN" sz="2000" dirty="0"/>
              <a:t> </a:t>
            </a:r>
            <a:r>
              <a:rPr lang="en-US" altLang="zh-CN" sz="2000" dirty="0" err="1"/>
              <a:t>task_struct</a:t>
            </a:r>
            <a:r>
              <a:rPr lang="en-US" altLang="zh-CN" sz="2000" dirty="0"/>
              <a:t>	*</a:t>
            </a:r>
            <a:r>
              <a:rPr lang="en-US" altLang="zh-CN" sz="2000" dirty="0" err="1"/>
              <a:t>r_tsk</a:t>
            </a:r>
            <a:r>
              <a:rPr lang="en-US" altLang="zh-CN" sz="2000" dirty="0"/>
              <a:t>;</a:t>
            </a:r>
          </a:p>
          <a:p>
            <a:pPr marL="0" indent="0">
              <a:buNone/>
            </a:pPr>
            <a:r>
              <a:rPr lang="en-US" altLang="zh-CN" sz="2000" dirty="0"/>
              <a:t>	</a:t>
            </a:r>
            <a:r>
              <a:rPr lang="en-US" altLang="zh-CN" sz="2000" dirty="0" err="1"/>
              <a:t>int</a:t>
            </a:r>
            <a:r>
              <a:rPr lang="en-US" altLang="zh-CN" sz="2000" dirty="0"/>
              <a:t>			</a:t>
            </a:r>
            <a:r>
              <a:rPr lang="en-US" altLang="zh-CN" sz="2000" dirty="0" err="1"/>
              <a:t>r_mode</a:t>
            </a:r>
            <a:r>
              <a:rPr lang="en-US" altLang="zh-CN" sz="2000" dirty="0"/>
              <a:t>;</a:t>
            </a:r>
          </a:p>
          <a:p>
            <a:pPr marL="0" indent="0">
              <a:buNone/>
            </a:pPr>
            <a:r>
              <a:rPr lang="en-US" altLang="zh-CN" sz="2000" dirty="0"/>
              <a:t>	long			</a:t>
            </a:r>
            <a:r>
              <a:rPr lang="en-US" altLang="zh-CN" sz="2000" dirty="0" err="1"/>
              <a:t>r_msgtype</a:t>
            </a:r>
            <a:r>
              <a:rPr lang="en-US" altLang="zh-CN" sz="2000" dirty="0"/>
              <a:t>;</a:t>
            </a:r>
          </a:p>
          <a:p>
            <a:pPr marL="0" indent="0">
              <a:buNone/>
            </a:pPr>
            <a:r>
              <a:rPr lang="en-US" altLang="zh-CN" sz="2000" dirty="0"/>
              <a:t>	long			</a:t>
            </a:r>
            <a:r>
              <a:rPr lang="en-US" altLang="zh-CN" sz="2000" dirty="0" err="1"/>
              <a:t>r_maxsize</a:t>
            </a:r>
            <a:r>
              <a:rPr lang="en-US" altLang="zh-CN" sz="2000" dirty="0"/>
              <a:t>;</a:t>
            </a:r>
          </a:p>
          <a:p>
            <a:pPr marL="0" indent="0">
              <a:buNone/>
            </a:pPr>
            <a:r>
              <a:rPr lang="en-US" altLang="zh-CN" sz="2000" dirty="0"/>
              <a:t>	</a:t>
            </a:r>
            <a:r>
              <a:rPr lang="en-US" altLang="zh-CN" sz="2000" dirty="0" err="1"/>
              <a:t>struct</a:t>
            </a:r>
            <a:r>
              <a:rPr lang="en-US" altLang="zh-CN" sz="2000" dirty="0"/>
              <a:t> </a:t>
            </a:r>
            <a:r>
              <a:rPr lang="en-US" altLang="zh-CN" sz="2000" dirty="0" err="1"/>
              <a:t>msg_msg</a:t>
            </a:r>
            <a:r>
              <a:rPr lang="en-US" altLang="zh-CN" sz="2000" dirty="0"/>
              <a:t>		*volatile </a:t>
            </a:r>
            <a:r>
              <a:rPr lang="en-US" altLang="zh-CN" sz="2000" dirty="0" err="1"/>
              <a:t>r_msg</a:t>
            </a:r>
            <a:r>
              <a:rPr lang="en-US" altLang="zh-CN" sz="2000" dirty="0"/>
              <a:t>;</a:t>
            </a:r>
          </a:p>
          <a:p>
            <a:pPr marL="0" indent="0">
              <a:buNone/>
            </a:pPr>
            <a:r>
              <a:rPr lang="en-US" altLang="zh-CN" sz="2000" dirty="0" smtClean="0"/>
              <a:t>};</a:t>
            </a:r>
          </a:p>
          <a:p>
            <a:r>
              <a:rPr lang="zh-CN" altLang="en-US" sz="2400" dirty="0" smtClean="0"/>
              <a:t>其中不仅保存了指向对应进程的</a:t>
            </a:r>
            <a:r>
              <a:rPr lang="en-US" altLang="zh-CN" sz="2400" dirty="0" err="1" smtClean="0"/>
              <a:t>task_struct</a:t>
            </a:r>
            <a:r>
              <a:rPr lang="zh-CN" altLang="en-US" sz="2400" dirty="0" smtClean="0"/>
              <a:t>的指针，还包括了对预期消息的描述，以及指向</a:t>
            </a:r>
            <a:r>
              <a:rPr lang="en-US" altLang="zh-CN" sz="2400" dirty="0" err="1" smtClean="0"/>
              <a:t>msg_msg</a:t>
            </a:r>
            <a:r>
              <a:rPr lang="zh-CN" altLang="en-US" sz="2400" dirty="0" smtClean="0"/>
              <a:t>实例的一个指针。</a:t>
            </a:r>
            <a:endParaRPr lang="zh-CN" altLang="en-US" sz="2400" dirty="0"/>
          </a:p>
        </p:txBody>
      </p:sp>
    </p:spTree>
    <p:extLst>
      <p:ext uri="{BB962C8B-B14F-4D97-AF65-F5344CB8AC3E}">
        <p14:creationId xmlns:p14="http://schemas.microsoft.com/office/powerpoint/2010/main" val="2637941009"/>
      </p:ext>
    </p:extLst>
  </p:cSld>
  <p:clrMapOvr>
    <a:masterClrMapping/>
  </p:clrMapOvr>
  <p:transition advClick="0"/>
</p:sld>
</file>

<file path=ppt/theme/theme1.xml><?xml version="1.0" encoding="utf-8"?>
<a:theme xmlns:a="http://schemas.openxmlformats.org/drawingml/2006/main" name="主题1">
  <a:themeElements>
    <a:clrScheme name="">
      <a:dk1>
        <a:srgbClr val="800080"/>
      </a:dk1>
      <a:lt1>
        <a:srgbClr val="FFFFFF"/>
      </a:lt1>
      <a:dk2>
        <a:srgbClr val="800080"/>
      </a:dk2>
      <a:lt2>
        <a:srgbClr val="E7E7E7"/>
      </a:lt2>
      <a:accent1>
        <a:srgbClr val="DDDDDD"/>
      </a:accent1>
      <a:accent2>
        <a:srgbClr val="000099"/>
      </a:accent2>
      <a:accent3>
        <a:srgbClr val="FFFFFF"/>
      </a:accent3>
      <a:accent4>
        <a:srgbClr val="6C006C"/>
      </a:accent4>
      <a:accent5>
        <a:srgbClr val="EBEBEB"/>
      </a:accent5>
      <a:accent6>
        <a:srgbClr val="00008A"/>
      </a:accent6>
      <a:hlink>
        <a:srgbClr val="990000"/>
      </a:hlink>
      <a:folHlink>
        <a:srgbClr val="FFFFFF"/>
      </a:folHlink>
    </a:clrScheme>
    <a:fontScheme name="外部报告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外部报告模板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外部报告模板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外部报告模板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外部报告模板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外部报告模板 5">
        <a:dk1>
          <a:srgbClr val="800080"/>
        </a:dk1>
        <a:lt1>
          <a:srgbClr val="FFFFFF"/>
        </a:lt1>
        <a:dk2>
          <a:srgbClr val="800080"/>
        </a:dk2>
        <a:lt2>
          <a:srgbClr val="E7E7E7"/>
        </a:lt2>
        <a:accent1>
          <a:srgbClr val="E7E7E7"/>
        </a:accent1>
        <a:accent2>
          <a:srgbClr val="33CC33"/>
        </a:accent2>
        <a:accent3>
          <a:srgbClr val="FFFFFF"/>
        </a:accent3>
        <a:accent4>
          <a:srgbClr val="6C006C"/>
        </a:accent4>
        <a:accent5>
          <a:srgbClr val="F1F1F1"/>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9D62CE33-6632-4F8F-91A0-B6F3F3B88152}" vid="{F91EC6DE-B655-4D48-861B-D3B59F47FE4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嵌入式实验室PPT主题 - 副本</Template>
  <TotalTime>2166</TotalTime>
  <Words>1812</Words>
  <Application>Microsoft Office PowerPoint</Application>
  <PresentationFormat>全屏显示(4:3)</PresentationFormat>
  <Paragraphs>170</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楷体_GB2312</vt:lpstr>
      <vt:lpstr>宋体</vt:lpstr>
      <vt:lpstr>Arial</vt:lpstr>
      <vt:lpstr>Calibri</vt:lpstr>
      <vt:lpstr>Times New Roman</vt:lpstr>
      <vt:lpstr>Wingdings</vt:lpstr>
      <vt:lpstr>主题1</vt:lpstr>
      <vt:lpstr>消息队列</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消息队列</vt:lpstr>
      <vt:lpstr>Shell环境下控制IPC</vt:lpstr>
      <vt:lpstr>PowerPoint 演示文稿</vt:lpstr>
      <vt:lpstr>输出说明</vt:lpstr>
      <vt:lpstr>关键字</vt:lpstr>
      <vt:lpstr>标识符</vt:lpstr>
      <vt:lpstr>键值生成函数</vt:lpstr>
      <vt:lpstr>PowerPoint 演示文稿</vt:lpstr>
      <vt:lpstr>消息队列的创建</vt:lpstr>
      <vt:lpstr>PowerPoint 演示文稿</vt:lpstr>
      <vt:lpstr>PowerPoint 演示文稿</vt:lpstr>
      <vt:lpstr>PowerPoint 演示文稿</vt:lpstr>
      <vt:lpstr>发送消息</vt:lpstr>
      <vt:lpstr>PowerPoint 演示文稿</vt:lpstr>
      <vt:lpstr>接受消息</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消息队列</dc:title>
  <dc:creator>yong zhao</dc:creator>
  <cp:lastModifiedBy>yong zhao</cp:lastModifiedBy>
  <cp:revision>42</cp:revision>
  <dcterms:created xsi:type="dcterms:W3CDTF">2013-11-01T15:44:05Z</dcterms:created>
  <dcterms:modified xsi:type="dcterms:W3CDTF">2013-11-07T15:10:20Z</dcterms:modified>
</cp:coreProperties>
</file>