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68C31-5A7E-49C0-80C0-22F52424E31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C8817-A51B-4934-9A08-680159A5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9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1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5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0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3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6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9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C8817-A51B-4934-9A08-680159A5C8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0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5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0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sz="32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  <p:extLst>
      <p:ext uri="{BB962C8B-B14F-4D97-AF65-F5344CB8AC3E}">
        <p14:creationId xmlns:p14="http://schemas.microsoft.com/office/powerpoint/2010/main" val="2757298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0412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8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0354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9710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7663227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341438"/>
            <a:ext cx="3851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67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1921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92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964735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563061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616211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sz="24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1938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0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3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800" b="1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2400" b="1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2000" b="1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2000" b="1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39750" y="949234"/>
            <a:ext cx="8064500" cy="1358991"/>
          </a:xfrm>
        </p:spPr>
        <p:txBody>
          <a:bodyPr/>
          <a:lstStyle/>
          <a:p>
            <a:pPr algn="ctr"/>
            <a:r>
              <a:rPr lang="zh-CN" altLang="en-US" sz="5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堆的管理</a:t>
            </a:r>
            <a:endParaRPr lang="zh-CN" altLang="en-US" sz="5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979612" y="3981314"/>
            <a:ext cx="6624638" cy="1087074"/>
          </a:xfrm>
        </p:spPr>
        <p:txBody>
          <a:bodyPr/>
          <a:lstStyle/>
          <a:p>
            <a:pPr algn="l"/>
            <a:r>
              <a:rPr lang="en-US" altLang="zh-CN" dirty="0" smtClean="0"/>
              <a:t>		</a:t>
            </a: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姓名：马翔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	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学号：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SA13011099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403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 startAt="7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判断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mm-&gt;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locked_vm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，如果为真，说明我们释放的这些区间可能有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lock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的物理页面。于是对要释放的区间进行遍历，调用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munlock_vma_pages_all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tmp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来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unlock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7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因为我们要释放的这一些区间对应的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结构都还处于红黑树中，我们需要把这些结构从红黑树中脱离，这个操作由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detach_vmas_to_be_unmapped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end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完成，此外，它还把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mm-&gt;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mmap_cache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=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NULL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。注意，该函数执行完后这些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变量还未从链表上脱离。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7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接着，就是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函数的最重要的部分，既调用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unmap_region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start, end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函数，它根据要释放区间对应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变量对应的链表一个一个的对每个区间进行释放操作，这个函数的实现相当的复杂。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7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最后调用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remove_vma_list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，这个函数会真正的把要释放的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变量从链表上拖下来释放，然后更新一些统计信息。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755650" y="261938"/>
            <a:ext cx="8137525" cy="649287"/>
          </a:xfrm>
        </p:spPr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en-US" altLang="zh-CN" sz="3600" dirty="0">
                <a:latin typeface="Calibri" panose="020F050202020403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 </a:t>
            </a:r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8457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36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unmap_region</a:t>
            </a:r>
            <a:r>
              <a:rPr lang="en-US" altLang="zh-CN" sz="3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7856537" cy="4895850"/>
          </a:xfrm>
        </p:spPr>
        <p:txBody>
          <a:bodyPr/>
          <a:lstStyle/>
          <a:p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unmap_region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函数完成真正的释放映射区间的功能，出去对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tlb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和一些统计信息字段的处理以外，该函数主要调用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unmap_vmas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free_pgtables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unmap_vmas</a:t>
            </a:r>
            <a:r>
              <a:rPr lang="en-US" altLang="zh-CN" sz="2200" dirty="0">
                <a:latin typeface="Calibri" panose="020F0502020204030204" pitchFamily="34" charset="0"/>
                <a:ea typeface="幼圆" panose="02010509060101010101" pitchFamily="49" charset="-122"/>
              </a:rPr>
              <a:t>(&amp;</a:t>
            </a:r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tlb</a:t>
            </a:r>
            <a:r>
              <a:rPr lang="en-US" altLang="zh-CN" sz="2200" dirty="0"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200" dirty="0">
                <a:latin typeface="Calibri" panose="020F0502020204030204" pitchFamily="34" charset="0"/>
                <a:ea typeface="幼圆" panose="02010509060101010101" pitchFamily="49" charset="-122"/>
              </a:rPr>
              <a:t>, start, end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函数会从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开始对要释放的区间一个个的进行遍历，对于每一个区间，它会根据这个区间的范围一层层的由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PGD-&gt;PUD-&gt;PMD-&gt;PTE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。对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PTE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的处理由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zap_pte_range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完成，它主要调用</a:t>
            </a:r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ptent</a:t>
            </a:r>
            <a:r>
              <a:rPr lang="en-US" altLang="zh-CN" sz="2200" dirty="0"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= 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ptep_get_and_clear_full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(mm</a:t>
            </a:r>
            <a:r>
              <a:rPr lang="en-US" altLang="zh-CN" sz="2200" dirty="0"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200" dirty="0"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pte,tlb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-</a:t>
            </a:r>
            <a:r>
              <a:rPr lang="en-US" altLang="zh-CN" sz="2200" dirty="0">
                <a:latin typeface="Calibri" panose="020F0502020204030204" pitchFamily="34" charset="0"/>
                <a:ea typeface="幼圆" panose="02010509060101010101" pitchFamily="49" charset="-122"/>
              </a:rPr>
              <a:t>&gt;</a:t>
            </a:r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fullmm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函数把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pte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对应的页表项清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0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，这样既断开了映射。然后根据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ptent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的内容对页来进一步的处理（如共享页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匿名页等）。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free_pgtables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函数主要对无用页表所占的页框进行回收。调用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unmap_vmas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释放映射后，可能很多页中间目录等空了，这时候需要这些目录本身回收。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lvl="1"/>
            <a:endParaRPr lang="en-US" altLang="zh-CN" sz="18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5939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en-US" altLang="zh-CN" sz="3600" dirty="0">
                <a:latin typeface="Calibri" panose="020F050202020403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 </a:t>
            </a:r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do_brk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o_brk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函数则是用来扩大堆空间的范围，它是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do_mmap_pgoff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函数的简化版本，只在用户地址空间中创建一个匿名映射（与文件无关联）。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(unsigned long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unsigned long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len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函数的执行流程如下所示：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首先当然是一系列的检查活动。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error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=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get_unmapped_area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(NULL,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len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0, MAP_FIXED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，若函数执行成功，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error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就是要扩大映射的起始地址。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调用函数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find_vma_links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+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len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&amp;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&amp;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rb_link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&amp;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rb_parent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，该函数会根据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[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--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addr+len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]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这一地址范围来在搜寻红黑树。执行完该函数后，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指针指向在这个区间范围之前的那个区间对应的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变量。此外，如果发现在红黑树中有节点对应区间与该范围冲突，则会先调用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len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把该区间范围释放掉，然后后面分配就可以正常进行。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7959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en-US" altLang="zh-CN" sz="3600" dirty="0">
                <a:latin typeface="Calibri" panose="020F050202020403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 </a:t>
            </a:r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do_brk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 startAt="4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找到要分配的区间范围之前的区间对应的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结构后，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do_brk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会进行一些检查，然后开始调用函数                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=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vma_merge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+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len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flags, NULL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NULL,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pgoff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NULL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，如果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对应区间能够和要分配的范围合并，则进行合并，返回的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就为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，否则为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NULL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如果合并成功，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do_brk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就跳转到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out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标号处；如果不能合并，那么，在转到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out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标号处之前，需要做一些工作：从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的专有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slab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队列中分配出一个对象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，然后进行一些列初始化，如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&gt;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vm_start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=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;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&gt;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vm_end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=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+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len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;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&gt;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vm_pgoff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= 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pgoff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pgoff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是该区间在映射的对应文件中的页偏倚值，由于堆是匿名映射，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pgoff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与具体文件偏移无关，等于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&gt;&gt;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PAGE_SHIFT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。然后把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加入到红黑树和链表里。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最后执行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out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标号处的代码，这些代码对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mm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对应的一些字段进行了赋值等等。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5035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小结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函数与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函数有个很大的区别：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lvl="1"/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函数会真正的去把要释放的区间范围对应的页表项清零释放，然后更改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数据结构。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lvl="1"/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o_brk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函数则不同，它仅仅是扩大某个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分配一个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结构对应的变量的空间范围，该新分配区间对应的若干个页表项都是空的，也就是没有给它分配真正的物理页框（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vm_locked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除外）。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lvl="1"/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真正分配物理页框是通过对缺页异常进行处理时分配的，缺页异常发生后，处理程序会真正的分配一个物理页框，并设置对应的页表项。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lvl="1"/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鼓掌欢迎俊总给大家讲解缺页异常的处理的详细过程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7505649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4053" y="2296780"/>
            <a:ext cx="646683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读源码不易</a:t>
            </a:r>
            <a:endParaRPr lang="en-US" altLang="zh-CN" sz="6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读</a:t>
            </a:r>
            <a:r>
              <a:rPr lang="en-US" altLang="zh-CN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Linux</a:t>
            </a:r>
            <a:r>
              <a:rPr lang="zh-CN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源码更不易</a:t>
            </a:r>
            <a:endParaRPr lang="en-US" altLang="zh-C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且读且珍惜</a:t>
            </a:r>
            <a:r>
              <a:rPr lang="en-US" altLang="zh-CN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~</a:t>
            </a:r>
            <a:endParaRPr lang="zh-CN" alt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337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341438"/>
            <a:ext cx="3384505" cy="4895850"/>
          </a:xfrm>
        </p:spPr>
        <p:txBody>
          <a:bodyPr/>
          <a:lstStyle/>
          <a:p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我们知道，在用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C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语言进行编程时，可以很方便的通过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 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free( 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两个函数来动态了申请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释放内存空间。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函数和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free()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函数是对用户进程的堆空间进行操作的。堆空间在进程地址空间所在的位置如右图所示。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endParaRPr lang="zh-CN" altLang="en-US" sz="22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0" y="1271450"/>
            <a:ext cx="4678226" cy="55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7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函数与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free()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函数是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glibc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库中的函数，所以最终去申请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释放对空间还是需要调用系统调用来实现。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在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Linux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内核中，是用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系统调用对堆空间进行管理操作，这个系统调用的声明如下：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     </a:t>
            </a:r>
            <a:r>
              <a:rPr lang="zh-CN" altLang="en-US" sz="2000" dirty="0" smtClean="0">
                <a:latin typeface="Calibri" panose="020F0502020204030204" pitchFamily="34" charset="0"/>
                <a:ea typeface="幼圆" panose="02010509060101010101" pitchFamily="49" charset="-122"/>
              </a:rPr>
              <a:t>该系统调用的参数</a:t>
            </a:r>
            <a:r>
              <a:rPr lang="en-US" altLang="zh-CN" sz="20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0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为需要将堆空间生长</a:t>
            </a:r>
            <a:r>
              <a:rPr lang="en-US" altLang="zh-CN" sz="2000" dirty="0" smtClean="0"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  <a:r>
              <a:rPr lang="zh-CN" altLang="en-US" sz="2000" dirty="0" smtClean="0">
                <a:latin typeface="Calibri" panose="020F0502020204030204" pitchFamily="34" charset="0"/>
                <a:ea typeface="幼圆" panose="02010509060101010101" pitchFamily="49" charset="-122"/>
              </a:rPr>
              <a:t>缩小到的地址。</a:t>
            </a:r>
            <a:endParaRPr lang="en-US" altLang="zh-CN" sz="2000" dirty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m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()/free()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的关系相当于零售商与批发商的关系。当用户程序第一次调用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(size)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时，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一般会调用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开辟比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size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多一些的空间，然后之后的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/free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请求就不用再调用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，而是直接在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glibc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库中管理。仅当需要开辟的堆空间大于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自己维护的空闲空间时，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才会调用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>
                <a:latin typeface="Calibri" panose="020F0502020204030204" pitchFamily="34" charset="0"/>
                <a:ea typeface="幼圆" panose="02010509060101010101" pitchFamily="49" charset="-122"/>
              </a:rPr>
              <a:t>来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对堆空间扩充。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/free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库函数自己有一套对已经分配的堆空间管理措施。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77" y="2820491"/>
            <a:ext cx="6636750" cy="4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36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除了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malloc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()/free()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以外，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glibc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库中还有两个函数可以用来对堆空间进行管理，它们是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sbrk</a:t>
            </a:r>
            <a:r>
              <a:rPr lang="en-US" altLang="zh-CN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。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是对系统调用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的简单封装，它的声明如下：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libri" panose="020F0502020204030204" pitchFamily="34" charset="0"/>
                <a:ea typeface="幼圆" panose="02010509060101010101" pitchFamily="49" charset="-122"/>
              </a:rPr>
              <a:t>     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#include &lt;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unistd.h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(void *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); /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扩大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缩小堆空间到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addr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的位置，成功返回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0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	                              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失败返回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-1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，并把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error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值之为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ENOMEM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</a:p>
          <a:p>
            <a:r>
              <a:rPr lang="en-US" altLang="zh-CN" sz="2200" dirty="0" err="1">
                <a:latin typeface="Calibri" panose="020F0502020204030204" pitchFamily="34" charset="0"/>
                <a:ea typeface="幼圆" panose="02010509060101010101" pitchFamily="49" charset="-122"/>
              </a:rPr>
              <a:t>s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是对</a:t>
            </a:r>
            <a:r>
              <a:rPr lang="en-US" altLang="zh-CN" sz="22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 smtClean="0">
                <a:latin typeface="Calibri" panose="020F0502020204030204" pitchFamily="34" charset="0"/>
                <a:ea typeface="幼圆" panose="02010509060101010101" pitchFamily="49" charset="-122"/>
              </a:rPr>
              <a:t>稍微复杂一些的封装，它的声明如下：</a:t>
            </a:r>
            <a:endParaRPr lang="en-US" altLang="zh-CN" sz="2200" dirty="0" smtClean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#include &lt;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unistd.h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void *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sbrk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intptr_t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increment);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/*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把当前堆空间增加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increment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个字节，成功时返回增加前进程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	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指向位置，失败时返回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-1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，并把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error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值置为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ENOMEM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223710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 (</a:t>
            </a:r>
            <a:r>
              <a:rPr lang="zh-CN" altLang="en-US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以下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PPT</a:t>
            </a:r>
            <a:r>
              <a:rPr lang="zh-CN" altLang="en-US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参考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Linux 3.12.17</a:t>
            </a:r>
            <a:r>
              <a:rPr lang="zh-CN" altLang="en-US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源码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系统调用是内核真正对堆空间进行管理的函数。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glibc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函数类似，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系统调用只需要一个参数，用于指定堆在虚拟地址空间中新的结束地址。该系统调用若执行成功，返回执行后的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堆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空间指针地址；若执行失败，则返回之前的堆空间指针地址。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(unsigned long 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系统调用的执行流程如下所示：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检查资源限制，若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新分配堆大小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+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旧有的堆大小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+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数据段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&gt; 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设置的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RLIMIT_DATA)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，此次执行失败。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newbrk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= 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oldbrk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= mm-&gt;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，并把它们按页对齐。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如果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&lt; mm-&gt;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，说明要释放堆空间，那么执行函数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newbrk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oldbrk-newbrk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解除对应地址映射，执行完该函数后，系统调用会把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mm-&gt;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= 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，接着就返回。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8884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(unsigned long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系统调用的执行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流程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续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~)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：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走到这一步，说明本次系统调用是来扩展堆空间的，那么内核调用 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find_vma_intersection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oldbrk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newbrk+PAGE_SIZE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函数来检查扩大的堆是否与进程中现存的映射重叠。我们知道，堆空间向上不是映射区就是栈空间，该函数本质是调用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find_vma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oldbrk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的，所以一般总能找到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。如果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newbrk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+ PAGE_SIZE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大于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-&gt;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vm_start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，说明扩展的堆空间与映射区或栈空间已经重叠了，这样是不对的，所以此时执行失败，返回原来的堆指针值。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此时，就可以来扩展堆空间啦，内核调用函数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oldbrk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newbrk-oldbrk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来进行详细的操作，之后就根据执行结果来确定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mm-&gt;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brk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的值，最后该系统调用返回。</a:t>
            </a:r>
            <a:endParaRPr lang="en-US" altLang="zh-CN" sz="2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9031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en-US" altLang="zh-CN" sz="3600" dirty="0">
                <a:latin typeface="Calibri" panose="020F050202020403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 </a:t>
            </a:r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函数用来解除对进程地址空间的映射，不仅仅适用于堆的释放，也用于对映射区的管理。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2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struct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mm_struct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*mm, unsigned long start,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size_t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2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len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函数的执行流程如下所示：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一系列参数检查，不合格直接返回错误码。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执行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=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find_vma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start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，然后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=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-&gt;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vm_prev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，如果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-&gt;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vm_start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&gt;=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end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，说明要释放的区间压根就没分配，于是就直接返回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0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若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start &gt;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-&gt;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vm_start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，意味着我们需要把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这个区间先拆开才能释放，这种情况如下图所示：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02674" y="5134435"/>
            <a:ext cx="6953976" cy="6828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08201" y="5151536"/>
            <a:ext cx="391976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26360" y="5152917"/>
            <a:ext cx="297361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49904" y="5151536"/>
            <a:ext cx="807993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74284" y="5152917"/>
            <a:ext cx="1161596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266850" y="5160537"/>
            <a:ext cx="73415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582830" y="5152917"/>
            <a:ext cx="134375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4824412" y="4913624"/>
            <a:ext cx="0" cy="115062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lg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63642" y="5920002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start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1994" y="5903121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vma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3974284" y="5818395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7614" y="5903281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prev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3049904" y="5818555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091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    或者如果是这如下图这种情况的话：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   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解除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[start-end]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的映射会导致加入一个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区间出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    来，内核会检查区间数目是否超过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max_map_count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，如果超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  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过，那么执行失败，直接返回错误码。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调用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__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split_vma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, start, 0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，该函数会先在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的专有的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slab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中分配一个新对象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new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，从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start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处把原有的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区间一份为二。函数执行完后，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prev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=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；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执行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last =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find_vma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end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，和对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start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的处理类似，如果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end &gt; last-&gt;start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，意味着需要把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last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这个区间拆开，拆开调用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__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split_vma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(mm, last, end, 1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)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。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令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vma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指向要释放的第一个区间的对应的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vm_area_struct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结构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802674" y="1842600"/>
            <a:ext cx="6953976" cy="6828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08201" y="1859701"/>
            <a:ext cx="391976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626360" y="1861082"/>
            <a:ext cx="67310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404327" y="1859701"/>
            <a:ext cx="359953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974283" y="1861082"/>
            <a:ext cx="1433739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266850" y="1868702"/>
            <a:ext cx="73415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82830" y="1861082"/>
            <a:ext cx="134375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667657" y="1730098"/>
            <a:ext cx="0" cy="94344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lg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322780" y="2563124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start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190172" y="1714672"/>
            <a:ext cx="17415" cy="95886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lg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45297" y="2586225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end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21743" y="2565918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vma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3984033" y="2516026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755650" y="261938"/>
            <a:ext cx="8137525" cy="649287"/>
          </a:xfrm>
        </p:spPr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en-US" altLang="zh-CN" sz="3600" dirty="0">
                <a:latin typeface="Calibri" panose="020F050202020403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 </a:t>
            </a:r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285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    对于如下的例子：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           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执行完以上操作后，各个指针指向的位置如下所示：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802674" y="1955817"/>
            <a:ext cx="6953976" cy="6828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08201" y="1972918"/>
            <a:ext cx="391976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626360" y="1974299"/>
            <a:ext cx="67310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404327" y="1972918"/>
            <a:ext cx="359953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974283" y="1974299"/>
            <a:ext cx="1433739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25536" y="1973210"/>
            <a:ext cx="1168041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82830" y="1974299"/>
            <a:ext cx="38009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362856" y="1843315"/>
            <a:ext cx="0" cy="94344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lg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11517" y="1517685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start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6966724" y="1827889"/>
            <a:ext cx="17415" cy="95886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prstDash val="lg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613141" y="1536546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end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4740" y="4782518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vma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4371565" y="4719187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7919879" y="1977448"/>
            <a:ext cx="359953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89611" y="4015385"/>
            <a:ext cx="6953976" cy="6828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095138" y="4032486"/>
            <a:ext cx="391976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613297" y="4033867"/>
            <a:ext cx="67310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391264" y="4032486"/>
            <a:ext cx="359953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61220" y="4033867"/>
            <a:ext cx="1433739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212473" y="4032778"/>
            <a:ext cx="1168041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69767" y="4033867"/>
            <a:ext cx="380090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906816" y="4037016"/>
            <a:ext cx="359953" cy="65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371556" y="4015385"/>
            <a:ext cx="0" cy="68289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6985896" y="4030868"/>
            <a:ext cx="0" cy="68289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888560" y="4750453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last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V="1">
            <a:off x="6224726" y="4687122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620858" y="4782518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prev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3957024" y="4719187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 flipV="1">
            <a:off x="3974283" y="2650923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081700" y="2722950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prev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flipV="1">
            <a:off x="3417866" y="2659619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613641" y="2722658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vma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05978" y="2699594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last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V="1">
            <a:off x="6242144" y="2636263"/>
            <a:ext cx="0" cy="16945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630558" y="3682054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end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00566" y="3677826"/>
            <a:ext cx="7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start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755650" y="261938"/>
            <a:ext cx="8137525" cy="649287"/>
          </a:xfrm>
        </p:spPr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  <a:ea typeface="幼圆" panose="02010509060101010101" pitchFamily="49" charset="-122"/>
              </a:rPr>
              <a:t>sys_brk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r>
              <a:rPr lang="en-US" altLang="zh-CN" sz="3600" dirty="0">
                <a:latin typeface="Calibri" panose="020F050202020403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 </a:t>
            </a:r>
            <a:r>
              <a:rPr lang="en-US" altLang="zh-CN" sz="3600" dirty="0" err="1" smtClean="0">
                <a:latin typeface="Calibri" panose="020F0502020204030204" pitchFamily="34" charset="0"/>
                <a:ea typeface="幼圆" panose="02010509060101010101" pitchFamily="49" charset="-122"/>
              </a:rPr>
              <a:t>do_munmap</a:t>
            </a:r>
            <a:r>
              <a:rPr lang="en-US" altLang="zh-CN" sz="3600" dirty="0" smtClean="0">
                <a:latin typeface="Calibri" panose="020F0502020204030204" pitchFamily="34" charset="0"/>
                <a:ea typeface="幼圆" panose="02010509060101010101" pitchFamily="49" charset="-122"/>
              </a:rPr>
              <a:t>()</a:t>
            </a:r>
            <a:endParaRPr lang="zh-CN" altLang="en-US" sz="3600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1783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科大嵌入式系统实验室主题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中科大嵌入式系统实验室主题" id="{715FBAA3-E3C5-4A90-A8FF-490415B11100}" vid="{72659E39-443A-42B4-9840-189D3C93135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中科大嵌入式系统实验室主题</Template>
  <TotalTime>1420</TotalTime>
  <Words>1978</Words>
  <Application>Microsoft Office PowerPoint</Application>
  <PresentationFormat>全屏显示(4:3)</PresentationFormat>
  <Paragraphs>109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华文隶书</vt:lpstr>
      <vt:lpstr>楷体_GB2312</vt:lpstr>
      <vt:lpstr>宋体</vt:lpstr>
      <vt:lpstr>幼圆</vt:lpstr>
      <vt:lpstr>Arial</vt:lpstr>
      <vt:lpstr>Calibri</vt:lpstr>
      <vt:lpstr>Times New Roman</vt:lpstr>
      <vt:lpstr>Wingdings</vt:lpstr>
      <vt:lpstr>中科大嵌入式系统实验室主题</vt:lpstr>
      <vt:lpstr>堆的管理</vt:lpstr>
      <vt:lpstr>用户接口</vt:lpstr>
      <vt:lpstr>用户接口</vt:lpstr>
      <vt:lpstr>用户接口</vt:lpstr>
      <vt:lpstr>sys_brk() (以下PPT参考Linux 3.12.17源码)</vt:lpstr>
      <vt:lpstr>sys_brk()</vt:lpstr>
      <vt:lpstr>sys_brk()  do_munmap()</vt:lpstr>
      <vt:lpstr>sys_brk()  do_munmap()</vt:lpstr>
      <vt:lpstr>sys_brk()  do_munmap()</vt:lpstr>
      <vt:lpstr>sys_brk()  do_munmap()</vt:lpstr>
      <vt:lpstr>do_munmap()unmap_region()</vt:lpstr>
      <vt:lpstr>sys_brk()  do_brk()</vt:lpstr>
      <vt:lpstr>sys_brk()  do_brk()</vt:lpstr>
      <vt:lpstr>小结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处理高速缓存和TLB</dc:title>
  <dc:creator>马翔</dc:creator>
  <cp:lastModifiedBy>马翔</cp:lastModifiedBy>
  <cp:revision>155</cp:revision>
  <dcterms:created xsi:type="dcterms:W3CDTF">2014-03-26T04:01:25Z</dcterms:created>
  <dcterms:modified xsi:type="dcterms:W3CDTF">2014-04-25T14:47:24Z</dcterms:modified>
</cp:coreProperties>
</file>