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177599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147150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58659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422611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296724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223021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288587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191329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38890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223008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BFC3C43-E2E9-48CF-8AAD-C871C40B8DA8}" type="datetimeFigureOut">
              <a:rPr lang="zh-CN" altLang="en-US" smtClean="0"/>
              <a:t>2014/3/11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146266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C3C43-E2E9-48CF-8AAD-C871C40B8DA8}" type="datetimeFigureOut">
              <a:rPr lang="zh-CN" altLang="en-US" smtClean="0"/>
              <a:t>2014/3/11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CEA32-1BF6-4A4B-A9E5-46C7E76A6445}" type="slidenum">
              <a:rPr lang="zh-CN" altLang="en-US" smtClean="0"/>
              <a:t>‹#›</a:t>
            </a:fld>
            <a:endParaRPr lang="zh-CN" altLang="en-US"/>
          </a:p>
        </p:txBody>
      </p:sp>
    </p:spTree>
    <p:extLst>
      <p:ext uri="{BB962C8B-B14F-4D97-AF65-F5344CB8AC3E}">
        <p14:creationId xmlns:p14="http://schemas.microsoft.com/office/powerpoint/2010/main" val="2441614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分</a:t>
            </a:r>
            <a:r>
              <a:rPr lang="zh-CN" altLang="en-US" dirty="0" smtClean="0"/>
              <a:t>区页框分配器</a:t>
            </a:r>
            <a:r>
              <a:rPr lang="en-US" altLang="zh-CN" dirty="0" smtClean="0"/>
              <a:t>	</a:t>
            </a:r>
            <a:endParaRPr lang="zh-CN" altLang="en-US" dirty="0"/>
          </a:p>
        </p:txBody>
      </p:sp>
      <p:sp>
        <p:nvSpPr>
          <p:cNvPr id="3" name="Subtitle 2"/>
          <p:cNvSpPr>
            <a:spLocks noGrp="1"/>
          </p:cNvSpPr>
          <p:nvPr>
            <p:ph type="subTitle" idx="1"/>
          </p:nvPr>
        </p:nvSpPr>
        <p:spPr/>
        <p:txBody>
          <a:bodyPr/>
          <a:lstStyle/>
          <a:p>
            <a:pPr algn="r"/>
            <a:r>
              <a:rPr lang="zh-CN" altLang="en-US" dirty="0" smtClean="0"/>
              <a:t>万波   </a:t>
            </a:r>
            <a:r>
              <a:rPr lang="en-US" altLang="zh-CN" dirty="0" smtClean="0"/>
              <a:t>SA13011112</a:t>
            </a:r>
            <a:endParaRPr lang="zh-CN" altLang="en-US" dirty="0"/>
          </a:p>
        </p:txBody>
      </p:sp>
    </p:spTree>
    <p:extLst>
      <p:ext uri="{BB962C8B-B14F-4D97-AF65-F5344CB8AC3E}">
        <p14:creationId xmlns:p14="http://schemas.microsoft.com/office/powerpoint/2010/main" val="365457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9553" y="1310185"/>
            <a:ext cx="10980036" cy="4329965"/>
          </a:xfrm>
          <a:prstGeom prst="rect">
            <a:avLst/>
          </a:prstGeom>
        </p:spPr>
      </p:pic>
    </p:spTree>
    <p:extLst>
      <p:ext uri="{BB962C8B-B14F-4D97-AF65-F5344CB8AC3E}">
        <p14:creationId xmlns:p14="http://schemas.microsoft.com/office/powerpoint/2010/main" val="358883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gfp_mask</a:t>
            </a:r>
            <a:endParaRPr lang="zh-CN" altLang="en-US" dirty="0"/>
          </a:p>
        </p:txBody>
      </p:sp>
      <p:sp>
        <p:nvSpPr>
          <p:cNvPr id="3" name="Content Placeholder 2"/>
          <p:cNvSpPr>
            <a:spLocks noGrp="1"/>
          </p:cNvSpPr>
          <p:nvPr>
            <p:ph idx="1"/>
          </p:nvPr>
        </p:nvSpPr>
        <p:spPr/>
        <p:txBody>
          <a:bodyPr/>
          <a:lstStyle/>
          <a:p>
            <a:r>
              <a:rPr lang="en-US" altLang="zh-CN" dirty="0" smtClean="0"/>
              <a:t>__GFP_DMA   </a:t>
            </a:r>
            <a:r>
              <a:rPr lang="zh-CN" altLang="en-US" dirty="0" smtClean="0"/>
              <a:t>页框处于</a:t>
            </a:r>
            <a:r>
              <a:rPr lang="en-US" altLang="zh-CN" dirty="0" smtClean="0"/>
              <a:t>ZONE_DMA</a:t>
            </a:r>
            <a:r>
              <a:rPr lang="zh-CN" altLang="en-US" dirty="0" smtClean="0"/>
              <a:t>管理区</a:t>
            </a:r>
            <a:endParaRPr lang="en-US" altLang="zh-CN" dirty="0" smtClean="0"/>
          </a:p>
          <a:p>
            <a:r>
              <a:rPr lang="en-US" altLang="zh-CN" dirty="0" smtClean="0"/>
              <a:t>__GFP_HIGHMEM  </a:t>
            </a:r>
            <a:r>
              <a:rPr lang="zh-CN" altLang="en-US" dirty="0" smtClean="0"/>
              <a:t>页框处于</a:t>
            </a:r>
            <a:r>
              <a:rPr lang="en-US" altLang="zh-CN" dirty="0" smtClean="0"/>
              <a:t>ZONE_HIGHMEM</a:t>
            </a:r>
          </a:p>
          <a:p>
            <a:r>
              <a:rPr lang="en-US" altLang="zh-CN" dirty="0" smtClean="0"/>
              <a:t>__GFP_WAIT </a:t>
            </a:r>
            <a:r>
              <a:rPr lang="zh-CN" altLang="en-US" dirty="0" smtClean="0"/>
              <a:t>阻塞申请页框的当前进程</a:t>
            </a:r>
            <a:endParaRPr lang="en-US" altLang="zh-CN" dirty="0" smtClean="0"/>
          </a:p>
          <a:p>
            <a:r>
              <a:rPr lang="en-US" altLang="zh-CN" dirty="0" smtClean="0"/>
              <a:t>__GFP_HIGH </a:t>
            </a:r>
            <a:r>
              <a:rPr lang="zh-CN" altLang="en-US" dirty="0" smtClean="0"/>
              <a:t>允许内核访问保留的页框池</a:t>
            </a:r>
            <a:endParaRPr lang="en-US" altLang="zh-CN" dirty="0" smtClean="0"/>
          </a:p>
          <a:p>
            <a:r>
              <a:rPr lang="en-US" altLang="zh-CN" dirty="0" smtClean="0"/>
              <a:t>__GFP_IO </a:t>
            </a:r>
            <a:r>
              <a:rPr lang="zh-CN" altLang="en-US" dirty="0" smtClean="0"/>
              <a:t>允许内核在低端内存页上执行</a:t>
            </a:r>
            <a:r>
              <a:rPr lang="en-US" altLang="zh-CN" dirty="0" smtClean="0"/>
              <a:t>I/O</a:t>
            </a:r>
            <a:r>
              <a:rPr lang="zh-CN" altLang="en-US" dirty="0" smtClean="0"/>
              <a:t>传输释放页框</a:t>
            </a:r>
            <a:endParaRPr lang="en-US" altLang="zh-CN" dirty="0" smtClean="0"/>
          </a:p>
          <a:p>
            <a:r>
              <a:rPr lang="en-US" altLang="zh-CN" dirty="0" smtClean="0"/>
              <a:t>__GFP_FS </a:t>
            </a:r>
            <a:r>
              <a:rPr lang="zh-CN" altLang="en-US" dirty="0" smtClean="0"/>
              <a:t>如果清</a:t>
            </a:r>
            <a:r>
              <a:rPr lang="en-US" altLang="zh-CN" dirty="0" smtClean="0"/>
              <a:t>0</a:t>
            </a:r>
            <a:r>
              <a:rPr lang="zh-CN" altLang="en-US" dirty="0" smtClean="0"/>
              <a:t>，不允许内核执行依赖于文件系统的操作</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71044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883" y="491320"/>
            <a:ext cx="11496188" cy="5986036"/>
          </a:xfrm>
          <a:prstGeom prst="rect">
            <a:avLst/>
          </a:prstGeom>
        </p:spPr>
      </p:pic>
    </p:spTree>
    <p:extLst>
      <p:ext uri="{BB962C8B-B14F-4D97-AF65-F5344CB8AC3E}">
        <p14:creationId xmlns:p14="http://schemas.microsoft.com/office/powerpoint/2010/main" val="116270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a:t>
            </a:r>
            <a:r>
              <a:rPr lang="en-US" altLang="zh-CN" dirty="0" err="1" smtClean="0"/>
              <a:t>ode_zonelists</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zh-CN" dirty="0" smtClean="0"/>
              <a:t>__GFP_DMA</a:t>
            </a:r>
            <a:r>
              <a:rPr lang="zh-CN" altLang="en-US" dirty="0" smtClean="0"/>
              <a:t>和</a:t>
            </a:r>
            <a:r>
              <a:rPr lang="en-US" altLang="zh-CN" dirty="0" smtClean="0"/>
              <a:t>__GFP_HIGHMEM</a:t>
            </a:r>
            <a:r>
              <a:rPr lang="zh-CN" altLang="en-US" dirty="0" smtClean="0"/>
              <a:t>标志被称作管理区修饰符，标志寻找空闲页框时内核搜索的管理区。</a:t>
            </a:r>
            <a:endParaRPr lang="en-US" altLang="zh-CN" dirty="0" smtClean="0"/>
          </a:p>
          <a:p>
            <a:pPr>
              <a:buFont typeface="Wingdings" panose="05000000000000000000" pitchFamily="2" charset="2"/>
              <a:buChar char="Ø"/>
            </a:pPr>
            <a:r>
              <a:rPr lang="en-US" altLang="zh-CN" dirty="0" err="1"/>
              <a:t>n</a:t>
            </a:r>
            <a:r>
              <a:rPr lang="en-US" altLang="zh-CN" dirty="0" err="1" smtClean="0"/>
              <a:t>ode_zonelists</a:t>
            </a:r>
            <a:r>
              <a:rPr lang="zh-CN" altLang="en-US" dirty="0" smtClean="0"/>
              <a:t>是一个管理区描述符链表的数组，它代表后备管理区。对管理区修饰符的每一个设置，相应的链表包含的内存 管理区能在原来的管理区缺少页框的情况下被用于满足内存分配的请求。</a:t>
            </a:r>
            <a:endParaRPr lang="zh-CN" altLang="en-US" dirty="0"/>
          </a:p>
        </p:txBody>
      </p:sp>
    </p:spTree>
    <p:extLst>
      <p:ext uri="{BB962C8B-B14F-4D97-AF65-F5344CB8AC3E}">
        <p14:creationId xmlns:p14="http://schemas.microsoft.com/office/powerpoint/2010/main" val="144074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80x86UMA</a:t>
            </a:r>
            <a:r>
              <a:rPr lang="zh-CN" altLang="en-US" dirty="0" smtClean="0"/>
              <a:t>体系结构中，后备管理区如下</a:t>
            </a:r>
            <a:endParaRPr lang="zh-CN" altLang="en-US" dirty="0"/>
          </a:p>
        </p:txBody>
      </p:sp>
      <p:sp>
        <p:nvSpPr>
          <p:cNvPr id="3" name="Content Placeholder 2"/>
          <p:cNvSpPr>
            <a:spLocks noGrp="1"/>
          </p:cNvSpPr>
          <p:nvPr>
            <p:ph idx="1"/>
          </p:nvPr>
        </p:nvSpPr>
        <p:spPr>
          <a:xfrm>
            <a:off x="838202" y="1825625"/>
            <a:ext cx="5248700" cy="4351338"/>
          </a:xfrm>
        </p:spPr>
        <p:txBody>
          <a:bodyPr>
            <a:normAutofit fontScale="92500" lnSpcReduction="10000"/>
          </a:bodyPr>
          <a:lstStyle/>
          <a:p>
            <a:pPr>
              <a:buFont typeface="Wingdings" panose="05000000000000000000" pitchFamily="2" charset="2"/>
              <a:buChar char="Ø"/>
            </a:pPr>
            <a:r>
              <a:rPr lang="en-US" altLang="zh-CN" dirty="0" smtClean="0"/>
              <a:t>__GFP_DMA</a:t>
            </a:r>
            <a:r>
              <a:rPr lang="zh-CN" altLang="en-US" dirty="0" smtClean="0"/>
              <a:t>标志被置位，只能从</a:t>
            </a:r>
            <a:r>
              <a:rPr lang="en-US" altLang="zh-CN" dirty="0" smtClean="0"/>
              <a:t>ZONE_DMA</a:t>
            </a:r>
            <a:r>
              <a:rPr lang="zh-CN" altLang="en-US" dirty="0" smtClean="0"/>
              <a:t>内存管理区中获取页框</a:t>
            </a:r>
            <a:endParaRPr lang="en-US" altLang="zh-CN" dirty="0" smtClean="0"/>
          </a:p>
          <a:p>
            <a:pPr>
              <a:buFont typeface="Wingdings" panose="05000000000000000000" pitchFamily="2" charset="2"/>
              <a:buChar char="Ø"/>
            </a:pPr>
            <a:r>
              <a:rPr lang="zh-CN" altLang="en-US" dirty="0"/>
              <a:t>否</a:t>
            </a:r>
            <a:r>
              <a:rPr lang="zh-CN" altLang="en-US" dirty="0" smtClean="0"/>
              <a:t>则，如果</a:t>
            </a:r>
            <a:r>
              <a:rPr lang="en-US" altLang="zh-CN" dirty="0" smtClean="0"/>
              <a:t>__GFP_HIGHMEM</a:t>
            </a:r>
            <a:r>
              <a:rPr lang="zh-CN" altLang="en-US" dirty="0" smtClean="0"/>
              <a:t>没有被置位，按优先次序从</a:t>
            </a:r>
            <a:r>
              <a:rPr lang="en-US" altLang="zh-CN" dirty="0" smtClean="0"/>
              <a:t>ZONE_NORMAL</a:t>
            </a:r>
            <a:r>
              <a:rPr lang="zh-CN" altLang="en-US" dirty="0" smtClean="0"/>
              <a:t>和</a:t>
            </a:r>
            <a:r>
              <a:rPr lang="en-US" altLang="zh-CN" dirty="0" smtClean="0"/>
              <a:t>ZONE_DMA</a:t>
            </a:r>
            <a:r>
              <a:rPr lang="zh-CN" altLang="en-US" dirty="0" smtClean="0"/>
              <a:t>内存管理区获取页框</a:t>
            </a:r>
            <a:endParaRPr lang="en-US" altLang="zh-CN" dirty="0" smtClean="0"/>
          </a:p>
          <a:p>
            <a:pPr>
              <a:buFont typeface="Wingdings" panose="05000000000000000000" pitchFamily="2" charset="2"/>
              <a:buChar char="Ø"/>
            </a:pPr>
            <a:r>
              <a:rPr lang="zh-CN" altLang="en-US" dirty="0"/>
              <a:t>否</a:t>
            </a:r>
            <a:r>
              <a:rPr lang="zh-CN" altLang="en-US" dirty="0" smtClean="0"/>
              <a:t>则，</a:t>
            </a:r>
            <a:r>
              <a:rPr lang="en-US" altLang="zh-CN" dirty="0" smtClean="0"/>
              <a:t>__GFP_HIGHMEM</a:t>
            </a:r>
            <a:r>
              <a:rPr lang="zh-CN" altLang="en-US" dirty="0" smtClean="0"/>
              <a:t>被置位，则可以按优先次序从</a:t>
            </a:r>
            <a:r>
              <a:rPr lang="en-US" altLang="zh-CN" dirty="0" smtClean="0"/>
              <a:t>ZONE_HIGHMEM,ZONE_NORMAL</a:t>
            </a:r>
            <a:r>
              <a:rPr lang="zh-CN" altLang="en-US" dirty="0" smtClean="0"/>
              <a:t>和</a:t>
            </a:r>
            <a:r>
              <a:rPr lang="en-US" altLang="zh-CN" dirty="0" smtClean="0"/>
              <a:t>ZONE_DMA</a:t>
            </a:r>
            <a:r>
              <a:rPr lang="zh-CN" altLang="en-US" dirty="0" smtClean="0"/>
              <a:t>内存管理区获得页框。</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869" y="1690688"/>
            <a:ext cx="4462818" cy="4699166"/>
          </a:xfrm>
          <a:prstGeom prst="rect">
            <a:avLst/>
          </a:prstGeom>
        </p:spPr>
      </p:pic>
    </p:spTree>
    <p:extLst>
      <p:ext uri="{BB962C8B-B14F-4D97-AF65-F5344CB8AC3E}">
        <p14:creationId xmlns:p14="http://schemas.microsoft.com/office/powerpoint/2010/main" val="394476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释</a:t>
            </a:r>
            <a:r>
              <a:rPr lang="zh-CN" altLang="en-US" dirty="0" smtClean="0"/>
              <a:t>放页框</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zh-CN" altLang="en-US" dirty="0" smtClean="0"/>
                  <a:t>几个函数</a:t>
                </a:r>
                <a:endParaRPr lang="en-US" altLang="zh-CN" dirty="0" smtClean="0"/>
              </a:p>
              <a:p>
                <a:r>
                  <a:rPr lang="en-US" altLang="zh-CN" dirty="0" smtClean="0"/>
                  <a:t>__</a:t>
                </a:r>
                <a:r>
                  <a:rPr lang="en-US" altLang="zh-CN" dirty="0" err="1" smtClean="0"/>
                  <a:t>free_pages</a:t>
                </a:r>
                <a:r>
                  <a:rPr lang="en-US" altLang="zh-CN" dirty="0" smtClean="0"/>
                  <a:t>(</a:t>
                </a:r>
                <a:r>
                  <a:rPr lang="en-US" altLang="zh-CN" dirty="0" err="1" smtClean="0"/>
                  <a:t>page,order</a:t>
                </a:r>
                <a:r>
                  <a:rPr lang="en-US" altLang="zh-CN" dirty="0" smtClean="0"/>
                  <a:t>)</a:t>
                </a:r>
              </a:p>
              <a:p>
                <a:pPr marL="0" indent="0">
                  <a:buNone/>
                </a:pPr>
                <a:r>
                  <a:rPr lang="en-US" altLang="zh-CN" dirty="0" smtClean="0"/>
                  <a:t>//</a:t>
                </a:r>
                <a:r>
                  <a:rPr lang="zh-CN" altLang="en-US" dirty="0" smtClean="0"/>
                  <a:t>该函数先检查</a:t>
                </a:r>
                <a:r>
                  <a:rPr lang="en-US" altLang="zh-CN" dirty="0" smtClean="0"/>
                  <a:t>page</a:t>
                </a:r>
                <a:r>
                  <a:rPr lang="zh-CN" altLang="en-US" dirty="0" smtClean="0"/>
                  <a:t>指向的也描述符，如果该页框未被保存，就把描述符的</a:t>
                </a:r>
                <a:r>
                  <a:rPr lang="en-US" altLang="zh-CN" dirty="0" smtClean="0"/>
                  <a:t>count</a:t>
                </a:r>
                <a:r>
                  <a:rPr lang="zh-CN" altLang="en-US" dirty="0" smtClean="0"/>
                  <a:t>字段减</a:t>
                </a:r>
                <a:r>
                  <a:rPr lang="en-US" altLang="zh-CN" dirty="0" smtClean="0"/>
                  <a:t>1</a:t>
                </a:r>
                <a:r>
                  <a:rPr lang="zh-CN" altLang="en-US" dirty="0" smtClean="0"/>
                  <a:t>。如果</a:t>
                </a:r>
                <a:r>
                  <a:rPr lang="en-US" altLang="zh-CN" dirty="0" smtClean="0"/>
                  <a:t>count</a:t>
                </a:r>
                <a:r>
                  <a:rPr lang="zh-CN" altLang="en-US" dirty="0" smtClean="0"/>
                  <a:t>值变为</a:t>
                </a:r>
                <a:r>
                  <a:rPr lang="en-US" altLang="zh-CN" dirty="0" smtClean="0"/>
                  <a:t>0</a:t>
                </a:r>
                <a:r>
                  <a:rPr lang="zh-CN" altLang="en-US" dirty="0" smtClean="0"/>
                  <a:t>，则开始释放</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order</m:t>
                        </m:r>
                      </m:sup>
                    </m:sSup>
                    <m:r>
                      <a:rPr lang="zh-CN" altLang="en-US" b="0" i="1" smtClean="0">
                        <a:latin typeface="Cambria Math" panose="02040503050406030204" pitchFamily="18" charset="0"/>
                      </a:rPr>
                      <m:t>个</m:t>
                    </m:r>
                  </m:oMath>
                </a14:m>
                <a:r>
                  <a:rPr lang="zh-CN" altLang="en-US" dirty="0" smtClean="0"/>
                  <a:t>页框</a:t>
                </a:r>
                <a:endParaRPr lang="en-US" altLang="zh-CN" dirty="0" smtClean="0"/>
              </a:p>
              <a:p>
                <a:r>
                  <a:rPr lang="en-US" altLang="zh-CN" dirty="0" err="1" smtClean="0"/>
                  <a:t>free_pages</a:t>
                </a:r>
                <a:r>
                  <a:rPr lang="en-US" altLang="zh-CN" dirty="0" smtClean="0"/>
                  <a:t>(</a:t>
                </a:r>
                <a:r>
                  <a:rPr lang="en-US" altLang="zh-CN" dirty="0" err="1" smtClean="0"/>
                  <a:t>addr,order</a:t>
                </a:r>
                <a:r>
                  <a:rPr lang="en-US" altLang="zh-CN" dirty="0" smtClean="0"/>
                  <a:t>)</a:t>
                </a:r>
              </a:p>
              <a:p>
                <a:pPr marL="0" indent="0">
                  <a:buNone/>
                </a:pPr>
                <a:r>
                  <a:rPr lang="en-US" altLang="zh-CN" dirty="0" smtClean="0"/>
                  <a:t>//</a:t>
                </a:r>
                <a:r>
                  <a:rPr lang="zh-CN" altLang="en-US" dirty="0" smtClean="0"/>
                  <a:t>类似上面的函数效果，但是接受参数为要释放的第一个页框的线性地址</a:t>
                </a:r>
                <a:r>
                  <a:rPr lang="en-US" altLang="zh-CN" dirty="0" err="1" smtClean="0"/>
                  <a:t>addr</a:t>
                </a:r>
                <a:endParaRPr lang="en-US" altLang="zh-CN" dirty="0" smtClean="0"/>
              </a:p>
              <a:p>
                <a:r>
                  <a:rPr lang="en-US" altLang="zh-CN" dirty="0" smtClean="0">
                    <a:solidFill>
                      <a:srgbClr val="FF0000"/>
                    </a:solidFill>
                  </a:rPr>
                  <a:t>#define __</a:t>
                </a:r>
                <a:r>
                  <a:rPr lang="en-US" altLang="zh-CN" dirty="0" err="1" smtClean="0">
                    <a:solidFill>
                      <a:srgbClr val="FF0000"/>
                    </a:solidFill>
                  </a:rPr>
                  <a:t>free_page</a:t>
                </a:r>
                <a:r>
                  <a:rPr lang="en-US" altLang="zh-CN" dirty="0" smtClean="0">
                    <a:solidFill>
                      <a:srgbClr val="FF0000"/>
                    </a:solidFill>
                  </a:rPr>
                  <a:t>(page)  __</a:t>
                </a:r>
                <a:r>
                  <a:rPr lang="en-US" altLang="zh-CN" dirty="0" err="1" smtClean="0">
                    <a:solidFill>
                      <a:srgbClr val="FF0000"/>
                    </a:solidFill>
                  </a:rPr>
                  <a:t>free_pages</a:t>
                </a:r>
                <a:r>
                  <a:rPr lang="en-US" altLang="zh-CN" dirty="0" smtClean="0">
                    <a:solidFill>
                      <a:srgbClr val="FF0000"/>
                    </a:solidFill>
                  </a:rPr>
                  <a:t>(page,0)</a:t>
                </a:r>
              </a:p>
              <a:p>
                <a:r>
                  <a:rPr lang="en-US" altLang="zh-CN" dirty="0" smtClean="0"/>
                  <a:t>#define </a:t>
                </a:r>
                <a:r>
                  <a:rPr lang="en-US" altLang="zh-CN" dirty="0" err="1" smtClean="0"/>
                  <a:t>free_page</a:t>
                </a:r>
                <a:r>
                  <a:rPr lang="en-US" altLang="zh-CN" dirty="0" smtClean="0"/>
                  <a:t>(</a:t>
                </a:r>
                <a:r>
                  <a:rPr lang="en-US" altLang="zh-CN" dirty="0" err="1" smtClean="0"/>
                  <a:t>addr</a:t>
                </a:r>
                <a:r>
                  <a:rPr lang="en-US" altLang="zh-CN" dirty="0" smtClean="0"/>
                  <a:t>) </a:t>
                </a:r>
                <a:r>
                  <a:rPr lang="en-US" altLang="zh-CN" dirty="0" err="1" smtClean="0"/>
                  <a:t>free_pages</a:t>
                </a:r>
                <a:r>
                  <a:rPr lang="en-US" altLang="zh-CN" dirty="0" smtClean="0"/>
                  <a:t>(addr,0)</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922" b="-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36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__</a:t>
            </a:r>
            <a:r>
              <a:rPr lang="en-US" altLang="zh-CN" dirty="0" err="1"/>
              <a:t>free_pages</a:t>
            </a:r>
            <a:r>
              <a:rPr lang="en-US" altLang="zh-CN" dirty="0"/>
              <a:t>(</a:t>
            </a:r>
            <a:r>
              <a:rPr lang="en-US" altLang="zh-CN" dirty="0" err="1"/>
              <a:t>page,order</a:t>
            </a:r>
            <a:r>
              <a:rPr lang="en-US" altLang="zh-CN" dirty="0" smtClean="0"/>
              <a:t>)</a:t>
            </a:r>
            <a:r>
              <a:rPr lang="zh-CN" altLang="en-US" dirty="0" smtClean="0"/>
              <a:t>（老版本）</a:t>
            </a:r>
            <a:r>
              <a:rPr lang="en-US" altLang="zh-CN" dirty="0"/>
              <a:t/>
            </a:r>
            <a:br>
              <a:rPr lang="en-US" altLang="zh-CN" dirty="0"/>
            </a:br>
            <a:endParaRPr lang="zh-CN" altLang="en-US" dirty="0"/>
          </a:p>
        </p:txBody>
      </p:sp>
      <p:pic>
        <p:nvPicPr>
          <p:cNvPr id="9" name="Content Placeholder 8"/>
          <p:cNvPicPr>
            <a:picLocks noGrp="1" noChangeAspect="1"/>
          </p:cNvPicPr>
          <p:nvPr>
            <p:ph idx="1"/>
          </p:nvPr>
        </p:nvPicPr>
        <p:blipFill>
          <a:blip r:embed="rId2"/>
          <a:stretch>
            <a:fillRect/>
          </a:stretch>
        </p:blipFill>
        <p:spPr>
          <a:xfrm>
            <a:off x="1479396" y="3953783"/>
            <a:ext cx="8393124" cy="2086058"/>
          </a:xfrm>
          <a:prstGeom prst="rect">
            <a:avLst/>
          </a:prstGeom>
        </p:spPr>
      </p:pic>
      <p:sp>
        <p:nvSpPr>
          <p:cNvPr id="10" name="TextBox 9"/>
          <p:cNvSpPr txBox="1"/>
          <p:nvPr/>
        </p:nvSpPr>
        <p:spPr>
          <a:xfrm>
            <a:off x="1282891" y="1557584"/>
            <a:ext cx="9867330" cy="2246769"/>
          </a:xfrm>
          <a:prstGeom prst="rect">
            <a:avLst/>
          </a:prstGeom>
          <a:noFill/>
        </p:spPr>
        <p:txBody>
          <a:bodyPr wrap="square" rtlCol="0">
            <a:spAutoFit/>
          </a:bodyPr>
          <a:lstStyle/>
          <a:p>
            <a:r>
              <a:rPr lang="en-US" altLang="zh-CN" sz="2800" dirty="0"/>
              <a:t> </a:t>
            </a:r>
            <a:r>
              <a:rPr lang="en-US" altLang="zh-CN" sz="2800" dirty="0" smtClean="0"/>
              <a:t>       </a:t>
            </a:r>
            <a:r>
              <a:rPr lang="zh-CN" altLang="en-US" sz="2800" dirty="0" smtClean="0"/>
              <a:t>其</a:t>
            </a:r>
            <a:r>
              <a:rPr lang="zh-CN" altLang="en-US" sz="2800" dirty="0"/>
              <a:t>中比较巧妙的部分就是调用</a:t>
            </a:r>
            <a:r>
              <a:rPr lang="en-US" altLang="zh-CN" sz="2800" dirty="0" err="1"/>
              <a:t>put_page_testzero</a:t>
            </a:r>
            <a:r>
              <a:rPr lang="en-US" altLang="zh-CN" sz="2800" dirty="0"/>
              <a:t>()</a:t>
            </a:r>
            <a:r>
              <a:rPr lang="zh-CN" altLang="en-US" sz="2800" dirty="0"/>
              <a:t>宏</a:t>
            </a:r>
            <a:r>
              <a:rPr lang="en-US" altLang="zh-CN" sz="2800" dirty="0"/>
              <a:t>,</a:t>
            </a:r>
            <a:r>
              <a:rPr lang="zh-CN" altLang="en-US" sz="2800" dirty="0"/>
              <a:t>该函数把页面的引用计数减</a:t>
            </a:r>
            <a:r>
              <a:rPr lang="en-US" altLang="zh-CN" sz="2800" dirty="0"/>
              <a:t>1,</a:t>
            </a:r>
            <a:r>
              <a:rPr lang="zh-CN" altLang="en-US" sz="2800" dirty="0">
                <a:solidFill>
                  <a:srgbClr val="FF0000"/>
                </a:solidFill>
              </a:rPr>
              <a:t>如果减</a:t>
            </a:r>
            <a:r>
              <a:rPr lang="en-US" altLang="zh-CN" sz="2800" dirty="0">
                <a:solidFill>
                  <a:srgbClr val="FF0000"/>
                </a:solidFill>
              </a:rPr>
              <a:t>1</a:t>
            </a:r>
            <a:r>
              <a:rPr lang="zh-CN" altLang="en-US" sz="2800" dirty="0">
                <a:solidFill>
                  <a:srgbClr val="FF0000"/>
                </a:solidFill>
              </a:rPr>
              <a:t>后引用计数为</a:t>
            </a:r>
            <a:r>
              <a:rPr lang="en-US" altLang="zh-CN" sz="2800" dirty="0">
                <a:solidFill>
                  <a:srgbClr val="FF0000"/>
                </a:solidFill>
              </a:rPr>
              <a:t>0</a:t>
            </a:r>
            <a:r>
              <a:rPr lang="zh-CN" altLang="en-US" sz="2800" dirty="0"/>
              <a:t>，</a:t>
            </a:r>
            <a:r>
              <a:rPr lang="zh-CN" altLang="en-US" sz="2800" dirty="0">
                <a:solidFill>
                  <a:srgbClr val="FF0000"/>
                </a:solidFill>
              </a:rPr>
              <a:t>则该函数返回</a:t>
            </a:r>
            <a:r>
              <a:rPr lang="en-US" altLang="zh-CN" sz="2800" dirty="0">
                <a:solidFill>
                  <a:srgbClr val="FF0000"/>
                </a:solidFill>
              </a:rPr>
              <a:t>1</a:t>
            </a:r>
            <a:r>
              <a:rPr lang="zh-CN" altLang="en-US" sz="2800" dirty="0"/>
              <a:t>。因此，如果调用者不是该页面的最后一个用户，那么，这个页面实际上就不会被释放。另外要说明的是不可释放保留页</a:t>
            </a:r>
            <a:r>
              <a:rPr lang="en-US" altLang="zh-CN" sz="2800" dirty="0" err="1"/>
              <a:t>PageReserved</a:t>
            </a:r>
            <a:r>
              <a:rPr lang="zh-CN" altLang="en-US" sz="2800" dirty="0"/>
              <a:t>，这是通过</a:t>
            </a:r>
            <a:r>
              <a:rPr lang="en-US" altLang="zh-CN" sz="2800" dirty="0" err="1"/>
              <a:t>PageReserved</a:t>
            </a:r>
            <a:r>
              <a:rPr lang="zh-CN" altLang="en-US" sz="2800" dirty="0"/>
              <a:t>（）宏进行检查的</a:t>
            </a:r>
          </a:p>
        </p:txBody>
      </p:sp>
    </p:spTree>
    <p:extLst>
      <p:ext uri="{BB962C8B-B14F-4D97-AF65-F5344CB8AC3E}">
        <p14:creationId xmlns:p14="http://schemas.microsoft.com/office/powerpoint/2010/main" val="259853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
            </a:r>
            <a:br>
              <a:rPr lang="en-US" altLang="zh-CN" dirty="0"/>
            </a:br>
            <a:r>
              <a:rPr lang="en-US" altLang="zh-CN" dirty="0"/>
              <a:t>__</a:t>
            </a:r>
            <a:r>
              <a:rPr lang="en-US" altLang="zh-CN" dirty="0" err="1"/>
              <a:t>free_pages</a:t>
            </a:r>
            <a:r>
              <a:rPr lang="en-US" altLang="zh-CN" dirty="0"/>
              <a:t>(</a:t>
            </a:r>
            <a:r>
              <a:rPr lang="en-US" altLang="zh-CN" dirty="0" err="1"/>
              <a:t>page,order</a:t>
            </a:r>
            <a:r>
              <a:rPr lang="en-US" altLang="zh-CN" dirty="0"/>
              <a:t>)</a:t>
            </a:r>
            <a:r>
              <a:rPr lang="zh-CN" altLang="en-US" dirty="0" smtClean="0"/>
              <a:t>（新版</a:t>
            </a:r>
            <a:r>
              <a:rPr lang="zh-CN" altLang="en-US" dirty="0"/>
              <a:t>本）</a:t>
            </a:r>
            <a:r>
              <a:rPr lang="en-US" altLang="zh-CN" dirty="0"/>
              <a:t/>
            </a:r>
            <a:br>
              <a:rPr lang="en-US" altLang="zh-CN" dirty="0"/>
            </a:br>
            <a:endParaRPr lang="zh-CN" altLang="en-US" dirty="0"/>
          </a:p>
        </p:txBody>
      </p:sp>
      <p:pic>
        <p:nvPicPr>
          <p:cNvPr id="4" name="Content Placeholder 3"/>
          <p:cNvPicPr>
            <a:picLocks noGrp="1" noChangeAspect="1"/>
          </p:cNvPicPr>
          <p:nvPr>
            <p:ph idx="1"/>
          </p:nvPr>
        </p:nvPicPr>
        <p:blipFill>
          <a:blip r:embed="rId2"/>
          <a:stretch>
            <a:fillRect/>
          </a:stretch>
        </p:blipFill>
        <p:spPr>
          <a:xfrm>
            <a:off x="1779126" y="2361062"/>
            <a:ext cx="8633747" cy="2712718"/>
          </a:xfrm>
          <a:prstGeom prst="rect">
            <a:avLst/>
          </a:prstGeom>
        </p:spPr>
      </p:pic>
    </p:spTree>
    <p:extLst>
      <p:ext uri="{BB962C8B-B14F-4D97-AF65-F5344CB8AC3E}">
        <p14:creationId xmlns:p14="http://schemas.microsoft.com/office/powerpoint/2010/main" val="88478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p</a:t>
            </a:r>
            <a:r>
              <a:rPr lang="en-US" altLang="zh-CN" dirty="0" err="1" smtClean="0"/>
              <a:t>ut_page_testzero</a:t>
            </a:r>
            <a:r>
              <a:rPr lang="en-US" altLang="zh-CN" dirty="0" smtClean="0"/>
              <a:t>(page)</a:t>
            </a:r>
            <a:endParaRPr lang="zh-CN" altLang="en-US" dirty="0"/>
          </a:p>
        </p:txBody>
      </p:sp>
      <p:pic>
        <p:nvPicPr>
          <p:cNvPr id="4" name="Content Placeholder 3"/>
          <p:cNvPicPr>
            <a:picLocks noGrp="1" noChangeAspect="1"/>
          </p:cNvPicPr>
          <p:nvPr>
            <p:ph idx="1"/>
          </p:nvPr>
        </p:nvPicPr>
        <p:blipFill>
          <a:blip r:embed="rId2"/>
          <a:stretch>
            <a:fillRect/>
          </a:stretch>
        </p:blipFill>
        <p:spPr>
          <a:xfrm>
            <a:off x="838200" y="1306391"/>
            <a:ext cx="8674290" cy="2350976"/>
          </a:xfrm>
          <a:prstGeom prst="rect">
            <a:avLst/>
          </a:prstGeom>
        </p:spPr>
      </p:pic>
      <p:pic>
        <p:nvPicPr>
          <p:cNvPr id="6" name="Picture 5"/>
          <p:cNvPicPr>
            <a:picLocks noChangeAspect="1"/>
          </p:cNvPicPr>
          <p:nvPr/>
        </p:nvPicPr>
        <p:blipFill>
          <a:blip r:embed="rId3"/>
          <a:stretch>
            <a:fillRect/>
          </a:stretch>
        </p:blipFill>
        <p:spPr>
          <a:xfrm>
            <a:off x="834219" y="3632182"/>
            <a:ext cx="7740910" cy="342014"/>
          </a:xfrm>
          <a:prstGeom prst="rect">
            <a:avLst/>
          </a:prstGeom>
        </p:spPr>
      </p:pic>
      <p:pic>
        <p:nvPicPr>
          <p:cNvPr id="7" name="Picture 6"/>
          <p:cNvPicPr>
            <a:picLocks noChangeAspect="1"/>
          </p:cNvPicPr>
          <p:nvPr/>
        </p:nvPicPr>
        <p:blipFill>
          <a:blip r:embed="rId4"/>
          <a:stretch>
            <a:fillRect/>
          </a:stretch>
        </p:blipFill>
        <p:spPr>
          <a:xfrm>
            <a:off x="834219" y="4024055"/>
            <a:ext cx="7388485" cy="293097"/>
          </a:xfrm>
          <a:prstGeom prst="rect">
            <a:avLst/>
          </a:prstGeom>
        </p:spPr>
      </p:pic>
      <p:pic>
        <p:nvPicPr>
          <p:cNvPr id="8" name="Picture 7"/>
          <p:cNvPicPr>
            <a:picLocks noChangeAspect="1"/>
          </p:cNvPicPr>
          <p:nvPr/>
        </p:nvPicPr>
        <p:blipFill>
          <a:blip r:embed="rId5"/>
          <a:stretch>
            <a:fillRect/>
          </a:stretch>
        </p:blipFill>
        <p:spPr>
          <a:xfrm>
            <a:off x="834219" y="4367011"/>
            <a:ext cx="7608033" cy="2126610"/>
          </a:xfrm>
          <a:prstGeom prst="rect">
            <a:avLst/>
          </a:prstGeom>
        </p:spPr>
      </p:pic>
    </p:spTree>
    <p:extLst>
      <p:ext uri="{BB962C8B-B14F-4D97-AF65-F5344CB8AC3E}">
        <p14:creationId xmlns:p14="http://schemas.microsoft.com/office/powerpoint/2010/main" val="121429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__</a:t>
            </a:r>
            <a:r>
              <a:rPr lang="en-US" altLang="zh-CN" dirty="0" err="1" smtClean="0"/>
              <a:t>free_pages_ok</a:t>
            </a:r>
            <a:r>
              <a:rPr lang="en-US" altLang="zh-CN" dirty="0" smtClean="0"/>
              <a:t>(</a:t>
            </a:r>
            <a:r>
              <a:rPr lang="en-US" altLang="zh-CN" dirty="0" err="1" smtClean="0"/>
              <a:t>page,order</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982640" y="1530458"/>
            <a:ext cx="9271746" cy="4742039"/>
          </a:xfrm>
          <a:prstGeom prst="rect">
            <a:avLst/>
          </a:prstGeom>
        </p:spPr>
      </p:pic>
      <p:sp>
        <p:nvSpPr>
          <p:cNvPr id="5" name="Rounded Rectangle 4"/>
          <p:cNvSpPr/>
          <p:nvPr/>
        </p:nvSpPr>
        <p:spPr>
          <a:xfrm>
            <a:off x="1119116" y="2756848"/>
            <a:ext cx="6045959" cy="12555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ounded Rectangular Callout 5"/>
          <p:cNvSpPr/>
          <p:nvPr/>
        </p:nvSpPr>
        <p:spPr>
          <a:xfrm>
            <a:off x="7309514" y="2088108"/>
            <a:ext cx="2175679" cy="887104"/>
          </a:xfrm>
          <a:prstGeom prst="wedgeRoundRectCallout">
            <a:avLst>
              <a:gd name="adj1" fmla="val -50740"/>
              <a:gd name="adj2" fmla="val 763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PageReserved</a:t>
            </a:r>
            <a:r>
              <a:rPr lang="en-US" altLang="zh-CN" dirty="0" smtClean="0"/>
              <a:t>(page)</a:t>
            </a:r>
          </a:p>
          <a:p>
            <a:pPr algn="ctr"/>
            <a:r>
              <a:rPr lang="zh-CN" altLang="en-US" dirty="0"/>
              <a:t>在</a:t>
            </a:r>
            <a:r>
              <a:rPr lang="zh-CN" altLang="en-US" dirty="0" smtClean="0"/>
              <a:t>此处体现</a:t>
            </a:r>
            <a:endParaRPr lang="zh-CN" altLang="en-US" dirty="0"/>
          </a:p>
        </p:txBody>
      </p:sp>
    </p:spTree>
    <p:extLst>
      <p:ext uri="{BB962C8B-B14F-4D97-AF65-F5344CB8AC3E}">
        <p14:creationId xmlns:p14="http://schemas.microsoft.com/office/powerpoint/2010/main" val="379188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保留的页框池</a:t>
            </a:r>
            <a:endParaRPr lang="zh-CN" altLang="en-US" dirty="0"/>
          </a:p>
        </p:txBody>
      </p:sp>
      <p:sp>
        <p:nvSpPr>
          <p:cNvPr id="3" name="Content Placeholder 2"/>
          <p:cNvSpPr>
            <a:spLocks noGrp="1"/>
          </p:cNvSpPr>
          <p:nvPr>
            <p:ph idx="1"/>
          </p:nvPr>
        </p:nvSpPr>
        <p:spPr>
          <a:xfrm>
            <a:off x="838200" y="1825625"/>
            <a:ext cx="4866564" cy="2814614"/>
          </a:xfrm>
        </p:spPr>
        <p:txBody>
          <a:bodyPr>
            <a:normAutofit/>
          </a:bodyPr>
          <a:lstStyle/>
          <a:p>
            <a:pPr>
              <a:buFont typeface="Wingdings" panose="05000000000000000000" pitchFamily="2" charset="2"/>
              <a:buChar char="Ø"/>
            </a:pPr>
            <a:r>
              <a:rPr lang="zh-CN" altLang="en-US" dirty="0"/>
              <a:t>满</a:t>
            </a:r>
            <a:r>
              <a:rPr lang="zh-CN" altLang="en-US" dirty="0" smtClean="0"/>
              <a:t>足内存分配的时候，我们必须考虑是否有足够的空闲内存</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431" y="723331"/>
            <a:ext cx="3693331" cy="5462760"/>
          </a:xfrm>
          <a:prstGeom prst="rect">
            <a:avLst/>
          </a:prstGeom>
        </p:spPr>
      </p:pic>
    </p:spTree>
    <p:extLst>
      <p:ext uri="{BB962C8B-B14F-4D97-AF65-F5344CB8AC3E}">
        <p14:creationId xmlns:p14="http://schemas.microsoft.com/office/powerpoint/2010/main" val="4282289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6552" y="2849017"/>
            <a:ext cx="731293" cy="1325563"/>
          </a:xfrm>
        </p:spPr>
        <p:txBody>
          <a:bodyPr/>
          <a:lstStyle/>
          <a:p>
            <a:r>
              <a:rPr lang="zh-CN" altLang="en-US" dirty="0"/>
              <a:t>完</a:t>
            </a:r>
          </a:p>
        </p:txBody>
      </p:sp>
    </p:spTree>
    <p:extLst>
      <p:ext uri="{BB962C8B-B14F-4D97-AF65-F5344CB8AC3E}">
        <p14:creationId xmlns:p14="http://schemas.microsoft.com/office/powerpoint/2010/main" val="311536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保留的页框池</a:t>
            </a:r>
            <a:endParaRPr lang="zh-CN" altLang="en-US" dirty="0"/>
          </a:p>
        </p:txBody>
      </p:sp>
      <p:sp>
        <p:nvSpPr>
          <p:cNvPr id="3" name="Content Placeholder 2"/>
          <p:cNvSpPr>
            <a:spLocks noGrp="1"/>
          </p:cNvSpPr>
          <p:nvPr>
            <p:ph idx="1"/>
          </p:nvPr>
        </p:nvSpPr>
        <p:spPr>
          <a:xfrm>
            <a:off x="838200" y="1825625"/>
            <a:ext cx="4307006" cy="4351338"/>
          </a:xfrm>
        </p:spPr>
        <p:txBody>
          <a:bodyPr/>
          <a:lstStyle/>
          <a:p>
            <a:pPr>
              <a:buFont typeface="Wingdings" panose="05000000000000000000" pitchFamily="2" charset="2"/>
              <a:buChar char="Ø"/>
            </a:pPr>
            <a:r>
              <a:rPr lang="zh-CN" altLang="en-US" dirty="0" smtClean="0"/>
              <a:t>收回内存的过程中，需要将发出请求的内核控制路径阻塞。但是有一些内核控制路径无法阻塞，例如：中断或者是处理临界区代码时。</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720" y="885398"/>
            <a:ext cx="5075830" cy="5177347"/>
          </a:xfrm>
          <a:prstGeom prst="rect">
            <a:avLst/>
          </a:prstGeom>
        </p:spPr>
      </p:pic>
    </p:spTree>
    <p:extLst>
      <p:ext uri="{BB962C8B-B14F-4D97-AF65-F5344CB8AC3E}">
        <p14:creationId xmlns:p14="http://schemas.microsoft.com/office/powerpoint/2010/main" val="285497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原子内存分配</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zh-CN" altLang="en-US" dirty="0" smtClean="0"/>
              <a:t>对于处理不能被阻塞的内核控制路径，一条内核路径就会产生原子内存分配</a:t>
            </a:r>
            <a:endParaRPr lang="en-US" altLang="zh-CN" dirty="0" smtClean="0"/>
          </a:p>
          <a:p>
            <a:pPr>
              <a:buFont typeface="Wingdings" panose="05000000000000000000" pitchFamily="2" charset="2"/>
              <a:buChar char="Ø"/>
            </a:pPr>
            <a:r>
              <a:rPr lang="zh-CN" altLang="en-US" dirty="0"/>
              <a:t>原</a:t>
            </a:r>
            <a:r>
              <a:rPr lang="zh-CN" altLang="en-US" dirty="0" smtClean="0"/>
              <a:t>子内核分配从不被阻塞，若没有足够的空闲也，则也只是分配失败而已</a:t>
            </a:r>
            <a:endParaRPr lang="en-US" altLang="zh-CN" dirty="0" smtClean="0"/>
          </a:p>
          <a:p>
            <a:pPr>
              <a:buFont typeface="Wingdings" panose="05000000000000000000" pitchFamily="2" charset="2"/>
              <a:buChar char="Ø"/>
            </a:pPr>
            <a:r>
              <a:rPr lang="zh-CN" altLang="en-US" dirty="0"/>
              <a:t>为</a:t>
            </a:r>
            <a:r>
              <a:rPr lang="zh-CN" altLang="en-US" dirty="0" smtClean="0"/>
              <a:t>此，为尽量保证原子内存分配的成功，内核为原子内存分配保留了一个</a:t>
            </a:r>
            <a:r>
              <a:rPr lang="zh-CN" altLang="en-US" dirty="0" smtClean="0">
                <a:solidFill>
                  <a:srgbClr val="FF0000"/>
                </a:solidFill>
              </a:rPr>
              <a:t>页框池</a:t>
            </a:r>
            <a:endParaRPr lang="en-US" altLang="zh-CN" dirty="0" smtClean="0">
              <a:solidFill>
                <a:srgbClr val="FF0000"/>
              </a:solidFill>
            </a:endParaRPr>
          </a:p>
          <a:p>
            <a:pPr>
              <a:buFont typeface="Wingdings" panose="05000000000000000000" pitchFamily="2" charset="2"/>
              <a:buChar char="Ø"/>
            </a:pPr>
            <a:r>
              <a:rPr lang="zh-CN" altLang="en-US" dirty="0"/>
              <a:t>页</a:t>
            </a:r>
            <a:r>
              <a:rPr lang="zh-CN" altLang="en-US" dirty="0" smtClean="0"/>
              <a:t>框池的大小存放在</a:t>
            </a:r>
            <a:r>
              <a:rPr lang="en-US" altLang="zh-CN" dirty="0" err="1" smtClean="0"/>
              <a:t>min_free_kbyte</a:t>
            </a:r>
            <a:r>
              <a:rPr lang="zh-CN" altLang="en-US" dirty="0" smtClean="0"/>
              <a:t>变量中，它的初始值在内核初始化的时候设置</a:t>
            </a:r>
            <a:endParaRPr lang="zh-CN" altLang="en-US" dirty="0"/>
          </a:p>
        </p:txBody>
      </p:sp>
    </p:spTree>
    <p:extLst>
      <p:ext uri="{BB962C8B-B14F-4D97-AF65-F5344CB8AC3E}">
        <p14:creationId xmlns:p14="http://schemas.microsoft.com/office/powerpoint/2010/main" val="39406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页框池</a:t>
            </a:r>
            <a:endParaRPr lang="zh-CN" altLang="en-US" dirty="0"/>
          </a:p>
        </p:txBody>
      </p:sp>
      <p:sp>
        <p:nvSpPr>
          <p:cNvPr id="3" name="Content Placeholder 2"/>
          <p:cNvSpPr>
            <a:spLocks noGrp="1"/>
          </p:cNvSpPr>
          <p:nvPr>
            <p:ph idx="1"/>
          </p:nvPr>
        </p:nvSpPr>
        <p:spPr>
          <a:xfrm>
            <a:off x="838200" y="1825625"/>
            <a:ext cx="10515600" cy="4657062"/>
          </a:xfrm>
        </p:spPr>
        <p:txBody>
          <a:bodyPr/>
          <a:lstStyle/>
          <a:p>
            <a:pPr>
              <a:buFont typeface="Wingdings" panose="05000000000000000000" pitchFamily="2" charset="2"/>
              <a:buChar char="Ø"/>
            </a:pPr>
            <a:r>
              <a:rPr lang="zh-CN" altLang="en-US" dirty="0" smtClean="0"/>
              <a:t>大小</a:t>
            </a:r>
            <a:endParaRPr lang="en-US" altLang="zh-CN" dirty="0" smtClean="0"/>
          </a:p>
          <a:p>
            <a:pPr marL="0" indent="0">
              <a:buNone/>
            </a:pPr>
            <a:endParaRPr lang="en-US" altLang="zh-CN" dirty="0" smtClean="0"/>
          </a:p>
          <a:p>
            <a:pPr>
              <a:buFont typeface="Wingdings" panose="05000000000000000000" pitchFamily="2" charset="2"/>
              <a:buChar char="Ø"/>
            </a:pPr>
            <a:r>
              <a:rPr lang="zh-CN" altLang="en-US" dirty="0"/>
              <a:t>初始</a:t>
            </a:r>
            <a:r>
              <a:rPr lang="zh-CN" altLang="en-US" dirty="0" smtClean="0"/>
              <a:t>值</a:t>
            </a:r>
            <a:endParaRPr lang="en-US" altLang="zh-CN" dirty="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a:t>来</a:t>
            </a:r>
            <a:r>
              <a:rPr lang="zh-CN" altLang="en-US" dirty="0" smtClean="0"/>
              <a:t>源</a:t>
            </a:r>
            <a:endParaRPr lang="en-US" altLang="zh-CN" dirty="0" smtClean="0"/>
          </a:p>
          <a:p>
            <a:pPr marL="0" indent="0">
              <a:buNone/>
            </a:pPr>
            <a:r>
              <a:rPr lang="en-US" altLang="zh-CN" dirty="0"/>
              <a:t> </a:t>
            </a:r>
            <a:r>
              <a:rPr lang="en-US" altLang="zh-CN" dirty="0" smtClean="0"/>
              <a:t>    ZONE_DMA  ZONE_NORMAL, </a:t>
            </a:r>
            <a:r>
              <a:rPr lang="zh-CN" altLang="en-US" dirty="0" smtClean="0"/>
              <a:t>且分别所占比例等于二者大小的比</a:t>
            </a:r>
            <a:endParaRPr lang="en-US" altLang="zh-CN" dirty="0" smtClean="0"/>
          </a:p>
          <a:p>
            <a:pPr marL="0" indent="0">
              <a:buNone/>
            </a:pPr>
            <a:r>
              <a:rPr lang="zh-CN" altLang="en-US" dirty="0" smtClean="0"/>
              <a:t>例如：</a:t>
            </a:r>
            <a:r>
              <a:rPr lang="en-US" altLang="zh-CN" dirty="0" smtClean="0"/>
              <a:t>ZONE_DMA:ZONE_NORMAL</a:t>
            </a:r>
            <a:r>
              <a:rPr lang="zh-CN" altLang="en-US" dirty="0" smtClean="0"/>
              <a:t>（管理区大小）</a:t>
            </a:r>
            <a:r>
              <a:rPr lang="en-US" altLang="zh-CN" dirty="0" smtClean="0"/>
              <a:t>= 8:1</a:t>
            </a:r>
            <a:r>
              <a:rPr lang="zh-CN" altLang="en-US" dirty="0" smtClean="0"/>
              <a:t>，则页框池在</a:t>
            </a:r>
            <a:r>
              <a:rPr lang="en-US" altLang="zh-CN" dirty="0" smtClean="0"/>
              <a:t>ZONE_DMA</a:t>
            </a:r>
            <a:r>
              <a:rPr lang="zh-CN" altLang="en-US" dirty="0" smtClean="0"/>
              <a:t>中的大小：在</a:t>
            </a:r>
            <a:r>
              <a:rPr lang="en-US" altLang="zh-CN" dirty="0" smtClean="0"/>
              <a:t>ZONE_NORMAL</a:t>
            </a:r>
            <a:r>
              <a:rPr lang="zh-CN" altLang="en-US" dirty="0" smtClean="0"/>
              <a:t>大小 </a:t>
            </a:r>
            <a:r>
              <a:rPr lang="en-US" altLang="zh-CN" dirty="0" smtClean="0"/>
              <a:t>= 8:1</a:t>
            </a:r>
          </a:p>
          <a:p>
            <a:pPr marL="0" indent="0">
              <a:buNone/>
            </a:pPr>
            <a:endParaRPr lang="en-US" altLang="zh-CN" dirty="0" smtClean="0"/>
          </a:p>
          <a:p>
            <a:pPr marL="0" indent="0">
              <a:buNone/>
            </a:pP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607" y="2368893"/>
            <a:ext cx="5966842" cy="4996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664" y="3411848"/>
            <a:ext cx="4968115" cy="624563"/>
          </a:xfrm>
          <a:prstGeom prst="rect">
            <a:avLst/>
          </a:prstGeom>
        </p:spPr>
      </p:pic>
    </p:spTree>
    <p:extLst>
      <p:ext uri="{BB962C8B-B14F-4D97-AF65-F5344CB8AC3E}">
        <p14:creationId xmlns:p14="http://schemas.microsoft.com/office/powerpoint/2010/main" val="144888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分区页框分配器</a:t>
            </a:r>
            <a:endParaRPr lang="zh-CN" altLang="en-US" dirty="0"/>
          </a:p>
        </p:txBody>
      </p:sp>
      <p:sp>
        <p:nvSpPr>
          <p:cNvPr id="3" name="Content Placeholder 2"/>
          <p:cNvSpPr>
            <a:spLocks noGrp="1"/>
          </p:cNvSpPr>
          <p:nvPr>
            <p:ph idx="1"/>
          </p:nvPr>
        </p:nvSpPr>
        <p:spPr>
          <a:xfrm>
            <a:off x="838200" y="1825625"/>
            <a:ext cx="10515600" cy="1367951"/>
          </a:xfrm>
        </p:spPr>
        <p:txBody>
          <a:bodyPr>
            <a:normAutofit lnSpcReduction="10000"/>
          </a:bodyPr>
          <a:lstStyle/>
          <a:p>
            <a:pPr>
              <a:buFont typeface="Wingdings" panose="05000000000000000000" pitchFamily="2" charset="2"/>
              <a:buChar char="Ø"/>
            </a:pPr>
            <a:r>
              <a:rPr lang="zh-CN" altLang="en-US" dirty="0" smtClean="0"/>
              <a:t>分区页框分配器（</a:t>
            </a:r>
            <a:r>
              <a:rPr lang="en-US" altLang="zh-CN" dirty="0" smtClean="0"/>
              <a:t>zoned page frame allocator</a:t>
            </a:r>
            <a:r>
              <a:rPr lang="zh-CN" altLang="en-US" dirty="0" smtClean="0"/>
              <a:t>），专门处理对连续页框的内存分配请求</a:t>
            </a:r>
            <a:endParaRPr lang="en-US" altLang="zh-CN" dirty="0" smtClean="0"/>
          </a:p>
          <a:p>
            <a:pPr>
              <a:buFont typeface="Wingdings" panose="05000000000000000000" pitchFamily="2" charset="2"/>
              <a:buChar char="Ø"/>
            </a:pPr>
            <a:r>
              <a:rPr lang="zh-CN" altLang="en-US" dirty="0"/>
              <a:t>组</a:t>
            </a:r>
            <a:r>
              <a:rPr lang="zh-CN" altLang="en-US" dirty="0" smtClean="0"/>
              <a:t>成如下：</a:t>
            </a:r>
            <a:endParaRPr lang="zh-CN" alt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843" b="-1"/>
          <a:stretch/>
        </p:blipFill>
        <p:spPr>
          <a:xfrm>
            <a:off x="5296753" y="2565779"/>
            <a:ext cx="6819900" cy="3882412"/>
          </a:xfrm>
          <a:prstGeom prst="rect">
            <a:avLst/>
          </a:prstGeom>
        </p:spPr>
      </p:pic>
      <p:sp>
        <p:nvSpPr>
          <p:cNvPr id="5" name="TextBox 4"/>
          <p:cNvSpPr txBox="1"/>
          <p:nvPr/>
        </p:nvSpPr>
        <p:spPr>
          <a:xfrm>
            <a:off x="941696" y="3197424"/>
            <a:ext cx="4599295" cy="224676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smtClean="0"/>
              <a:t>Zone allocator:  </a:t>
            </a:r>
            <a:r>
              <a:rPr lang="zh-CN" altLang="en-US" sz="2000" dirty="0" smtClean="0"/>
              <a:t>接受动态内存分配与释放请求</a:t>
            </a:r>
            <a:endParaRPr lang="en-US" altLang="zh-CN" sz="2000" dirty="0"/>
          </a:p>
          <a:p>
            <a:pPr marL="285750" indent="-285750">
              <a:buFont typeface="Wingdings" panose="05000000000000000000" pitchFamily="2" charset="2"/>
              <a:buChar char="l"/>
            </a:pPr>
            <a:r>
              <a:rPr lang="en-US" altLang="zh-CN" sz="2000" dirty="0" smtClean="0"/>
              <a:t>Buddy system:  </a:t>
            </a:r>
            <a:r>
              <a:rPr lang="zh-CN" altLang="en-US" sz="2000" dirty="0" smtClean="0"/>
              <a:t>在每个管理区内处理内存分配</a:t>
            </a:r>
            <a:endParaRPr lang="en-US" altLang="zh-CN" sz="2000" dirty="0"/>
          </a:p>
          <a:p>
            <a:pPr marL="285750" indent="-285750">
              <a:buFont typeface="Wingdings" panose="05000000000000000000" pitchFamily="2" charset="2"/>
              <a:buChar char="l"/>
            </a:pPr>
            <a:r>
              <a:rPr lang="en-US" altLang="zh-CN" sz="2000" dirty="0" smtClean="0"/>
              <a:t>Cache:  </a:t>
            </a:r>
            <a:r>
              <a:rPr lang="zh-CN" altLang="en-US" sz="2000" dirty="0" smtClean="0"/>
              <a:t>存储小部分页框以满足对单个页框的分配请求</a:t>
            </a:r>
            <a:endParaRPr lang="en-US" altLang="zh-CN" sz="2000" dirty="0" smtClean="0"/>
          </a:p>
          <a:p>
            <a:endParaRPr lang="zh-CN" altLang="en-US" sz="2000" dirty="0"/>
          </a:p>
        </p:txBody>
      </p:sp>
    </p:spTree>
    <p:extLst>
      <p:ext uri="{BB962C8B-B14F-4D97-AF65-F5344CB8AC3E}">
        <p14:creationId xmlns:p14="http://schemas.microsoft.com/office/powerpoint/2010/main" val="3854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请求页框</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914827"/>
              </a:xfrm>
            </p:spPr>
            <p:txBody>
              <a:bodyPr>
                <a:normAutofit/>
              </a:bodyPr>
              <a:lstStyle/>
              <a:p>
                <a:pPr>
                  <a:buFont typeface="Wingdings" panose="05000000000000000000" pitchFamily="2" charset="2"/>
                  <a:buChar char="Ø"/>
                </a:pPr>
                <a:r>
                  <a:rPr lang="zh-CN" altLang="en-US" dirty="0" smtClean="0"/>
                  <a:t>简单介绍几个函数</a:t>
                </a:r>
                <a:endParaRPr lang="en-US" altLang="zh-CN" dirty="0"/>
              </a:p>
              <a:p>
                <a:pPr>
                  <a:buFont typeface="Wingdings" panose="05000000000000000000" pitchFamily="2" charset="2"/>
                  <a:buChar char="l"/>
                </a:pPr>
                <a:r>
                  <a:rPr lang="en-US" altLang="zh-CN" dirty="0" err="1" smtClean="0">
                    <a:solidFill>
                      <a:srgbClr val="FF0000"/>
                    </a:solidFill>
                  </a:rPr>
                  <a:t>alloc_pages</a:t>
                </a:r>
                <a:r>
                  <a:rPr lang="en-US" altLang="zh-CN" dirty="0" smtClean="0">
                    <a:solidFill>
                      <a:srgbClr val="FF0000"/>
                    </a:solidFill>
                  </a:rPr>
                  <a:t>(</a:t>
                </a:r>
                <a:r>
                  <a:rPr lang="en-US" altLang="zh-CN" dirty="0" err="1" smtClean="0">
                    <a:solidFill>
                      <a:srgbClr val="FF0000"/>
                    </a:solidFill>
                  </a:rPr>
                  <a:t>gfp_mask,order</a:t>
                </a:r>
                <a:r>
                  <a:rPr lang="en-US" altLang="zh-CN" dirty="0" smtClean="0">
                    <a:solidFill>
                      <a:srgbClr val="FF0000"/>
                    </a:solidFill>
                  </a:rPr>
                  <a:t>)</a:t>
                </a:r>
              </a:p>
              <a:p>
                <a:pPr marL="0" indent="0">
                  <a:buNone/>
                </a:pPr>
                <a:r>
                  <a:rPr lang="en-US" altLang="zh-CN" sz="2400" dirty="0" smtClean="0">
                    <a:solidFill>
                      <a:schemeClr val="tx1"/>
                    </a:solidFill>
                  </a:rPr>
                  <a:t>//</a:t>
                </a:r>
                <a14:m>
                  <m:oMath xmlns:m="http://schemas.openxmlformats.org/officeDocument/2006/math">
                    <m:sSup>
                      <m:sSupPr>
                        <m:ctrlPr>
                          <a:rPr lang="en-US" altLang="zh-CN" sz="2400" i="1" smtClean="0">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请求</m:t>
                        </m:r>
                        <m:r>
                          <a:rPr lang="en-US" altLang="zh-CN" sz="2400" b="0" i="1" smtClean="0">
                            <a:solidFill>
                              <a:schemeClr val="tx1"/>
                            </a:solidFill>
                            <a:latin typeface="Cambria Math" panose="02040503050406030204" pitchFamily="18" charset="0"/>
                          </a:rPr>
                          <m:t>2</m:t>
                        </m:r>
                      </m:e>
                      <m:sup>
                        <m:r>
                          <a:rPr lang="en-US" altLang="zh-CN" sz="2400" b="0" i="1" smtClean="0">
                            <a:solidFill>
                              <a:schemeClr val="tx1"/>
                            </a:solidFill>
                            <a:latin typeface="Cambria Math" panose="02040503050406030204" pitchFamily="18" charset="0"/>
                          </a:rPr>
                          <m:t>𝑜𝑟𝑑𝑒𝑟</m:t>
                        </m:r>
                      </m:sup>
                    </m:sSup>
                  </m:oMath>
                </a14:m>
                <a:r>
                  <a:rPr lang="zh-CN" altLang="en-US" sz="2400" dirty="0" smtClean="0">
                    <a:solidFill>
                      <a:schemeClr val="tx1"/>
                    </a:solidFill>
                  </a:rPr>
                  <a:t>个连续页框，返回第一个所分配页框的描述符的地址，或者分配失败，返回</a:t>
                </a:r>
                <a:r>
                  <a:rPr lang="en-US" altLang="zh-CN" sz="2400" dirty="0" smtClean="0">
                    <a:solidFill>
                      <a:schemeClr val="tx1"/>
                    </a:solidFill>
                  </a:rPr>
                  <a:t>null</a:t>
                </a:r>
              </a:p>
              <a:p>
                <a:pPr>
                  <a:buFont typeface="Wingdings" panose="05000000000000000000" pitchFamily="2" charset="2"/>
                  <a:buChar char="l"/>
                </a:pPr>
                <a:r>
                  <a:rPr lang="en-US" altLang="zh-CN" dirty="0" err="1" smtClean="0">
                    <a:solidFill>
                      <a:srgbClr val="FF0000"/>
                    </a:solidFill>
                  </a:rPr>
                  <a:t>alloc_page</a:t>
                </a:r>
                <a:r>
                  <a:rPr lang="en-US" altLang="zh-CN" dirty="0" smtClean="0">
                    <a:solidFill>
                      <a:srgbClr val="FF0000"/>
                    </a:solidFill>
                  </a:rPr>
                  <a:t>(</a:t>
                </a:r>
                <a:r>
                  <a:rPr lang="en-US" altLang="zh-CN" dirty="0" err="1" smtClean="0">
                    <a:solidFill>
                      <a:srgbClr val="FF0000"/>
                    </a:solidFill>
                  </a:rPr>
                  <a:t>gfp_mask</a:t>
                </a:r>
                <a:r>
                  <a:rPr lang="en-US" altLang="zh-CN" dirty="0" smtClean="0">
                    <a:solidFill>
                      <a:srgbClr val="FF0000"/>
                    </a:solidFill>
                  </a:rPr>
                  <a:t>) / </a:t>
                </a:r>
                <a:r>
                  <a:rPr lang="en-US" altLang="zh-CN" dirty="0" err="1" smtClean="0">
                    <a:solidFill>
                      <a:srgbClr val="FF0000"/>
                    </a:solidFill>
                  </a:rPr>
                  <a:t>alloc_pages</a:t>
                </a:r>
                <a:r>
                  <a:rPr lang="en-US" altLang="zh-CN" dirty="0" smtClean="0">
                    <a:solidFill>
                      <a:srgbClr val="FF0000"/>
                    </a:solidFill>
                  </a:rPr>
                  <a:t>(gfp_mask,0)</a:t>
                </a:r>
              </a:p>
              <a:p>
                <a:pPr marL="0" indent="0">
                  <a:buNone/>
                </a:pPr>
                <a:r>
                  <a:rPr lang="en-US" altLang="zh-CN" sz="2400" dirty="0" smtClean="0"/>
                  <a:t>//</a:t>
                </a:r>
                <a:r>
                  <a:rPr lang="zh-CN" altLang="en-US" sz="2400" dirty="0" smtClean="0"/>
                  <a:t>请求单独页框 ，使用宏扩展</a:t>
                </a:r>
                <a:endParaRPr lang="en-US" altLang="zh-CN" sz="2400" dirty="0" smtClean="0"/>
              </a:p>
              <a:p>
                <a:pPr>
                  <a:buFont typeface="Wingdings" panose="05000000000000000000" pitchFamily="2" charset="2"/>
                  <a:buChar char="l"/>
                </a:pPr>
                <a:r>
                  <a:rPr lang="en-US" altLang="zh-CN" dirty="0" smtClean="0">
                    <a:solidFill>
                      <a:srgbClr val="FF0000"/>
                    </a:solidFill>
                  </a:rPr>
                  <a:t>__</a:t>
                </a:r>
                <a:r>
                  <a:rPr lang="en-US" altLang="zh-CN" dirty="0" err="1" smtClean="0">
                    <a:solidFill>
                      <a:srgbClr val="FF0000"/>
                    </a:solidFill>
                  </a:rPr>
                  <a:t>get_free_pages</a:t>
                </a:r>
                <a:r>
                  <a:rPr lang="en-US" altLang="zh-CN" dirty="0" smtClean="0">
                    <a:solidFill>
                      <a:srgbClr val="FF0000"/>
                    </a:solidFill>
                  </a:rPr>
                  <a:t>(</a:t>
                </a:r>
                <a:r>
                  <a:rPr lang="en-US" altLang="zh-CN" dirty="0" err="1" smtClean="0">
                    <a:solidFill>
                      <a:srgbClr val="FF0000"/>
                    </a:solidFill>
                  </a:rPr>
                  <a:t>gfp_mask,order</a:t>
                </a:r>
                <a:r>
                  <a:rPr lang="en-US" altLang="zh-CN" dirty="0" smtClean="0">
                    <a:solidFill>
                      <a:srgbClr val="FF0000"/>
                    </a:solidFill>
                  </a:rPr>
                  <a:t>)</a:t>
                </a:r>
              </a:p>
              <a:p>
                <a:pPr marL="0" indent="0">
                  <a:buNone/>
                </a:pPr>
                <a:r>
                  <a:rPr lang="en-US" altLang="zh-CN" sz="2400" dirty="0" smtClean="0"/>
                  <a:t>//</a:t>
                </a:r>
                <a:r>
                  <a:rPr lang="zh-CN" altLang="en-US" sz="2400" dirty="0" smtClean="0"/>
                  <a:t>类似</a:t>
                </a:r>
                <a:r>
                  <a:rPr lang="en-US" altLang="zh-CN" sz="2400" dirty="0" err="1" smtClean="0"/>
                  <a:t>alloc_pages</a:t>
                </a:r>
                <a:r>
                  <a:rPr lang="en-US" altLang="zh-CN" sz="2400" dirty="0" smtClean="0"/>
                  <a:t>,</a:t>
                </a:r>
                <a:r>
                  <a:rPr lang="zh-CN" altLang="en-US" sz="2400" dirty="0" smtClean="0"/>
                  <a:t>只有一点细微的差别，可忽略</a:t>
                </a:r>
                <a:endParaRPr lang="en-US" altLang="zh-CN" sz="2400" dirty="0" smtClean="0"/>
              </a:p>
              <a:p>
                <a:pPr>
                  <a:buFont typeface="Wingdings" panose="05000000000000000000" pitchFamily="2" charset="2"/>
                  <a:buChar char="l"/>
                </a:pPr>
                <a:r>
                  <a:rPr lang="en-US" altLang="zh-CN" dirty="0" smtClean="0">
                    <a:solidFill>
                      <a:srgbClr val="FF0000"/>
                    </a:solidFill>
                  </a:rPr>
                  <a:t>__</a:t>
                </a:r>
                <a:r>
                  <a:rPr lang="en-US" altLang="zh-CN" dirty="0" err="1" smtClean="0">
                    <a:solidFill>
                      <a:srgbClr val="FF0000"/>
                    </a:solidFill>
                  </a:rPr>
                  <a:t>get_free_page</a:t>
                </a:r>
                <a:r>
                  <a:rPr lang="en-US" altLang="zh-CN" dirty="0" smtClean="0">
                    <a:solidFill>
                      <a:srgbClr val="FF0000"/>
                    </a:solidFill>
                  </a:rPr>
                  <a:t>(</a:t>
                </a:r>
                <a:r>
                  <a:rPr lang="en-US" altLang="zh-CN" dirty="0" err="1" smtClean="0">
                    <a:solidFill>
                      <a:srgbClr val="FF0000"/>
                    </a:solidFill>
                  </a:rPr>
                  <a:t>gfp_mask</a:t>
                </a:r>
                <a:r>
                  <a:rPr lang="en-US" altLang="zh-CN" dirty="0" smtClean="0">
                    <a:solidFill>
                      <a:srgbClr val="FF0000"/>
                    </a:solidFill>
                  </a:rPr>
                  <a:t>)  /__</a:t>
                </a:r>
                <a:r>
                  <a:rPr lang="en-US" altLang="zh-CN" dirty="0" err="1" smtClean="0">
                    <a:solidFill>
                      <a:srgbClr val="FF0000"/>
                    </a:solidFill>
                  </a:rPr>
                  <a:t>get_free_pages</a:t>
                </a:r>
                <a:r>
                  <a:rPr lang="en-US" altLang="zh-CN" dirty="0" smtClean="0">
                    <a:solidFill>
                      <a:srgbClr val="FF0000"/>
                    </a:solidFill>
                  </a:rPr>
                  <a:t>(gfp_mask,0)</a:t>
                </a:r>
              </a:p>
              <a:p>
                <a:pPr marL="0" indent="0">
                  <a:buNone/>
                </a:pPr>
                <a:r>
                  <a:rPr lang="en-US" altLang="zh-CN" sz="2400" dirty="0" smtClean="0"/>
                  <a:t>//</a:t>
                </a:r>
                <a:r>
                  <a:rPr lang="zh-CN" altLang="en-US" sz="2400" dirty="0" smtClean="0"/>
                  <a:t>类似</a:t>
                </a:r>
                <a:r>
                  <a:rPr lang="en-US" altLang="zh-CN" sz="2400" dirty="0" err="1" smtClean="0"/>
                  <a:t>alloc_page</a:t>
                </a:r>
                <a:endParaRPr lang="en-US" altLang="zh-CN" sz="2400" dirty="0" smtClean="0"/>
              </a:p>
              <a:p>
                <a:pPr marL="0" indent="0">
                  <a:buNone/>
                </a:pPr>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914827"/>
              </a:xfrm>
              <a:blipFill rotWithShape="0">
                <a:blip r:embed="rId2"/>
                <a:stretch>
                  <a:fillRect l="-1043" t="-26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24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请求页框（续）</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zh-CN" altLang="en-US" dirty="0" smtClean="0"/>
              <a:t>另外的函数</a:t>
            </a:r>
            <a:endParaRPr lang="en-US" altLang="zh-CN" dirty="0" smtClean="0"/>
          </a:p>
          <a:p>
            <a:pPr>
              <a:buFont typeface="Wingdings" panose="05000000000000000000" pitchFamily="2" charset="2"/>
              <a:buChar char="l"/>
            </a:pPr>
            <a:r>
              <a:rPr lang="en-US" altLang="zh-CN" dirty="0" err="1" smtClean="0"/>
              <a:t>get_zeroed_page</a:t>
            </a:r>
            <a:r>
              <a:rPr lang="en-US" altLang="zh-CN" dirty="0" smtClean="0"/>
              <a:t>(</a:t>
            </a:r>
            <a:r>
              <a:rPr lang="en-US" altLang="zh-CN" dirty="0" err="1" smtClean="0"/>
              <a:t>gfp_mask</a:t>
            </a:r>
            <a:r>
              <a:rPr lang="en-US" altLang="zh-CN" dirty="0" smtClean="0"/>
              <a:t>)  </a:t>
            </a:r>
          </a:p>
          <a:p>
            <a:pPr marL="0" indent="0">
              <a:buNone/>
            </a:pPr>
            <a:r>
              <a:rPr lang="en-US" altLang="zh-CN" sz="2400" dirty="0" smtClean="0">
                <a:solidFill>
                  <a:srgbClr val="FF0000"/>
                </a:solidFill>
              </a:rPr>
              <a:t>//  </a:t>
            </a:r>
            <a:r>
              <a:rPr lang="zh-CN" altLang="en-US" sz="2400" dirty="0" smtClean="0">
                <a:solidFill>
                  <a:srgbClr val="FF0000"/>
                </a:solidFill>
              </a:rPr>
              <a:t>宏扩展为</a:t>
            </a:r>
            <a:r>
              <a:rPr lang="en-US" altLang="zh-CN" sz="2400" dirty="0" err="1" smtClean="0">
                <a:solidFill>
                  <a:srgbClr val="FF0000"/>
                </a:solidFill>
              </a:rPr>
              <a:t>alloc_pages</a:t>
            </a:r>
            <a:r>
              <a:rPr lang="en-US" altLang="zh-CN" sz="2400" dirty="0" smtClean="0">
                <a:solidFill>
                  <a:srgbClr val="FF0000"/>
                </a:solidFill>
              </a:rPr>
              <a:t>(gfp_mask|__GFP_ZERO,0)</a:t>
            </a:r>
            <a:r>
              <a:rPr lang="zh-CN" altLang="en-US" sz="2400" dirty="0" smtClean="0">
                <a:solidFill>
                  <a:srgbClr val="FF0000"/>
                </a:solidFill>
              </a:rPr>
              <a:t>，获取填满</a:t>
            </a:r>
            <a:r>
              <a:rPr lang="en-US" altLang="zh-CN" sz="2400" dirty="0" smtClean="0">
                <a:solidFill>
                  <a:srgbClr val="FF0000"/>
                </a:solidFill>
              </a:rPr>
              <a:t>0</a:t>
            </a:r>
            <a:r>
              <a:rPr lang="zh-CN" altLang="en-US" sz="2400" dirty="0" smtClean="0">
                <a:solidFill>
                  <a:srgbClr val="FF0000"/>
                </a:solidFill>
              </a:rPr>
              <a:t>的页框，返回页框的线性地址</a:t>
            </a:r>
            <a:endParaRPr lang="en-US" altLang="zh-CN" sz="2400" dirty="0" smtClean="0">
              <a:solidFill>
                <a:srgbClr val="FF0000"/>
              </a:solidFill>
            </a:endParaRPr>
          </a:p>
          <a:p>
            <a:pPr>
              <a:buFont typeface="Wingdings" panose="05000000000000000000" pitchFamily="2" charset="2"/>
              <a:buChar char="l"/>
            </a:pPr>
            <a:r>
              <a:rPr lang="en-US" altLang="zh-CN" dirty="0" smtClean="0"/>
              <a:t>__</a:t>
            </a:r>
            <a:r>
              <a:rPr lang="en-US" altLang="zh-CN" dirty="0" err="1" smtClean="0"/>
              <a:t>get_dma_pages</a:t>
            </a:r>
            <a:r>
              <a:rPr lang="en-US" altLang="zh-CN" dirty="0" smtClean="0"/>
              <a:t>(</a:t>
            </a:r>
            <a:r>
              <a:rPr lang="en-US" altLang="zh-CN" dirty="0" err="1" smtClean="0"/>
              <a:t>gfp_mask,order</a:t>
            </a:r>
            <a:r>
              <a:rPr lang="en-US" altLang="zh-CN" dirty="0" smtClean="0"/>
              <a:t>)</a:t>
            </a:r>
          </a:p>
          <a:p>
            <a:pPr marL="0" indent="0">
              <a:buNone/>
            </a:pPr>
            <a:r>
              <a:rPr lang="en-US" altLang="zh-CN" sz="2400" dirty="0" smtClean="0">
                <a:solidFill>
                  <a:srgbClr val="FF0000"/>
                </a:solidFill>
              </a:rPr>
              <a:t>// </a:t>
            </a:r>
            <a:r>
              <a:rPr lang="zh-CN" altLang="en-US" sz="2400" dirty="0" smtClean="0">
                <a:solidFill>
                  <a:srgbClr val="FF0000"/>
                </a:solidFill>
              </a:rPr>
              <a:t>宏扩展为</a:t>
            </a:r>
            <a:r>
              <a:rPr lang="en-US" altLang="zh-CN" sz="2400" dirty="0" smtClean="0">
                <a:solidFill>
                  <a:srgbClr val="FF0000"/>
                </a:solidFill>
              </a:rPr>
              <a:t>__</a:t>
            </a:r>
            <a:r>
              <a:rPr lang="en-US" altLang="zh-CN" sz="2400" dirty="0" err="1" smtClean="0">
                <a:solidFill>
                  <a:srgbClr val="FF0000"/>
                </a:solidFill>
              </a:rPr>
              <a:t>get_free_pages</a:t>
            </a:r>
            <a:r>
              <a:rPr lang="en-US" altLang="zh-CN" sz="2400" dirty="0" smtClean="0">
                <a:solidFill>
                  <a:srgbClr val="FF0000"/>
                </a:solidFill>
              </a:rPr>
              <a:t>(</a:t>
            </a:r>
            <a:r>
              <a:rPr lang="en-US" altLang="zh-CN" sz="2400" dirty="0" err="1" smtClean="0">
                <a:solidFill>
                  <a:srgbClr val="FF0000"/>
                </a:solidFill>
              </a:rPr>
              <a:t>gfp_mask</a:t>
            </a:r>
            <a:r>
              <a:rPr lang="en-US" altLang="zh-CN" sz="2400" dirty="0" smtClean="0">
                <a:solidFill>
                  <a:srgbClr val="FF0000"/>
                </a:solidFill>
              </a:rPr>
              <a:t> | __</a:t>
            </a:r>
            <a:r>
              <a:rPr lang="en-US" altLang="zh-CN" sz="2400" dirty="0" err="1" smtClean="0">
                <a:solidFill>
                  <a:srgbClr val="FF0000"/>
                </a:solidFill>
              </a:rPr>
              <a:t>GFP_DMA,order</a:t>
            </a:r>
            <a:r>
              <a:rPr lang="en-US" altLang="zh-CN" sz="2400" dirty="0" smtClean="0">
                <a:solidFill>
                  <a:srgbClr val="FF0000"/>
                </a:solidFill>
              </a:rPr>
              <a:t>)</a:t>
            </a:r>
            <a:r>
              <a:rPr lang="zh-CN" altLang="en-US" sz="2400" dirty="0" smtClean="0">
                <a:solidFill>
                  <a:srgbClr val="FF0000"/>
                </a:solidFill>
              </a:rPr>
              <a:t>，获得适用于</a:t>
            </a:r>
            <a:r>
              <a:rPr lang="en-US" altLang="zh-CN" sz="2400" dirty="0" smtClean="0">
                <a:solidFill>
                  <a:srgbClr val="FF0000"/>
                </a:solidFill>
              </a:rPr>
              <a:t>DMA</a:t>
            </a:r>
            <a:r>
              <a:rPr lang="zh-CN" altLang="en-US" sz="2400" dirty="0" smtClean="0">
                <a:solidFill>
                  <a:srgbClr val="FF0000"/>
                </a:solidFill>
              </a:rPr>
              <a:t>的页框</a:t>
            </a:r>
            <a:endParaRPr lang="en-US" altLang="zh-CN" sz="2400" dirty="0" smtClean="0">
              <a:solidFill>
                <a:srgbClr val="FF0000"/>
              </a:solidFill>
            </a:endParaRP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07132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432" y="409433"/>
            <a:ext cx="11464120" cy="6045958"/>
          </a:xfrm>
          <a:prstGeom prst="rect">
            <a:avLst/>
          </a:prstGeom>
        </p:spPr>
      </p:pic>
    </p:spTree>
    <p:extLst>
      <p:ext uri="{BB962C8B-B14F-4D97-AF65-F5344CB8AC3E}">
        <p14:creationId xmlns:p14="http://schemas.microsoft.com/office/powerpoint/2010/main" val="309760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982</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Arial</vt:lpstr>
      <vt:lpstr>Calibri</vt:lpstr>
      <vt:lpstr>Calibri Light</vt:lpstr>
      <vt:lpstr>Cambria Math</vt:lpstr>
      <vt:lpstr>Wingdings</vt:lpstr>
      <vt:lpstr>Office Theme</vt:lpstr>
      <vt:lpstr>分区页框分配器 </vt:lpstr>
      <vt:lpstr>保留的页框池</vt:lpstr>
      <vt:lpstr>保留的页框池</vt:lpstr>
      <vt:lpstr>原子内存分配</vt:lpstr>
      <vt:lpstr>页框池</vt:lpstr>
      <vt:lpstr>分区页框分配器</vt:lpstr>
      <vt:lpstr>请求页框</vt:lpstr>
      <vt:lpstr>请求页框（续）</vt:lpstr>
      <vt:lpstr>PowerPoint Presentation</vt:lpstr>
      <vt:lpstr>PowerPoint Presentation</vt:lpstr>
      <vt:lpstr>gfp_mask</vt:lpstr>
      <vt:lpstr>PowerPoint Presentation</vt:lpstr>
      <vt:lpstr>node_zonelists</vt:lpstr>
      <vt:lpstr>80x86UMA体系结构中，后备管理区如下</vt:lpstr>
      <vt:lpstr>释放页框</vt:lpstr>
      <vt:lpstr> __free_pages(page,order)（老版本） </vt:lpstr>
      <vt:lpstr> __free_pages(page,order)（新版本） </vt:lpstr>
      <vt:lpstr>put_page_testzero(page)</vt:lpstr>
      <vt:lpstr>__free_pages_ok(page,order)</vt:lpstr>
      <vt:lpstr>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分区页框分配器 </dc:title>
  <dc:creator>bo John</dc:creator>
  <cp:lastModifiedBy>bo John</cp:lastModifiedBy>
  <cp:revision>31</cp:revision>
  <dcterms:created xsi:type="dcterms:W3CDTF">2014-03-10T13:52:45Z</dcterms:created>
  <dcterms:modified xsi:type="dcterms:W3CDTF">2014-03-11T09:55:03Z</dcterms:modified>
</cp:coreProperties>
</file>