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57" r:id="rId5"/>
    <p:sldId id="261" r:id="rId6"/>
    <p:sldId id="258" r:id="rId7"/>
    <p:sldId id="260" r:id="rId8"/>
    <p:sldId id="259" r:id="rId9"/>
    <p:sldId id="262" r:id="rId10"/>
    <p:sldId id="263" r:id="rId11"/>
    <p:sldId id="264" r:id="rId12"/>
    <p:sldId id="265"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11607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125574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DE3D3F-AE58-4B1A-A8C2-77E23E0E133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586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2820366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DE3D3F-AE58-4B1A-A8C2-77E23E0E133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4289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828785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3847198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406031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126209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205173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101066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156458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240542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85630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376838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510E5C5-916B-4E79-9881-EB083C09921A}" type="datetimeFigureOut">
              <a:rPr lang="zh-CN" altLang="en-US" smtClean="0"/>
              <a:t>2013/11/6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304019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10E5C5-916B-4E79-9881-EB083C09921A}" type="datetimeFigureOut">
              <a:rPr lang="zh-CN" altLang="en-US" smtClean="0"/>
              <a:t>2013/11/6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DE3D3F-AE58-4B1A-A8C2-77E23E0E133D}" type="slidenum">
              <a:rPr lang="zh-CN" altLang="en-US" smtClean="0"/>
              <a:t>‹#›</a:t>
            </a:fld>
            <a:endParaRPr lang="zh-CN" altLang="en-US"/>
          </a:p>
        </p:txBody>
      </p:sp>
    </p:spTree>
    <p:extLst>
      <p:ext uri="{BB962C8B-B14F-4D97-AF65-F5344CB8AC3E}">
        <p14:creationId xmlns:p14="http://schemas.microsoft.com/office/powerpoint/2010/main" val="292642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csdn.net/u010211829/article/details/8795685" TargetMode="External"/><Relationship Id="rId2" Type="http://schemas.openxmlformats.org/officeDocument/2006/relationships/hyperlink" Target="http://blog.csdn.net/morphad/article/details/9247471" TargetMode="External"/><Relationship Id="rId1" Type="http://schemas.openxmlformats.org/officeDocument/2006/relationships/slideLayout" Target="../slideLayouts/slideLayout2.xml"/><Relationship Id="rId5" Type="http://schemas.openxmlformats.org/officeDocument/2006/relationships/hyperlink" Target="http://www.cnblogs.com/IrisZhou/p/3197050.html" TargetMode="External"/><Relationship Id="rId4" Type="http://schemas.openxmlformats.org/officeDocument/2006/relationships/hyperlink" Target="http://blog.csdn.net/walkingman321/article/details/616743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08058" y="375249"/>
            <a:ext cx="8915399" cy="2262781"/>
          </a:xfrm>
        </p:spPr>
        <p:txBody>
          <a:bodyPr/>
          <a:lstStyle/>
          <a:p>
            <a:r>
              <a:rPr lang="zh-CN" altLang="en-US" dirty="0" smtClean="0"/>
              <a:t>信号产生</a:t>
            </a:r>
            <a:r>
              <a:rPr lang="en-US" altLang="zh-CN" dirty="0" smtClean="0"/>
              <a:t>---</a:t>
            </a:r>
            <a:r>
              <a:rPr lang="en-US" altLang="zh-CN" dirty="0" err="1" smtClean="0"/>
              <a:t>send_signal</a:t>
            </a:r>
            <a:endParaRPr lang="zh-CN" altLang="en-US" dirty="0"/>
          </a:p>
        </p:txBody>
      </p:sp>
      <p:sp>
        <p:nvSpPr>
          <p:cNvPr id="3" name="副标题 2"/>
          <p:cNvSpPr>
            <a:spLocks noGrp="1"/>
          </p:cNvSpPr>
          <p:nvPr>
            <p:ph type="subTitle" idx="1"/>
          </p:nvPr>
        </p:nvSpPr>
        <p:spPr/>
        <p:txBody>
          <a:bodyPr/>
          <a:lstStyle/>
          <a:p>
            <a:pPr algn="r"/>
            <a:r>
              <a:rPr lang="zh-CN" altLang="en-US" dirty="0"/>
              <a:t>陈</a:t>
            </a:r>
            <a:r>
              <a:rPr lang="zh-CN" altLang="en-US" dirty="0" smtClean="0"/>
              <a:t>航</a:t>
            </a:r>
            <a:endParaRPr lang="en-US" altLang="zh-CN" dirty="0" smtClean="0"/>
          </a:p>
          <a:p>
            <a:pPr algn="r"/>
            <a:r>
              <a:rPr lang="en-US" altLang="zh-CN" dirty="0" smtClean="0"/>
              <a:t>2013/11/8</a:t>
            </a:r>
            <a:endParaRPr lang="zh-CN" altLang="en-US" dirty="0"/>
          </a:p>
        </p:txBody>
      </p:sp>
    </p:spTree>
    <p:extLst>
      <p:ext uri="{BB962C8B-B14F-4D97-AF65-F5344CB8AC3E}">
        <p14:creationId xmlns:p14="http://schemas.microsoft.com/office/powerpoint/2010/main" val="3060364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__</a:t>
            </a:r>
            <a:r>
              <a:rPr lang="en-US" altLang="zh-CN" dirty="0" err="1"/>
              <a:t>sigqueue_alloc</a:t>
            </a:r>
            <a:r>
              <a:rPr lang="en-US" altLang="zh-CN" dirty="0" smtClean="0"/>
              <a:t>()</a:t>
            </a:r>
            <a:r>
              <a:rPr lang="zh-CN" altLang="en-US" dirty="0" smtClean="0"/>
              <a:t>（</a:t>
            </a:r>
            <a:r>
              <a:rPr lang="zh-CN" altLang="en-US" dirty="0"/>
              <a:t>续</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400" dirty="0"/>
              <a:t>　</a:t>
            </a:r>
            <a:r>
              <a:rPr lang="en-US" altLang="zh-CN" sz="2400" dirty="0"/>
              <a:t>SEND_SIG_FORCED : </a:t>
            </a:r>
            <a:r>
              <a:rPr lang="zh-CN" altLang="en-US" sz="2400" dirty="0"/>
              <a:t>表示信号由内核态</a:t>
            </a:r>
            <a:r>
              <a:rPr lang="en-US" altLang="zh-CN" sz="2400" dirty="0"/>
              <a:t>( </a:t>
            </a:r>
            <a:r>
              <a:rPr lang="zh-CN" altLang="en-US" sz="2400" dirty="0"/>
              <a:t>进程</a:t>
            </a:r>
            <a:r>
              <a:rPr lang="en-US" altLang="zh-CN" sz="2400" dirty="0"/>
              <a:t>) </a:t>
            </a:r>
            <a:r>
              <a:rPr lang="zh-CN" altLang="en-US" sz="2400" dirty="0"/>
              <a:t>发送</a:t>
            </a:r>
            <a:r>
              <a:rPr lang="en-US" altLang="zh-CN" sz="2400" dirty="0"/>
              <a:t>, </a:t>
            </a:r>
            <a:r>
              <a:rPr lang="zh-CN" altLang="en-US" sz="2400" dirty="0"/>
              <a:t>并且信号是</a:t>
            </a:r>
            <a:r>
              <a:rPr lang="en-US" altLang="zh-CN" sz="2400" dirty="0"/>
              <a:t>SIGKILL </a:t>
            </a:r>
            <a:r>
              <a:rPr lang="zh-CN" altLang="en-US" sz="2400" dirty="0"/>
              <a:t>或者</a:t>
            </a:r>
            <a:r>
              <a:rPr lang="en-US" altLang="zh-CN" sz="2400" dirty="0"/>
              <a:t>SIGSTOP.</a:t>
            </a:r>
          </a:p>
          <a:p>
            <a:r>
              <a:rPr lang="zh-CN" altLang="en-US" sz="2400" dirty="0"/>
              <a:t>　　同时调用</a:t>
            </a:r>
            <a:r>
              <a:rPr lang="en-US" altLang="zh-CN" sz="2400" dirty="0" err="1"/>
              <a:t>sigaddset</a:t>
            </a:r>
            <a:r>
              <a:rPr lang="zh-CN" altLang="en-US" sz="2400" dirty="0"/>
              <a:t>将信号添加到</a:t>
            </a:r>
            <a:r>
              <a:rPr lang="en-US" altLang="zh-CN" sz="2400" dirty="0" err="1"/>
              <a:t>sigset_t</a:t>
            </a:r>
            <a:r>
              <a:rPr lang="zh-CN" altLang="en-US" sz="2400" dirty="0"/>
              <a:t>掩码上。</a:t>
            </a:r>
          </a:p>
          <a:p>
            <a:endParaRPr lang="zh-CN" altLang="en-US" dirty="0"/>
          </a:p>
        </p:txBody>
      </p:sp>
    </p:spTree>
    <p:extLst>
      <p:ext uri="{BB962C8B-B14F-4D97-AF65-F5344CB8AC3E}">
        <p14:creationId xmlns:p14="http://schemas.microsoft.com/office/powerpoint/2010/main" val="2482495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693" y="140896"/>
            <a:ext cx="8846800" cy="6518695"/>
          </a:xfrm>
        </p:spPr>
      </p:pic>
    </p:spTree>
    <p:extLst>
      <p:ext uri="{BB962C8B-B14F-4D97-AF65-F5344CB8AC3E}">
        <p14:creationId xmlns:p14="http://schemas.microsoft.com/office/powerpoint/2010/main" val="101142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err="1"/>
              <a:t>wants_signal</a:t>
            </a:r>
            <a:r>
              <a:rPr lang="en-US" altLang="zh-CN" dirty="0"/>
              <a:t>()</a:t>
            </a:r>
            <a:endParaRPr lang="zh-CN" altLang="en-US" dirty="0"/>
          </a:p>
        </p:txBody>
      </p:sp>
      <p:sp>
        <p:nvSpPr>
          <p:cNvPr id="3" name="内容占位符 2"/>
          <p:cNvSpPr>
            <a:spLocks noGrp="1"/>
          </p:cNvSpPr>
          <p:nvPr>
            <p:ph idx="1"/>
          </p:nvPr>
        </p:nvSpPr>
        <p:spPr>
          <a:xfrm>
            <a:off x="2589212" y="1397479"/>
            <a:ext cx="8915400" cy="4513743"/>
          </a:xfrm>
        </p:spPr>
        <p:txBody>
          <a:bodyPr>
            <a:normAutofit/>
          </a:bodyPr>
          <a:lstStyle/>
          <a:p>
            <a:pPr marL="0" indent="0">
              <a:buNone/>
            </a:pPr>
            <a:r>
              <a:rPr lang="zh-CN" altLang="en-US" sz="2400" dirty="0" smtClean="0"/>
              <a:t>用来</a:t>
            </a:r>
            <a:r>
              <a:rPr lang="zh-CN" altLang="en-US" sz="2400" dirty="0"/>
              <a:t>判断是否能够发送信号给该进程，</a:t>
            </a:r>
          </a:p>
          <a:p>
            <a:pPr marL="0" indent="0">
              <a:buNone/>
            </a:pPr>
            <a:r>
              <a:rPr lang="en-US" altLang="zh-CN" sz="2400" dirty="0"/>
              <a:t>	</a:t>
            </a:r>
            <a:r>
              <a:rPr lang="en-US" altLang="zh-CN" sz="2400" dirty="0" smtClean="0"/>
              <a:t>1</a:t>
            </a:r>
            <a:r>
              <a:rPr lang="en-US" altLang="zh-CN" sz="2400" dirty="0"/>
              <a:t>.</a:t>
            </a:r>
            <a:r>
              <a:rPr lang="zh-CN" altLang="en-US" sz="2400" dirty="0"/>
              <a:t>在以下情况下无法发送该信号给进程</a:t>
            </a:r>
            <a:r>
              <a:rPr lang="zh-CN" altLang="en-US" sz="2400" dirty="0" smtClean="0"/>
              <a:t>：</a:t>
            </a:r>
            <a:endParaRPr lang="en-US" altLang="zh-CN" sz="2400" dirty="0" smtClean="0"/>
          </a:p>
          <a:p>
            <a:pPr marL="0" indent="0">
              <a:buNone/>
            </a:pPr>
            <a:r>
              <a:rPr lang="en-US" altLang="zh-CN" sz="2400" dirty="0"/>
              <a:t>	</a:t>
            </a:r>
            <a:r>
              <a:rPr lang="en-US" altLang="zh-CN" sz="2400" dirty="0" smtClean="0"/>
              <a:t>	a</a:t>
            </a:r>
            <a:r>
              <a:rPr lang="en-US" altLang="zh-CN" sz="2400" dirty="0"/>
              <a:t>.</a:t>
            </a:r>
            <a:r>
              <a:rPr lang="zh-CN" altLang="en-US" sz="2400" dirty="0"/>
              <a:t>信号被进程阻塞</a:t>
            </a:r>
          </a:p>
          <a:p>
            <a:pPr marL="0" indent="0">
              <a:buNone/>
            </a:pPr>
            <a:r>
              <a:rPr lang="en-US" altLang="zh-CN" sz="2400" dirty="0" smtClean="0"/>
              <a:t>		b</a:t>
            </a:r>
            <a:r>
              <a:rPr lang="en-US" altLang="zh-CN" sz="2400" dirty="0"/>
              <a:t>.</a:t>
            </a:r>
            <a:r>
              <a:rPr lang="zh-CN" altLang="en-US" sz="2400" dirty="0"/>
              <a:t>进程正在退出</a:t>
            </a:r>
          </a:p>
          <a:p>
            <a:pPr marL="0" indent="0">
              <a:buNone/>
            </a:pPr>
            <a:r>
              <a:rPr lang="en-US" altLang="zh-CN" sz="2400" dirty="0" smtClean="0"/>
              <a:t>		c</a:t>
            </a:r>
            <a:r>
              <a:rPr lang="en-US" altLang="zh-CN" sz="2400" dirty="0"/>
              <a:t>.</a:t>
            </a:r>
            <a:r>
              <a:rPr lang="zh-CN" altLang="en-US" sz="2400" dirty="0"/>
              <a:t>进程处于暂停状态</a:t>
            </a:r>
          </a:p>
          <a:p>
            <a:pPr marL="0" indent="0">
              <a:buNone/>
            </a:pPr>
            <a:r>
              <a:rPr lang="en-US" altLang="zh-CN" sz="2400" dirty="0" smtClean="0"/>
              <a:t>	2</a:t>
            </a:r>
            <a:r>
              <a:rPr lang="en-US" altLang="zh-CN" sz="2400" dirty="0"/>
              <a:t>.</a:t>
            </a:r>
            <a:r>
              <a:rPr lang="zh-CN" altLang="en-US" sz="2400" dirty="0"/>
              <a:t>在以下情况下能够发送信号给进程：</a:t>
            </a:r>
          </a:p>
          <a:p>
            <a:pPr marL="0" indent="0">
              <a:buNone/>
            </a:pPr>
            <a:r>
              <a:rPr lang="en-US" altLang="zh-CN" sz="2400" dirty="0" smtClean="0"/>
              <a:t>		a</a:t>
            </a:r>
            <a:r>
              <a:rPr lang="en-US" altLang="zh-CN" sz="2400" dirty="0"/>
              <a:t>.</a:t>
            </a:r>
            <a:r>
              <a:rPr lang="zh-CN" altLang="en-US" sz="2400" dirty="0"/>
              <a:t>信号是</a:t>
            </a:r>
            <a:r>
              <a:rPr lang="en-US" altLang="zh-CN" sz="2400" dirty="0"/>
              <a:t>SIGKILL</a:t>
            </a:r>
            <a:r>
              <a:rPr lang="zh-CN" altLang="en-US" sz="2400" dirty="0"/>
              <a:t>，必须发送</a:t>
            </a:r>
          </a:p>
          <a:p>
            <a:pPr marL="0" indent="0">
              <a:buNone/>
            </a:pPr>
            <a:r>
              <a:rPr lang="en-US" altLang="zh-CN" sz="2400" dirty="0" smtClean="0"/>
              <a:t>		b</a:t>
            </a:r>
            <a:r>
              <a:rPr lang="en-US" altLang="zh-CN" sz="2400" dirty="0"/>
              <a:t>.</a:t>
            </a:r>
            <a:r>
              <a:rPr lang="zh-CN" altLang="en-US" sz="2400" dirty="0"/>
              <a:t>进程运行在当前</a:t>
            </a:r>
            <a:r>
              <a:rPr lang="en-US" altLang="zh-CN" sz="2400" dirty="0"/>
              <a:t>CPU</a:t>
            </a:r>
            <a:r>
              <a:rPr lang="zh-CN" altLang="en-US" sz="2400" dirty="0" smtClean="0"/>
              <a:t>上</a:t>
            </a:r>
            <a:endParaRPr lang="en-US" altLang="zh-CN" sz="2400" dirty="0" smtClean="0"/>
          </a:p>
          <a:p>
            <a:pPr marL="0" indent="0">
              <a:buNone/>
            </a:pPr>
            <a:r>
              <a:rPr lang="en-US" altLang="zh-CN" sz="2400" dirty="0"/>
              <a:t>	</a:t>
            </a:r>
            <a:r>
              <a:rPr lang="en-US" altLang="zh-CN" sz="2400" dirty="0" smtClean="0"/>
              <a:t>	c</a:t>
            </a:r>
            <a:r>
              <a:rPr lang="en-US" altLang="zh-CN" sz="2400" dirty="0"/>
              <a:t>.</a:t>
            </a:r>
            <a:r>
              <a:rPr lang="zh-CN" altLang="en-US" sz="2400" dirty="0"/>
              <a:t>进程当前没有挂起的信号</a:t>
            </a:r>
          </a:p>
          <a:p>
            <a:endParaRPr lang="zh-CN" altLang="en-US" dirty="0"/>
          </a:p>
        </p:txBody>
      </p:sp>
    </p:spTree>
    <p:extLst>
      <p:ext uri="{BB962C8B-B14F-4D97-AF65-F5344CB8AC3E}">
        <p14:creationId xmlns:p14="http://schemas.microsoft.com/office/powerpoint/2010/main" val="2931258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blog.csdn.net/morphad/article/details/9247471</a:t>
            </a:r>
            <a:endParaRPr lang="en-US" altLang="zh-CN" dirty="0" smtClean="0"/>
          </a:p>
          <a:p>
            <a:r>
              <a:rPr lang="en-US" altLang="zh-CN" dirty="0">
                <a:hlinkClick r:id="rId3"/>
              </a:rPr>
              <a:t>http://</a:t>
            </a:r>
            <a:r>
              <a:rPr lang="en-US" altLang="zh-CN" dirty="0" smtClean="0">
                <a:hlinkClick r:id="rId3"/>
              </a:rPr>
              <a:t>blog.csdn.net/u010211829/article/details/8795685</a:t>
            </a:r>
            <a:endParaRPr lang="en-US" altLang="zh-CN" dirty="0" smtClean="0"/>
          </a:p>
          <a:p>
            <a:r>
              <a:rPr lang="en-US" altLang="zh-CN" dirty="0">
                <a:hlinkClick r:id="rId4"/>
              </a:rPr>
              <a:t>http://</a:t>
            </a:r>
            <a:r>
              <a:rPr lang="en-US" altLang="zh-CN" dirty="0" smtClean="0">
                <a:hlinkClick r:id="rId4"/>
              </a:rPr>
              <a:t>blog.csdn.net/walkingman321/article/details/6167435</a:t>
            </a:r>
            <a:endParaRPr lang="en-US" altLang="zh-CN" dirty="0" smtClean="0"/>
          </a:p>
          <a:p>
            <a:r>
              <a:rPr lang="en-US" altLang="zh-CN" dirty="0">
                <a:hlinkClick r:id="rId5"/>
              </a:rPr>
              <a:t>http://www.cnblogs.com/IrisZhou/p/3197050.html</a:t>
            </a:r>
            <a:endParaRPr lang="zh-CN" altLang="en-US" dirty="0"/>
          </a:p>
        </p:txBody>
      </p:sp>
    </p:spTree>
    <p:extLst>
      <p:ext uri="{BB962C8B-B14F-4D97-AF65-F5344CB8AC3E}">
        <p14:creationId xmlns:p14="http://schemas.microsoft.com/office/powerpoint/2010/main" val="3504462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为进程产生信号的内核函数</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590" y="2133600"/>
            <a:ext cx="8674645" cy="3778250"/>
          </a:xfrm>
        </p:spPr>
      </p:pic>
    </p:spTree>
    <p:extLst>
      <p:ext uri="{BB962C8B-B14F-4D97-AF65-F5344CB8AC3E}">
        <p14:creationId xmlns:p14="http://schemas.microsoft.com/office/powerpoint/2010/main" val="232393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为线程组产生信号的内核函数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082" y="1348596"/>
            <a:ext cx="6534875" cy="5138467"/>
          </a:xfrm>
        </p:spPr>
      </p:pic>
    </p:spTree>
    <p:extLst>
      <p:ext uri="{BB962C8B-B14F-4D97-AF65-F5344CB8AC3E}">
        <p14:creationId xmlns:p14="http://schemas.microsoft.com/office/powerpoint/2010/main" val="1787678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3528" y="31324"/>
            <a:ext cx="8911687" cy="1280890"/>
          </a:xfrm>
        </p:spPr>
        <p:txBody>
          <a:bodyPr/>
          <a:lstStyle/>
          <a:p>
            <a:r>
              <a:rPr lang="en-US" altLang="zh-CN" dirty="0" err="1"/>
              <a:t>s</a:t>
            </a:r>
            <a:r>
              <a:rPr lang="en-US" altLang="zh-CN" dirty="0" err="1" smtClean="0"/>
              <a:t>end_signal</a:t>
            </a:r>
            <a:r>
              <a:rPr lang="en-US" altLang="zh-CN" dirty="0" smtClean="0"/>
              <a:t>()</a:t>
            </a:r>
            <a:endParaRPr lang="zh-CN" altLang="en-US" dirty="0"/>
          </a:p>
        </p:txBody>
      </p:sp>
      <p:sp>
        <p:nvSpPr>
          <p:cNvPr id="3" name="内容占位符 2"/>
          <p:cNvSpPr>
            <a:spLocks noGrp="1"/>
          </p:cNvSpPr>
          <p:nvPr>
            <p:ph idx="1"/>
          </p:nvPr>
        </p:nvSpPr>
        <p:spPr>
          <a:xfrm>
            <a:off x="2373551" y="1613140"/>
            <a:ext cx="8915400" cy="4349840"/>
          </a:xfrm>
        </p:spPr>
        <p:txBody>
          <a:bodyPr/>
          <a:lstStyle/>
          <a:p>
            <a:r>
              <a:rPr lang="en-US" altLang="zh-CN" sz="2000" dirty="0"/>
              <a:t>static </a:t>
            </a:r>
            <a:r>
              <a:rPr lang="en-US" altLang="zh-CN" sz="2000" dirty="0" err="1"/>
              <a:t>int</a:t>
            </a:r>
            <a:r>
              <a:rPr lang="en-US" altLang="zh-CN" sz="2000" dirty="0"/>
              <a:t> </a:t>
            </a:r>
            <a:r>
              <a:rPr lang="en-US" altLang="zh-CN" sz="2000" dirty="0" err="1"/>
              <a:t>send_signal</a:t>
            </a:r>
            <a:r>
              <a:rPr lang="en-US" altLang="zh-CN" sz="2000" dirty="0"/>
              <a:t>(</a:t>
            </a:r>
            <a:r>
              <a:rPr lang="en-US" altLang="zh-CN" sz="2000" dirty="0" err="1"/>
              <a:t>int</a:t>
            </a:r>
            <a:r>
              <a:rPr lang="en-US" altLang="zh-CN" sz="2000" dirty="0"/>
              <a:t> sig, </a:t>
            </a:r>
            <a:r>
              <a:rPr lang="en-US" altLang="zh-CN" sz="2000" dirty="0" err="1"/>
              <a:t>struct</a:t>
            </a:r>
            <a:r>
              <a:rPr lang="en-US" altLang="zh-CN" sz="2000" dirty="0"/>
              <a:t> </a:t>
            </a:r>
            <a:r>
              <a:rPr lang="en-US" altLang="zh-CN" sz="2000" dirty="0" err="1"/>
              <a:t>siginfo</a:t>
            </a:r>
            <a:r>
              <a:rPr lang="en-US" altLang="zh-CN" sz="2000" dirty="0"/>
              <a:t> *info, </a:t>
            </a:r>
            <a:r>
              <a:rPr lang="en-US" altLang="zh-CN" sz="2000" dirty="0" err="1"/>
              <a:t>struct</a:t>
            </a:r>
            <a:r>
              <a:rPr lang="en-US" altLang="zh-CN" sz="2000" dirty="0"/>
              <a:t> </a:t>
            </a:r>
            <a:r>
              <a:rPr lang="en-US" altLang="zh-CN" sz="2000" dirty="0" err="1"/>
              <a:t>task_struct</a:t>
            </a:r>
            <a:r>
              <a:rPr lang="en-US" altLang="zh-CN" sz="2000" dirty="0"/>
              <a:t> *t,</a:t>
            </a:r>
          </a:p>
          <a:p>
            <a:pPr marL="0" indent="0">
              <a:buNone/>
            </a:pPr>
            <a:r>
              <a:rPr lang="en-US" altLang="zh-CN" sz="2000" dirty="0"/>
              <a:t>			</a:t>
            </a:r>
            <a:r>
              <a:rPr lang="en-US" altLang="zh-CN" sz="2000" dirty="0" err="1"/>
              <a:t>int</a:t>
            </a:r>
            <a:r>
              <a:rPr lang="en-US" altLang="zh-CN" sz="2000" dirty="0"/>
              <a:t> group</a:t>
            </a:r>
            <a:r>
              <a:rPr lang="en-US" altLang="zh-CN" sz="2000" dirty="0" smtClean="0"/>
              <a:t>)</a:t>
            </a:r>
          </a:p>
          <a:p>
            <a:endParaRPr lang="en-US" altLang="zh-CN" sz="2000" dirty="0" smtClean="0"/>
          </a:p>
          <a:p>
            <a:r>
              <a:rPr lang="en-US" altLang="zh-CN" sz="2000" dirty="0" smtClean="0"/>
              <a:t>sig: </a:t>
            </a:r>
            <a:r>
              <a:rPr lang="zh-CN" altLang="en-US" sz="2000" dirty="0" smtClean="0"/>
              <a:t>信号编号</a:t>
            </a:r>
            <a:endParaRPr lang="en-US" altLang="zh-CN" sz="2000" dirty="0" smtClean="0"/>
          </a:p>
          <a:p>
            <a:r>
              <a:rPr lang="en-US" altLang="zh-CN" sz="2000" dirty="0" smtClean="0"/>
              <a:t>info</a:t>
            </a:r>
            <a:r>
              <a:rPr lang="zh-CN" altLang="en-US" sz="2000" dirty="0" smtClean="0"/>
              <a:t>：或是</a:t>
            </a:r>
            <a:r>
              <a:rPr lang="en-US" altLang="zh-CN" sz="2000" dirty="0" err="1" smtClean="0"/>
              <a:t>siginfo_t</a:t>
            </a:r>
            <a:r>
              <a:rPr lang="zh-CN" altLang="en-US" sz="2000" dirty="0" smtClean="0"/>
              <a:t>表的地址，或是</a:t>
            </a:r>
            <a:r>
              <a:rPr lang="en-US" altLang="zh-CN" sz="2000" dirty="0" smtClean="0"/>
              <a:t>0</a:t>
            </a:r>
            <a:r>
              <a:rPr lang="en-US" altLang="zh-CN" sz="2000" dirty="0" smtClean="0">
                <a:sym typeface="Wingdings" panose="05000000000000000000" pitchFamily="2" charset="2"/>
              </a:rPr>
              <a:t></a:t>
            </a:r>
            <a:r>
              <a:rPr lang="zh-CN" altLang="en-US" sz="2000" dirty="0" smtClean="0">
                <a:sym typeface="Wingdings" panose="05000000000000000000" pitchFamily="2" charset="2"/>
              </a:rPr>
              <a:t>信号由用户态进程发送，</a:t>
            </a:r>
            <a:r>
              <a:rPr lang="en-US" altLang="zh-CN" sz="2000" dirty="0" smtClean="0">
                <a:sym typeface="Wingdings" panose="05000000000000000000" pitchFamily="2" charset="2"/>
              </a:rPr>
              <a:t>1</a:t>
            </a:r>
            <a:r>
              <a:rPr lang="zh-CN" altLang="en-US" sz="2000" dirty="0" smtClean="0">
                <a:sym typeface="Wingdings" panose="05000000000000000000" pitchFamily="2" charset="2"/>
              </a:rPr>
              <a:t>信号由内核发送，</a:t>
            </a:r>
            <a:r>
              <a:rPr lang="en-US" altLang="zh-CN" sz="2000" dirty="0" smtClean="0">
                <a:sym typeface="Wingdings" panose="05000000000000000000" pitchFamily="2" charset="2"/>
              </a:rPr>
              <a:t>2</a:t>
            </a:r>
            <a:r>
              <a:rPr lang="zh-CN" altLang="en-US" sz="2000" dirty="0" smtClean="0">
                <a:sym typeface="Wingdings" panose="05000000000000000000" pitchFamily="2" charset="2"/>
              </a:rPr>
              <a:t>由内核发送的</a:t>
            </a:r>
            <a:r>
              <a:rPr lang="en-US" altLang="zh-CN" sz="2000" dirty="0" smtClean="0">
                <a:sym typeface="Wingdings" panose="05000000000000000000" pitchFamily="2" charset="2"/>
              </a:rPr>
              <a:t>SIGSTOP</a:t>
            </a:r>
            <a:r>
              <a:rPr lang="zh-CN" altLang="en-US" sz="2000" dirty="0" smtClean="0">
                <a:sym typeface="Wingdings" panose="05000000000000000000" pitchFamily="2" charset="2"/>
              </a:rPr>
              <a:t>或</a:t>
            </a:r>
            <a:r>
              <a:rPr lang="en-US" altLang="zh-CN" sz="2000" dirty="0" smtClean="0">
                <a:sym typeface="Wingdings" panose="05000000000000000000" pitchFamily="2" charset="2"/>
              </a:rPr>
              <a:t>SIGKILL</a:t>
            </a:r>
            <a:r>
              <a:rPr lang="zh-CN" altLang="en-US" sz="2000" dirty="0" smtClean="0">
                <a:sym typeface="Wingdings" panose="05000000000000000000" pitchFamily="2" charset="2"/>
              </a:rPr>
              <a:t>信号</a:t>
            </a:r>
            <a:endParaRPr lang="en-US" altLang="zh-CN" sz="2000" dirty="0" smtClean="0">
              <a:sym typeface="Wingdings" panose="05000000000000000000" pitchFamily="2" charset="2"/>
            </a:endParaRPr>
          </a:p>
          <a:p>
            <a:r>
              <a:rPr lang="en-US" altLang="zh-CN" sz="2000" dirty="0">
                <a:sym typeface="Wingdings" panose="05000000000000000000" pitchFamily="2" charset="2"/>
              </a:rPr>
              <a:t>g</a:t>
            </a:r>
            <a:r>
              <a:rPr lang="en-US" altLang="zh-CN" sz="2000" dirty="0" smtClean="0">
                <a:sym typeface="Wingdings" panose="05000000000000000000" pitchFamily="2" charset="2"/>
              </a:rPr>
              <a:t>roup</a:t>
            </a:r>
            <a:r>
              <a:rPr lang="zh-CN" altLang="en-US" sz="2000" dirty="0" smtClean="0">
                <a:sym typeface="Wingdings" panose="05000000000000000000" pitchFamily="2" charset="2"/>
              </a:rPr>
              <a:t>：</a:t>
            </a:r>
            <a:r>
              <a:rPr lang="en-US" altLang="zh-CN" sz="2000" dirty="0" smtClean="0">
                <a:sym typeface="Wingdings" panose="05000000000000000000" pitchFamily="2" charset="2"/>
              </a:rPr>
              <a:t>0</a:t>
            </a:r>
            <a:r>
              <a:rPr lang="zh-CN" altLang="en-US" sz="2000" dirty="0" smtClean="0">
                <a:sym typeface="Wingdings" panose="05000000000000000000" pitchFamily="2" charset="2"/>
              </a:rPr>
              <a:t>为进程产生信号的内核函数</a:t>
            </a:r>
            <a:endParaRPr lang="en-US" altLang="zh-CN" sz="2000" dirty="0" smtClean="0">
              <a:sym typeface="Wingdings" panose="05000000000000000000" pitchFamily="2" charset="2"/>
            </a:endParaRPr>
          </a:p>
          <a:p>
            <a:r>
              <a:rPr lang="en-US" altLang="zh-CN" sz="2000" dirty="0">
                <a:sym typeface="Wingdings" panose="05000000000000000000" pitchFamily="2" charset="2"/>
              </a:rPr>
              <a:t> </a:t>
            </a:r>
            <a:r>
              <a:rPr lang="en-US" altLang="zh-CN" sz="2000" dirty="0" smtClean="0">
                <a:sym typeface="Wingdings" panose="05000000000000000000" pitchFamily="2" charset="2"/>
              </a:rPr>
              <a:t>             1</a:t>
            </a:r>
            <a:r>
              <a:rPr lang="zh-CN" altLang="en-US" sz="2000" dirty="0" smtClean="0">
                <a:sym typeface="Wingdings" panose="05000000000000000000" pitchFamily="2" charset="2"/>
              </a:rPr>
              <a:t>为线程组产生信号的内核函数</a:t>
            </a:r>
            <a:endParaRPr lang="en-US" altLang="zh-CN" sz="2000" dirty="0" smtClean="0"/>
          </a:p>
          <a:p>
            <a:pPr marL="0" indent="0">
              <a:buNone/>
            </a:pPr>
            <a:endParaRPr lang="zh-CN" altLang="en-US" dirty="0"/>
          </a:p>
        </p:txBody>
      </p:sp>
    </p:spTree>
    <p:extLst>
      <p:ext uri="{BB962C8B-B14F-4D97-AF65-F5344CB8AC3E}">
        <p14:creationId xmlns:p14="http://schemas.microsoft.com/office/powerpoint/2010/main" val="416194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0"/>
            <a:ext cx="7978836" cy="6858000"/>
          </a:xfrm>
        </p:spPr>
      </p:pic>
    </p:spTree>
    <p:extLst>
      <p:ext uri="{BB962C8B-B14F-4D97-AF65-F5344CB8AC3E}">
        <p14:creationId xmlns:p14="http://schemas.microsoft.com/office/powerpoint/2010/main" val="3249180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t>
            </a:r>
            <a:r>
              <a:rPr lang="en-US" altLang="zh-CN" dirty="0" err="1" smtClean="0"/>
              <a:t>repare_signal</a:t>
            </a:r>
            <a:r>
              <a:rPr lang="en-US" altLang="zh-CN" dirty="0" smtClean="0"/>
              <a:t>()</a:t>
            </a:r>
            <a:endParaRPr lang="zh-CN" altLang="en-US" dirty="0"/>
          </a:p>
        </p:txBody>
      </p:sp>
      <p:sp>
        <p:nvSpPr>
          <p:cNvPr id="3" name="内容占位符 2"/>
          <p:cNvSpPr>
            <a:spLocks noGrp="1"/>
          </p:cNvSpPr>
          <p:nvPr>
            <p:ph idx="1"/>
          </p:nvPr>
        </p:nvSpPr>
        <p:spPr>
          <a:xfrm>
            <a:off x="2589212" y="1656272"/>
            <a:ext cx="8915400" cy="4254950"/>
          </a:xfrm>
        </p:spPr>
        <p:txBody>
          <a:bodyPr>
            <a:normAutofit/>
          </a:bodyPr>
          <a:lstStyle/>
          <a:p>
            <a:r>
              <a:rPr lang="zh-CN" altLang="en-US" sz="2400" dirty="0" smtClean="0"/>
              <a:t>功能：</a:t>
            </a:r>
            <a:r>
              <a:rPr lang="zh-CN" altLang="en-US" sz="2400" dirty="0"/>
              <a:t>在信号产生时立即执行，而不用考虑信号是否被阻塞、忽略或者处理。对于</a:t>
            </a:r>
            <a:r>
              <a:rPr lang="en-US" altLang="zh-CN" sz="2400" dirty="0"/>
              <a:t>SIGCONT</a:t>
            </a:r>
            <a:r>
              <a:rPr lang="zh-CN" altLang="en-US" sz="2400" dirty="0"/>
              <a:t>信号，它真正使接收进程恢复执行，对于停止信号，该函数还不能真正停止进程。如果信号需要被发送就返回真，否则就会被</a:t>
            </a:r>
            <a:r>
              <a:rPr lang="zh-CN" altLang="en-US" sz="2400" dirty="0" smtClean="0"/>
              <a:t>丢弃</a:t>
            </a:r>
            <a:endParaRPr lang="en-US" altLang="zh-CN" sz="2400" dirty="0" smtClean="0"/>
          </a:p>
          <a:p>
            <a:r>
              <a:rPr lang="zh-CN" altLang="en-US" sz="2400" dirty="0" smtClean="0"/>
              <a:t>步骤：</a:t>
            </a:r>
            <a:endParaRPr lang="en-US" altLang="zh-CN" sz="2400" dirty="0" smtClean="0"/>
          </a:p>
          <a:p>
            <a:pPr marL="0" indent="0">
              <a:buNone/>
            </a:pPr>
            <a:r>
              <a:rPr lang="en-US" altLang="zh-CN" sz="2400" dirty="0" smtClean="0"/>
              <a:t>	1. </a:t>
            </a:r>
            <a:r>
              <a:rPr lang="zh-CN" altLang="en-US" sz="2400" dirty="0" smtClean="0"/>
              <a:t>如果</a:t>
            </a:r>
            <a:r>
              <a:rPr lang="zh-CN" altLang="en-US" sz="2400" dirty="0"/>
              <a:t>信号接收进程的</a:t>
            </a:r>
            <a:r>
              <a:rPr lang="en-US" altLang="zh-CN" sz="2400" dirty="0" err="1"/>
              <a:t>signal_struct</a:t>
            </a:r>
            <a:r>
              <a:rPr lang="en-US" altLang="zh-CN" sz="2400" dirty="0"/>
              <a:t>-&gt;flags</a:t>
            </a:r>
            <a:r>
              <a:rPr lang="zh-CN" altLang="en-US" sz="2400" dirty="0"/>
              <a:t>置位</a:t>
            </a:r>
            <a:r>
              <a:rPr lang="en-US" altLang="zh-CN" sz="2400" dirty="0"/>
              <a:t>SIGNAL_GROUP_EXIT</a:t>
            </a:r>
            <a:r>
              <a:rPr lang="zh-CN" altLang="en-US" sz="2400" dirty="0"/>
              <a:t>，表示该线程组正在被</a:t>
            </a:r>
            <a:r>
              <a:rPr lang="en-US" altLang="zh-CN" sz="2400" dirty="0"/>
              <a:t>killed</a:t>
            </a:r>
            <a:r>
              <a:rPr lang="zh-CN" altLang="en-US" sz="2400" dirty="0"/>
              <a:t>，没有必要再产生信号给它，什么也不</a:t>
            </a:r>
            <a:r>
              <a:rPr lang="zh-CN" altLang="en-US" sz="2400" dirty="0" smtClean="0"/>
              <a:t>做</a:t>
            </a:r>
            <a:endParaRPr lang="en-US" altLang="zh-CN" sz="2400" dirty="0" smtClean="0"/>
          </a:p>
        </p:txBody>
      </p:sp>
    </p:spTree>
    <p:extLst>
      <p:ext uri="{BB962C8B-B14F-4D97-AF65-F5344CB8AC3E}">
        <p14:creationId xmlns:p14="http://schemas.microsoft.com/office/powerpoint/2010/main" val="3360259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646981"/>
            <a:ext cx="8915400" cy="5264241"/>
          </a:xfrm>
        </p:spPr>
        <p:txBody>
          <a:bodyPr/>
          <a:lstStyle/>
          <a:p>
            <a:r>
              <a:rPr lang="en-US" altLang="zh-CN" sz="2400" dirty="0"/>
              <a:t>2.</a:t>
            </a:r>
            <a:r>
              <a:rPr lang="zh-CN" altLang="en-US" sz="2400" dirty="0"/>
              <a:t>调用</a:t>
            </a:r>
            <a:r>
              <a:rPr lang="en-US" altLang="zh-CN" sz="2400" dirty="0" err="1"/>
              <a:t>sig_kernel_stop</a:t>
            </a:r>
            <a:r>
              <a:rPr lang="zh-CN" altLang="en-US" sz="2400" dirty="0"/>
              <a:t>来检查发送信号是否属于暂停信号，把线程组中共享的挂起信号队列和线程组中所有进程的私有挂起信号队列中的</a:t>
            </a:r>
            <a:r>
              <a:rPr lang="en-US" altLang="zh-CN" sz="2400" dirty="0"/>
              <a:t>SIGCONT</a:t>
            </a:r>
            <a:r>
              <a:rPr lang="zh-CN" altLang="en-US" sz="2400" dirty="0"/>
              <a:t>信号删除，因为</a:t>
            </a:r>
            <a:r>
              <a:rPr lang="en-US" altLang="zh-CN" sz="2400" dirty="0"/>
              <a:t>SIGCONT</a:t>
            </a:r>
            <a:r>
              <a:rPr lang="zh-CN" altLang="en-US" sz="2400" dirty="0"/>
              <a:t>信号和暂停信号是冲突的</a:t>
            </a:r>
            <a:endParaRPr lang="en-US" altLang="zh-CN" sz="2400" dirty="0"/>
          </a:p>
          <a:p>
            <a:r>
              <a:rPr lang="en-US" altLang="zh-CN" sz="2400" dirty="0"/>
              <a:t>3.</a:t>
            </a:r>
            <a:r>
              <a:rPr lang="zh-CN" altLang="en-US" sz="2400" dirty="0"/>
              <a:t>如果信号是</a:t>
            </a:r>
            <a:r>
              <a:rPr lang="en-US" altLang="zh-CN" sz="2400" dirty="0"/>
              <a:t>SIGCONT</a:t>
            </a:r>
            <a:r>
              <a:rPr lang="zh-CN" altLang="en-US" sz="2400" dirty="0"/>
              <a:t>信号，将线程组共享的挂起信号中的停止信号删除，接下来遍历所有进程，删除每个进程私有挂起信号中的暂停信号，设置进程状态，唤醒各进程，恢复其执行；说明要继续执行线程组中的某个轻量级进程，就会把整个线程组都唤醒，使其继续执行</a:t>
            </a:r>
            <a:endParaRPr lang="en-US" altLang="zh-CN" sz="2400" dirty="0"/>
          </a:p>
          <a:p>
            <a:r>
              <a:rPr lang="en-US" altLang="zh-CN" sz="2400" dirty="0"/>
              <a:t>4.</a:t>
            </a:r>
            <a:r>
              <a:rPr lang="zh-CN" altLang="en-US" sz="2400" dirty="0"/>
              <a:t>调用</a:t>
            </a:r>
            <a:r>
              <a:rPr lang="en-US" altLang="zh-CN" sz="2400" dirty="0" err="1"/>
              <a:t>sig_ignored</a:t>
            </a:r>
            <a:r>
              <a:rPr lang="en-US" altLang="zh-CN" sz="2400" dirty="0"/>
              <a:t>()</a:t>
            </a:r>
            <a:r>
              <a:rPr lang="zh-CN" altLang="en-US" sz="2400" dirty="0"/>
              <a:t>来判断信号是否能被忽略</a:t>
            </a:r>
          </a:p>
          <a:p>
            <a:endParaRPr lang="zh-CN" altLang="en-US" dirty="0"/>
          </a:p>
        </p:txBody>
      </p:sp>
    </p:spTree>
    <p:extLst>
      <p:ext uri="{BB962C8B-B14F-4D97-AF65-F5344CB8AC3E}">
        <p14:creationId xmlns:p14="http://schemas.microsoft.com/office/powerpoint/2010/main" val="3679409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da-DK" altLang="zh-CN" sz="2400" dirty="0"/>
              <a:t>#define SIG_IGN	((__sighandler_t)1)	/* ignore signal */</a:t>
            </a:r>
            <a:endParaRPr lang="zh-CN" altLang="en-US" sz="2400" dirty="0"/>
          </a:p>
        </p:txBody>
      </p:sp>
      <p:sp>
        <p:nvSpPr>
          <p:cNvPr id="3" name="内容占位符 2"/>
          <p:cNvSpPr>
            <a:spLocks noGrp="1"/>
          </p:cNvSpPr>
          <p:nvPr>
            <p:ph idx="1"/>
          </p:nvPr>
        </p:nvSpPr>
        <p:spPr>
          <a:xfrm>
            <a:off x="2684102" y="1400355"/>
            <a:ext cx="8915400" cy="3777622"/>
          </a:xfrm>
        </p:spPr>
        <p:txBody>
          <a:bodyPr/>
          <a:lstStyle/>
          <a:p>
            <a:r>
              <a:rPr lang="en-US" altLang="zh-CN" dirty="0" smtClean="0"/>
              <a:t>__</a:t>
            </a:r>
            <a:r>
              <a:rPr lang="en-US" altLang="zh-CN" dirty="0" err="1" smtClean="0"/>
              <a:t>sighandler_t</a:t>
            </a:r>
            <a:r>
              <a:rPr lang="en-US" altLang="zh-CN" dirty="0" err="1" smtClean="0">
                <a:sym typeface="Wingdings" panose="05000000000000000000" pitchFamily="2" charset="2"/>
              </a:rPr>
              <a:t></a:t>
            </a:r>
            <a:r>
              <a:rPr lang="en-US" altLang="zh-CN" dirty="0" err="1" smtClean="0"/>
              <a:t>int</a:t>
            </a:r>
            <a:r>
              <a:rPr lang="en-US" altLang="zh-CN" dirty="0" smtClean="0"/>
              <a:t>*</a:t>
            </a:r>
          </a:p>
          <a:p>
            <a:r>
              <a:rPr lang="zh-CN" altLang="en-US" dirty="0" smtClean="0"/>
              <a:t>表明</a:t>
            </a:r>
            <a:r>
              <a:rPr lang="zh-CN" altLang="en-US" dirty="0"/>
              <a:t>信号忽略函数地址为</a:t>
            </a:r>
            <a:r>
              <a:rPr lang="en-US" altLang="zh-CN" dirty="0" smtClean="0"/>
              <a:t>1</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因为在实际应用中不可能出现函数地址为</a:t>
            </a:r>
            <a:r>
              <a:rPr lang="en-US" altLang="zh-CN" dirty="0" smtClean="0"/>
              <a:t>1</a:t>
            </a:r>
            <a:r>
              <a:rPr lang="zh-CN" altLang="en-US" dirty="0" smtClean="0"/>
              <a:t>的情况，所以可以和别的指针区别开来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102" y="2301814"/>
            <a:ext cx="8323809" cy="1761905"/>
          </a:xfrm>
          <a:prstGeom prst="rect">
            <a:avLst/>
          </a:prstGeom>
        </p:spPr>
      </p:pic>
    </p:spTree>
    <p:extLst>
      <p:ext uri="{BB962C8B-B14F-4D97-AF65-F5344CB8AC3E}">
        <p14:creationId xmlns:p14="http://schemas.microsoft.com/office/powerpoint/2010/main" val="1979441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__</a:t>
            </a:r>
            <a:r>
              <a:rPr lang="en-US" altLang="zh-CN" dirty="0" err="1"/>
              <a:t>sigqueue_alloc</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2400" dirty="0"/>
              <a:t>分配一个新的信号队列成员</a:t>
            </a:r>
            <a:r>
              <a:rPr lang="en-US" altLang="zh-CN" sz="2400" dirty="0" err="1"/>
              <a:t>sigqueue</a:t>
            </a:r>
            <a:r>
              <a:rPr lang="zh-CN" altLang="en-US" sz="2400" dirty="0"/>
              <a:t>，首先增加用户的挂起信号个数，然后检测该用户挂起的信号是否超过了资源限制，如果没有就调用</a:t>
            </a:r>
            <a:r>
              <a:rPr lang="en-US" altLang="zh-CN" sz="2400" dirty="0" err="1"/>
              <a:t>kmem_cache_alloc</a:t>
            </a:r>
            <a:r>
              <a:rPr lang="en-US" altLang="zh-CN" sz="2400" dirty="0"/>
              <a:t>()</a:t>
            </a:r>
            <a:r>
              <a:rPr lang="zh-CN" altLang="en-US" sz="2400" dirty="0"/>
              <a:t>分配新的</a:t>
            </a:r>
            <a:r>
              <a:rPr lang="en-US" altLang="zh-CN" sz="2400" dirty="0" err="1"/>
              <a:t>sigqueue</a:t>
            </a:r>
            <a:r>
              <a:rPr lang="zh-CN" altLang="en-US" sz="2400" dirty="0" smtClean="0"/>
              <a:t>。如果</a:t>
            </a:r>
            <a:r>
              <a:rPr lang="zh-CN" altLang="en-US" sz="2400" dirty="0"/>
              <a:t>分配成功，将其添加到信号挂起队列链表上，根据传入的</a:t>
            </a:r>
            <a:r>
              <a:rPr lang="en-US" altLang="zh-CN" sz="2400" dirty="0"/>
              <a:t>info</a:t>
            </a:r>
            <a:r>
              <a:rPr lang="zh-CN" altLang="en-US" sz="2400" dirty="0"/>
              <a:t>参数初始化</a:t>
            </a:r>
            <a:r>
              <a:rPr lang="en-US" altLang="zh-CN" sz="2400" dirty="0" err="1"/>
              <a:t>sigqueue</a:t>
            </a:r>
            <a:r>
              <a:rPr lang="zh-CN" altLang="en-US" sz="2400" dirty="0"/>
              <a:t>的</a:t>
            </a:r>
            <a:r>
              <a:rPr lang="en-US" altLang="zh-CN" sz="2400" dirty="0" smtClean="0"/>
              <a:t>info.</a:t>
            </a:r>
            <a:endParaRPr lang="en-US" altLang="zh-CN" sz="2400" dirty="0"/>
          </a:p>
          <a:p>
            <a:r>
              <a:rPr lang="zh-CN" altLang="en-US" sz="2400" dirty="0"/>
              <a:t>传入的</a:t>
            </a:r>
            <a:r>
              <a:rPr lang="en-US" altLang="zh-CN" sz="2400" dirty="0"/>
              <a:t>info</a:t>
            </a:r>
            <a:r>
              <a:rPr lang="zh-CN" altLang="en-US" sz="2400" dirty="0"/>
              <a:t>参数是</a:t>
            </a:r>
            <a:r>
              <a:rPr lang="en-US" altLang="zh-CN" sz="2400" dirty="0" err="1"/>
              <a:t>siginfo_t</a:t>
            </a:r>
            <a:r>
              <a:rPr lang="en-US" altLang="zh-CN" sz="2400" dirty="0"/>
              <a:t> </a:t>
            </a:r>
            <a:r>
              <a:rPr lang="zh-CN" altLang="en-US" sz="2400" dirty="0"/>
              <a:t>变量地址或者如下三个特殊值</a:t>
            </a:r>
            <a:r>
              <a:rPr lang="en-US" altLang="zh-CN" sz="2400" dirty="0"/>
              <a:t>:</a:t>
            </a:r>
            <a:endParaRPr lang="zh-CN" altLang="en-US" sz="2400" dirty="0"/>
          </a:p>
          <a:p>
            <a:pPr marL="0" indent="0">
              <a:buNone/>
            </a:pPr>
            <a:r>
              <a:rPr lang="zh-CN" altLang="en-US" sz="2400" dirty="0"/>
              <a:t>　　</a:t>
            </a:r>
            <a:r>
              <a:rPr lang="en-US" altLang="zh-CN" sz="2400" dirty="0"/>
              <a:t>SEND_SIG_NOINFO : </a:t>
            </a:r>
            <a:r>
              <a:rPr lang="zh-CN" altLang="en-US" sz="2400" dirty="0"/>
              <a:t>表示信号由用户态进程发送</a:t>
            </a:r>
            <a:r>
              <a:rPr lang="en-US" altLang="zh-CN" sz="2400" dirty="0"/>
              <a:t>; </a:t>
            </a:r>
            <a:br>
              <a:rPr lang="en-US" altLang="zh-CN" sz="2400" dirty="0"/>
            </a:br>
            <a:r>
              <a:rPr lang="zh-CN" altLang="en-US" sz="2400" dirty="0"/>
              <a:t>　　</a:t>
            </a:r>
            <a:r>
              <a:rPr lang="en-US" altLang="zh-CN" sz="2400" dirty="0"/>
              <a:t>SEND_SIG_PRIV : </a:t>
            </a:r>
            <a:r>
              <a:rPr lang="zh-CN" altLang="en-US" sz="2400" dirty="0"/>
              <a:t>表示信号由内核态</a:t>
            </a:r>
            <a:r>
              <a:rPr lang="en-US" altLang="zh-CN" sz="2400" dirty="0"/>
              <a:t>( </a:t>
            </a:r>
            <a:r>
              <a:rPr lang="zh-CN" altLang="en-US" sz="2400" dirty="0"/>
              <a:t>进程</a:t>
            </a:r>
            <a:r>
              <a:rPr lang="en-US" altLang="zh-CN" sz="2400" dirty="0"/>
              <a:t>) </a:t>
            </a:r>
            <a:r>
              <a:rPr lang="zh-CN" altLang="en-US" sz="2400" dirty="0"/>
              <a:t>发送</a:t>
            </a:r>
            <a:r>
              <a:rPr lang="en-US" altLang="zh-CN" sz="2400" dirty="0"/>
              <a:t>;</a:t>
            </a:r>
            <a:br>
              <a:rPr lang="en-US" altLang="zh-CN" sz="2400" dirty="0"/>
            </a:br>
            <a:r>
              <a:rPr lang="zh-CN" altLang="en-US" sz="2400" dirty="0"/>
              <a:t>　</a:t>
            </a:r>
          </a:p>
        </p:txBody>
      </p:sp>
    </p:spTree>
    <p:extLst>
      <p:ext uri="{BB962C8B-B14F-4D97-AF65-F5344CB8AC3E}">
        <p14:creationId xmlns:p14="http://schemas.microsoft.com/office/powerpoint/2010/main" val="2982201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TotalTime>
  <Words>372</Words>
  <Application>Microsoft Office PowerPoint</Application>
  <PresentationFormat>宽屏</PresentationFormat>
  <Paragraphs>50</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幼圆</vt:lpstr>
      <vt:lpstr>Arial</vt:lpstr>
      <vt:lpstr>Century Gothic</vt:lpstr>
      <vt:lpstr>Wingdings</vt:lpstr>
      <vt:lpstr>Wingdings 3</vt:lpstr>
      <vt:lpstr>丝状</vt:lpstr>
      <vt:lpstr>信号产生---send_signal</vt:lpstr>
      <vt:lpstr>为进程产生信号的内核函数</vt:lpstr>
      <vt:lpstr>为线程组产生信号的内核函数</vt:lpstr>
      <vt:lpstr>send_signal()</vt:lpstr>
      <vt:lpstr>PowerPoint 演示文稿</vt:lpstr>
      <vt:lpstr>prepare_signal()</vt:lpstr>
      <vt:lpstr>PowerPoint 演示文稿</vt:lpstr>
      <vt:lpstr>#define SIG_IGN ((__sighandler_t)1) /* ignore signal */</vt:lpstr>
      <vt:lpstr>__sigqueue_alloc()</vt:lpstr>
      <vt:lpstr>__sigqueue_alloc()（续）</vt:lpstr>
      <vt:lpstr>PowerPoint 演示文稿</vt:lpstr>
      <vt:lpstr>　wants_signal()</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hangc</dc:creator>
  <cp:lastModifiedBy>hangc</cp:lastModifiedBy>
  <cp:revision>11</cp:revision>
  <dcterms:created xsi:type="dcterms:W3CDTF">2013-11-06T11:57:53Z</dcterms:created>
  <dcterms:modified xsi:type="dcterms:W3CDTF">2013-11-06T15:24:50Z</dcterms:modified>
</cp:coreProperties>
</file>