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5709ED-3FBE-4743-8AE1-0A84EBE1E6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359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7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667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19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73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8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5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8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1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6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895B-4738-4D4E-9EF2-B048F46BB302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991569-56D5-4E21-8A57-1CA9BE7C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3549" y="565031"/>
            <a:ext cx="6600451" cy="2262781"/>
          </a:xfrm>
        </p:spPr>
        <p:txBody>
          <a:bodyPr/>
          <a:lstStyle/>
          <a:p>
            <a:r>
              <a:rPr lang="zh-CN" altLang="en-US" dirty="0" smtClean="0"/>
              <a:t>页框管理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陈航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2014/3/12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9196" y="253175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CN" sz="3100" dirty="0" smtClean="0"/>
              <a:t>Q4</a:t>
            </a:r>
            <a:r>
              <a:rPr lang="zh-CN" altLang="en-US" sz="3100" dirty="0" smtClean="0"/>
              <a:t>：</a:t>
            </a:r>
            <a:r>
              <a:rPr lang="zh-CN" altLang="en-US" sz="3100" dirty="0"/>
              <a:t>已知一个物理页的物理地址后，如何经过转换得到其相应的虚拟地址呢？只有得到这个页的虚拟地址后，内核才能正常访问该物理</a:t>
            </a:r>
            <a:r>
              <a:rPr lang="zh-CN" altLang="en-US" sz="3100" dirty="0" smtClean="0"/>
              <a:t>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333" y="2101670"/>
            <a:ext cx="7886700" cy="4351338"/>
          </a:xfrm>
        </p:spPr>
        <p:txBody>
          <a:bodyPr/>
          <a:lstStyle/>
          <a:p>
            <a:r>
              <a:rPr lang="zh-CN" altLang="en-US" sz="2400" dirty="0"/>
              <a:t>在得到物理地址</a:t>
            </a:r>
            <a:r>
              <a:rPr lang="en-US" altLang="zh-CN" sz="2400" dirty="0" err="1"/>
              <a:t>physAddr</a:t>
            </a:r>
            <a:r>
              <a:rPr lang="zh-CN" altLang="en-US" sz="2400" dirty="0"/>
              <a:t>之后，就可以根据</a:t>
            </a:r>
            <a:r>
              <a:rPr lang="en-US" altLang="zh-CN" sz="2400" dirty="0" err="1"/>
              <a:t>physAddr</a:t>
            </a:r>
            <a:r>
              <a:rPr lang="zh-CN" altLang="en-US" sz="2400" dirty="0"/>
              <a:t>的大小得到它的虚拟地址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2499" y="3123872"/>
            <a:ext cx="7117871" cy="123110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physAddr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896M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对应虚拟地址是：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physAddr + PAGE_OFFSET(PAGE_OFFSET = 3G) 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 physAddr &gt;= 896M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对应虚拟地址不是静态映射的，通过内核的高端虚拟地址映射得到一个虚拟地址。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279" y="47590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非一致内存访问</a:t>
            </a:r>
            <a:r>
              <a:rPr lang="en-US" altLang="zh-CN" sz="3200" b="1" dirty="0"/>
              <a:t>(NUMA</a:t>
            </a:r>
            <a:r>
              <a:rPr lang="en-US" altLang="zh-CN" sz="3200" b="1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8688"/>
            <a:ext cx="7886700" cy="5038276"/>
          </a:xfrm>
        </p:spPr>
        <p:txBody>
          <a:bodyPr>
            <a:normAutofit fontScale="92500"/>
          </a:bodyPr>
          <a:lstStyle/>
          <a:p>
            <a:r>
              <a:rPr lang="en-US" altLang="zh-CN" sz="2400" i="1" dirty="0"/>
              <a:t>Motivation</a:t>
            </a:r>
            <a:r>
              <a:rPr lang="en-US" altLang="zh-CN" sz="2400" dirty="0"/>
              <a:t>: Linux2.6</a:t>
            </a:r>
            <a:r>
              <a:rPr lang="zh-CN" altLang="en-US" sz="2400" dirty="0"/>
              <a:t>支持非统一内存访问（</a:t>
            </a:r>
            <a:r>
              <a:rPr lang="en-US" altLang="zh-CN" sz="2400" dirty="0"/>
              <a:t>NUMA</a:t>
            </a:r>
            <a:r>
              <a:rPr lang="zh-CN" altLang="en-US" sz="2400" dirty="0"/>
              <a:t>）模型，在这种模型中，给定</a:t>
            </a:r>
            <a:r>
              <a:rPr lang="en-US" altLang="zh-CN" sz="2400" dirty="0"/>
              <a:t>CPU</a:t>
            </a:r>
            <a:r>
              <a:rPr lang="zh-CN" altLang="en-US" sz="2400" dirty="0"/>
              <a:t>对不同内存单元的访问时间可能不一样。系统的物理内存被划分为几个节点（</a:t>
            </a:r>
            <a:r>
              <a:rPr lang="en-US" altLang="zh-CN" sz="2400" dirty="0"/>
              <a:t>node</a:t>
            </a:r>
            <a:r>
              <a:rPr lang="zh-CN" altLang="en-US" sz="2400" dirty="0"/>
              <a:t>）。在一个单独的节点内，任一给定</a:t>
            </a:r>
            <a:r>
              <a:rPr lang="en-US" altLang="zh-CN" sz="2400" dirty="0"/>
              <a:t>CPU</a:t>
            </a:r>
            <a:r>
              <a:rPr lang="zh-CN" altLang="en-US" sz="2400" dirty="0"/>
              <a:t>访问页面所需要的时间都是相同的，而对于不同的</a:t>
            </a:r>
            <a:r>
              <a:rPr lang="en-US" altLang="zh-CN" sz="2400" dirty="0"/>
              <a:t>CPU</a:t>
            </a:r>
            <a:r>
              <a:rPr lang="zh-CN" altLang="en-US" sz="2400" dirty="0"/>
              <a:t>，这个时间就不同。对每个</a:t>
            </a:r>
            <a:r>
              <a:rPr lang="en-US" altLang="zh-CN" sz="2400" dirty="0"/>
              <a:t>CPU</a:t>
            </a:r>
            <a:r>
              <a:rPr lang="zh-CN" altLang="en-US" sz="2400" dirty="0"/>
              <a:t>而言，内核都试图把耗时节点的访问次数减到最少，这就必须要将那些</a:t>
            </a:r>
            <a:r>
              <a:rPr lang="en-US" altLang="zh-CN" sz="2400" dirty="0"/>
              <a:t>CPU</a:t>
            </a:r>
            <a:r>
              <a:rPr lang="zh-CN" altLang="en-US" sz="2400" dirty="0"/>
              <a:t>最常引用的内核数据结构的存放位置选好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每个节点由一个类型为</a:t>
            </a:r>
            <a:r>
              <a:rPr lang="en-US" altLang="zh-CN" sz="2400" dirty="0" err="1"/>
              <a:t>pg_data_t</a:t>
            </a:r>
            <a:r>
              <a:rPr lang="zh-CN" altLang="en-US" sz="2400" dirty="0"/>
              <a:t>的描述符</a:t>
            </a:r>
            <a:r>
              <a:rPr lang="zh-CN" altLang="en-US" sz="2400" dirty="0" smtClean="0"/>
              <a:t>表示，</a:t>
            </a:r>
            <a:r>
              <a:rPr lang="en-US" altLang="zh-CN" sz="2400" dirty="0" err="1"/>
              <a:t>pg_data_t</a:t>
            </a:r>
            <a:r>
              <a:rPr lang="zh-CN" altLang="en-US" sz="2400" dirty="0"/>
              <a:t>描述符中要注意到的三个字段分别是</a:t>
            </a:r>
            <a:r>
              <a:rPr lang="en-US" altLang="zh-CN" sz="2400" dirty="0" err="1"/>
              <a:t>node_zones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node_zonelists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node_mem_map</a:t>
            </a:r>
            <a:r>
              <a:rPr lang="zh-CN" altLang="en-US" sz="2400" dirty="0"/>
              <a:t>，分别是</a:t>
            </a:r>
            <a:r>
              <a:rPr lang="en-US" altLang="zh-CN" sz="2400" dirty="0" err="1"/>
              <a:t>zone_t</a:t>
            </a:r>
            <a:r>
              <a:rPr lang="en-US" altLang="zh-CN" sz="2400" dirty="0"/>
              <a:t>[]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zonelist_t</a:t>
            </a:r>
            <a:r>
              <a:rPr lang="en-US" altLang="zh-CN" sz="2400" dirty="0"/>
              <a:t>[]</a:t>
            </a:r>
            <a:r>
              <a:rPr lang="zh-CN" altLang="en-US" sz="2400" dirty="0"/>
              <a:t>和</a:t>
            </a:r>
            <a:r>
              <a:rPr lang="en-US" altLang="zh-CN" sz="2400" dirty="0"/>
              <a:t>page</a:t>
            </a:r>
            <a:r>
              <a:rPr lang="zh-CN" altLang="en-US" sz="2400" dirty="0"/>
              <a:t>类型。前两个是用来描述内存管理区的，下面马上要谈到；</a:t>
            </a:r>
            <a:r>
              <a:rPr lang="en-US" altLang="zh-CN" sz="2400" dirty="0" err="1"/>
              <a:t>node_mem_map</a:t>
            </a:r>
            <a:r>
              <a:rPr lang="zh-CN" altLang="en-US" sz="2400" dirty="0"/>
              <a:t>是本节点所有页的页描述符数组。内核将这三个字段放在里边，就是为内存区、页框建立一些列的联系。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50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2575" y="500333"/>
            <a:ext cx="7886700" cy="1000664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/>
              <a:t>内存管理区</a:t>
            </a:r>
            <a:br>
              <a:rPr lang="zh-CN" altLang="en-US" sz="3200" b="1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333" y="1500997"/>
            <a:ext cx="7886700" cy="5555861"/>
          </a:xfrm>
        </p:spPr>
        <p:txBody>
          <a:bodyPr>
            <a:normAutofit/>
          </a:bodyPr>
          <a:lstStyle/>
          <a:p>
            <a:r>
              <a:rPr lang="en-US" altLang="zh-CN" sz="2400" i="1" dirty="0"/>
              <a:t>Motivation:</a:t>
            </a:r>
            <a:r>
              <a:rPr lang="zh-CN" altLang="en-US" sz="2400" dirty="0"/>
              <a:t> 在一个理想计算机体系结构中，一个页框就是一个内存存储单元，可用于任何事情：存放内核数据和用户数据、缓冲磁盘数据等等。任何种类的数据页都可以存放在任何页框中，没有什么限制。但实际的计算机体系结构中有硬件制约，限制了页框使用的方式。</a:t>
            </a:r>
            <a:r>
              <a:rPr lang="en-US" altLang="zh-CN" sz="2400" dirty="0"/>
              <a:t>Linux</a:t>
            </a:r>
            <a:r>
              <a:rPr lang="zh-CN" altLang="en-US" sz="2400" dirty="0"/>
              <a:t>内核必须处理</a:t>
            </a:r>
            <a:r>
              <a:rPr lang="en-US" altLang="zh-CN" sz="2400" dirty="0"/>
              <a:t>80x86</a:t>
            </a:r>
            <a:r>
              <a:rPr lang="zh-CN" altLang="en-US" sz="2400" dirty="0"/>
              <a:t>体系结构中的两种硬件制约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  • </a:t>
            </a:r>
            <a:r>
              <a:rPr lang="en-US" altLang="zh-CN" sz="2400" dirty="0" smtClean="0"/>
              <a:t>ISA</a:t>
            </a:r>
            <a:r>
              <a:rPr lang="zh-CN" altLang="en-US" sz="2400" dirty="0"/>
              <a:t>总线的直接内存存取</a:t>
            </a:r>
            <a:r>
              <a:rPr lang="en-US" altLang="zh-CN" sz="2400" dirty="0"/>
              <a:t>(DMA)</a:t>
            </a:r>
            <a:r>
              <a:rPr lang="zh-CN" altLang="en-US" sz="2400" dirty="0"/>
              <a:t>处理器有一个严格的限制：它们只能对</a:t>
            </a:r>
            <a:r>
              <a:rPr lang="en-US" altLang="zh-CN" sz="2400" dirty="0"/>
              <a:t>RAM</a:t>
            </a:r>
            <a:r>
              <a:rPr lang="zh-CN" altLang="en-US" sz="2400" dirty="0"/>
              <a:t>的前</a:t>
            </a:r>
            <a:r>
              <a:rPr lang="en-US" altLang="zh-CN" sz="2400" dirty="0"/>
              <a:t>16MB</a:t>
            </a:r>
            <a:r>
              <a:rPr lang="zh-CN" altLang="en-US" sz="2400" dirty="0"/>
              <a:t>寻址。</a:t>
            </a:r>
          </a:p>
          <a:p>
            <a:r>
              <a:rPr lang="zh-CN" altLang="en-US" sz="2400" dirty="0" smtClean="0"/>
              <a:t>   </a:t>
            </a:r>
            <a:r>
              <a:rPr lang="en-US" altLang="zh-CN" sz="2400" dirty="0"/>
              <a:t>•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具有大容量</a:t>
            </a:r>
            <a:r>
              <a:rPr lang="en-US" altLang="zh-CN" sz="2400" dirty="0"/>
              <a:t>RAM</a:t>
            </a:r>
            <a:r>
              <a:rPr lang="zh-CN" altLang="en-US" sz="2400" dirty="0"/>
              <a:t>的现代</a:t>
            </a:r>
            <a:r>
              <a:rPr lang="en-US" altLang="zh-CN" sz="2400" dirty="0"/>
              <a:t>32</a:t>
            </a:r>
            <a:r>
              <a:rPr lang="zh-CN" altLang="en-US" sz="2400" dirty="0"/>
              <a:t>位计算机中，</a:t>
            </a:r>
            <a:r>
              <a:rPr lang="en-US" altLang="zh-CN" sz="2400" dirty="0"/>
              <a:t>CPU</a:t>
            </a:r>
            <a:r>
              <a:rPr lang="zh-CN" altLang="en-US" sz="2400" dirty="0"/>
              <a:t>不能直接访问所有的物理内存，因为线性地址空间太小。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1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1895" y="448574"/>
            <a:ext cx="7886700" cy="928836"/>
          </a:xfrm>
        </p:spPr>
        <p:txBody>
          <a:bodyPr/>
          <a:lstStyle/>
          <a:p>
            <a:r>
              <a:rPr lang="zh-CN" altLang="en-US" dirty="0" smtClean="0"/>
              <a:t>内存管理区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395" y="1311215"/>
            <a:ext cx="7886700" cy="53919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基于以上两种限制，</a:t>
            </a:r>
            <a:r>
              <a:rPr lang="en-US" altLang="zh-CN" sz="2400" dirty="0"/>
              <a:t>Linux2.6</a:t>
            </a:r>
            <a:r>
              <a:rPr lang="zh-CN" altLang="en-US" sz="2400" dirty="0"/>
              <a:t>把每个内存节点的物理内存划分为</a:t>
            </a:r>
            <a:r>
              <a:rPr lang="en-US" altLang="zh-CN" sz="2400" dirty="0"/>
              <a:t>3</a:t>
            </a:r>
            <a:r>
              <a:rPr lang="zh-CN" altLang="en-US" sz="2400" dirty="0"/>
              <a:t>个管理区</a:t>
            </a:r>
            <a:r>
              <a:rPr lang="en-US" altLang="zh-CN" sz="2400" dirty="0"/>
              <a:t>(zone)</a:t>
            </a:r>
            <a:r>
              <a:rPr lang="zh-CN" altLang="en-US" sz="2400" dirty="0"/>
              <a:t>。在</a:t>
            </a:r>
            <a:r>
              <a:rPr lang="en-US" altLang="zh-CN" sz="2400" dirty="0"/>
              <a:t>80x86</a:t>
            </a:r>
            <a:r>
              <a:rPr lang="zh-CN" altLang="en-US" sz="2400" dirty="0"/>
              <a:t>的</a:t>
            </a:r>
            <a:r>
              <a:rPr lang="en-US" altLang="zh-CN" sz="2400" dirty="0"/>
              <a:t>UMA</a:t>
            </a:r>
            <a:r>
              <a:rPr lang="zh-CN" altLang="en-US" sz="2400" dirty="0"/>
              <a:t>体系结构中的管理区为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6395" y="4856515"/>
            <a:ext cx="8002191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ZONE_DMA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ZONE_NORMAL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区包含内存“常规”页框，通过把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他们线性地址映射到线性地址空间的第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4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个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GB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，内核就可以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直接进行访问。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ZONE_HIGHMEM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区包含的内存页不能由内核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直接访问，尽管它们也可以通过</a:t>
            </a:r>
            <a:r>
              <a:rPr kumimoji="0" lang="zh-CN" sz="24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高端内存内核映射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，线性映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射到线性地址空间的第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4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个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GB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。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41975"/>
              </p:ext>
            </p:extLst>
          </p:nvPr>
        </p:nvGraphicFramePr>
        <p:xfrm>
          <a:off x="726887" y="2570515"/>
          <a:ext cx="744747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472"/>
              </a:tblGrid>
              <a:tr h="197797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• ZONE_DMA: </a:t>
                      </a:r>
                      <a:r>
                        <a:rPr lang="zh-CN" altLang="en-US" sz="2400" dirty="0" smtClean="0"/>
                        <a:t>包含低于</a:t>
                      </a:r>
                      <a:r>
                        <a:rPr lang="en-US" altLang="zh-CN" sz="2400" dirty="0" smtClean="0"/>
                        <a:t>16MB</a:t>
                      </a:r>
                      <a:r>
                        <a:rPr lang="zh-CN" altLang="en-US" sz="2400" dirty="0" smtClean="0"/>
                        <a:t>的内存页框</a:t>
                      </a:r>
                    </a:p>
                    <a:p>
                      <a:r>
                        <a:rPr lang="en-US" altLang="zh-CN" sz="2400" dirty="0" smtClean="0"/>
                        <a:t>• ZONE_NORMAL: </a:t>
                      </a:r>
                      <a:r>
                        <a:rPr lang="zh-CN" altLang="en-US" sz="2400" dirty="0" smtClean="0"/>
                        <a:t>包含高于</a:t>
                      </a:r>
                      <a:r>
                        <a:rPr lang="en-US" altLang="zh-CN" sz="2400" dirty="0" smtClean="0"/>
                        <a:t>16MB</a:t>
                      </a:r>
                      <a:r>
                        <a:rPr lang="zh-CN" altLang="en-US" sz="2400" dirty="0" smtClean="0"/>
                        <a:t>且低于</a:t>
                      </a:r>
                      <a:r>
                        <a:rPr lang="en-US" altLang="zh-CN" sz="2400" dirty="0" smtClean="0"/>
                        <a:t>896MB</a:t>
                      </a:r>
                      <a:r>
                        <a:rPr lang="zh-CN" altLang="en-US" sz="2400" dirty="0" smtClean="0"/>
                        <a:t>的内存页框</a:t>
                      </a:r>
                    </a:p>
                    <a:p>
                      <a:r>
                        <a:rPr lang="en-US" altLang="zh-CN" sz="2400" dirty="0" smtClean="0"/>
                        <a:t>• ZONE_HIGHMEM: </a:t>
                      </a:r>
                      <a:r>
                        <a:rPr lang="zh-CN" altLang="en-US" sz="2400" dirty="0" smtClean="0"/>
                        <a:t>包含从</a:t>
                      </a:r>
                      <a:r>
                        <a:rPr lang="en-US" altLang="zh-CN" sz="2400" dirty="0" smtClean="0"/>
                        <a:t>896MB</a:t>
                      </a:r>
                      <a:r>
                        <a:rPr lang="zh-CN" altLang="en-US" sz="2400" dirty="0" smtClean="0"/>
                        <a:t>开始高于</a:t>
                      </a:r>
                      <a:r>
                        <a:rPr lang="en-US" altLang="zh-CN" sz="2400" dirty="0" smtClean="0"/>
                        <a:t>896MB</a:t>
                      </a:r>
                      <a:r>
                        <a:rPr lang="zh-CN" altLang="en-US" sz="2400" dirty="0" smtClean="0"/>
                        <a:t>的内存页框</a:t>
                      </a:r>
                      <a:endParaRPr lang="en-US" altLang="zh-CN" sz="2400" dirty="0" smtClean="0"/>
                    </a:p>
                    <a:p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g_data_t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377246"/>
            <a:ext cx="5305425" cy="3143250"/>
          </a:xfrm>
        </p:spPr>
      </p:pic>
      <p:sp>
        <p:nvSpPr>
          <p:cNvPr id="5" name="文本框 4"/>
          <p:cNvSpPr txBox="1"/>
          <p:nvPr/>
        </p:nvSpPr>
        <p:spPr>
          <a:xfrm>
            <a:off x="828136" y="4858133"/>
            <a:ext cx="8560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Q1:   </a:t>
            </a:r>
            <a:r>
              <a:rPr lang="zh-CN" altLang="en-US" sz="2400" dirty="0" smtClean="0"/>
              <a:t>如何通过页描述符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得到相应管理区描述符的地址？</a:t>
            </a:r>
            <a:endParaRPr lang="en-US" altLang="zh-CN" sz="2400" dirty="0" smtClean="0"/>
          </a:p>
          <a:p>
            <a:r>
              <a:rPr lang="en-US" altLang="zh-CN" sz="2400" dirty="0" smtClean="0"/>
              <a:t>Q2</a:t>
            </a:r>
            <a:r>
              <a:rPr lang="zh-CN" altLang="en-US" sz="2400" dirty="0" smtClean="0"/>
              <a:t>：内核调用内存分配函数时，如何分配管理区？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31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Q1</a:t>
            </a:r>
            <a:r>
              <a:rPr lang="zh-CN" altLang="en-US" sz="3100" dirty="0" smtClean="0"/>
              <a:t>：</a:t>
            </a:r>
            <a:r>
              <a:rPr lang="zh-CN" altLang="en-US" sz="3100" dirty="0"/>
              <a:t>如何通过页描述符</a:t>
            </a:r>
            <a:r>
              <a:rPr lang="en-US" altLang="zh-CN" sz="3100" dirty="0"/>
              <a:t>page</a:t>
            </a:r>
            <a:r>
              <a:rPr lang="zh-CN" altLang="en-US" sz="3100" dirty="0"/>
              <a:t>得到相应管理区描述符的地址？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75" y="1646208"/>
            <a:ext cx="5069425" cy="3003430"/>
          </a:xfrm>
        </p:spPr>
      </p:pic>
      <p:sp>
        <p:nvSpPr>
          <p:cNvPr id="5" name="文本框 4"/>
          <p:cNvSpPr txBox="1"/>
          <p:nvPr/>
        </p:nvSpPr>
        <p:spPr>
          <a:xfrm>
            <a:off x="1224951" y="4764051"/>
            <a:ext cx="7850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每一个页描述符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都读一个</a:t>
            </a:r>
            <a:r>
              <a:rPr lang="en-US" altLang="zh-CN" sz="2400" dirty="0" smtClean="0"/>
              <a:t>flag</a:t>
            </a:r>
            <a:r>
              <a:rPr lang="zh-CN" altLang="en-US" sz="2400" dirty="0" smtClean="0"/>
              <a:t>标记，函数</a:t>
            </a:r>
            <a:r>
              <a:rPr lang="en-US" altLang="zh-CN" sz="2400" dirty="0" err="1" smtClean="0"/>
              <a:t>page_zone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能读取该</a:t>
            </a:r>
            <a:r>
              <a:rPr lang="en-US" altLang="zh-CN" sz="2400" dirty="0" smtClean="0"/>
              <a:t>flag</a:t>
            </a:r>
            <a:r>
              <a:rPr lang="zh-CN" altLang="en-US" sz="2400" dirty="0" smtClean="0"/>
              <a:t>标记的高位，然后通过查看</a:t>
            </a:r>
            <a:r>
              <a:rPr lang="en-US" altLang="zh-CN" sz="2400" dirty="0" err="1" smtClean="0"/>
              <a:t>zone_table</a:t>
            </a:r>
            <a:r>
              <a:rPr lang="zh-CN" altLang="en-US" sz="2400" dirty="0" smtClean="0"/>
              <a:t>数组来确定相应管理区描述符的地址。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其中，在系统启动时，内核将所有内存节点的所有管理区描述符的地址存放到这个</a:t>
            </a:r>
            <a:r>
              <a:rPr lang="en-US" altLang="zh-CN" sz="2400" dirty="0" err="1" smtClean="0"/>
              <a:t>zone_table</a:t>
            </a:r>
            <a:r>
              <a:rPr lang="zh-CN" altLang="en-US" sz="2400" dirty="0" smtClean="0"/>
              <a:t>数组中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11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3487" y="804624"/>
            <a:ext cx="7886700" cy="661417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Q2</a:t>
            </a:r>
            <a:r>
              <a:rPr lang="zh-CN" altLang="en-US" sz="3100" dirty="0"/>
              <a:t>：内核调用内存分配函数时，如何分配管理区？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4476" y="1647195"/>
            <a:ext cx="7886700" cy="5210805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80x86</a:t>
            </a:r>
            <a:r>
              <a:rPr lang="zh-CN" altLang="en-US" dirty="0" smtClean="0"/>
              <a:t>中只有三个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，所以</a:t>
            </a:r>
            <a:r>
              <a:rPr lang="en-US" altLang="zh-CN" dirty="0" err="1" smtClean="0"/>
              <a:t>zonelist</a:t>
            </a:r>
            <a:r>
              <a:rPr lang="zh-CN" altLang="en-US" dirty="0" smtClean="0"/>
              <a:t>数据结构中指向这三个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的指针按照一定规则排列。</a:t>
            </a:r>
            <a:endParaRPr lang="en-US" altLang="zh-CN" dirty="0" smtClean="0"/>
          </a:p>
          <a:p>
            <a:r>
              <a:rPr lang="zh-CN" altLang="en-US" dirty="0"/>
              <a:t>例如，要分配一个用来做</a:t>
            </a:r>
            <a:r>
              <a:rPr lang="en-US" altLang="zh-CN" dirty="0"/>
              <a:t>DMA</a:t>
            </a:r>
            <a:r>
              <a:rPr lang="zh-CN" altLang="en-US" dirty="0"/>
              <a:t>的页框，则在指定</a:t>
            </a:r>
            <a:r>
              <a:rPr lang="en-US" altLang="zh-CN" dirty="0" err="1"/>
              <a:t>zonelist</a:t>
            </a:r>
            <a:r>
              <a:rPr lang="zh-CN" altLang="en-US" dirty="0"/>
              <a:t>数组中的某个</a:t>
            </a:r>
            <a:r>
              <a:rPr lang="en-US" altLang="zh-CN" dirty="0" err="1"/>
              <a:t>zonelist</a:t>
            </a:r>
            <a:r>
              <a:rPr lang="zh-CN" altLang="en-US" dirty="0"/>
              <a:t>元素中获得首选的</a:t>
            </a:r>
            <a:r>
              <a:rPr lang="en-US" altLang="zh-CN" dirty="0"/>
              <a:t>zone</a:t>
            </a:r>
            <a:r>
              <a:rPr lang="zh-CN" altLang="en-US" dirty="0"/>
              <a:t>，应该是</a:t>
            </a:r>
            <a:r>
              <a:rPr lang="en-US" altLang="zh-CN" dirty="0"/>
              <a:t>ZONE_DMA</a:t>
            </a:r>
            <a:r>
              <a:rPr lang="zh-CN" altLang="en-US" dirty="0"/>
              <a:t>，如果该区空间已使用完，就选</a:t>
            </a:r>
            <a:r>
              <a:rPr lang="en-US" altLang="zh-CN" dirty="0"/>
              <a:t>ZONE_NORMA</a:t>
            </a:r>
            <a:r>
              <a:rPr lang="zh-CN" altLang="en-US" dirty="0"/>
              <a:t>区，随后再是</a:t>
            </a:r>
            <a:r>
              <a:rPr lang="en-US" altLang="zh-CN" dirty="0"/>
              <a:t>ZONE_HIGHMEM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49" y="3887533"/>
            <a:ext cx="5305425" cy="27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3269" y="503149"/>
            <a:ext cx="7886700" cy="72180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保留页框池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959" y="1388852"/>
            <a:ext cx="7886700" cy="4952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i="1" dirty="0"/>
              <a:t>Motivation</a:t>
            </a:r>
            <a:r>
              <a:rPr lang="zh-CN" altLang="en-US" sz="2400" b="1" i="1" dirty="0"/>
              <a:t>：</a:t>
            </a:r>
            <a:r>
              <a:rPr lang="zh-CN" altLang="en-US" sz="2400" dirty="0"/>
              <a:t>有两种方法来满足内存分配请求：</a:t>
            </a:r>
          </a:p>
          <a:p>
            <a:pPr marL="0" indent="0"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/>
              <a:t>•</a:t>
            </a:r>
            <a:r>
              <a:rPr lang="zh-CN" altLang="en-US" sz="2400" dirty="0" smtClean="0"/>
              <a:t>当</a:t>
            </a:r>
            <a:r>
              <a:rPr lang="zh-CN" altLang="en-US" sz="2400" dirty="0"/>
              <a:t>有足够的空闲内存可用时，请求会被立刻</a:t>
            </a:r>
            <a:r>
              <a:rPr lang="zh-CN" altLang="en-US" sz="2400" dirty="0" smtClean="0"/>
              <a:t>满足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/>
              <a:t>•</a:t>
            </a:r>
            <a:r>
              <a:rPr lang="zh-CN" altLang="en-US" sz="2400" dirty="0" smtClean="0"/>
              <a:t>否则</a:t>
            </a:r>
            <a:r>
              <a:rPr lang="zh-CN" altLang="en-US" sz="2400" dirty="0"/>
              <a:t>，内核会回收一些内存，并将发出请求的内核控制路径阻塞，直到有内存被</a:t>
            </a:r>
            <a:r>
              <a:rPr lang="zh-CN" altLang="en-US" sz="2400" dirty="0" smtClean="0"/>
              <a:t>释放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/>
              <a:t>但是</a:t>
            </a:r>
            <a:r>
              <a:rPr lang="zh-CN" altLang="en-US" sz="2400" dirty="0"/>
              <a:t>当请求内存时，一些内核控制路径不能被阻塞。比如在处理中断或执行临界区的代码时的原子请求。原子请求从来不会被阻塞：如果没有足够的空闲页，则仅仅是分配失败而已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尽管内核无法保证一个原子内存分配请求绝不失败，但是内核会采取一些措施尽量减少这种不幸事件的发生。为此，内核为原子内存分配请求引入了</a:t>
            </a:r>
            <a:r>
              <a:rPr lang="zh-CN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保留页框池</a:t>
            </a:r>
            <a:r>
              <a:rPr lang="zh-CN" altLang="en-US" sz="2400" dirty="0"/>
              <a:t>，保留页框池只在内存不足的时候才使用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1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保留页框池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563" y="1561382"/>
            <a:ext cx="7886700" cy="2914002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保留内存的数量（以</a:t>
            </a:r>
            <a:r>
              <a:rPr lang="en-US" altLang="zh-CN" sz="2400" dirty="0"/>
              <a:t>KB</a:t>
            </a:r>
            <a:r>
              <a:rPr lang="zh-CN" altLang="en-US" sz="2400" dirty="0"/>
              <a:t>为单位）存放在</a:t>
            </a:r>
            <a:r>
              <a:rPr lang="en-US" altLang="zh-CN" sz="2400" dirty="0" err="1"/>
              <a:t>min_free_kbytes</a:t>
            </a:r>
            <a:r>
              <a:rPr lang="zh-CN" altLang="en-US" sz="2400" dirty="0"/>
              <a:t>变量中。它的初始值在内核初始化时设置，并取决于直接映射到内核线性地址空间的第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GB</a:t>
            </a:r>
            <a:r>
              <a:rPr lang="zh-CN" altLang="en-US" sz="2400" dirty="0"/>
              <a:t>的物理内存的数量</a:t>
            </a:r>
            <a:r>
              <a:rPr lang="en-US" altLang="zh-CN" sz="2400" dirty="0"/>
              <a:t>---</a:t>
            </a:r>
            <a:r>
              <a:rPr lang="zh-CN" altLang="en-US" sz="2400" dirty="0"/>
              <a:t>也就是说，取决于包含在</a:t>
            </a:r>
            <a:r>
              <a:rPr lang="en-US" altLang="zh-CN" sz="2400" dirty="0"/>
              <a:t>ZONE_DMA</a:t>
            </a:r>
            <a:r>
              <a:rPr lang="zh-CN" altLang="en-US" sz="2400" dirty="0"/>
              <a:t>和</a:t>
            </a:r>
            <a:r>
              <a:rPr lang="en-US" altLang="zh-CN" sz="2400" dirty="0"/>
              <a:t>ZONE_NORMAL</a:t>
            </a:r>
            <a:r>
              <a:rPr lang="zh-CN" altLang="en-US" sz="2400" dirty="0"/>
              <a:t>内存管理区内的页框数目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但是</a:t>
            </a:r>
            <a:r>
              <a:rPr lang="zh-CN" altLang="en-US" sz="2400" dirty="0"/>
              <a:t>：</a:t>
            </a:r>
            <a:r>
              <a:rPr lang="en-US" altLang="zh-CN" sz="2400" dirty="0"/>
              <a:t>128 &lt;= </a:t>
            </a:r>
            <a:r>
              <a:rPr lang="en-US" altLang="zh-CN" sz="2400" dirty="0" err="1"/>
              <a:t>min_free_kbytes</a:t>
            </a:r>
            <a:r>
              <a:rPr lang="en-US" altLang="zh-CN" sz="2400" dirty="0"/>
              <a:t> &lt;= 65536</a:t>
            </a:r>
          </a:p>
          <a:p>
            <a:pPr marL="0" indent="0">
              <a:buNone/>
            </a:pPr>
            <a:r>
              <a:rPr lang="en-US" altLang="zh-CN" sz="2400" dirty="0" smtClean="0"/>
              <a:t>    ZONE_DMA</a:t>
            </a:r>
            <a:r>
              <a:rPr lang="zh-CN" altLang="en-US" sz="2400" dirty="0"/>
              <a:t>和</a:t>
            </a:r>
            <a:r>
              <a:rPr lang="en-US" altLang="zh-CN" sz="2400" dirty="0"/>
              <a:t>ZONE_NORMAL</a:t>
            </a:r>
            <a:r>
              <a:rPr lang="zh-CN" altLang="en-US" sz="2400" dirty="0"/>
              <a:t>内存管理区将一定数量的页框贡献给保留内存，这个数目与两个管理区的相对大小成比例。</a:t>
            </a:r>
          </a:p>
          <a:p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22474"/>
              </p:ext>
            </p:extLst>
          </p:nvPr>
        </p:nvGraphicFramePr>
        <p:xfrm>
          <a:off x="1377351" y="4028056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保留页框池的大小 </a:t>
                      </a:r>
                      <a:r>
                        <a:rPr lang="en-US" altLang="zh-CN" dirty="0" smtClean="0"/>
                        <a:t>= [</a:t>
                      </a:r>
                      <a:r>
                        <a:rPr lang="en-US" altLang="zh-CN" dirty="0" err="1" smtClean="0"/>
                        <a:t>sqrt</a:t>
                      </a:r>
                      <a:r>
                        <a:rPr lang="en-US" altLang="zh-CN" dirty="0" smtClean="0"/>
                        <a:t>(16*</a:t>
                      </a:r>
                      <a:r>
                        <a:rPr lang="zh-CN" altLang="en-US" dirty="0" smtClean="0"/>
                        <a:t>直接映射内存</a:t>
                      </a:r>
                      <a:r>
                        <a:rPr lang="en-US" altLang="zh-CN" dirty="0" smtClean="0"/>
                        <a:t>)](KB) (</a:t>
                      </a:r>
                      <a:r>
                        <a:rPr lang="zh-CN" altLang="en-US" dirty="0" smtClean="0"/>
                        <a:t>下取整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3110" y="667242"/>
            <a:ext cx="6589199" cy="12808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为了对页框的管理，内核引入了一下两个的数据结构：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88395" y="2127145"/>
            <a:ext cx="7790688" cy="1200329"/>
          </a:xfrm>
          <a:prstGeom prst="rect">
            <a:avLst/>
          </a:prstGeom>
          <a:noFill/>
          <a:ln cap="rnd"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page</a:t>
            </a:r>
            <a:r>
              <a:rPr lang="zh-CN" altLang="en-US" sz="2400" dirty="0"/>
              <a:t>：结构体类型定义，是页框描述符</a:t>
            </a:r>
          </a:p>
          <a:p>
            <a:r>
              <a:rPr lang="en-US" altLang="zh-CN" sz="2400" dirty="0" err="1"/>
              <a:t>mem_map</a:t>
            </a:r>
            <a:r>
              <a:rPr lang="zh-CN" altLang="en-US" sz="2400" dirty="0"/>
              <a:t>：页框描述符数组，用于存放所有的页框描述符</a:t>
            </a:r>
          </a:p>
        </p:txBody>
      </p:sp>
    </p:spTree>
    <p:extLst>
      <p:ext uri="{BB962C8B-B14F-4D97-AF65-F5344CB8AC3E}">
        <p14:creationId xmlns:p14="http://schemas.microsoft.com/office/powerpoint/2010/main" val="7449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数据结构布局图如下：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32" y="2095816"/>
            <a:ext cx="2984485" cy="3904934"/>
          </a:xfrm>
        </p:spPr>
      </p:pic>
    </p:spTree>
    <p:extLst>
      <p:ext uri="{BB962C8B-B14F-4D97-AF65-F5344CB8AC3E}">
        <p14:creationId xmlns:p14="http://schemas.microsoft.com/office/powerpoint/2010/main" val="15415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31" y="511967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内核必须记录每个页框的当前状态，保存在</a:t>
            </a:r>
            <a:r>
              <a:rPr lang="en-US" altLang="zh-CN" sz="2800" b="1" dirty="0"/>
              <a:t>page</a:t>
            </a:r>
            <a:r>
              <a:rPr lang="zh-CN" altLang="en-US" sz="2800" b="1" dirty="0"/>
              <a:t>页描述符</a:t>
            </a:r>
            <a:r>
              <a:rPr lang="zh-CN" altLang="en-US" sz="2800" dirty="0"/>
              <a:t>结构中，该结构包含两个重要的数据</a:t>
            </a:r>
            <a:r>
              <a:rPr lang="zh-CN" altLang="en-US" sz="2800" dirty="0" smtClean="0"/>
              <a:t>成员：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18983"/>
              </p:ext>
            </p:extLst>
          </p:nvPr>
        </p:nvGraphicFramePr>
        <p:xfrm>
          <a:off x="1293962" y="2226469"/>
          <a:ext cx="7221388" cy="8001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21388"/>
              </a:tblGrid>
              <a:tr h="8001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unsigned long  flags ; </a:t>
                      </a:r>
                    </a:p>
                    <a:p>
                      <a:r>
                        <a:rPr lang="en-US" altLang="zh-CN" sz="2400" dirty="0" err="1" smtClean="0"/>
                        <a:t>atomic_t</a:t>
                      </a:r>
                      <a:r>
                        <a:rPr lang="en-US" altLang="zh-CN" sz="2400" dirty="0" smtClean="0"/>
                        <a:t>  _count ;</a:t>
                      </a:r>
                      <a:endParaRPr lang="zh-CN" altLang="en-US" sz="2400" dirty="0"/>
                    </a:p>
                  </a:txBody>
                  <a:tcPr marL="68580" marR="68580" marT="34290" marB="3429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5547" y="3325076"/>
            <a:ext cx="8398453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•  _count:</a:t>
            </a:r>
            <a:r>
              <a:rPr lang="zh-CN" altLang="en-US" sz="2400" dirty="0"/>
              <a:t>页的引用计数，</a:t>
            </a:r>
            <a:r>
              <a:rPr lang="en-US" altLang="zh-CN" sz="2400" dirty="0" err="1"/>
              <a:t>page_count</a:t>
            </a:r>
            <a:r>
              <a:rPr lang="zh-CN" altLang="en-US" sz="2400" dirty="0"/>
              <a:t>（）返回</a:t>
            </a:r>
            <a:r>
              <a:rPr lang="en-US" altLang="zh-CN" sz="2400" dirty="0"/>
              <a:t>_</a:t>
            </a:r>
            <a:r>
              <a:rPr lang="en-US" altLang="zh-CN" sz="2400" dirty="0" smtClean="0"/>
              <a:t>count+1</a:t>
            </a:r>
          </a:p>
          <a:p>
            <a:r>
              <a:rPr lang="zh-CN" altLang="en-US" sz="2400" dirty="0" smtClean="0"/>
              <a:t>之后的数值</a:t>
            </a:r>
            <a:r>
              <a:rPr lang="zh-CN" altLang="en-US" sz="2400" dirty="0"/>
              <a:t>，就是该页使用者的数目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_</a:t>
            </a:r>
            <a:r>
              <a:rPr lang="en-US" altLang="zh-CN" sz="2400" dirty="0"/>
              <a:t>count&gt;=0</a:t>
            </a:r>
            <a:r>
              <a:rPr lang="zh-CN" altLang="en-US" sz="2400" dirty="0"/>
              <a:t>的时候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该</a:t>
            </a:r>
            <a:r>
              <a:rPr lang="zh-CN" altLang="en-US" sz="2400" dirty="0"/>
              <a:t>页非空闲。</a:t>
            </a:r>
          </a:p>
          <a:p>
            <a:r>
              <a:rPr lang="en-US" altLang="zh-CN" sz="2400" dirty="0"/>
              <a:t>•  flags</a:t>
            </a:r>
            <a:r>
              <a:rPr lang="zh-CN" altLang="en-US" sz="2400" dirty="0"/>
              <a:t>：页框状态的标志，有</a:t>
            </a:r>
            <a:r>
              <a:rPr lang="en-US" altLang="zh-CN" sz="2400" dirty="0"/>
              <a:t>32</a:t>
            </a:r>
            <a:r>
              <a:rPr lang="zh-CN" altLang="en-US" sz="2400" dirty="0"/>
              <a:t>个，使用</a:t>
            </a:r>
            <a:r>
              <a:rPr lang="en-US" altLang="zh-CN" sz="2400" dirty="0" err="1"/>
              <a:t>PageXyz</a:t>
            </a:r>
            <a:r>
              <a:rPr lang="zh-CN" altLang="en-US" sz="2400" dirty="0"/>
              <a:t>返回</a:t>
            </a:r>
            <a:r>
              <a:rPr lang="zh-CN" altLang="en-US" sz="2400" dirty="0" smtClean="0"/>
              <a:t>相应</a:t>
            </a:r>
            <a:endParaRPr lang="en-US" altLang="zh-CN" sz="2400" dirty="0" smtClean="0"/>
          </a:p>
          <a:p>
            <a:r>
              <a:rPr lang="zh-CN" altLang="en-US" sz="2400" dirty="0" smtClean="0"/>
              <a:t>标志</a:t>
            </a:r>
            <a:r>
              <a:rPr lang="zh-CN" altLang="en-US" sz="2400" dirty="0"/>
              <a:t>的值</a:t>
            </a:r>
            <a:r>
              <a:rPr lang="zh-CN" altLang="en-US" sz="2400" dirty="0" smtClean="0"/>
              <a:t>，而</a:t>
            </a:r>
            <a:r>
              <a:rPr lang="en-US" altLang="zh-CN" sz="2400" dirty="0" err="1"/>
              <a:t>SetPageXyz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ClearPageXyz</a:t>
            </a:r>
            <a:r>
              <a:rPr lang="zh-CN" altLang="en-US" sz="2400" dirty="0"/>
              <a:t>用来设置和</a:t>
            </a:r>
            <a:r>
              <a:rPr lang="zh-CN" altLang="en-US" sz="2400" dirty="0" smtClean="0"/>
              <a:t>清除</a:t>
            </a:r>
            <a:endParaRPr lang="en-US" altLang="zh-CN" sz="2400" dirty="0" smtClean="0"/>
          </a:p>
          <a:p>
            <a:r>
              <a:rPr lang="zh-CN" altLang="en-US" sz="2400" dirty="0" smtClean="0"/>
              <a:t>相应</a:t>
            </a:r>
            <a:r>
              <a:rPr lang="zh-CN" altLang="en-US" sz="2400" dirty="0"/>
              <a:t>的宏。</a:t>
            </a:r>
          </a:p>
          <a:p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1323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待解决的问题：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9887" y="1477993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个线性地址如何转换到页描述符地址？即</a:t>
            </a:r>
            <a:r>
              <a:rPr lang="en-US" altLang="zh-CN" sz="2400" dirty="0"/>
              <a:t>:</a:t>
            </a:r>
            <a:r>
              <a:rPr lang="zh-CN" altLang="en-US" sz="2400" dirty="0"/>
              <a:t>线性地址</a:t>
            </a:r>
            <a:r>
              <a:rPr lang="en-US" altLang="zh-CN" sz="2400" dirty="0"/>
              <a:t>&lt;-----&gt;</a:t>
            </a:r>
            <a:r>
              <a:rPr lang="zh-CN" altLang="en-US" sz="2400" dirty="0"/>
              <a:t>页描述符地址</a:t>
            </a:r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已知</a:t>
            </a:r>
            <a:r>
              <a:rPr lang="zh-CN" altLang="en-US" sz="2400" dirty="0"/>
              <a:t>页框号如何得到该页的页描述符地址？</a:t>
            </a:r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个页描述符如何与一个</a:t>
            </a:r>
            <a:r>
              <a:rPr lang="en-US" altLang="zh-CN" sz="2400" dirty="0"/>
              <a:t>4KB</a:t>
            </a:r>
            <a:r>
              <a:rPr lang="zh-CN" altLang="en-US" sz="2400" dirty="0"/>
              <a:t>的页框建立联系</a:t>
            </a:r>
            <a:r>
              <a:rPr lang="en-US" altLang="zh-CN" sz="2400" dirty="0"/>
              <a:t>(</a:t>
            </a:r>
            <a:r>
              <a:rPr lang="zh-CN" altLang="en-US" sz="2400" dirty="0"/>
              <a:t>映射</a:t>
            </a:r>
            <a:r>
              <a:rPr lang="en-US" altLang="zh-CN" sz="2400" dirty="0"/>
              <a:t>)</a:t>
            </a:r>
            <a:r>
              <a:rPr lang="zh-CN" altLang="en-US" sz="2400" dirty="0"/>
              <a:t>？</a:t>
            </a:r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已知</a:t>
            </a:r>
            <a:r>
              <a:rPr lang="zh-CN" altLang="en-US" sz="2400" dirty="0"/>
              <a:t>一个物理页的物理地址后，如何经过转换得到其相应的虚拟地址呢？只有得到这个页的虚拟地址后，内核才能正常访问该物理页。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2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434138"/>
            <a:ext cx="7886700" cy="1460499"/>
          </a:xfrm>
        </p:spPr>
        <p:txBody>
          <a:bodyPr>
            <a:normAutofit fontScale="90000"/>
          </a:bodyPr>
          <a:lstStyle/>
          <a:p>
            <a:r>
              <a:rPr lang="en-US" altLang="zh-CN" sz="3100" dirty="0" smtClean="0"/>
              <a:t>Q1: </a:t>
            </a:r>
            <a:r>
              <a:rPr lang="zh-CN" altLang="en-US" sz="3100" dirty="0" smtClean="0"/>
              <a:t>一</a:t>
            </a:r>
            <a:r>
              <a:rPr lang="zh-CN" altLang="en-US" sz="3100" dirty="0"/>
              <a:t>个线性地址如何转换到页描述符地址？即</a:t>
            </a:r>
            <a:r>
              <a:rPr lang="en-US" altLang="zh-CN" sz="3100" dirty="0"/>
              <a:t>:</a:t>
            </a:r>
            <a:r>
              <a:rPr lang="zh-CN" altLang="en-US" sz="3100" dirty="0"/>
              <a:t>线性地址</a:t>
            </a:r>
            <a:r>
              <a:rPr lang="en-US" altLang="zh-CN" sz="3100" dirty="0"/>
              <a:t>&lt;-----&gt;</a:t>
            </a:r>
            <a:r>
              <a:rPr lang="zh-CN" altLang="en-US" sz="3100" dirty="0"/>
              <a:t>页描述符地址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574" y="1730989"/>
            <a:ext cx="7886700" cy="4351338"/>
          </a:xfrm>
        </p:spPr>
        <p:txBody>
          <a:bodyPr/>
          <a:lstStyle/>
          <a:p>
            <a:r>
              <a:rPr lang="zh-CN" altLang="en-US" sz="2400" dirty="0"/>
              <a:t>内核提供</a:t>
            </a:r>
            <a:r>
              <a:rPr lang="zh-CN" altLang="en-US" sz="2400" dirty="0" smtClean="0"/>
              <a:t>了</a:t>
            </a:r>
            <a:r>
              <a:rPr lang="en-US" altLang="zh-CN" sz="2400" dirty="0" err="1" smtClean="0"/>
              <a:t>virt_to_page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addr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来</a:t>
            </a:r>
            <a:r>
              <a:rPr lang="zh-CN" altLang="en-US" sz="2400" dirty="0"/>
              <a:t>解决该问题，源代码如下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82924"/>
              </p:ext>
            </p:extLst>
          </p:nvPr>
        </p:nvGraphicFramePr>
        <p:xfrm>
          <a:off x="1056144" y="2619695"/>
          <a:ext cx="7502339" cy="4053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50233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virt_to_page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kaddr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  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pfn_to_page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(__pa(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kaddr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&gt;&gt; PAGE_SHIFT)</a:t>
                      </a: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__pa(x)        __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phys_addr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((unsigned long)(x))</a:t>
                      </a: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__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phys_addr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       ((x) - PAGE_OFFSET)</a:t>
                      </a: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page *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pfn_to_page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(unsigned long 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return __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pfn_to_page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__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pfn_to_page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  (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mem_map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((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 ARCH_PFN_OFFSET))</a:t>
                      </a: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PAGE_SHIFT = 12</a:t>
                      </a:r>
                      <a:r>
                        <a:rPr lang="en-US" altLang="zh-CN" sz="2000" dirty="0" smtClean="0"/>
                        <a:t/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PAGE_OFFSET = 0xc0000000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3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475117"/>
            <a:ext cx="6591985" cy="44361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其中，</a:t>
            </a:r>
            <a:r>
              <a:rPr lang="en-US" altLang="zh-CN" sz="2400" dirty="0" err="1"/>
              <a:t>kaddr</a:t>
            </a:r>
            <a:r>
              <a:rPr lang="en-US" altLang="zh-CN" sz="2400" dirty="0"/>
              <a:t> </a:t>
            </a:r>
            <a:r>
              <a:rPr lang="zh-CN" altLang="en-US" sz="2400" dirty="0"/>
              <a:t>表示线性地址。首先将线性地址</a:t>
            </a:r>
            <a:r>
              <a:rPr lang="en-US" altLang="zh-CN" sz="2400" dirty="0"/>
              <a:t>`</a:t>
            </a:r>
            <a:r>
              <a:rPr lang="en-US" altLang="zh-CN" sz="2400" dirty="0" err="1"/>
              <a:t>kaddr</a:t>
            </a:r>
            <a:r>
              <a:rPr lang="en-US" altLang="zh-CN" sz="2400" dirty="0"/>
              <a:t> - 3G`</a:t>
            </a:r>
            <a:r>
              <a:rPr lang="zh-CN" altLang="en-US" sz="2400" dirty="0"/>
              <a:t>得到物理地址，再将物理地址</a:t>
            </a:r>
            <a:r>
              <a:rPr lang="en-US" altLang="zh-CN" sz="2400" dirty="0"/>
              <a:t>__pa(</a:t>
            </a:r>
            <a:r>
              <a:rPr lang="en-US" altLang="zh-CN" sz="2400" dirty="0" err="1"/>
              <a:t>kaddr</a:t>
            </a:r>
            <a:r>
              <a:rPr lang="en-US" altLang="zh-CN" sz="2400" dirty="0"/>
              <a:t>)</a:t>
            </a:r>
            <a:r>
              <a:rPr lang="zh-CN" altLang="en-US" sz="2400" dirty="0"/>
              <a:t>左移</a:t>
            </a:r>
            <a:r>
              <a:rPr lang="en-US" altLang="zh-CN" sz="2400" dirty="0"/>
              <a:t>12</a:t>
            </a:r>
            <a:r>
              <a:rPr lang="zh-CN" altLang="en-US" sz="2400" dirty="0"/>
              <a:t>位得到页框号（因为每一页是</a:t>
            </a:r>
            <a:r>
              <a:rPr lang="en-US" altLang="zh-CN" sz="2400" dirty="0"/>
              <a:t>4KB</a:t>
            </a:r>
            <a:r>
              <a:rPr lang="zh-CN" altLang="en-US" sz="2400" dirty="0"/>
              <a:t>，刚好</a:t>
            </a:r>
            <a:r>
              <a:rPr lang="en-US" altLang="zh-CN" sz="2400" dirty="0"/>
              <a:t>12</a:t>
            </a:r>
            <a:r>
              <a:rPr lang="zh-CN" altLang="en-US" sz="2400" dirty="0"/>
              <a:t>位，左移</a:t>
            </a:r>
            <a:r>
              <a:rPr lang="en-US" altLang="zh-CN" sz="2400" dirty="0"/>
              <a:t>12</a:t>
            </a:r>
            <a:r>
              <a:rPr lang="zh-CN" altLang="en-US" sz="2400" dirty="0"/>
              <a:t>位就可以得到该页的页框号），再将页框号加上</a:t>
            </a:r>
            <a:r>
              <a:rPr lang="en-US" altLang="zh-CN" sz="2400" dirty="0" err="1"/>
              <a:t>mem_map</a:t>
            </a:r>
            <a:r>
              <a:rPr lang="zh-CN" altLang="en-US" sz="2400" dirty="0"/>
              <a:t>数组的基址，就可以得到该页的页描述符地址（这里的页框号相当于页描述符数组</a:t>
            </a:r>
            <a:r>
              <a:rPr lang="en-US" altLang="zh-CN" sz="2400" dirty="0" err="1"/>
              <a:t>mem_map</a:t>
            </a:r>
            <a:r>
              <a:rPr lang="zh-CN" altLang="en-US" sz="2400" dirty="0"/>
              <a:t>的偏移量）。</a:t>
            </a:r>
          </a:p>
        </p:txBody>
      </p:sp>
    </p:spTree>
    <p:extLst>
      <p:ext uri="{BB962C8B-B14F-4D97-AF65-F5344CB8AC3E}">
        <p14:creationId xmlns:p14="http://schemas.microsoft.com/office/powerpoint/2010/main" val="9201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057" y="718809"/>
            <a:ext cx="7886700" cy="111861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Q2</a:t>
            </a:r>
            <a:r>
              <a:rPr lang="zh-CN" altLang="en-US" sz="2800" dirty="0"/>
              <a:t>：已知页框号如何得到该页的页描述符地址？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这个问题在上面问题</a:t>
            </a:r>
            <a:r>
              <a:rPr lang="en-US" altLang="zh-CN" sz="2400" dirty="0"/>
              <a:t>1</a:t>
            </a:r>
            <a:r>
              <a:rPr lang="zh-CN" altLang="en-US" sz="2400" dirty="0"/>
              <a:t>中有提到，内核</a:t>
            </a:r>
            <a:r>
              <a:rPr lang="zh-CN" altLang="en-US" sz="2400" dirty="0" smtClean="0"/>
              <a:t>提供</a:t>
            </a:r>
            <a:r>
              <a:rPr lang="en-US" altLang="zh-CN" sz="2400" dirty="0" err="1" smtClean="0"/>
              <a:t>pfn_to_page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pfn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函数</a:t>
            </a:r>
            <a:r>
              <a:rPr lang="zh-CN" altLang="en-US" sz="2400" dirty="0"/>
              <a:t>来解决该问题，源代码如下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其</a:t>
            </a:r>
            <a:r>
              <a:rPr lang="zh-CN" altLang="en-US" sz="2400" dirty="0"/>
              <a:t>基本思想就是将页框号加上</a:t>
            </a:r>
            <a:r>
              <a:rPr lang="en-US" altLang="zh-CN" sz="2400" dirty="0" err="1"/>
              <a:t>mem_map</a:t>
            </a:r>
            <a:r>
              <a:rPr lang="zh-CN" altLang="en-US" sz="2400" dirty="0"/>
              <a:t>数组的基址，从而得到该页的页描述符地址。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78155"/>
              </p:ext>
            </p:extLst>
          </p:nvPr>
        </p:nvGraphicFramePr>
        <p:xfrm>
          <a:off x="2067465" y="3547958"/>
          <a:ext cx="6049992" cy="9489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49992"/>
              </a:tblGrid>
              <a:tr h="948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#define __</a:t>
                      </a:r>
                      <a:r>
                        <a:rPr lang="en-US" altLang="zh-CN" dirty="0" err="1" smtClean="0"/>
                        <a:t>pfn_to_page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pfn</a:t>
                      </a:r>
                      <a:r>
                        <a:rPr lang="en-US" altLang="zh-CN" dirty="0" smtClean="0"/>
                        <a:t>)    (</a:t>
                      </a:r>
                      <a:r>
                        <a:rPr lang="en-US" altLang="zh-CN" dirty="0" err="1" smtClean="0"/>
                        <a:t>mem_map</a:t>
                      </a:r>
                      <a:r>
                        <a:rPr lang="en-US" altLang="zh-CN" dirty="0" smtClean="0"/>
                        <a:t> + ((</a:t>
                      </a:r>
                      <a:r>
                        <a:rPr lang="en-US" altLang="zh-CN" dirty="0" err="1" smtClean="0"/>
                        <a:t>pfn</a:t>
                      </a:r>
                      <a:r>
                        <a:rPr lang="en-US" altLang="zh-CN" dirty="0" smtClean="0"/>
                        <a:t>) - ARCH_PFN_OFFSET))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Q3: </a:t>
            </a:r>
            <a:r>
              <a:rPr lang="zh-CN" altLang="en-US" sz="2800" dirty="0" smtClean="0"/>
              <a:t>一</a:t>
            </a:r>
            <a:r>
              <a:rPr lang="zh-CN" altLang="en-US" sz="2800" dirty="0"/>
              <a:t>个页描述符如何与一个</a:t>
            </a:r>
            <a:r>
              <a:rPr lang="en-US" altLang="zh-CN" sz="2800" dirty="0"/>
              <a:t>4KB</a:t>
            </a:r>
            <a:r>
              <a:rPr lang="zh-CN" altLang="en-US" sz="2800" dirty="0"/>
              <a:t>的页框建立联系</a:t>
            </a:r>
            <a:r>
              <a:rPr lang="en-US" altLang="zh-CN" sz="2800" dirty="0"/>
              <a:t>(</a:t>
            </a:r>
            <a:r>
              <a:rPr lang="zh-CN" altLang="en-US" sz="2800" dirty="0"/>
              <a:t>映射</a:t>
            </a:r>
            <a:r>
              <a:rPr lang="en-US" altLang="zh-CN" sz="2800" dirty="0"/>
              <a:t>)</a:t>
            </a:r>
            <a:r>
              <a:rPr lang="zh-CN" altLang="en-US" sz="2800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    有了</a:t>
            </a:r>
            <a:r>
              <a:rPr lang="en-US" altLang="zh-CN" sz="2400" dirty="0" err="1"/>
              <a:t>mem_map</a:t>
            </a:r>
            <a:r>
              <a:rPr lang="zh-CN" altLang="en-US" sz="2400" dirty="0"/>
              <a:t>数组，这个问题就变得简单了。因为如果知道了一个页描述符地址</a:t>
            </a:r>
            <a:r>
              <a:rPr lang="en-US" altLang="zh-CN" sz="2400" dirty="0" err="1"/>
              <a:t>pd</a:t>
            </a:r>
            <a:r>
              <a:rPr lang="zh-CN" altLang="en-US" sz="2400" dirty="0"/>
              <a:t>，将</a:t>
            </a:r>
            <a:r>
              <a:rPr lang="en-US" altLang="zh-CN" sz="2400" dirty="0" err="1"/>
              <a:t>pd</a:t>
            </a:r>
            <a:r>
              <a:rPr lang="zh-CN" altLang="en-US" sz="2400" dirty="0"/>
              <a:t>减去</a:t>
            </a:r>
            <a:r>
              <a:rPr lang="en-US" altLang="zh-CN" sz="2400" dirty="0" err="1"/>
              <a:t>mem_map</a:t>
            </a:r>
            <a:r>
              <a:rPr lang="zh-CN" altLang="en-US" sz="2400" dirty="0"/>
              <a:t>就可以得到</a:t>
            </a:r>
            <a:r>
              <a:rPr lang="en-US" altLang="zh-CN" sz="2400" dirty="0" err="1"/>
              <a:t>pd</a:t>
            </a:r>
            <a:r>
              <a:rPr lang="zh-CN" altLang="en-US" sz="2400" dirty="0"/>
              <a:t>对应的页框号</a:t>
            </a:r>
            <a:r>
              <a:rPr lang="en-US" altLang="zh-CN" sz="2400" dirty="0" err="1"/>
              <a:t>pfn</a:t>
            </a:r>
            <a:r>
              <a:rPr lang="zh-CN" altLang="en-US" sz="2400" dirty="0"/>
              <a:t>，那么该页的物理地址是</a:t>
            </a:r>
            <a:r>
              <a:rPr lang="en-US" altLang="zh-CN" sz="2400" dirty="0" err="1"/>
              <a:t>physAddr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pfn</a:t>
            </a:r>
            <a:r>
              <a:rPr lang="en-US" altLang="zh-CN" sz="2400" dirty="0"/>
              <a:t> &lt;&lt; PAGE_SHIFT</a:t>
            </a:r>
            <a:r>
              <a:rPr lang="zh-CN" altLang="en-US" sz="2400" dirty="0"/>
              <a:t>。其中</a:t>
            </a:r>
            <a:r>
              <a:rPr lang="en-US" altLang="zh-CN" sz="2400" dirty="0"/>
              <a:t>PAGE_SHIFT = 12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4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1454</Words>
  <Application>Microsoft Office PowerPoint</Application>
  <PresentationFormat>全屏显示(4:3)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幼圆</vt:lpstr>
      <vt:lpstr>Arial</vt:lpstr>
      <vt:lpstr>Century Gothic</vt:lpstr>
      <vt:lpstr>Consolas</vt:lpstr>
      <vt:lpstr>Helvetica</vt:lpstr>
      <vt:lpstr>Wingdings 3</vt:lpstr>
      <vt:lpstr>丝状</vt:lpstr>
      <vt:lpstr>页框管理</vt:lpstr>
      <vt:lpstr>为了对页框的管理，内核引入了一下两个的数据结构：</vt:lpstr>
      <vt:lpstr>数据结构布局图如下：</vt:lpstr>
      <vt:lpstr>内核必须记录每个页框的当前状态，保存在page页描述符结构中，该结构包含两个重要的数据成员：</vt:lpstr>
      <vt:lpstr>待解决的问题：</vt:lpstr>
      <vt:lpstr>Q1: 一个线性地址如何转换到页描述符地址？即:线性地址&lt;-----&gt;页描述符地址 </vt:lpstr>
      <vt:lpstr>Q1(续)</vt:lpstr>
      <vt:lpstr>Q2：已知页框号如何得到该页的页描述符地址？</vt:lpstr>
      <vt:lpstr>Q3: 一个页描述符如何与一个4KB的页框建立联系(映射)？</vt:lpstr>
      <vt:lpstr>Q4：已知一个物理页的物理地址后，如何经过转换得到其相应的虚拟地址呢？只有得到这个页的虚拟地址后，内核才能正常访问该物理页</vt:lpstr>
      <vt:lpstr>非一致内存访问(NUMA)</vt:lpstr>
      <vt:lpstr>内存管理区 </vt:lpstr>
      <vt:lpstr>内存管理区(续)</vt:lpstr>
      <vt:lpstr>pg_data_t数据结构</vt:lpstr>
      <vt:lpstr>Q1：如何通过页描述符page得到相应管理区描述符的地址？ </vt:lpstr>
      <vt:lpstr>Q2：内核调用内存分配函数时，如何分配管理区？ </vt:lpstr>
      <vt:lpstr>保留页框池</vt:lpstr>
      <vt:lpstr>保留页框池(续)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页框管理</dc:title>
  <dc:creator>xian yu</dc:creator>
  <cp:lastModifiedBy>xian yu</cp:lastModifiedBy>
  <cp:revision>10</cp:revision>
  <dcterms:created xsi:type="dcterms:W3CDTF">2014-03-12T01:57:10Z</dcterms:created>
  <dcterms:modified xsi:type="dcterms:W3CDTF">2014-03-12T03:24:23Z</dcterms:modified>
</cp:coreProperties>
</file>