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Lst>
  <p:notesMasterIdLst>
    <p:notesMasterId r:id="rId34"/>
  </p:notesMasterIdLst>
  <p:sldIdLst>
    <p:sldId id="256" r:id="rId5"/>
    <p:sldId id="274" r:id="rId6"/>
    <p:sldId id="275" r:id="rId7"/>
    <p:sldId id="276" r:id="rId8"/>
    <p:sldId id="277" r:id="rId9"/>
    <p:sldId id="278" r:id="rId10"/>
    <p:sldId id="257" r:id="rId11"/>
    <p:sldId id="258" r:id="rId12"/>
    <p:sldId id="259" r:id="rId13"/>
    <p:sldId id="260" r:id="rId14"/>
    <p:sldId id="261" r:id="rId15"/>
    <p:sldId id="262" r:id="rId16"/>
    <p:sldId id="263" r:id="rId17"/>
    <p:sldId id="264" r:id="rId18"/>
    <p:sldId id="265" r:id="rId19"/>
    <p:sldId id="282" r:id="rId20"/>
    <p:sldId id="283" r:id="rId21"/>
    <p:sldId id="284" r:id="rId22"/>
    <p:sldId id="268" r:id="rId23"/>
    <p:sldId id="269" r:id="rId24"/>
    <p:sldId id="270" r:id="rId25"/>
    <p:sldId id="271" r:id="rId26"/>
    <p:sldId id="272" r:id="rId27"/>
    <p:sldId id="285" r:id="rId28"/>
    <p:sldId id="273" r:id="rId29"/>
    <p:sldId id="280" r:id="rId30"/>
    <p:sldId id="279" r:id="rId31"/>
    <p:sldId id="281" r:id="rId32"/>
    <p:sldId id="286"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7DBD4-86BA-4C87-823D-69BC2E79DA53}" type="datetimeFigureOut">
              <a:rPr lang="zh-CN" altLang="en-US" smtClean="0"/>
              <a:t>2014/4/26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CFC2B-5B5E-4478-93E8-DDB3327B5024}" type="slidenum">
              <a:rPr lang="zh-CN" altLang="en-US" smtClean="0"/>
              <a:t>‹#›</a:t>
            </a:fld>
            <a:endParaRPr lang="zh-CN" altLang="en-US"/>
          </a:p>
        </p:txBody>
      </p:sp>
    </p:spTree>
    <p:extLst>
      <p:ext uri="{BB962C8B-B14F-4D97-AF65-F5344CB8AC3E}">
        <p14:creationId xmlns:p14="http://schemas.microsoft.com/office/powerpoint/2010/main" val="1443139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BCFC2B-5B5E-4478-93E8-DDB3327B5024}" type="slidenum">
              <a:rPr lang="zh-CN" altLang="en-US" smtClean="0"/>
              <a:t>5</a:t>
            </a:fld>
            <a:endParaRPr lang="zh-CN" altLang="en-US"/>
          </a:p>
        </p:txBody>
      </p:sp>
    </p:spTree>
    <p:extLst>
      <p:ext uri="{BB962C8B-B14F-4D97-AF65-F5344CB8AC3E}">
        <p14:creationId xmlns:p14="http://schemas.microsoft.com/office/powerpoint/2010/main" val="1361904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291708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99283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4" y="261940"/>
            <a:ext cx="2033587" cy="59721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261940"/>
            <a:ext cx="5948363" cy="59721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084067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43014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682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3797130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4963"/>
            <a:ext cx="4037013" cy="4522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4" y="1604963"/>
            <a:ext cx="4037012" cy="4522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292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013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1621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210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extLst>
      <p:ext uri="{BB962C8B-B14F-4D97-AF65-F5344CB8AC3E}">
        <p14:creationId xmlns:p14="http://schemas.microsoft.com/office/powerpoint/2010/main" val="95182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969621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extLst>
      <p:ext uri="{BB962C8B-B14F-4D97-AF65-F5344CB8AC3E}">
        <p14:creationId xmlns:p14="http://schemas.microsoft.com/office/powerpoint/2010/main" val="731441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2100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4" y="1412875"/>
            <a:ext cx="2055812" cy="4714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412875"/>
            <a:ext cx="6018213" cy="4714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234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9751" y="1412876"/>
            <a:ext cx="8061325" cy="89217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01598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154811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2612802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4265076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341438"/>
            <a:ext cx="3921125" cy="4891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29175" y="1341438"/>
            <a:ext cx="3922713" cy="4891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6" name="页脚占位符 5"/>
          <p:cNvSpPr>
            <a:spLocks noGrp="1"/>
          </p:cNvSpPr>
          <p:nvPr>
            <p:ph type="ftr" idx="11"/>
          </p:nvPr>
        </p:nvSpPr>
        <p:spPr/>
        <p:txBody>
          <a:bodyPr/>
          <a:lstStyle>
            <a:lvl1pPr>
              <a:defRPr/>
            </a:lvl1pPr>
          </a:lstStyle>
          <a:p>
            <a:endParaRPr lang="zh-CN" altLang="en-US"/>
          </a:p>
        </p:txBody>
      </p:sp>
      <p:sp>
        <p:nvSpPr>
          <p:cNvPr id="7" name="灯片编号占位符 6"/>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2583284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8" name="页脚占位符 7"/>
          <p:cNvSpPr>
            <a:spLocks noGrp="1"/>
          </p:cNvSpPr>
          <p:nvPr>
            <p:ph type="ftr" idx="11"/>
          </p:nvPr>
        </p:nvSpPr>
        <p:spPr/>
        <p:txBody>
          <a:bodyPr/>
          <a:lstStyle>
            <a:lvl1pPr>
              <a:defRPr/>
            </a:lvl1pPr>
          </a:lstStyle>
          <a:p>
            <a:endParaRPr lang="zh-CN" altLang="en-US"/>
          </a:p>
        </p:txBody>
      </p:sp>
      <p:sp>
        <p:nvSpPr>
          <p:cNvPr id="9" name="灯片编号占位符 8"/>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844153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4" name="页脚占位符 3"/>
          <p:cNvSpPr>
            <a:spLocks noGrp="1"/>
          </p:cNvSpPr>
          <p:nvPr>
            <p:ph type="ftr" idx="11"/>
          </p:nvPr>
        </p:nvSpPr>
        <p:spPr/>
        <p:txBody>
          <a:bodyPr/>
          <a:lstStyle>
            <a:lvl1pPr>
              <a:defRPr/>
            </a:lvl1pPr>
          </a:lstStyle>
          <a:p>
            <a:endParaRPr lang="zh-CN" altLang="en-US"/>
          </a:p>
        </p:txBody>
      </p:sp>
      <p:sp>
        <p:nvSpPr>
          <p:cNvPr id="5" name="灯片编号占位符 4"/>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9845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21963637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3" name="页脚占位符 2"/>
          <p:cNvSpPr>
            <a:spLocks noGrp="1"/>
          </p:cNvSpPr>
          <p:nvPr>
            <p:ph type="ftr" idx="11"/>
          </p:nvPr>
        </p:nvSpPr>
        <p:spPr/>
        <p:txBody>
          <a:bodyPr/>
          <a:lstStyle>
            <a:lvl1pPr>
              <a:defRPr/>
            </a:lvl1pPr>
          </a:lstStyle>
          <a:p>
            <a:endParaRPr lang="zh-CN" altLang="en-US"/>
          </a:p>
        </p:txBody>
      </p:sp>
      <p:sp>
        <p:nvSpPr>
          <p:cNvPr id="4" name="灯片编号占位符 3"/>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4007754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6" name="页脚占位符 5"/>
          <p:cNvSpPr>
            <a:spLocks noGrp="1"/>
          </p:cNvSpPr>
          <p:nvPr>
            <p:ph type="ftr" idx="11"/>
          </p:nvPr>
        </p:nvSpPr>
        <p:spPr/>
        <p:txBody>
          <a:bodyPr/>
          <a:lstStyle>
            <a:lvl1pPr>
              <a:defRPr/>
            </a:lvl1pPr>
          </a:lstStyle>
          <a:p>
            <a:endParaRPr lang="zh-CN" altLang="en-US"/>
          </a:p>
        </p:txBody>
      </p:sp>
      <p:sp>
        <p:nvSpPr>
          <p:cNvPr id="7" name="灯片编号占位符 6"/>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40455099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6" name="页脚占位符 5"/>
          <p:cNvSpPr>
            <a:spLocks noGrp="1"/>
          </p:cNvSpPr>
          <p:nvPr>
            <p:ph type="ftr" idx="11"/>
          </p:nvPr>
        </p:nvSpPr>
        <p:spPr/>
        <p:txBody>
          <a:bodyPr/>
          <a:lstStyle>
            <a:lvl1pPr>
              <a:defRPr/>
            </a:lvl1pPr>
          </a:lstStyle>
          <a:p>
            <a:endParaRPr lang="zh-CN" altLang="en-US"/>
          </a:p>
        </p:txBody>
      </p:sp>
      <p:sp>
        <p:nvSpPr>
          <p:cNvPr id="7" name="灯片编号占位符 6"/>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562869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268597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261938"/>
            <a:ext cx="2032000" cy="59705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48363" cy="59705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5" name="页脚占位符 4"/>
          <p:cNvSpPr>
            <a:spLocks noGrp="1"/>
          </p:cNvSpPr>
          <p:nvPr>
            <p:ph type="ftr" idx="11"/>
          </p:nvPr>
        </p:nvSpPr>
        <p:spPr/>
        <p:txBody>
          <a:bodyPr/>
          <a:lstStyle>
            <a:lvl1pPr>
              <a:defRPr/>
            </a:lvl1pPr>
          </a:lstStyle>
          <a:p>
            <a:endParaRPr lang="zh-CN" altLang="en-US"/>
          </a:p>
        </p:txBody>
      </p:sp>
      <p:sp>
        <p:nvSpPr>
          <p:cNvPr id="6" name="灯片编号占位符 5"/>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2184526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124565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7275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886177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4963"/>
            <a:ext cx="4035425" cy="452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4963"/>
            <a:ext cx="4037013" cy="452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94665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173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341440"/>
            <a:ext cx="3922713" cy="4892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0763" y="1341440"/>
            <a:ext cx="3922712" cy="4892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6" name="页脚占位符 5"/>
          <p:cNvSpPr>
            <a:spLocks noGrp="1"/>
          </p:cNvSpPr>
          <p:nvPr>
            <p:ph type="ftr" idx="11"/>
          </p:nvPr>
        </p:nvSpPr>
        <p:spPr/>
        <p:txBody>
          <a:bodyPr/>
          <a:lstStyle>
            <a:lvl1pPr>
              <a:defRPr/>
            </a:lvl1pPr>
          </a:lstStyle>
          <a:p>
            <a:endParaRPr lang="zh-CN" altLang="en-US"/>
          </a:p>
        </p:txBody>
      </p:sp>
      <p:sp>
        <p:nvSpPr>
          <p:cNvPr id="7" name="灯片编号占位符 6"/>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9107634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80618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330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5932743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568183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19991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412875"/>
            <a:ext cx="2055813" cy="4713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412875"/>
            <a:ext cx="6016625" cy="4713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895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9750" y="1412875"/>
            <a:ext cx="8059738" cy="890588"/>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8058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8" name="页脚占位符 7"/>
          <p:cNvSpPr>
            <a:spLocks noGrp="1"/>
          </p:cNvSpPr>
          <p:nvPr>
            <p:ph type="ftr" idx="11"/>
          </p:nvPr>
        </p:nvSpPr>
        <p:spPr/>
        <p:txBody>
          <a:bodyPr/>
          <a:lstStyle>
            <a:lvl1pPr>
              <a:defRPr/>
            </a:lvl1pPr>
          </a:lstStyle>
          <a:p>
            <a:endParaRPr lang="zh-CN" altLang="en-US"/>
          </a:p>
        </p:txBody>
      </p:sp>
      <p:sp>
        <p:nvSpPr>
          <p:cNvPr id="9" name="灯片编号占位符 8"/>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44786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4" name="页脚占位符 3"/>
          <p:cNvSpPr>
            <a:spLocks noGrp="1"/>
          </p:cNvSpPr>
          <p:nvPr>
            <p:ph type="ftr" idx="11"/>
          </p:nvPr>
        </p:nvSpPr>
        <p:spPr/>
        <p:txBody>
          <a:bodyPr/>
          <a:lstStyle>
            <a:lvl1pPr>
              <a:defRPr/>
            </a:lvl1pPr>
          </a:lstStyle>
          <a:p>
            <a:endParaRPr lang="zh-CN" altLang="en-US"/>
          </a:p>
        </p:txBody>
      </p:sp>
      <p:sp>
        <p:nvSpPr>
          <p:cNvPr id="5" name="灯片编号占位符 4"/>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38521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3" name="页脚占位符 2"/>
          <p:cNvSpPr>
            <a:spLocks noGrp="1"/>
          </p:cNvSpPr>
          <p:nvPr>
            <p:ph type="ftr" idx="11"/>
          </p:nvPr>
        </p:nvSpPr>
        <p:spPr/>
        <p:txBody>
          <a:bodyPr/>
          <a:lstStyle>
            <a:lvl1pPr>
              <a:defRPr/>
            </a:lvl1pPr>
          </a:lstStyle>
          <a:p>
            <a:endParaRPr lang="zh-CN" altLang="en-US"/>
          </a:p>
        </p:txBody>
      </p:sp>
      <p:sp>
        <p:nvSpPr>
          <p:cNvPr id="4" name="灯片编号占位符 3"/>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187972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6" name="页脚占位符 5"/>
          <p:cNvSpPr>
            <a:spLocks noGrp="1"/>
          </p:cNvSpPr>
          <p:nvPr>
            <p:ph type="ftr" idx="11"/>
          </p:nvPr>
        </p:nvSpPr>
        <p:spPr/>
        <p:txBody>
          <a:bodyPr/>
          <a:lstStyle>
            <a:lvl1pPr>
              <a:defRPr/>
            </a:lvl1pPr>
          </a:lstStyle>
          <a:p>
            <a:endParaRPr lang="zh-CN" altLang="en-US"/>
          </a:p>
        </p:txBody>
      </p:sp>
      <p:sp>
        <p:nvSpPr>
          <p:cNvPr id="7" name="灯片编号占位符 6"/>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73574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fld id="{C9C7966C-D860-48D7-B403-82C5549C5EBE}" type="datetimeFigureOut">
              <a:rPr lang="zh-CN" altLang="en-US" smtClean="0"/>
              <a:t>2014/4/26</a:t>
            </a:fld>
            <a:endParaRPr lang="zh-CN" altLang="en-US"/>
          </a:p>
        </p:txBody>
      </p:sp>
      <p:sp>
        <p:nvSpPr>
          <p:cNvPr id="6" name="页脚占位符 5"/>
          <p:cNvSpPr>
            <a:spLocks noGrp="1"/>
          </p:cNvSpPr>
          <p:nvPr>
            <p:ph type="ftr" idx="11"/>
          </p:nvPr>
        </p:nvSpPr>
        <p:spPr/>
        <p:txBody>
          <a:bodyPr/>
          <a:lstStyle>
            <a:lvl1pPr>
              <a:defRPr/>
            </a:lvl1pPr>
          </a:lstStyle>
          <a:p>
            <a:endParaRPr lang="zh-CN" altLang="en-US"/>
          </a:p>
        </p:txBody>
      </p:sp>
      <p:sp>
        <p:nvSpPr>
          <p:cNvPr id="7" name="灯片编号占位符 6"/>
          <p:cNvSpPr>
            <a:spLocks noGrp="1"/>
          </p:cNvSpPr>
          <p:nvPr>
            <p:ph type="sldNum" idx="12"/>
          </p:nvPr>
        </p:nvSpPr>
        <p:spPr/>
        <p:txBody>
          <a:bodyPr/>
          <a:lstStyle>
            <a:lvl1pPr>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292188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4.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762000" y="914400"/>
            <a:ext cx="5105400" cy="609600"/>
          </a:xfrm>
          <a:prstGeom prst="roundRect">
            <a:avLst>
              <a:gd name="adj" fmla="val 50000"/>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1026" name="Rectangle 2"/>
          <p:cNvSpPr>
            <a:spLocks noGrp="1" noChangeArrowheads="1"/>
          </p:cNvSpPr>
          <p:nvPr>
            <p:ph type="title"/>
          </p:nvPr>
        </p:nvSpPr>
        <p:spPr bwMode="auto">
          <a:xfrm>
            <a:off x="755650" y="261938"/>
            <a:ext cx="81343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zh-CN" altLang="en-GB" smtClean="0"/>
              <a:t>单击鼠标编辑标题文的格式</a:t>
            </a:r>
          </a:p>
        </p:txBody>
      </p:sp>
      <p:sp>
        <p:nvSpPr>
          <p:cNvPr id="1027" name="Rectangle 3"/>
          <p:cNvSpPr>
            <a:spLocks noGrp="1" noChangeArrowheads="1"/>
          </p:cNvSpPr>
          <p:nvPr>
            <p:ph type="body" idx="1"/>
          </p:nvPr>
        </p:nvSpPr>
        <p:spPr bwMode="auto">
          <a:xfrm>
            <a:off x="755651" y="1341440"/>
            <a:ext cx="7997825" cy="489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单击鼠标编辑大纲正文格式</a:t>
            </a:r>
          </a:p>
          <a:p>
            <a:pPr lvl="1"/>
            <a:r>
              <a:rPr lang="zh-CN" altLang="en-GB" smtClean="0"/>
              <a:t>第二个大纲级</a:t>
            </a:r>
          </a:p>
          <a:p>
            <a:pPr lvl="2"/>
            <a:r>
              <a:rPr lang="zh-CN" altLang="en-GB" smtClean="0"/>
              <a:t>第三个大纲级</a:t>
            </a:r>
          </a:p>
          <a:p>
            <a:pPr lvl="3"/>
            <a:r>
              <a:rPr lang="zh-CN" altLang="en-GB" smtClean="0"/>
              <a:t>第四个大纲级</a:t>
            </a:r>
          </a:p>
          <a:p>
            <a:pPr lvl="4"/>
            <a:r>
              <a:rPr lang="zh-CN" altLang="en-GB" smtClean="0"/>
              <a:t>第五个大纲级</a:t>
            </a:r>
          </a:p>
          <a:p>
            <a:pPr lvl="4"/>
            <a:r>
              <a:rPr lang="zh-CN" altLang="en-GB" smtClean="0"/>
              <a:t>第六个大纲级</a:t>
            </a:r>
          </a:p>
          <a:p>
            <a:pPr lvl="4"/>
            <a:r>
              <a:rPr lang="zh-CN" altLang="en-GB" smtClean="0"/>
              <a:t>第七个大纲级</a:t>
            </a:r>
          </a:p>
          <a:p>
            <a:pPr lvl="4"/>
            <a:r>
              <a:rPr lang="zh-CN" altLang="en-GB" smtClean="0"/>
              <a:t>第八个大纲级</a:t>
            </a:r>
          </a:p>
          <a:p>
            <a:pPr lvl="4"/>
            <a:r>
              <a:rPr lang="zh-CN" altLang="en-GB" smtClean="0"/>
              <a:t>第九个大纲级</a:t>
            </a:r>
          </a:p>
        </p:txBody>
      </p:sp>
      <p:sp>
        <p:nvSpPr>
          <p:cNvPr id="1028" name="Rectangle 4"/>
          <p:cNvSpPr>
            <a:spLocks noChangeArrowheads="1"/>
          </p:cNvSpPr>
          <p:nvPr/>
        </p:nvSpPr>
        <p:spPr bwMode="auto">
          <a:xfrm>
            <a:off x="1" y="0"/>
            <a:ext cx="327025" cy="6858000"/>
          </a:xfrm>
          <a:prstGeom prst="rect">
            <a:avLst/>
          </a:prstGeom>
          <a:gradFill rotWithShape="0">
            <a:gsLst>
              <a:gs pos="0">
                <a:srgbClr val="333399"/>
              </a:gs>
              <a:gs pos="100000">
                <a:srgbClr val="C6D6E2"/>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grpSp>
        <p:nvGrpSpPr>
          <p:cNvPr id="1029" name="Group 5"/>
          <p:cNvGrpSpPr>
            <a:grpSpLocks/>
          </p:cNvGrpSpPr>
          <p:nvPr/>
        </p:nvGrpSpPr>
        <p:grpSpPr bwMode="auto">
          <a:xfrm>
            <a:off x="539751" y="981077"/>
            <a:ext cx="8567738" cy="277813"/>
            <a:chOff x="340" y="618"/>
            <a:chExt cx="5397" cy="175"/>
          </a:xfrm>
        </p:grpSpPr>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 y="618"/>
              <a:ext cx="5398" cy="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1" name="Text Box 7"/>
            <p:cNvSpPr txBox="1">
              <a:spLocks noChangeArrowheads="1"/>
            </p:cNvSpPr>
            <p:nvPr/>
          </p:nvSpPr>
          <p:spPr bwMode="auto">
            <a:xfrm>
              <a:off x="418" y="704"/>
              <a:ext cx="1" cy="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grpSp>
      <p:pic>
        <p:nvPicPr>
          <p:cNvPr id="1032"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2"/>
            <a:ext cx="5397500" cy="5472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3"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1" y="6121400"/>
            <a:ext cx="2663825"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 name="Rectangle 10"/>
          <p:cNvSpPr>
            <a:spLocks noGrp="1" noChangeArrowheads="1"/>
          </p:cNvSpPr>
          <p:nvPr>
            <p:ph type="dt"/>
          </p:nvPr>
        </p:nvSpPr>
        <p:spPr bwMode="auto">
          <a:xfrm>
            <a:off x="457200" y="6245227"/>
            <a:ext cx="2130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0" hangingPunct="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sz="1050" b="1">
                <a:solidFill>
                  <a:srgbClr val="800080"/>
                </a:solidFill>
                <a:latin typeface="Arial" panose="020B0604020202020204" pitchFamily="34" charset="0"/>
              </a:defRPr>
            </a:lvl1pPr>
          </a:lstStyle>
          <a:p>
            <a:fld id="{C9C7966C-D860-48D7-B403-82C5549C5EBE}" type="datetimeFigureOut">
              <a:rPr lang="zh-CN" altLang="en-US" smtClean="0"/>
              <a:t>2014/4/26</a:t>
            </a:fld>
            <a:endParaRPr lang="zh-CN" altLang="en-US"/>
          </a:p>
        </p:txBody>
      </p:sp>
      <p:sp>
        <p:nvSpPr>
          <p:cNvPr id="1035" name="Rectangle 11"/>
          <p:cNvSpPr>
            <a:spLocks noGrp="1" noChangeArrowheads="1"/>
          </p:cNvSpPr>
          <p:nvPr>
            <p:ph type="ftr"/>
          </p:nvPr>
        </p:nvSpPr>
        <p:spPr bwMode="auto">
          <a:xfrm>
            <a:off x="2627314" y="6245227"/>
            <a:ext cx="2892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0" hangingPunct="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sz="1050" b="1">
                <a:solidFill>
                  <a:srgbClr val="800080"/>
                </a:solidFill>
                <a:latin typeface="Arial" panose="020B0604020202020204" pitchFamily="34" charset="0"/>
              </a:defRPr>
            </a:lvl1pPr>
          </a:lstStyle>
          <a:p>
            <a:endParaRPr lang="zh-CN" altLang="en-US"/>
          </a:p>
        </p:txBody>
      </p:sp>
      <p:sp>
        <p:nvSpPr>
          <p:cNvPr id="1036" name="Rectangle 12"/>
          <p:cNvSpPr>
            <a:spLocks noGrp="1" noChangeArrowheads="1"/>
          </p:cNvSpPr>
          <p:nvPr>
            <p:ph type="sldNum"/>
          </p:nvPr>
        </p:nvSpPr>
        <p:spPr bwMode="auto">
          <a:xfrm>
            <a:off x="3995739" y="6245227"/>
            <a:ext cx="2130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0" hangingPunct="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sz="1050" b="1">
                <a:solidFill>
                  <a:srgbClr val="800080"/>
                </a:solidFill>
                <a:latin typeface="Arial" panose="020B0604020202020204" pitchFamily="34" charset="0"/>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2929943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kern="1200">
          <a:solidFill>
            <a:srgbClr val="000000"/>
          </a:solidFill>
          <a:latin typeface="+mj-lt"/>
          <a:ea typeface="+mj-ea"/>
          <a:cs typeface="+mj-cs"/>
        </a:defRPr>
      </a:lvl1pPr>
      <a:lvl2pPr marL="557213" indent="-214313"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2pPr>
      <a:lvl3pPr marL="8572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3pPr>
      <a:lvl4pPr marL="12001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4pPr>
      <a:lvl5pPr marL="15430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5pPr>
      <a:lvl6pPr marL="18859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6pPr>
      <a:lvl7pPr marL="22288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7pPr>
      <a:lvl8pPr marL="25717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8pPr>
      <a:lvl9pPr marL="29146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9pPr>
    </p:titleStyle>
    <p:bodyStyle>
      <a:lvl1pPr marL="257175" indent="-257175" algn="l" defTabSz="336947"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557213" indent="-214313" algn="l" defTabSz="336947" rtl="0" eaLnBrk="1" fontAlgn="base" hangingPunct="1">
        <a:spcBef>
          <a:spcPts val="450"/>
        </a:spcBef>
        <a:spcAft>
          <a:spcPct val="0"/>
        </a:spcAft>
        <a:buClr>
          <a:srgbClr val="000000"/>
        </a:buClr>
        <a:buSzPct val="100000"/>
        <a:buFont typeface="Times New Roman" panose="02020603050405020304" pitchFamily="18" charset="0"/>
        <a:defRPr sz="1800" kern="1200">
          <a:solidFill>
            <a:srgbClr val="000000"/>
          </a:solidFill>
          <a:latin typeface="+mn-lt"/>
          <a:ea typeface="+mn-ea"/>
          <a:cs typeface="+mn-cs"/>
        </a:defRPr>
      </a:lvl2pPr>
      <a:lvl3pPr marL="8572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2001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15430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34926" y="2349502"/>
            <a:ext cx="9072563" cy="277813"/>
            <a:chOff x="22" y="1480"/>
            <a:chExt cx="5715" cy="175"/>
          </a:xfrm>
        </p:grpSpPr>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 y="1480"/>
              <a:ext cx="5716" cy="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Text Box 3"/>
            <p:cNvSpPr txBox="1">
              <a:spLocks noChangeArrowheads="1"/>
            </p:cNvSpPr>
            <p:nvPr/>
          </p:nvSpPr>
          <p:spPr bwMode="auto">
            <a:xfrm>
              <a:off x="105" y="1566"/>
              <a:ext cx="1" cy="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grpSp>
      <p:sp>
        <p:nvSpPr>
          <p:cNvPr id="2052" name="Rectangle 4"/>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9pPr>
          </a:lstStyle>
          <a:p>
            <a:endParaRPr lang="en-US" sz="1350"/>
          </a:p>
          <a:p>
            <a:endParaRPr lang="en-US" sz="1350"/>
          </a:p>
          <a:p>
            <a:endParaRPr lang="en-US" sz="1350"/>
          </a:p>
          <a:p>
            <a:endParaRPr lang="en-US" sz="1350"/>
          </a:p>
        </p:txBody>
      </p:sp>
      <p:sp>
        <p:nvSpPr>
          <p:cNvPr id="2053" name="Rectangle 5"/>
          <p:cNvSpPr>
            <a:spLocks noChangeArrowheads="1"/>
          </p:cNvSpPr>
          <p:nvPr/>
        </p:nvSpPr>
        <p:spPr bwMode="auto">
          <a:xfrm>
            <a:off x="760413" y="2209802"/>
            <a:ext cx="77724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pic>
        <p:nvPicPr>
          <p:cNvPr id="2054"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5" name="Rectangle 7"/>
          <p:cNvSpPr>
            <a:spLocks noGrp="1" noChangeArrowheads="1"/>
          </p:cNvSpPr>
          <p:nvPr>
            <p:ph type="title"/>
          </p:nvPr>
        </p:nvSpPr>
        <p:spPr bwMode="auto">
          <a:xfrm>
            <a:off x="539751" y="1412876"/>
            <a:ext cx="80613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单击鼠标编辑标题文的格式</a:t>
            </a:r>
          </a:p>
        </p:txBody>
      </p:sp>
      <p:sp>
        <p:nvSpPr>
          <p:cNvPr id="2056" name="Rectangle 8"/>
          <p:cNvSpPr>
            <a:spLocks noGrp="1" noChangeArrowheads="1"/>
          </p:cNvSpPr>
          <p:nvPr>
            <p:ph type="body" idx="1"/>
          </p:nvPr>
        </p:nvSpPr>
        <p:spPr bwMode="auto">
          <a:xfrm>
            <a:off x="457201"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GB" smtClean="0"/>
              <a:t>单击鼠标编辑大纲正文格式</a:t>
            </a:r>
          </a:p>
          <a:p>
            <a:pPr lvl="1"/>
            <a:r>
              <a:rPr lang="zh-CN" altLang="en-GB" smtClean="0"/>
              <a:t>第二个大纲级</a:t>
            </a:r>
          </a:p>
          <a:p>
            <a:pPr lvl="2"/>
            <a:r>
              <a:rPr lang="zh-CN" altLang="en-GB" smtClean="0"/>
              <a:t>第三个大纲级</a:t>
            </a:r>
          </a:p>
          <a:p>
            <a:pPr lvl="3"/>
            <a:r>
              <a:rPr lang="zh-CN" altLang="en-GB" smtClean="0"/>
              <a:t>第四个大纲级</a:t>
            </a:r>
          </a:p>
          <a:p>
            <a:pPr lvl="4"/>
            <a:r>
              <a:rPr lang="zh-CN" altLang="en-GB" smtClean="0"/>
              <a:t>第五个大纲级</a:t>
            </a:r>
          </a:p>
          <a:p>
            <a:pPr lvl="4"/>
            <a:r>
              <a:rPr lang="zh-CN" altLang="en-GB" smtClean="0"/>
              <a:t>第六个大纲级</a:t>
            </a:r>
          </a:p>
          <a:p>
            <a:pPr lvl="4"/>
            <a:r>
              <a:rPr lang="zh-CN" altLang="en-GB" smtClean="0"/>
              <a:t>第七个大纲级</a:t>
            </a:r>
          </a:p>
          <a:p>
            <a:pPr lvl="4"/>
            <a:r>
              <a:rPr lang="zh-CN" altLang="en-GB" smtClean="0"/>
              <a:t>第八个大纲级</a:t>
            </a:r>
          </a:p>
          <a:p>
            <a:pPr lvl="4"/>
            <a:r>
              <a:rPr lang="zh-CN" altLang="en-GB" smtClean="0"/>
              <a:t>第九个大纲级</a:t>
            </a:r>
          </a:p>
        </p:txBody>
      </p:sp>
    </p:spTree>
    <p:extLst>
      <p:ext uri="{BB962C8B-B14F-4D97-AF65-F5344CB8AC3E}">
        <p14:creationId xmlns:p14="http://schemas.microsoft.com/office/powerpoint/2010/main" val="17099393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kern="1200">
          <a:solidFill>
            <a:srgbClr val="000000"/>
          </a:solidFill>
          <a:latin typeface="+mj-lt"/>
          <a:ea typeface="+mj-ea"/>
          <a:cs typeface="+mj-cs"/>
        </a:defRPr>
      </a:lvl1pPr>
      <a:lvl2pPr marL="557213" indent="-214313"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2pPr>
      <a:lvl3pPr marL="8572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3pPr>
      <a:lvl4pPr marL="12001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4pPr>
      <a:lvl5pPr marL="15430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5pPr>
      <a:lvl6pPr marL="18859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6pPr>
      <a:lvl7pPr marL="22288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7pPr>
      <a:lvl8pPr marL="25717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8pPr>
      <a:lvl9pPr marL="2914650" indent="-171450" algn="l" defTabSz="336947" rtl="0" eaLnBrk="1" fontAlgn="base" hangingPunct="1">
        <a:lnSpc>
          <a:spcPct val="90000"/>
        </a:lnSpc>
        <a:spcBef>
          <a:spcPct val="0"/>
        </a:spcBef>
        <a:spcAft>
          <a:spcPct val="0"/>
        </a:spcAft>
        <a:buClr>
          <a:srgbClr val="000000"/>
        </a:buClr>
        <a:buSzPct val="100000"/>
        <a:buFont typeface="Times New Roman" panose="02020603050405020304" pitchFamily="18" charset="0"/>
        <a:defRPr sz="2400" b="1">
          <a:solidFill>
            <a:srgbClr val="000000"/>
          </a:solidFill>
          <a:latin typeface="Times New Roman" panose="02020603050405020304" pitchFamily="18" charset="0"/>
        </a:defRPr>
      </a:lvl9pPr>
    </p:titleStyle>
    <p:bodyStyle>
      <a:lvl1pPr marL="257175" indent="-257175" algn="l" defTabSz="336947"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557213" indent="-214313" algn="l" defTabSz="336947" rtl="0" eaLnBrk="1" fontAlgn="base" hangingPunct="1">
        <a:spcBef>
          <a:spcPts val="450"/>
        </a:spcBef>
        <a:spcAft>
          <a:spcPct val="0"/>
        </a:spcAft>
        <a:buClr>
          <a:srgbClr val="000000"/>
        </a:buClr>
        <a:buSzPct val="100000"/>
        <a:buFont typeface="Times New Roman" panose="02020603050405020304" pitchFamily="18" charset="0"/>
        <a:defRPr sz="1800" kern="1200">
          <a:solidFill>
            <a:srgbClr val="000000"/>
          </a:solidFill>
          <a:latin typeface="+mn-lt"/>
          <a:ea typeface="+mn-ea"/>
          <a:cs typeface="+mn-cs"/>
        </a:defRPr>
      </a:lvl2pPr>
      <a:lvl3pPr marL="8572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2001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15430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762000" y="914400"/>
            <a:ext cx="5105400" cy="609600"/>
          </a:xfrm>
          <a:prstGeom prst="roundRect">
            <a:avLst>
              <a:gd name="adj" fmla="val 50000"/>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6" name="Rectangle 2"/>
          <p:cNvSpPr>
            <a:spLocks noGrp="1" noChangeArrowheads="1"/>
          </p:cNvSpPr>
          <p:nvPr>
            <p:ph type="title"/>
          </p:nvPr>
        </p:nvSpPr>
        <p:spPr bwMode="auto">
          <a:xfrm>
            <a:off x="755650" y="261938"/>
            <a:ext cx="8132763"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zh-CN" altLang="en-GB" smtClean="0"/>
              <a:t>单击鼠标编辑标题文的格式</a:t>
            </a:r>
          </a:p>
        </p:txBody>
      </p:sp>
      <p:sp>
        <p:nvSpPr>
          <p:cNvPr id="1027" name="Rectangle 3"/>
          <p:cNvSpPr>
            <a:spLocks noGrp="1" noChangeArrowheads="1"/>
          </p:cNvSpPr>
          <p:nvPr>
            <p:ph type="body" idx="1"/>
          </p:nvPr>
        </p:nvSpPr>
        <p:spPr bwMode="auto">
          <a:xfrm>
            <a:off x="755650" y="1341438"/>
            <a:ext cx="7996238" cy="489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单击鼠标编辑大纲正文格式</a:t>
            </a:r>
          </a:p>
          <a:p>
            <a:pPr lvl="1"/>
            <a:r>
              <a:rPr lang="zh-CN" altLang="en-GB" smtClean="0"/>
              <a:t>第二个大纲级</a:t>
            </a:r>
          </a:p>
          <a:p>
            <a:pPr lvl="2"/>
            <a:r>
              <a:rPr lang="zh-CN" altLang="en-GB" smtClean="0"/>
              <a:t>第三个大纲级</a:t>
            </a:r>
          </a:p>
          <a:p>
            <a:pPr lvl="3"/>
            <a:r>
              <a:rPr lang="zh-CN" altLang="en-GB" smtClean="0"/>
              <a:t>第四个大纲级</a:t>
            </a:r>
          </a:p>
          <a:p>
            <a:pPr lvl="4"/>
            <a:r>
              <a:rPr lang="zh-CN" altLang="en-GB" smtClean="0"/>
              <a:t>第五个大纲级</a:t>
            </a:r>
          </a:p>
          <a:p>
            <a:pPr lvl="4"/>
            <a:r>
              <a:rPr lang="zh-CN" altLang="en-GB" smtClean="0"/>
              <a:t>第六个大纲级</a:t>
            </a:r>
          </a:p>
          <a:p>
            <a:pPr lvl="4"/>
            <a:r>
              <a:rPr lang="zh-CN" altLang="en-GB" smtClean="0"/>
              <a:t>第七个大纲级</a:t>
            </a:r>
          </a:p>
          <a:p>
            <a:pPr lvl="4"/>
            <a:r>
              <a:rPr lang="zh-CN" altLang="en-GB" smtClean="0"/>
              <a:t>第八个大纲级</a:t>
            </a:r>
          </a:p>
          <a:p>
            <a:pPr lvl="4"/>
            <a:r>
              <a:rPr lang="zh-CN" altLang="en-GB" smtClean="0"/>
              <a:t>第九个大纲级</a:t>
            </a:r>
          </a:p>
        </p:txBody>
      </p:sp>
      <p:sp>
        <p:nvSpPr>
          <p:cNvPr id="1028" name="Rectangle 4"/>
          <p:cNvSpPr>
            <a:spLocks noChangeArrowheads="1"/>
          </p:cNvSpPr>
          <p:nvPr/>
        </p:nvSpPr>
        <p:spPr bwMode="auto">
          <a:xfrm>
            <a:off x="0" y="0"/>
            <a:ext cx="327025" cy="6858000"/>
          </a:xfrm>
          <a:prstGeom prst="rect">
            <a:avLst/>
          </a:prstGeom>
          <a:gradFill rotWithShape="0">
            <a:gsLst>
              <a:gs pos="0">
                <a:srgbClr val="C6D6E2"/>
              </a:gs>
              <a:gs pos="100000">
                <a:srgbClr val="333399"/>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29" name="Group 5"/>
          <p:cNvGrpSpPr>
            <a:grpSpLocks/>
          </p:cNvGrpSpPr>
          <p:nvPr/>
        </p:nvGrpSpPr>
        <p:grpSpPr bwMode="auto">
          <a:xfrm>
            <a:off x="539750" y="981075"/>
            <a:ext cx="8567738" cy="277813"/>
            <a:chOff x="340" y="618"/>
            <a:chExt cx="5397" cy="175"/>
          </a:xfrm>
        </p:grpSpPr>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 y="618"/>
              <a:ext cx="5398" cy="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1" name="Text Box 7"/>
            <p:cNvSpPr txBox="1">
              <a:spLocks noChangeArrowheads="1"/>
            </p:cNvSpPr>
            <p:nvPr/>
          </p:nvSpPr>
          <p:spPr bwMode="auto">
            <a:xfrm>
              <a:off x="418" y="704"/>
              <a:ext cx="1" cy="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pic>
        <p:nvPicPr>
          <p:cNvPr id="1032"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3"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 name="Rectangle 10"/>
          <p:cNvSpPr>
            <a:spLocks noGrp="1" noChangeArrowheads="1"/>
          </p:cNvSpPr>
          <p:nvPr>
            <p:ph type="dt"/>
          </p:nvPr>
        </p:nvSpPr>
        <p:spPr bwMode="auto">
          <a:xfrm>
            <a:off x="457200" y="6245225"/>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b="1">
                <a:solidFill>
                  <a:srgbClr val="800080"/>
                </a:solidFill>
                <a:latin typeface="Arial" panose="020B0604020202020204" pitchFamily="34" charset="0"/>
              </a:defRPr>
            </a:lvl1pPr>
          </a:lstStyle>
          <a:p>
            <a:fld id="{C9C7966C-D860-48D7-B403-82C5549C5EBE}" type="datetimeFigureOut">
              <a:rPr lang="zh-CN" altLang="en-US" smtClean="0"/>
              <a:t>2014/4/26</a:t>
            </a:fld>
            <a:endParaRPr lang="zh-CN" altLang="en-US"/>
          </a:p>
        </p:txBody>
      </p:sp>
      <p:sp>
        <p:nvSpPr>
          <p:cNvPr id="1035" name="Rectangle 11"/>
          <p:cNvSpPr>
            <a:spLocks noGrp="1" noChangeArrowheads="1"/>
          </p:cNvSpPr>
          <p:nvPr>
            <p:ph type="ftr"/>
          </p:nvPr>
        </p:nvSpPr>
        <p:spPr bwMode="auto">
          <a:xfrm>
            <a:off x="2627313" y="6245225"/>
            <a:ext cx="2890837"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b="1">
                <a:solidFill>
                  <a:srgbClr val="800080"/>
                </a:solidFill>
                <a:latin typeface="Arial" panose="020B0604020202020204" pitchFamily="34" charset="0"/>
              </a:defRPr>
            </a:lvl1pPr>
          </a:lstStyle>
          <a:p>
            <a:endParaRPr lang="zh-CN" altLang="en-US"/>
          </a:p>
        </p:txBody>
      </p:sp>
      <p:sp>
        <p:nvSpPr>
          <p:cNvPr id="1036" name="Rectangle 12"/>
          <p:cNvSpPr>
            <a:spLocks noGrp="1" noChangeArrowheads="1"/>
          </p:cNvSpPr>
          <p:nvPr>
            <p:ph type="sldNum"/>
          </p:nvPr>
        </p:nvSpPr>
        <p:spPr bwMode="auto">
          <a:xfrm>
            <a:off x="3995738" y="6245225"/>
            <a:ext cx="2128837"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b="1">
                <a:solidFill>
                  <a:srgbClr val="800080"/>
                </a:solidFill>
                <a:latin typeface="Arial" panose="020B0604020202020204" pitchFamily="34" charset="0"/>
              </a:defRPr>
            </a:lvl1pPr>
          </a:lstStyle>
          <a:p>
            <a:fld id="{0A100B48-2E2E-456C-9CC4-EC4C29F5FEBC}" type="slidenum">
              <a:rPr lang="zh-CN" altLang="en-US" smtClean="0"/>
              <a:t>‹#›</a:t>
            </a:fld>
            <a:endParaRPr lang="zh-CN" altLang="en-US"/>
          </a:p>
        </p:txBody>
      </p:sp>
    </p:spTree>
    <p:extLst>
      <p:ext uri="{BB962C8B-B14F-4D97-AF65-F5344CB8AC3E}">
        <p14:creationId xmlns:p14="http://schemas.microsoft.com/office/powerpoint/2010/main" val="34914635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kern="1200">
          <a:solidFill>
            <a:srgbClr val="000000"/>
          </a:solidFill>
          <a:latin typeface="+mj-lt"/>
          <a:ea typeface="+mj-ea"/>
          <a:cs typeface="+mj-cs"/>
        </a:defRPr>
      </a:lvl1pPr>
      <a:lvl2pPr marL="742950" indent="-28575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2pPr>
      <a:lvl3pPr marL="11430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3pPr>
      <a:lvl4pPr marL="16002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4pPr>
      <a:lvl5pPr marL="20574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5pPr>
      <a:lvl6pPr marL="25146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6pPr>
      <a:lvl7pPr marL="29718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7pPr>
      <a:lvl8pPr marL="34290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8pPr>
      <a:lvl9pPr marL="38862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9pPr>
    </p:titleStyle>
    <p:bodyStyle>
      <a:lvl1pPr marL="342900" indent="-342900" algn="l" defTabSz="449263" rtl="0" eaLnBrk="1" fontAlgn="base" hangingPunct="1">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34925" y="2349500"/>
            <a:ext cx="9072563" cy="277813"/>
            <a:chOff x="22" y="1480"/>
            <a:chExt cx="5715" cy="175"/>
          </a:xfrm>
        </p:grpSpPr>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 y="1480"/>
              <a:ext cx="5716" cy="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Text Box 3"/>
            <p:cNvSpPr txBox="1">
              <a:spLocks noChangeArrowheads="1"/>
            </p:cNvSpPr>
            <p:nvPr/>
          </p:nvSpPr>
          <p:spPr bwMode="auto">
            <a:xfrm>
              <a:off x="105" y="1566"/>
              <a:ext cx="1" cy="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52" name="Rectangle 4"/>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800080"/>
                </a:solidFill>
                <a:latin typeface="Verdana" panose="020B0604030504040204" pitchFamily="34" charset="0"/>
                <a:ea typeface="宋体" panose="02010600030101010101" pitchFamily="2" charset="-122"/>
              </a:defRPr>
            </a:lvl9pPr>
          </a:lstStyle>
          <a:p>
            <a:endParaRPr lang="en-US"/>
          </a:p>
          <a:p>
            <a:endParaRPr lang="en-US"/>
          </a:p>
          <a:p>
            <a:endParaRPr lang="en-US"/>
          </a:p>
          <a:p>
            <a:endParaRPr lang="en-US"/>
          </a:p>
        </p:txBody>
      </p:sp>
      <p:sp>
        <p:nvSpPr>
          <p:cNvPr id="2053" name="Rectangle 5"/>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2054"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5" name="Rectangle 7"/>
          <p:cNvSpPr>
            <a:spLocks noGrp="1" noChangeArrowheads="1"/>
          </p:cNvSpPr>
          <p:nvPr>
            <p:ph type="title"/>
          </p:nvPr>
        </p:nvSpPr>
        <p:spPr bwMode="auto">
          <a:xfrm>
            <a:off x="539750" y="1412875"/>
            <a:ext cx="8059738"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单击鼠标编辑标题文的格式</a:t>
            </a:r>
          </a:p>
        </p:txBody>
      </p:sp>
      <p:sp>
        <p:nvSpPr>
          <p:cNvPr id="2056" name="Rectangle 8"/>
          <p:cNvSpPr>
            <a:spLocks noGrp="1" noChangeArrowheads="1"/>
          </p:cNvSpPr>
          <p:nvPr>
            <p:ph type="body" idx="1"/>
          </p:nvPr>
        </p:nvSpPr>
        <p:spPr bwMode="auto">
          <a:xfrm>
            <a:off x="457200" y="1604963"/>
            <a:ext cx="8224838"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GB" smtClean="0"/>
              <a:t>单击鼠标编辑大纲正文格式</a:t>
            </a:r>
          </a:p>
          <a:p>
            <a:pPr lvl="1"/>
            <a:r>
              <a:rPr lang="zh-CN" altLang="en-GB" smtClean="0"/>
              <a:t>第二个大纲级</a:t>
            </a:r>
          </a:p>
          <a:p>
            <a:pPr lvl="2"/>
            <a:r>
              <a:rPr lang="zh-CN" altLang="en-GB" smtClean="0"/>
              <a:t>第三个大纲级</a:t>
            </a:r>
          </a:p>
          <a:p>
            <a:pPr lvl="3"/>
            <a:r>
              <a:rPr lang="zh-CN" altLang="en-GB" smtClean="0"/>
              <a:t>第四个大纲级</a:t>
            </a:r>
          </a:p>
          <a:p>
            <a:pPr lvl="4"/>
            <a:r>
              <a:rPr lang="zh-CN" altLang="en-GB" smtClean="0"/>
              <a:t>第五个大纲级</a:t>
            </a:r>
          </a:p>
          <a:p>
            <a:pPr lvl="4"/>
            <a:r>
              <a:rPr lang="zh-CN" altLang="en-GB" smtClean="0"/>
              <a:t>第六个大纲级</a:t>
            </a:r>
          </a:p>
          <a:p>
            <a:pPr lvl="4"/>
            <a:r>
              <a:rPr lang="zh-CN" altLang="en-GB" smtClean="0"/>
              <a:t>第七个大纲级</a:t>
            </a:r>
          </a:p>
          <a:p>
            <a:pPr lvl="4"/>
            <a:r>
              <a:rPr lang="zh-CN" altLang="en-GB" smtClean="0"/>
              <a:t>第八个大纲级</a:t>
            </a:r>
          </a:p>
          <a:p>
            <a:pPr lvl="4"/>
            <a:r>
              <a:rPr lang="zh-CN" altLang="en-GB" smtClean="0"/>
              <a:t>第九个大纲级</a:t>
            </a:r>
          </a:p>
        </p:txBody>
      </p:sp>
    </p:spTree>
    <p:extLst>
      <p:ext uri="{BB962C8B-B14F-4D97-AF65-F5344CB8AC3E}">
        <p14:creationId xmlns:p14="http://schemas.microsoft.com/office/powerpoint/2010/main" val="367869965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kern="1200">
          <a:solidFill>
            <a:srgbClr val="000000"/>
          </a:solidFill>
          <a:latin typeface="+mj-lt"/>
          <a:ea typeface="+mj-ea"/>
          <a:cs typeface="+mj-cs"/>
        </a:defRPr>
      </a:lvl1pPr>
      <a:lvl2pPr marL="742950" indent="-28575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2pPr>
      <a:lvl3pPr marL="11430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3pPr>
      <a:lvl4pPr marL="16002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4pPr>
      <a:lvl5pPr marL="20574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5pPr>
      <a:lvl6pPr marL="25146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6pPr>
      <a:lvl7pPr marL="29718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7pPr>
      <a:lvl8pPr marL="34290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8pPr>
      <a:lvl9pPr marL="3886200" indent="-228600" algn="l" defTabSz="449263" rtl="0" eaLnBrk="1" fontAlgn="base" hangingPunct="1">
        <a:lnSpc>
          <a:spcPct val="90000"/>
        </a:lnSpc>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defRPr>
      </a:lvl9pPr>
    </p:titleStyle>
    <p:bodyStyle>
      <a:lvl1pPr marL="342900" indent="-342900" algn="l" defTabSz="449263" rtl="0" eaLnBrk="1" fontAlgn="base" hangingPunct="1">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ibm.com/developerworks/cn/linux/l-cn-vfs/" TargetMode="External"/><Relationship Id="rId2" Type="http://schemas.openxmlformats.org/officeDocument/2006/relationships/hyperlink" Target="http://www.ibm.com/developerworks/cn/linux/l-vfs/" TargetMode="External"/><Relationship Id="rId1" Type="http://schemas.openxmlformats.org/officeDocument/2006/relationships/slideLayout" Target="../slideLayouts/slideLayout2.xml"/><Relationship Id="rId5" Type="http://schemas.openxmlformats.org/officeDocument/2006/relationships/hyperlink" Target="http://blog.csdn.net/dndxhej/article/details/7422237" TargetMode="External"/><Relationship Id="rId4" Type="http://schemas.openxmlformats.org/officeDocument/2006/relationships/hyperlink" Target="http://biancheng.dnbcw.info/linux/258239.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0"/>
            <a:ext cx="6858000" cy="1029166"/>
          </a:xfrm>
        </p:spPr>
        <p:txBody>
          <a:bodyPr/>
          <a:lstStyle/>
          <a:p>
            <a:r>
              <a:rPr lang="en-US" altLang="zh-CN" dirty="0" smtClean="0"/>
              <a:t>VFS</a:t>
            </a:r>
            <a:r>
              <a:rPr lang="zh-CN" altLang="en-US" dirty="0" smtClean="0"/>
              <a:t>数据结构</a:t>
            </a:r>
            <a:endParaRPr lang="zh-CN" altLang="en-US" dirty="0"/>
          </a:p>
        </p:txBody>
      </p:sp>
      <p:sp>
        <p:nvSpPr>
          <p:cNvPr id="3" name="副标题 2"/>
          <p:cNvSpPr>
            <a:spLocks noGrp="1"/>
          </p:cNvSpPr>
          <p:nvPr>
            <p:ph type="subTitle" idx="1"/>
          </p:nvPr>
        </p:nvSpPr>
        <p:spPr>
          <a:xfrm>
            <a:off x="1371600" y="3749955"/>
            <a:ext cx="6858000" cy="1655762"/>
          </a:xfrm>
        </p:spPr>
        <p:txBody>
          <a:bodyPr/>
          <a:lstStyle/>
          <a:p>
            <a:pPr algn="r"/>
            <a:r>
              <a:rPr lang="zh-CN" altLang="en-US" sz="2400" b="1" dirty="0" smtClean="0"/>
              <a:t>陈航</a:t>
            </a:r>
            <a:endParaRPr lang="en-US" altLang="zh-CN" sz="2400" b="1" dirty="0" smtClean="0"/>
          </a:p>
          <a:p>
            <a:pPr algn="r"/>
            <a:r>
              <a:rPr lang="en-US" altLang="zh-CN" sz="2400" b="1" dirty="0" smtClean="0"/>
              <a:t>2014/04/26</a:t>
            </a:r>
            <a:endParaRPr lang="zh-CN" altLang="en-US" sz="2400" b="1" dirty="0"/>
          </a:p>
        </p:txBody>
      </p:sp>
    </p:spTree>
    <p:extLst>
      <p:ext uri="{BB962C8B-B14F-4D97-AF65-F5344CB8AC3E}">
        <p14:creationId xmlns:p14="http://schemas.microsoft.com/office/powerpoint/2010/main" val="3285997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1" y="369841"/>
            <a:ext cx="8021465" cy="6079426"/>
          </a:xfrm>
          <a:prstGeom prst="rect">
            <a:avLst/>
          </a:prstGeom>
          <a:effectLst>
            <a:outerShdw blurRad="215900" dist="88900" dir="2700000" algn="tl" rotWithShape="0">
              <a:schemeClr val="bg2">
                <a:lumMod val="75000"/>
              </a:schemeClr>
            </a:outerShdw>
          </a:effectLst>
        </p:spPr>
      </p:pic>
    </p:spTree>
    <p:extLst>
      <p:ext uri="{BB962C8B-B14F-4D97-AF65-F5344CB8AC3E}">
        <p14:creationId xmlns:p14="http://schemas.microsoft.com/office/powerpoint/2010/main" val="3291269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基本数据结构描述之</a:t>
            </a:r>
            <a:r>
              <a:rPr lang="en-US" altLang="zh-CN" dirty="0" err="1" smtClean="0"/>
              <a:t>struct</a:t>
            </a:r>
            <a:r>
              <a:rPr lang="en-US" altLang="zh-CN" dirty="0" smtClean="0"/>
              <a:t> </a:t>
            </a:r>
            <a:r>
              <a:rPr lang="en-US" altLang="zh-CN" dirty="0" err="1" smtClean="0"/>
              <a:t>inode</a:t>
            </a:r>
            <a:endParaRPr lang="zh-CN" altLang="en-US" dirty="0"/>
          </a:p>
        </p:txBody>
      </p:sp>
      <p:sp>
        <p:nvSpPr>
          <p:cNvPr id="3" name="内容占位符 2"/>
          <p:cNvSpPr>
            <a:spLocks noGrp="1"/>
          </p:cNvSpPr>
          <p:nvPr>
            <p:ph idx="1"/>
          </p:nvPr>
        </p:nvSpPr>
        <p:spPr/>
        <p:txBody>
          <a:bodyPr/>
          <a:lstStyle/>
          <a:p>
            <a:pPr marL="0" defTabSz="914400"/>
            <a:r>
              <a:rPr lang="zh-CN" altLang="en-US" sz="2800" dirty="0">
                <a:solidFill>
                  <a:schemeClr val="tx1"/>
                </a:solidFill>
              </a:rPr>
              <a:t>索引节点对象存储了文件的相关信息，代表了存储设备上的一个实际的物理文件。当一个 文件首次被访问时，内核会在内存中组装相应的索引节点对象，以便向内核提供对一个文件进行操 作时所必需的全部信息；这些信息一部分存储在磁盘特定位置，另外一部分是在加载时动态填充的。</a:t>
            </a:r>
          </a:p>
        </p:txBody>
      </p:sp>
      <p:graphicFrame>
        <p:nvGraphicFramePr>
          <p:cNvPr id="4" name="内容占位符 8"/>
          <p:cNvGraphicFramePr>
            <a:graphicFrameLocks/>
          </p:cNvGraphicFramePr>
          <p:nvPr>
            <p:extLst>
              <p:ext uri="{D42A27DB-BD31-4B8C-83A1-F6EECF244321}">
                <p14:modId xmlns:p14="http://schemas.microsoft.com/office/powerpoint/2010/main" val="604821685"/>
              </p:ext>
            </p:extLst>
          </p:nvPr>
        </p:nvGraphicFramePr>
        <p:xfrm>
          <a:off x="1401668" y="908050"/>
          <a:ext cx="7742332" cy="594995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42332"/>
              </a:tblGrid>
              <a:tr h="5949950">
                <a:tc>
                  <a:txBody>
                    <a:bodyPr/>
                    <a:lstStyle/>
                    <a:p>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inode</a:t>
                      </a:r>
                      <a:r>
                        <a:rPr lang="en-US" altLang="zh-CN" sz="2000" b="1" dirty="0" smtClean="0">
                          <a:solidFill>
                            <a:schemeClr val="tx1"/>
                          </a:solidFill>
                        </a:rPr>
                        <a:t> {//</a:t>
                      </a:r>
                      <a:r>
                        <a:rPr lang="zh-CN" altLang="en-US" sz="2000" b="1" dirty="0" smtClean="0">
                          <a:solidFill>
                            <a:schemeClr val="tx1"/>
                          </a:solidFill>
                        </a:rPr>
                        <a:t>索引节点结构</a:t>
                      </a:r>
                    </a:p>
                    <a:p>
                      <a:r>
                        <a:rPr lang="zh-CN" altLang="en-US" sz="2000" b="1" dirty="0" smtClean="0">
                          <a:solidFill>
                            <a:schemeClr val="tx1"/>
                          </a:solidFill>
                        </a:rPr>
                        <a:t>      </a:t>
                      </a:r>
                      <a:r>
                        <a:rPr lang="en-US" altLang="zh-CN" sz="2000" b="1" dirty="0" smtClean="0">
                          <a:solidFill>
                            <a:schemeClr val="tx1"/>
                          </a:solidFill>
                        </a:rPr>
                        <a:t>……</a:t>
                      </a:r>
                    </a:p>
                    <a:p>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inode_operations</a:t>
                      </a:r>
                      <a:r>
                        <a:rPr lang="en-US" altLang="zh-CN" sz="2000" b="1" dirty="0" smtClean="0">
                          <a:solidFill>
                            <a:schemeClr val="tx1"/>
                          </a:solidFill>
                        </a:rPr>
                        <a:t>  *</a:t>
                      </a:r>
                      <a:r>
                        <a:rPr lang="en-US" altLang="zh-CN" sz="2000" b="1" dirty="0" err="1" smtClean="0">
                          <a:solidFill>
                            <a:schemeClr val="tx1"/>
                          </a:solidFill>
                        </a:rPr>
                        <a:t>i_op</a:t>
                      </a:r>
                      <a:r>
                        <a:rPr lang="en-US" altLang="zh-CN" sz="2000" b="1" dirty="0" smtClean="0">
                          <a:solidFill>
                            <a:schemeClr val="tx1"/>
                          </a:solidFill>
                        </a:rPr>
                        <a:t>;     /*</a:t>
                      </a:r>
                      <a:r>
                        <a:rPr lang="zh-CN" altLang="en-US" sz="2000" b="1" dirty="0" smtClean="0">
                          <a:solidFill>
                            <a:schemeClr val="tx1"/>
                          </a:solidFill>
                        </a:rPr>
                        <a:t>索引节点操作表*</a:t>
                      </a:r>
                      <a:r>
                        <a:rPr lang="en-US" altLang="zh-CN" sz="2000" b="1" dirty="0" smtClean="0">
                          <a:solidFill>
                            <a:schemeClr val="tx1"/>
                          </a:solidFill>
                        </a:rPr>
                        <a:t>/</a:t>
                      </a:r>
                    </a:p>
                    <a:p>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file_operations</a:t>
                      </a:r>
                      <a:r>
                        <a:rPr lang="en-US" altLang="zh-CN" sz="2000" b="1" dirty="0" smtClean="0">
                          <a:solidFill>
                            <a:schemeClr val="tx1"/>
                          </a:solidFill>
                        </a:rPr>
                        <a:t>   *</a:t>
                      </a:r>
                      <a:r>
                        <a:rPr lang="en-US" altLang="zh-CN" sz="2000" b="1" dirty="0" err="1" smtClean="0">
                          <a:solidFill>
                            <a:schemeClr val="tx1"/>
                          </a:solidFill>
                        </a:rPr>
                        <a:t>i_fop</a:t>
                      </a:r>
                      <a:r>
                        <a:rPr lang="en-US" altLang="zh-CN" sz="2000" b="1" dirty="0" smtClean="0">
                          <a:solidFill>
                            <a:schemeClr val="tx1"/>
                          </a:solidFill>
                        </a:rPr>
                        <a:t>;	 /*</a:t>
                      </a:r>
                      <a:r>
                        <a:rPr lang="zh-CN" altLang="en-US" sz="2000" b="1" dirty="0" smtClean="0">
                          <a:solidFill>
                            <a:schemeClr val="tx1"/>
                          </a:solidFill>
                        </a:rPr>
                        <a:t>该索引节点对应文件的文件操作集*</a:t>
                      </a:r>
                      <a:r>
                        <a:rPr lang="en-US" altLang="zh-CN" sz="2000" b="1" dirty="0" smtClean="0">
                          <a:solidFill>
                            <a:schemeClr val="tx1"/>
                          </a:solidFill>
                        </a:rPr>
                        <a:t>/</a:t>
                      </a:r>
                    </a:p>
                    <a:p>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super_block</a:t>
                      </a:r>
                      <a:r>
                        <a:rPr lang="en-US" altLang="zh-CN" sz="2000" b="1" dirty="0" smtClean="0">
                          <a:solidFill>
                            <a:schemeClr val="tx1"/>
                          </a:solidFill>
                        </a:rPr>
                        <a:t>       *</a:t>
                      </a:r>
                      <a:r>
                        <a:rPr lang="en-US" altLang="zh-CN" sz="2000" b="1" dirty="0" err="1" smtClean="0">
                          <a:solidFill>
                            <a:schemeClr val="tx1"/>
                          </a:solidFill>
                        </a:rPr>
                        <a:t>i_sb</a:t>
                      </a:r>
                      <a:r>
                        <a:rPr lang="en-US" altLang="zh-CN" sz="2000" b="1" dirty="0" smtClean="0">
                          <a:solidFill>
                            <a:schemeClr val="tx1"/>
                          </a:solidFill>
                        </a:rPr>
                        <a:t>;     /*</a:t>
                      </a:r>
                      <a:r>
                        <a:rPr lang="zh-CN" altLang="en-US" sz="2000" b="1" dirty="0" smtClean="0">
                          <a:solidFill>
                            <a:schemeClr val="tx1"/>
                          </a:solidFill>
                        </a:rPr>
                        <a:t>相关的超级块*</a:t>
                      </a:r>
                      <a:r>
                        <a:rPr lang="en-US" altLang="zh-CN" sz="2000" b="1" dirty="0" smtClean="0">
                          <a:solidFill>
                            <a:schemeClr val="tx1"/>
                          </a:solidFill>
                        </a:rPr>
                        <a:t>/</a:t>
                      </a:r>
                    </a:p>
                    <a:p>
                      <a:r>
                        <a:rPr lang="en-US" altLang="zh-CN" sz="2000" b="1" dirty="0" smtClean="0">
                          <a:solidFill>
                            <a:schemeClr val="tx1"/>
                          </a:solidFill>
                        </a:rPr>
                        <a:t>     ……</a:t>
                      </a:r>
                    </a:p>
                    <a:p>
                      <a:r>
                        <a:rPr lang="en-US" altLang="zh-CN" sz="2000" b="1" dirty="0" smtClean="0">
                          <a:solidFill>
                            <a:schemeClr val="tx1"/>
                          </a:solidFill>
                        </a:rPr>
                        <a:t>};</a:t>
                      </a:r>
                    </a:p>
                    <a:p>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inode_operations</a:t>
                      </a:r>
                      <a:r>
                        <a:rPr lang="en-US" altLang="zh-CN" sz="2000" b="1" dirty="0" smtClean="0">
                          <a:solidFill>
                            <a:schemeClr val="tx1"/>
                          </a:solidFill>
                        </a:rPr>
                        <a:t> { //</a:t>
                      </a:r>
                      <a:r>
                        <a:rPr lang="zh-CN" altLang="en-US" sz="2000" b="1" dirty="0" smtClean="0">
                          <a:solidFill>
                            <a:schemeClr val="tx1"/>
                          </a:solidFill>
                        </a:rPr>
                        <a:t>索引节点方法</a:t>
                      </a:r>
                    </a:p>
                    <a:p>
                      <a:r>
                        <a:rPr lang="zh-CN" altLang="en-US" sz="2000" b="1" dirty="0" smtClean="0">
                          <a:solidFill>
                            <a:schemeClr val="tx1"/>
                          </a:solidFill>
                        </a:rPr>
                        <a:t>     </a:t>
                      </a:r>
                      <a:r>
                        <a:rPr lang="en-US" altLang="zh-CN" sz="2000" b="1" dirty="0" smtClean="0">
                          <a:solidFill>
                            <a:schemeClr val="tx1"/>
                          </a:solidFill>
                        </a:rPr>
                        <a:t>……</a:t>
                      </a:r>
                    </a:p>
                    <a:p>
                      <a:r>
                        <a:rPr lang="en-US" altLang="zh-CN" sz="2000" b="1" dirty="0" smtClean="0">
                          <a:solidFill>
                            <a:schemeClr val="tx1"/>
                          </a:solidFill>
                        </a:rPr>
                        <a:t>     //</a:t>
                      </a:r>
                      <a:r>
                        <a:rPr lang="zh-CN" altLang="en-US" sz="2000" b="1" dirty="0" smtClean="0">
                          <a:solidFill>
                            <a:schemeClr val="tx1"/>
                          </a:solidFill>
                        </a:rPr>
                        <a:t>该函数为</a:t>
                      </a:r>
                      <a:r>
                        <a:rPr lang="en-US" altLang="zh-CN" sz="2000" b="1" dirty="0" err="1" smtClean="0">
                          <a:solidFill>
                            <a:schemeClr val="tx1"/>
                          </a:solidFill>
                        </a:rPr>
                        <a:t>dentry</a:t>
                      </a:r>
                      <a:r>
                        <a:rPr lang="zh-CN" altLang="en-US" sz="2000" b="1" dirty="0" smtClean="0">
                          <a:solidFill>
                            <a:schemeClr val="tx1"/>
                          </a:solidFill>
                        </a:rPr>
                        <a:t>对象所对应的文件创建一个新的索引节点，主要是由</a:t>
                      </a:r>
                      <a:r>
                        <a:rPr lang="en-US" altLang="zh-CN" sz="2000" b="1" dirty="0" smtClean="0">
                          <a:solidFill>
                            <a:schemeClr val="tx1"/>
                          </a:solidFill>
                        </a:rPr>
                        <a:t>open()</a:t>
                      </a:r>
                      <a:r>
                        <a:rPr lang="zh-CN" altLang="en-US" sz="2000" b="1" dirty="0" smtClean="0">
                          <a:solidFill>
                            <a:schemeClr val="tx1"/>
                          </a:solidFill>
                        </a:rPr>
                        <a:t>系统调用来调用</a:t>
                      </a:r>
                    </a:p>
                    <a:p>
                      <a:r>
                        <a:rPr lang="zh-CN" altLang="en-US" sz="2000" b="1" dirty="0" smtClean="0">
                          <a:solidFill>
                            <a:schemeClr val="tx1"/>
                          </a:solidFill>
                        </a:rPr>
                        <a:t>     </a:t>
                      </a:r>
                      <a:r>
                        <a:rPr lang="en-US" altLang="zh-CN" sz="2000" b="1" dirty="0" err="1" smtClean="0">
                          <a:solidFill>
                            <a:schemeClr val="tx1"/>
                          </a:solidFill>
                        </a:rPr>
                        <a:t>int</a:t>
                      </a:r>
                      <a:r>
                        <a:rPr lang="en-US" altLang="zh-CN" sz="2000" b="1" dirty="0" smtClean="0">
                          <a:solidFill>
                            <a:schemeClr val="tx1"/>
                          </a:solidFill>
                        </a:rPr>
                        <a:t> (*create)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inode</a:t>
                      </a:r>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dentry</a:t>
                      </a:r>
                      <a:r>
                        <a:rPr lang="en-US" altLang="zh-CN" sz="2000" b="1" dirty="0" smtClean="0">
                          <a:solidFill>
                            <a:schemeClr val="tx1"/>
                          </a:solidFill>
                        </a:rPr>
                        <a:t> *,</a:t>
                      </a:r>
                      <a:r>
                        <a:rPr lang="en-US" altLang="zh-CN" sz="2000" b="1" dirty="0" err="1" smtClean="0">
                          <a:solidFill>
                            <a:schemeClr val="tx1"/>
                          </a:solidFill>
                        </a:rPr>
                        <a:t>int</a:t>
                      </a:r>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nameidata</a:t>
                      </a:r>
                      <a:r>
                        <a:rPr lang="en-US" altLang="zh-CN" sz="2000" b="1" dirty="0" smtClean="0">
                          <a:solidFill>
                            <a:schemeClr val="tx1"/>
                          </a:solidFill>
                        </a:rPr>
                        <a:t> *);</a:t>
                      </a:r>
                    </a:p>
                    <a:p>
                      <a:endParaRPr lang="en-US" altLang="zh-CN" sz="2000" b="1" dirty="0" smtClean="0">
                        <a:solidFill>
                          <a:schemeClr val="tx1"/>
                        </a:solidFill>
                      </a:endParaRPr>
                    </a:p>
                    <a:p>
                      <a:r>
                        <a:rPr lang="en-US" altLang="zh-CN" sz="2000" b="1" dirty="0" smtClean="0">
                          <a:solidFill>
                            <a:schemeClr val="tx1"/>
                          </a:solidFill>
                        </a:rPr>
                        <a:t>     //</a:t>
                      </a:r>
                      <a:r>
                        <a:rPr lang="zh-CN" altLang="en-US" sz="2000" b="1" dirty="0" smtClean="0">
                          <a:solidFill>
                            <a:schemeClr val="tx1"/>
                          </a:solidFill>
                        </a:rPr>
                        <a:t>在特定目录中寻找</a:t>
                      </a:r>
                      <a:r>
                        <a:rPr lang="en-US" altLang="zh-CN" sz="2000" b="1" dirty="0" err="1" smtClean="0">
                          <a:solidFill>
                            <a:schemeClr val="tx1"/>
                          </a:solidFill>
                        </a:rPr>
                        <a:t>dentry</a:t>
                      </a:r>
                      <a:r>
                        <a:rPr lang="zh-CN" altLang="en-US" sz="2000" b="1" dirty="0" smtClean="0">
                          <a:solidFill>
                            <a:schemeClr val="tx1"/>
                          </a:solidFill>
                        </a:rPr>
                        <a:t>对象所对应的索引节点</a:t>
                      </a:r>
                    </a:p>
                    <a:p>
                      <a:r>
                        <a:rPr lang="zh-CN" altLang="en-US"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dentry</a:t>
                      </a:r>
                      <a:r>
                        <a:rPr lang="en-US" altLang="zh-CN" sz="2000" b="1" dirty="0" smtClean="0">
                          <a:solidFill>
                            <a:schemeClr val="tx1"/>
                          </a:solidFill>
                        </a:rPr>
                        <a:t> * (*lookup)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inode</a:t>
                      </a:r>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dentry</a:t>
                      </a:r>
                      <a:r>
                        <a:rPr lang="en-US" altLang="zh-CN" sz="2000" b="1" dirty="0" smtClean="0">
                          <a:solidFill>
                            <a:schemeClr val="tx1"/>
                          </a:solidFill>
                        </a:rPr>
                        <a:t> *,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nameidata</a:t>
                      </a:r>
                      <a:r>
                        <a:rPr lang="en-US" altLang="zh-CN" sz="2000" b="1" dirty="0" smtClean="0">
                          <a:solidFill>
                            <a:schemeClr val="tx1"/>
                          </a:solidFill>
                        </a:rPr>
                        <a:t> *);</a:t>
                      </a:r>
                    </a:p>
                    <a:p>
                      <a:r>
                        <a:rPr lang="en-US" altLang="zh-CN" sz="2000" b="1" dirty="0" smtClean="0">
                          <a:solidFill>
                            <a:schemeClr val="tx1"/>
                          </a:solidFill>
                        </a:rPr>
                        <a:t>     ……</a:t>
                      </a:r>
                    </a:p>
                    <a:p>
                      <a:r>
                        <a:rPr lang="en-US" altLang="zh-CN" sz="2000" b="1" dirty="0" smtClean="0">
                          <a:solidFill>
                            <a:schemeClr val="tx1"/>
                          </a:solidFill>
                        </a:rPr>
                        <a:t>};</a:t>
                      </a:r>
                      <a:endParaRPr lang="zh-CN" altLang="en-US" sz="2000" b="1" dirty="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41796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a:t>
            </a:r>
            <a:r>
              <a:rPr lang="en-US" altLang="zh-CN" dirty="0" err="1" smtClean="0"/>
              <a:t>node</a:t>
            </a:r>
            <a:r>
              <a:rPr lang="en-US" altLang="zh-CN" dirty="0" smtClean="0"/>
              <a:t>(cont’d)</a:t>
            </a:r>
            <a:endParaRPr lang="zh-CN" altLang="en-US" dirty="0"/>
          </a:p>
        </p:txBody>
      </p:sp>
      <p:sp>
        <p:nvSpPr>
          <p:cNvPr id="3" name="内容占位符 2"/>
          <p:cNvSpPr>
            <a:spLocks noGrp="1"/>
          </p:cNvSpPr>
          <p:nvPr>
            <p:ph idx="1"/>
          </p:nvPr>
        </p:nvSpPr>
        <p:spPr/>
        <p:txBody>
          <a:bodyPr/>
          <a:lstStyle/>
          <a:p>
            <a:pPr marL="0" defTabSz="914400"/>
            <a:r>
              <a:rPr lang="en-US" altLang="zh-CN" sz="2400" dirty="0" err="1">
                <a:solidFill>
                  <a:schemeClr val="tx1"/>
                </a:solidFill>
              </a:rPr>
              <a:t>inode</a:t>
            </a:r>
            <a:r>
              <a:rPr lang="zh-CN" altLang="en-US" sz="2400" dirty="0">
                <a:solidFill>
                  <a:schemeClr val="tx1"/>
                </a:solidFill>
              </a:rPr>
              <a:t>存在于两个双向链表中</a:t>
            </a:r>
            <a:r>
              <a:rPr lang="en-US" altLang="zh-CN" sz="2400" dirty="0">
                <a:solidFill>
                  <a:schemeClr val="tx1"/>
                </a:solidFill>
              </a:rPr>
              <a:t>:</a:t>
            </a:r>
            <a:r>
              <a:rPr lang="zh-CN" altLang="en-US" sz="2400" dirty="0">
                <a:solidFill>
                  <a:schemeClr val="tx1"/>
                </a:solidFill>
              </a:rPr>
              <a:t/>
            </a:r>
            <a:br>
              <a:rPr lang="zh-CN" altLang="en-US" sz="2400" dirty="0">
                <a:solidFill>
                  <a:schemeClr val="tx1"/>
                </a:solidFill>
              </a:rPr>
            </a:br>
            <a:r>
              <a:rPr lang="zh-CN" altLang="en-US" sz="2400" dirty="0">
                <a:solidFill>
                  <a:schemeClr val="tx1"/>
                </a:solidFill>
              </a:rPr>
              <a:t>一个是</a:t>
            </a:r>
            <a:r>
              <a:rPr lang="en-US" altLang="zh-CN" sz="2400" dirty="0" err="1">
                <a:solidFill>
                  <a:schemeClr val="tx1"/>
                </a:solidFill>
              </a:rPr>
              <a:t>inode</a:t>
            </a:r>
            <a:r>
              <a:rPr lang="zh-CN" altLang="en-US" sz="2400" dirty="0">
                <a:solidFill>
                  <a:schemeClr val="tx1"/>
                </a:solidFill>
              </a:rPr>
              <a:t>所在文件系统的</a:t>
            </a:r>
            <a:r>
              <a:rPr lang="en-US" altLang="zh-CN" sz="2400" dirty="0">
                <a:solidFill>
                  <a:schemeClr val="tx1"/>
                </a:solidFill>
              </a:rPr>
              <a:t>super block</a:t>
            </a:r>
            <a:r>
              <a:rPr lang="zh-CN" altLang="en-US" sz="2400" dirty="0">
                <a:solidFill>
                  <a:schemeClr val="tx1"/>
                </a:solidFill>
              </a:rPr>
              <a:t>的 </a:t>
            </a:r>
            <a:r>
              <a:rPr lang="en-US" altLang="zh-CN" sz="2400" dirty="0" err="1">
                <a:solidFill>
                  <a:schemeClr val="tx1"/>
                </a:solidFill>
              </a:rPr>
              <a:t>s_inodes</a:t>
            </a:r>
            <a:r>
              <a:rPr lang="en-US" altLang="zh-CN" sz="2400" dirty="0">
                <a:solidFill>
                  <a:schemeClr val="tx1"/>
                </a:solidFill>
              </a:rPr>
              <a:t> </a:t>
            </a:r>
            <a:r>
              <a:rPr lang="zh-CN" altLang="en-US" sz="2400" dirty="0">
                <a:solidFill>
                  <a:schemeClr val="tx1"/>
                </a:solidFill>
              </a:rPr>
              <a:t>链表中</a:t>
            </a:r>
            <a:br>
              <a:rPr lang="zh-CN" altLang="en-US" sz="2400" dirty="0">
                <a:solidFill>
                  <a:schemeClr val="tx1"/>
                </a:solidFill>
              </a:rPr>
            </a:br>
            <a:r>
              <a:rPr lang="zh-CN" altLang="en-US" sz="2400" dirty="0">
                <a:solidFill>
                  <a:schemeClr val="tx1"/>
                </a:solidFill>
              </a:rPr>
              <a:t>一个是根据</a:t>
            </a:r>
            <a:r>
              <a:rPr lang="en-US" altLang="zh-CN" sz="2400" dirty="0" err="1">
                <a:solidFill>
                  <a:schemeClr val="tx1"/>
                </a:solidFill>
              </a:rPr>
              <a:t>inode</a:t>
            </a:r>
            <a:r>
              <a:rPr lang="zh-CN" altLang="en-US" sz="2400" dirty="0">
                <a:solidFill>
                  <a:schemeClr val="tx1"/>
                </a:solidFill>
              </a:rPr>
              <a:t>的使用状态存在于以下三个链表中的某个链表中</a:t>
            </a:r>
            <a:r>
              <a:rPr lang="en-US" altLang="zh-CN" sz="2400" dirty="0">
                <a:solidFill>
                  <a:schemeClr val="tx1"/>
                </a:solidFill>
              </a:rPr>
              <a:t>:</a:t>
            </a:r>
            <a:r>
              <a:rPr lang="zh-CN" altLang="en-US" sz="2400" dirty="0">
                <a:solidFill>
                  <a:schemeClr val="tx1"/>
                </a:solidFill>
              </a:rPr>
              <a:t/>
            </a:r>
            <a:br>
              <a:rPr lang="zh-CN" altLang="en-US" sz="2400" dirty="0">
                <a:solidFill>
                  <a:schemeClr val="tx1"/>
                </a:solidFill>
              </a:rPr>
            </a:br>
            <a:r>
              <a:rPr lang="en-US" altLang="zh-CN" sz="2400" dirty="0">
                <a:solidFill>
                  <a:schemeClr val="tx1"/>
                </a:solidFill>
              </a:rPr>
              <a:t>1. </a:t>
            </a:r>
            <a:r>
              <a:rPr lang="zh-CN" altLang="en-US" sz="2400" dirty="0">
                <a:solidFill>
                  <a:schemeClr val="tx1"/>
                </a:solidFill>
              </a:rPr>
              <a:t>未用的</a:t>
            </a:r>
            <a:r>
              <a:rPr lang="en-US" altLang="zh-CN" sz="2400" dirty="0">
                <a:solidFill>
                  <a:schemeClr val="tx1"/>
                </a:solidFill>
              </a:rPr>
              <a:t>: </a:t>
            </a:r>
            <a:r>
              <a:rPr lang="en-US" altLang="zh-CN" sz="2400" dirty="0" err="1">
                <a:solidFill>
                  <a:schemeClr val="tx1"/>
                </a:solidFill>
              </a:rPr>
              <a:t>inode_unused</a:t>
            </a:r>
            <a:r>
              <a:rPr lang="en-US" altLang="zh-CN" sz="2400" dirty="0">
                <a:solidFill>
                  <a:schemeClr val="tx1"/>
                </a:solidFill>
              </a:rPr>
              <a:t> </a:t>
            </a:r>
            <a:r>
              <a:rPr lang="zh-CN" altLang="en-US" sz="2400" dirty="0">
                <a:solidFill>
                  <a:schemeClr val="tx1"/>
                </a:solidFill>
              </a:rPr>
              <a:t>链表</a:t>
            </a:r>
            <a:br>
              <a:rPr lang="zh-CN" altLang="en-US" sz="2400" dirty="0">
                <a:solidFill>
                  <a:schemeClr val="tx1"/>
                </a:solidFill>
              </a:rPr>
            </a:br>
            <a:r>
              <a:rPr lang="en-US" altLang="zh-CN" sz="2400" dirty="0">
                <a:solidFill>
                  <a:schemeClr val="tx1"/>
                </a:solidFill>
              </a:rPr>
              <a:t>2. </a:t>
            </a:r>
            <a:r>
              <a:rPr lang="zh-CN" altLang="en-US" sz="2400" dirty="0">
                <a:solidFill>
                  <a:schemeClr val="tx1"/>
                </a:solidFill>
              </a:rPr>
              <a:t>正在使用的</a:t>
            </a:r>
            <a:r>
              <a:rPr lang="en-US" altLang="zh-CN" sz="2400" dirty="0">
                <a:solidFill>
                  <a:schemeClr val="tx1"/>
                </a:solidFill>
              </a:rPr>
              <a:t>: </a:t>
            </a:r>
            <a:r>
              <a:rPr lang="en-US" altLang="zh-CN" sz="2400" dirty="0" err="1">
                <a:solidFill>
                  <a:schemeClr val="tx1"/>
                </a:solidFill>
              </a:rPr>
              <a:t>inode_in_use</a:t>
            </a:r>
            <a:r>
              <a:rPr lang="en-US" altLang="zh-CN" sz="2400" dirty="0">
                <a:solidFill>
                  <a:schemeClr val="tx1"/>
                </a:solidFill>
              </a:rPr>
              <a:t> </a:t>
            </a:r>
            <a:r>
              <a:rPr lang="zh-CN" altLang="en-US" sz="2400" dirty="0">
                <a:solidFill>
                  <a:schemeClr val="tx1"/>
                </a:solidFill>
              </a:rPr>
              <a:t>链表</a:t>
            </a:r>
            <a:br>
              <a:rPr lang="zh-CN" altLang="en-US" sz="2400" dirty="0">
                <a:solidFill>
                  <a:schemeClr val="tx1"/>
                </a:solidFill>
              </a:rPr>
            </a:br>
            <a:r>
              <a:rPr lang="en-US" altLang="zh-CN" sz="2400" dirty="0">
                <a:solidFill>
                  <a:schemeClr val="tx1"/>
                </a:solidFill>
              </a:rPr>
              <a:t>3. </a:t>
            </a:r>
            <a:r>
              <a:rPr lang="zh-CN" altLang="en-US" sz="2400" dirty="0">
                <a:solidFill>
                  <a:schemeClr val="tx1"/>
                </a:solidFill>
              </a:rPr>
              <a:t>脏的</a:t>
            </a:r>
            <a:r>
              <a:rPr lang="en-US" altLang="zh-CN" sz="2400" dirty="0">
                <a:solidFill>
                  <a:schemeClr val="tx1"/>
                </a:solidFill>
              </a:rPr>
              <a:t>: super block</a:t>
            </a:r>
            <a:r>
              <a:rPr lang="zh-CN" altLang="en-US" sz="2400" dirty="0">
                <a:solidFill>
                  <a:schemeClr val="tx1"/>
                </a:solidFill>
              </a:rPr>
              <a:t>中的</a:t>
            </a:r>
            <a:r>
              <a:rPr lang="en-US" altLang="zh-CN" sz="2400" dirty="0" err="1">
                <a:solidFill>
                  <a:schemeClr val="tx1"/>
                </a:solidFill>
              </a:rPr>
              <a:t>s_dirty</a:t>
            </a:r>
            <a:r>
              <a:rPr lang="en-US" altLang="zh-CN" sz="2400" dirty="0">
                <a:solidFill>
                  <a:schemeClr val="tx1"/>
                </a:solidFill>
              </a:rPr>
              <a:t> </a:t>
            </a:r>
            <a:r>
              <a:rPr lang="zh-CN" altLang="en-US" sz="2400" dirty="0">
                <a:solidFill>
                  <a:schemeClr val="tx1"/>
                </a:solidFill>
              </a:rPr>
              <a:t>链表</a:t>
            </a:r>
          </a:p>
        </p:txBody>
      </p:sp>
    </p:spTree>
    <p:extLst>
      <p:ext uri="{BB962C8B-B14F-4D97-AF65-F5344CB8AC3E}">
        <p14:creationId xmlns:p14="http://schemas.microsoft.com/office/powerpoint/2010/main" val="3898657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12" y="-1"/>
            <a:ext cx="7966363" cy="6740769"/>
          </a:xfrm>
          <a:effectLst>
            <a:outerShdw blurRad="50800" dist="88900" dir="2700000" algn="tl" rotWithShape="0">
              <a:prstClr val="black">
                <a:alpha val="40000"/>
              </a:prstClr>
            </a:outerShdw>
          </a:effectLst>
        </p:spPr>
      </p:pic>
    </p:spTree>
    <p:extLst>
      <p:ext uri="{BB962C8B-B14F-4D97-AF65-F5344CB8AC3E}">
        <p14:creationId xmlns:p14="http://schemas.microsoft.com/office/powerpoint/2010/main" val="4019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基本数据结构之</a:t>
            </a:r>
            <a:r>
              <a:rPr lang="en-US" altLang="zh-CN" dirty="0" err="1" smtClean="0"/>
              <a:t>struct</a:t>
            </a:r>
            <a:r>
              <a:rPr lang="en-US" altLang="zh-CN" dirty="0" smtClean="0"/>
              <a:t> </a:t>
            </a:r>
            <a:r>
              <a:rPr lang="en-US" altLang="zh-CN" dirty="0" err="1" smtClean="0"/>
              <a:t>dentry</a:t>
            </a:r>
            <a:endParaRPr lang="zh-CN" altLang="en-US" dirty="0"/>
          </a:p>
        </p:txBody>
      </p:sp>
      <p:sp>
        <p:nvSpPr>
          <p:cNvPr id="3" name="内容占位符 2"/>
          <p:cNvSpPr>
            <a:spLocks noGrp="1"/>
          </p:cNvSpPr>
          <p:nvPr>
            <p:ph idx="1"/>
          </p:nvPr>
        </p:nvSpPr>
        <p:spPr/>
        <p:txBody>
          <a:bodyPr/>
          <a:lstStyle/>
          <a:p>
            <a:pPr marL="0" defTabSz="914400"/>
            <a:r>
              <a:rPr lang="zh-CN" altLang="en-US" sz="2800" dirty="0">
                <a:solidFill>
                  <a:schemeClr val="tx1"/>
                </a:solidFill>
              </a:rPr>
              <a:t>引入目录项的概念主要是出于方便查找文件的目的。一个路径的各个组成部分，不管是目录还是 普通的文件，都是一个目录项对象。如，在路径</a:t>
            </a:r>
            <a:r>
              <a:rPr lang="en-US" altLang="zh-CN" sz="2800" dirty="0">
                <a:solidFill>
                  <a:schemeClr val="tx1"/>
                </a:solidFill>
              </a:rPr>
              <a:t>/home/source/</a:t>
            </a:r>
            <a:r>
              <a:rPr lang="en-US" altLang="zh-CN" sz="2800" dirty="0" err="1">
                <a:solidFill>
                  <a:schemeClr val="tx1"/>
                </a:solidFill>
              </a:rPr>
              <a:t>test.c</a:t>
            </a:r>
            <a:r>
              <a:rPr lang="zh-CN" altLang="en-US" sz="2800" dirty="0">
                <a:solidFill>
                  <a:schemeClr val="tx1"/>
                </a:solidFill>
              </a:rPr>
              <a:t>中，目录 </a:t>
            </a:r>
            <a:r>
              <a:rPr lang="en-US" altLang="zh-CN" sz="2800" dirty="0">
                <a:solidFill>
                  <a:schemeClr val="tx1"/>
                </a:solidFill>
              </a:rPr>
              <a:t>/, home, source</a:t>
            </a:r>
            <a:r>
              <a:rPr lang="zh-CN" altLang="en-US" sz="2800" dirty="0">
                <a:solidFill>
                  <a:schemeClr val="tx1"/>
                </a:solidFill>
              </a:rPr>
              <a:t>和文件 </a:t>
            </a:r>
            <a:r>
              <a:rPr lang="en-US" altLang="zh-CN" sz="2800" dirty="0" err="1">
                <a:solidFill>
                  <a:schemeClr val="tx1"/>
                </a:solidFill>
              </a:rPr>
              <a:t>test.c</a:t>
            </a:r>
            <a:r>
              <a:rPr lang="zh-CN" altLang="en-US" sz="2800" dirty="0">
                <a:solidFill>
                  <a:schemeClr val="tx1"/>
                </a:solidFill>
              </a:rPr>
              <a:t>都对应一个目录项对象。不同于前面的两个对象，目录项对象没有对应的磁盘数据结构，</a:t>
            </a:r>
            <a:r>
              <a:rPr lang="en-US" altLang="zh-CN" sz="2800" dirty="0">
                <a:solidFill>
                  <a:schemeClr val="tx1"/>
                </a:solidFill>
              </a:rPr>
              <a:t>VFS</a:t>
            </a:r>
            <a:r>
              <a:rPr lang="zh-CN" altLang="en-US" sz="2800" dirty="0">
                <a:solidFill>
                  <a:schemeClr val="tx1"/>
                </a:solidFill>
              </a:rPr>
              <a:t>在遍 历路径名的过程中现场将它们逐个地解析成目录项对象。</a:t>
            </a:r>
          </a:p>
        </p:txBody>
      </p:sp>
      <p:graphicFrame>
        <p:nvGraphicFramePr>
          <p:cNvPr id="4" name="内容占位符 8"/>
          <p:cNvGraphicFramePr>
            <a:graphicFrameLocks/>
          </p:cNvGraphicFramePr>
          <p:nvPr>
            <p:extLst>
              <p:ext uri="{D42A27DB-BD31-4B8C-83A1-F6EECF244321}">
                <p14:modId xmlns:p14="http://schemas.microsoft.com/office/powerpoint/2010/main" val="3505853216"/>
              </p:ext>
            </p:extLst>
          </p:nvPr>
        </p:nvGraphicFramePr>
        <p:xfrm>
          <a:off x="1105834" y="908050"/>
          <a:ext cx="7997825" cy="5882640"/>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a:t>
                      </a:r>
                      <a:r>
                        <a:rPr lang="en-US" altLang="zh-CN" sz="2000" dirty="0" smtClean="0">
                          <a:solidFill>
                            <a:schemeClr val="tx1"/>
                          </a:solidFill>
                        </a:rPr>
                        <a:t> {//</a:t>
                      </a:r>
                      <a:r>
                        <a:rPr lang="zh-CN" altLang="en-US" sz="2000" dirty="0" smtClean="0">
                          <a:solidFill>
                            <a:schemeClr val="tx1"/>
                          </a:solidFill>
                        </a:rPr>
                        <a:t>目录项结构</a:t>
                      </a:r>
                    </a:p>
                    <a:p>
                      <a:r>
                        <a:rPr lang="zh-CN" altLang="en-US" sz="2000" dirty="0" smtClean="0">
                          <a:solidFill>
                            <a:schemeClr val="tx1"/>
                          </a:solidFill>
                        </a:rPr>
                        <a:t>     </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inode</a:t>
                      </a:r>
                      <a:r>
                        <a:rPr lang="en-US" altLang="zh-CN" sz="2000" dirty="0" smtClean="0">
                          <a:solidFill>
                            <a:schemeClr val="tx1"/>
                          </a:solidFill>
                        </a:rPr>
                        <a:t> *</a:t>
                      </a:r>
                      <a:r>
                        <a:rPr lang="en-US" altLang="zh-CN" sz="2000" dirty="0" err="1" smtClean="0">
                          <a:solidFill>
                            <a:schemeClr val="tx1"/>
                          </a:solidFill>
                        </a:rPr>
                        <a:t>d_inode</a:t>
                      </a:r>
                      <a:r>
                        <a:rPr lang="en-US" altLang="zh-CN" sz="2000" dirty="0" smtClean="0">
                          <a:solidFill>
                            <a:schemeClr val="tx1"/>
                          </a:solidFill>
                        </a:rPr>
                        <a:t>;           /*</a:t>
                      </a:r>
                      <a:r>
                        <a:rPr lang="zh-CN" altLang="en-US" sz="2000" dirty="0" smtClean="0">
                          <a:solidFill>
                            <a:schemeClr val="tx1"/>
                          </a:solidFill>
                        </a:rPr>
                        <a:t>相关的索引节点*</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a:t>
                      </a:r>
                      <a:r>
                        <a:rPr lang="en-US" altLang="zh-CN" sz="2000" dirty="0" smtClean="0">
                          <a:solidFill>
                            <a:schemeClr val="tx1"/>
                          </a:solidFill>
                        </a:rPr>
                        <a:t> *</a:t>
                      </a:r>
                      <a:r>
                        <a:rPr lang="en-US" altLang="zh-CN" sz="2000" dirty="0" err="1" smtClean="0">
                          <a:solidFill>
                            <a:schemeClr val="tx1"/>
                          </a:solidFill>
                        </a:rPr>
                        <a:t>d_parent</a:t>
                      </a:r>
                      <a:r>
                        <a:rPr lang="en-US" altLang="zh-CN" sz="2000" dirty="0" smtClean="0">
                          <a:solidFill>
                            <a:schemeClr val="tx1"/>
                          </a:solidFill>
                        </a:rPr>
                        <a:t>;         /*</a:t>
                      </a:r>
                      <a:r>
                        <a:rPr lang="zh-CN" altLang="en-US" sz="2000" dirty="0" smtClean="0">
                          <a:solidFill>
                            <a:schemeClr val="tx1"/>
                          </a:solidFill>
                        </a:rPr>
                        <a:t>父目录的目录项对象*</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qstr</a:t>
                      </a:r>
                      <a:r>
                        <a:rPr lang="en-US" altLang="zh-CN" sz="2000" dirty="0" smtClean="0">
                          <a:solidFill>
                            <a:schemeClr val="tx1"/>
                          </a:solidFill>
                        </a:rPr>
                        <a:t> </a:t>
                      </a:r>
                      <a:r>
                        <a:rPr lang="en-US" altLang="zh-CN" sz="2000" dirty="0" err="1" smtClean="0">
                          <a:solidFill>
                            <a:schemeClr val="tx1"/>
                          </a:solidFill>
                        </a:rPr>
                        <a:t>d_name</a:t>
                      </a:r>
                      <a:r>
                        <a:rPr lang="en-US" altLang="zh-CN" sz="2000" dirty="0" smtClean="0">
                          <a:solidFill>
                            <a:schemeClr val="tx1"/>
                          </a:solidFill>
                        </a:rPr>
                        <a:t>;              /*</a:t>
                      </a:r>
                      <a:r>
                        <a:rPr lang="zh-CN" altLang="en-US" sz="2000" dirty="0" smtClean="0">
                          <a:solidFill>
                            <a:schemeClr val="tx1"/>
                          </a:solidFill>
                        </a:rPr>
                        <a:t>目录项的名字*</a:t>
                      </a:r>
                      <a:r>
                        <a:rPr lang="en-US" altLang="zh-CN" sz="2000" dirty="0" smtClean="0">
                          <a:solidFill>
                            <a:schemeClr val="tx1"/>
                          </a:solidFill>
                        </a:rPr>
                        <a:t>/</a:t>
                      </a:r>
                    </a:p>
                    <a:p>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list_head</a:t>
                      </a:r>
                      <a:r>
                        <a:rPr lang="en-US" altLang="zh-CN" sz="2000" dirty="0" smtClean="0">
                          <a:solidFill>
                            <a:schemeClr val="tx1"/>
                          </a:solidFill>
                        </a:rPr>
                        <a:t> </a:t>
                      </a:r>
                      <a:r>
                        <a:rPr lang="en-US" altLang="zh-CN" sz="2000" dirty="0" err="1" smtClean="0">
                          <a:solidFill>
                            <a:schemeClr val="tx1"/>
                          </a:solidFill>
                        </a:rPr>
                        <a:t>d_subdirs</a:t>
                      </a:r>
                      <a:r>
                        <a:rPr lang="en-US" altLang="zh-CN" sz="2000" dirty="0" smtClean="0">
                          <a:solidFill>
                            <a:schemeClr val="tx1"/>
                          </a:solidFill>
                        </a:rPr>
                        <a:t>;      /*</a:t>
                      </a:r>
                      <a:r>
                        <a:rPr lang="zh-CN" altLang="en-US" sz="2000" dirty="0" smtClean="0">
                          <a:solidFill>
                            <a:schemeClr val="tx1"/>
                          </a:solidFill>
                        </a:rPr>
                        <a:t>子目录*</a:t>
                      </a:r>
                      <a:r>
                        <a:rPr lang="en-US" altLang="zh-CN" sz="2000" dirty="0" smtClean="0">
                          <a:solidFill>
                            <a:schemeClr val="tx1"/>
                          </a:solidFill>
                        </a:rPr>
                        <a:t>/</a:t>
                      </a:r>
                    </a:p>
                    <a:p>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dentry_operations</a:t>
                      </a:r>
                      <a:r>
                        <a:rPr lang="en-US" altLang="zh-CN" sz="2000" dirty="0" smtClean="0">
                          <a:solidFill>
                            <a:schemeClr val="tx1"/>
                          </a:solidFill>
                        </a:rPr>
                        <a:t> *</a:t>
                      </a:r>
                      <a:r>
                        <a:rPr lang="en-US" altLang="zh-CN" sz="2000" dirty="0" err="1" smtClean="0">
                          <a:solidFill>
                            <a:schemeClr val="tx1"/>
                          </a:solidFill>
                        </a:rPr>
                        <a:t>d_op</a:t>
                      </a:r>
                      <a:r>
                        <a:rPr lang="en-US" altLang="zh-CN" sz="2000" dirty="0" smtClean="0">
                          <a:solidFill>
                            <a:schemeClr val="tx1"/>
                          </a:solidFill>
                        </a:rPr>
                        <a:t>;  /*</a:t>
                      </a:r>
                      <a:r>
                        <a:rPr lang="zh-CN" altLang="en-US" sz="2000" dirty="0" smtClean="0">
                          <a:solidFill>
                            <a:schemeClr val="tx1"/>
                          </a:solidFill>
                        </a:rPr>
                        <a:t>目录项操作表*</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super_block</a:t>
                      </a:r>
                      <a:r>
                        <a:rPr lang="en-US" altLang="zh-CN" sz="2000" dirty="0" smtClean="0">
                          <a:solidFill>
                            <a:schemeClr val="tx1"/>
                          </a:solidFill>
                        </a:rPr>
                        <a:t> *</a:t>
                      </a:r>
                      <a:r>
                        <a:rPr lang="en-US" altLang="zh-CN" sz="2000" dirty="0" err="1" smtClean="0">
                          <a:solidFill>
                            <a:schemeClr val="tx1"/>
                          </a:solidFill>
                        </a:rPr>
                        <a:t>d_sb</a:t>
                      </a:r>
                      <a:r>
                        <a:rPr lang="en-US" altLang="zh-CN" sz="2000" dirty="0" smtClean="0">
                          <a:solidFill>
                            <a:schemeClr val="tx1"/>
                          </a:solidFill>
                        </a:rPr>
                        <a:t>;        /*</a:t>
                      </a:r>
                      <a:r>
                        <a:rPr lang="zh-CN" altLang="en-US" sz="2000" dirty="0" smtClean="0">
                          <a:solidFill>
                            <a:schemeClr val="tx1"/>
                          </a:solidFill>
                        </a:rPr>
                        <a:t>文件超级块*</a:t>
                      </a:r>
                      <a:r>
                        <a:rPr lang="en-US" altLang="zh-CN" sz="2000" dirty="0" smtClean="0">
                          <a:solidFill>
                            <a:schemeClr val="tx1"/>
                          </a:solidFill>
                        </a:rPr>
                        <a:t>/</a:t>
                      </a:r>
                    </a:p>
                    <a:p>
                      <a:r>
                        <a:rPr lang="en-US" altLang="zh-CN" sz="2000" dirty="0" smtClean="0">
                          <a:solidFill>
                            <a:schemeClr val="tx1"/>
                          </a:solidFill>
                        </a:rPr>
                        <a:t>    ……</a:t>
                      </a:r>
                    </a:p>
                    <a:p>
                      <a:r>
                        <a:rPr lang="en-US" altLang="zh-CN" sz="2000" dirty="0" smtClean="0">
                          <a:solidFill>
                            <a:schemeClr val="tx1"/>
                          </a:solidFill>
                        </a:rPr>
                        <a:t>};</a:t>
                      </a:r>
                    </a:p>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dentry_operations</a:t>
                      </a:r>
                      <a:r>
                        <a:rPr lang="en-US" altLang="zh-CN" sz="2000" dirty="0" smtClean="0">
                          <a:solidFill>
                            <a:schemeClr val="tx1"/>
                          </a:solidFill>
                        </a:rPr>
                        <a:t> {</a:t>
                      </a:r>
                    </a:p>
                    <a:p>
                      <a:r>
                        <a:rPr lang="en-US" altLang="zh-CN" sz="2000" dirty="0" smtClean="0">
                          <a:solidFill>
                            <a:schemeClr val="tx1"/>
                          </a:solidFill>
                        </a:rPr>
                        <a:t>    //</a:t>
                      </a:r>
                      <a:r>
                        <a:rPr lang="zh-CN" altLang="en-US" sz="2000" dirty="0" smtClean="0">
                          <a:solidFill>
                            <a:schemeClr val="tx1"/>
                          </a:solidFill>
                        </a:rPr>
                        <a:t>判断目录项是否有效</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d_revalidate</a:t>
                      </a:r>
                      <a:r>
                        <a:rPr lang="en-US" altLang="zh-CN" sz="2000" dirty="0" smtClean="0">
                          <a:solidFill>
                            <a:schemeClr val="tx1"/>
                          </a:solidFill>
                        </a:rPr>
                        <a:t>)(</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a:t>
                      </a:r>
                      <a:r>
                        <a:rPr lang="en-US" altLang="zh-CN" sz="2000" dirty="0" smtClean="0">
                          <a:solidFill>
                            <a:schemeClr val="tx1"/>
                          </a:solidFill>
                        </a:rPr>
                        <a:t> *,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nameidata</a:t>
                      </a:r>
                      <a:r>
                        <a:rPr lang="en-US" altLang="zh-CN" sz="2000" dirty="0" smtClean="0">
                          <a:solidFill>
                            <a:schemeClr val="tx1"/>
                          </a:solidFill>
                        </a:rPr>
                        <a:t> *);</a:t>
                      </a:r>
                    </a:p>
                    <a:p>
                      <a:r>
                        <a:rPr lang="en-US" altLang="zh-CN" sz="2000" dirty="0" smtClean="0">
                          <a:solidFill>
                            <a:schemeClr val="tx1"/>
                          </a:solidFill>
                        </a:rPr>
                        <a:t>    //</a:t>
                      </a:r>
                      <a:r>
                        <a:rPr lang="zh-CN" altLang="en-US" sz="2000" dirty="0" smtClean="0">
                          <a:solidFill>
                            <a:schemeClr val="tx1"/>
                          </a:solidFill>
                        </a:rPr>
                        <a:t>为目录项生成散列值</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d_hash</a:t>
                      </a:r>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a:t>
                      </a:r>
                      <a:r>
                        <a:rPr lang="en-US" altLang="zh-CN" sz="2000" dirty="0" smtClean="0">
                          <a:solidFill>
                            <a:schemeClr val="tx1"/>
                          </a:solidFill>
                        </a:rPr>
                        <a:t> *,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qstr</a:t>
                      </a:r>
                      <a:r>
                        <a:rPr lang="en-US" altLang="zh-CN" sz="2000" dirty="0" smtClean="0">
                          <a:solidFill>
                            <a:schemeClr val="tx1"/>
                          </a:solidFill>
                        </a:rPr>
                        <a:t> *);</a:t>
                      </a:r>
                    </a:p>
                    <a:p>
                      <a:r>
                        <a:rPr lang="en-US" altLang="zh-CN" sz="2000" dirty="0" smtClean="0">
                          <a:solidFill>
                            <a:schemeClr val="tx1"/>
                          </a:solidFill>
                        </a:rPr>
                        <a:t>    ……</a:t>
                      </a:r>
                    </a:p>
                    <a:p>
                      <a:r>
                        <a:rPr lang="en-US" altLang="zh-CN" sz="2000" dirty="0" smtClean="0">
                          <a:solidFill>
                            <a:schemeClr val="tx1"/>
                          </a:solidFill>
                        </a:rPr>
                        <a:t>};</a:t>
                      </a:r>
                      <a:endParaRPr lang="zh-CN" altLang="en-US" sz="2000" b="1" dirty="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414638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
            </a:r>
            <a:r>
              <a:rPr lang="en-US" altLang="zh-CN" dirty="0" err="1" smtClean="0"/>
              <a:t>entry</a:t>
            </a:r>
            <a:r>
              <a:rPr lang="en-US" altLang="zh-CN" dirty="0" smtClean="0"/>
              <a:t>(cont’d)</a:t>
            </a:r>
            <a:endParaRPr lang="zh-CN" altLang="en-US" dirty="0"/>
          </a:p>
        </p:txBody>
      </p:sp>
      <p:sp>
        <p:nvSpPr>
          <p:cNvPr id="3" name="内容占位符 2"/>
          <p:cNvSpPr>
            <a:spLocks noGrp="1"/>
          </p:cNvSpPr>
          <p:nvPr>
            <p:ph idx="1"/>
          </p:nvPr>
        </p:nvSpPr>
        <p:spPr/>
        <p:txBody>
          <a:bodyPr/>
          <a:lstStyle/>
          <a:p>
            <a:pPr marL="0" defTabSz="914400"/>
            <a:r>
              <a:rPr lang="en-US" altLang="zh-CN" sz="2400" dirty="0" err="1">
                <a:solidFill>
                  <a:schemeClr val="tx1"/>
                </a:solidFill>
              </a:rPr>
              <a:t>dentry</a:t>
            </a:r>
            <a:r>
              <a:rPr lang="zh-CN" altLang="en-US" sz="2400" dirty="0">
                <a:solidFill>
                  <a:schemeClr val="tx1"/>
                </a:solidFill>
              </a:rPr>
              <a:t>对象存在于三个双向链表中</a:t>
            </a:r>
            <a:r>
              <a:rPr lang="en-US" altLang="zh-CN" sz="2400" dirty="0">
                <a:solidFill>
                  <a:schemeClr val="tx1"/>
                </a:solidFill>
              </a:rPr>
              <a:t>:</a:t>
            </a:r>
            <a:r>
              <a:rPr lang="zh-CN" altLang="en-US" sz="2400" dirty="0">
                <a:solidFill>
                  <a:schemeClr val="tx1"/>
                </a:solidFill>
              </a:rPr>
              <a:t/>
            </a:r>
            <a:br>
              <a:rPr lang="zh-CN" altLang="en-US" sz="2400" dirty="0">
                <a:solidFill>
                  <a:schemeClr val="tx1"/>
                </a:solidFill>
              </a:rPr>
            </a:br>
            <a:r>
              <a:rPr lang="zh-CN" altLang="en-US" sz="2400" dirty="0">
                <a:solidFill>
                  <a:schemeClr val="tx1"/>
                </a:solidFill>
              </a:rPr>
              <a:t>所有未用的目录项</a:t>
            </a:r>
            <a:r>
              <a:rPr lang="en-US" altLang="zh-CN" sz="2400" dirty="0">
                <a:solidFill>
                  <a:schemeClr val="tx1"/>
                </a:solidFill>
              </a:rPr>
              <a:t>: </a:t>
            </a:r>
            <a:r>
              <a:rPr lang="en-US" altLang="zh-CN" sz="2400" dirty="0" err="1">
                <a:solidFill>
                  <a:schemeClr val="tx1"/>
                </a:solidFill>
              </a:rPr>
              <a:t>dentry_unused</a:t>
            </a:r>
            <a:r>
              <a:rPr lang="en-US" altLang="zh-CN" sz="2400" dirty="0">
                <a:solidFill>
                  <a:schemeClr val="tx1"/>
                </a:solidFill>
              </a:rPr>
              <a:t> </a:t>
            </a:r>
            <a:r>
              <a:rPr lang="zh-CN" altLang="en-US" sz="2400" dirty="0">
                <a:solidFill>
                  <a:schemeClr val="tx1"/>
                </a:solidFill>
              </a:rPr>
              <a:t>链表</a:t>
            </a:r>
            <a:br>
              <a:rPr lang="zh-CN" altLang="en-US" sz="2400" dirty="0">
                <a:solidFill>
                  <a:schemeClr val="tx1"/>
                </a:solidFill>
              </a:rPr>
            </a:br>
            <a:r>
              <a:rPr lang="zh-CN" altLang="en-US" sz="2400" dirty="0">
                <a:solidFill>
                  <a:schemeClr val="tx1"/>
                </a:solidFill>
              </a:rPr>
              <a:t>正在使用的目录项</a:t>
            </a:r>
            <a:r>
              <a:rPr lang="en-US" altLang="zh-CN" sz="2400" dirty="0">
                <a:solidFill>
                  <a:schemeClr val="tx1"/>
                </a:solidFill>
              </a:rPr>
              <a:t>: </a:t>
            </a:r>
            <a:r>
              <a:rPr lang="zh-CN" altLang="en-US" sz="2400" dirty="0">
                <a:solidFill>
                  <a:schemeClr val="tx1"/>
                </a:solidFill>
              </a:rPr>
              <a:t>对应</a:t>
            </a:r>
            <a:r>
              <a:rPr lang="en-US" altLang="zh-CN" sz="2400" dirty="0" err="1">
                <a:solidFill>
                  <a:schemeClr val="tx1"/>
                </a:solidFill>
              </a:rPr>
              <a:t>inode</a:t>
            </a:r>
            <a:r>
              <a:rPr lang="zh-CN" altLang="en-US" sz="2400" dirty="0">
                <a:solidFill>
                  <a:schemeClr val="tx1"/>
                </a:solidFill>
              </a:rPr>
              <a:t>的 </a:t>
            </a:r>
            <a:r>
              <a:rPr lang="en-US" altLang="zh-CN" sz="2400" dirty="0" err="1">
                <a:solidFill>
                  <a:schemeClr val="tx1"/>
                </a:solidFill>
              </a:rPr>
              <a:t>i_dentry</a:t>
            </a:r>
            <a:r>
              <a:rPr lang="en-US" altLang="zh-CN" sz="2400" dirty="0">
                <a:solidFill>
                  <a:schemeClr val="tx1"/>
                </a:solidFill>
              </a:rPr>
              <a:t> </a:t>
            </a:r>
            <a:r>
              <a:rPr lang="zh-CN" altLang="en-US" sz="2400" dirty="0">
                <a:solidFill>
                  <a:schemeClr val="tx1"/>
                </a:solidFill>
              </a:rPr>
              <a:t>链表</a:t>
            </a:r>
            <a:br>
              <a:rPr lang="zh-CN" altLang="en-US" sz="2400" dirty="0">
                <a:solidFill>
                  <a:schemeClr val="tx1"/>
                </a:solidFill>
              </a:rPr>
            </a:br>
            <a:r>
              <a:rPr lang="zh-CN" altLang="en-US" sz="2400" dirty="0">
                <a:solidFill>
                  <a:schemeClr val="tx1"/>
                </a:solidFill>
              </a:rPr>
              <a:t>表示父子目录结构的链表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522" y="0"/>
            <a:ext cx="4743450" cy="6858000"/>
          </a:xfrm>
          <a:prstGeom prst="rect">
            <a:avLst/>
          </a:prstGeom>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399130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和文件系统相关  </a:t>
            </a:r>
            <a:r>
              <a:rPr lang="en-US" altLang="zh-CN" dirty="0" err="1" smtClean="0"/>
              <a:t>struct</a:t>
            </a:r>
            <a:r>
              <a:rPr lang="en-US" altLang="zh-CN" dirty="0" smtClean="0"/>
              <a:t> </a:t>
            </a:r>
            <a:r>
              <a:rPr lang="en-US" altLang="zh-CN" dirty="0" err="1" smtClean="0"/>
              <a:t>file_system_type</a:t>
            </a:r>
            <a:endParaRPr lang="zh-CN" altLang="en-US" dirty="0"/>
          </a:p>
        </p:txBody>
      </p:sp>
      <p:sp>
        <p:nvSpPr>
          <p:cNvPr id="3" name="内容占位符 2"/>
          <p:cNvSpPr>
            <a:spLocks noGrp="1"/>
          </p:cNvSpPr>
          <p:nvPr>
            <p:ph idx="1"/>
          </p:nvPr>
        </p:nvSpPr>
        <p:spPr/>
        <p:txBody>
          <a:bodyPr/>
          <a:lstStyle/>
          <a:p>
            <a:pPr marL="0" defTabSz="914400"/>
            <a:r>
              <a:rPr lang="zh-CN" altLang="en-US" sz="2400" dirty="0">
                <a:solidFill>
                  <a:schemeClr val="tx1"/>
                </a:solidFill>
              </a:rPr>
              <a:t>根据文件系统所在的物理介质和数据在物理介质上的组织方式来区分不同的文件系统类型的。 </a:t>
            </a:r>
            <a:r>
              <a:rPr lang="en-US" altLang="zh-CN" sz="2400" dirty="0" err="1">
                <a:solidFill>
                  <a:schemeClr val="tx1"/>
                </a:solidFill>
              </a:rPr>
              <a:t>file_system_type</a:t>
            </a:r>
            <a:r>
              <a:rPr lang="zh-CN" altLang="en-US" sz="2400" dirty="0">
                <a:solidFill>
                  <a:schemeClr val="tx1"/>
                </a:solidFill>
              </a:rPr>
              <a:t>结构用于描述具体的文件系统的类型信息。</a:t>
            </a:r>
            <a:endParaRPr lang="en-US" altLang="zh-CN" sz="2400" dirty="0">
              <a:solidFill>
                <a:schemeClr val="tx1"/>
              </a:solidFill>
            </a:endParaRPr>
          </a:p>
          <a:p>
            <a:pPr marL="0" defTabSz="914400"/>
            <a:r>
              <a:rPr lang="zh-CN" altLang="en-US" sz="2400" dirty="0">
                <a:solidFill>
                  <a:schemeClr val="tx1"/>
                </a:solidFill>
              </a:rPr>
              <a:t>而与此对应的是每当一个文件系统被实际安装，就有一个</a:t>
            </a:r>
            <a:r>
              <a:rPr lang="en-US" altLang="zh-CN" sz="2400" dirty="0" err="1">
                <a:solidFill>
                  <a:schemeClr val="tx1"/>
                </a:solidFill>
              </a:rPr>
              <a:t>vfsmount</a:t>
            </a:r>
            <a:r>
              <a:rPr lang="zh-CN" altLang="en-US" sz="2400" dirty="0">
                <a:solidFill>
                  <a:schemeClr val="tx1"/>
                </a:solidFill>
              </a:rPr>
              <a:t>结构体被创建，这个结构体对应一个安装点。</a:t>
            </a:r>
          </a:p>
        </p:txBody>
      </p:sp>
    </p:spTree>
    <p:extLst>
      <p:ext uri="{BB962C8B-B14F-4D97-AF65-F5344CB8AC3E}">
        <p14:creationId xmlns:p14="http://schemas.microsoft.com/office/powerpoint/2010/main" val="3964061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8"/>
          <p:cNvGraphicFramePr>
            <a:graphicFrameLocks/>
          </p:cNvGraphicFramePr>
          <p:nvPr>
            <p:extLst>
              <p:ext uri="{D42A27DB-BD31-4B8C-83A1-F6EECF244321}">
                <p14:modId xmlns:p14="http://schemas.microsoft.com/office/powerpoint/2010/main" val="354323605"/>
              </p:ext>
            </p:extLst>
          </p:nvPr>
        </p:nvGraphicFramePr>
        <p:xfrm>
          <a:off x="755650" y="261938"/>
          <a:ext cx="7997825" cy="5577840"/>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file_system_type</a:t>
                      </a:r>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const</a:t>
                      </a:r>
                      <a:r>
                        <a:rPr lang="en-US" altLang="zh-CN" sz="2000" dirty="0" smtClean="0">
                          <a:solidFill>
                            <a:schemeClr val="tx1"/>
                          </a:solidFill>
                        </a:rPr>
                        <a:t> char *name;                /*</a:t>
                      </a:r>
                      <a:r>
                        <a:rPr lang="zh-CN" altLang="en-US" sz="2000" dirty="0" smtClean="0">
                          <a:solidFill>
                            <a:schemeClr val="tx1"/>
                          </a:solidFill>
                        </a:rPr>
                        <a:t>文件系统的名字*</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subsystem </a:t>
                      </a:r>
                      <a:r>
                        <a:rPr lang="en-US" altLang="zh-CN" sz="2000" dirty="0" err="1" smtClean="0">
                          <a:solidFill>
                            <a:schemeClr val="tx1"/>
                          </a:solidFill>
                        </a:rPr>
                        <a:t>subsys</a:t>
                      </a:r>
                      <a:r>
                        <a:rPr lang="en-US" altLang="zh-CN" sz="2000" dirty="0" smtClean="0">
                          <a:solidFill>
                            <a:schemeClr val="tx1"/>
                          </a:solidFill>
                        </a:rPr>
                        <a:t>;         /*</a:t>
                      </a:r>
                      <a:r>
                        <a:rPr lang="en-US" altLang="zh-CN" sz="2000" dirty="0" err="1" smtClean="0">
                          <a:solidFill>
                            <a:schemeClr val="tx1"/>
                          </a:solidFill>
                        </a:rPr>
                        <a:t>sysfs</a:t>
                      </a:r>
                      <a:r>
                        <a:rPr lang="zh-CN" altLang="en-US" sz="2000" dirty="0" smtClean="0">
                          <a:solidFill>
                            <a:schemeClr val="tx1"/>
                          </a:solidFill>
                        </a:rPr>
                        <a:t>子系统对象*</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fs_flags</a:t>
                      </a:r>
                      <a:r>
                        <a:rPr lang="en-US" altLang="zh-CN" sz="2000" dirty="0" smtClean="0">
                          <a:solidFill>
                            <a:schemeClr val="tx1"/>
                          </a:solidFill>
                        </a:rPr>
                        <a:t>;                    /*</a:t>
                      </a:r>
                      <a:r>
                        <a:rPr lang="zh-CN" altLang="en-US" sz="2000" dirty="0" smtClean="0">
                          <a:solidFill>
                            <a:schemeClr val="tx1"/>
                          </a:solidFill>
                        </a:rPr>
                        <a:t>文件系统类型标志*</a:t>
                      </a:r>
                      <a:r>
                        <a:rPr lang="en-US" altLang="zh-CN" sz="2000" dirty="0" smtClean="0">
                          <a:solidFill>
                            <a:schemeClr val="tx1"/>
                          </a:solidFill>
                        </a:rPr>
                        <a:t>/</a:t>
                      </a:r>
                    </a:p>
                    <a:p>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在文件系统被安装时，从磁盘中读取超级块</a:t>
                      </a:r>
                      <a:r>
                        <a:rPr lang="en-US" altLang="zh-CN" sz="2000" dirty="0" smtClean="0">
                          <a:solidFill>
                            <a:schemeClr val="tx1"/>
                          </a:solidFill>
                        </a:rPr>
                        <a:t>,</a:t>
                      </a:r>
                      <a:r>
                        <a:rPr lang="zh-CN" altLang="en-US" sz="2000" dirty="0" smtClean="0">
                          <a:solidFill>
                            <a:schemeClr val="tx1"/>
                          </a:solidFill>
                        </a:rPr>
                        <a:t>在内存中组装超级块对象*</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super_block</a:t>
                      </a:r>
                      <a:r>
                        <a:rPr lang="en-US" altLang="zh-CN" sz="2000" dirty="0" smtClean="0">
                          <a:solidFill>
                            <a:schemeClr val="tx1"/>
                          </a:solidFill>
                        </a:rPr>
                        <a:t> *(*</a:t>
                      </a:r>
                      <a:r>
                        <a:rPr lang="en-US" altLang="zh-CN" sz="2000" dirty="0" err="1" smtClean="0">
                          <a:solidFill>
                            <a:schemeClr val="tx1"/>
                          </a:solidFill>
                        </a:rPr>
                        <a:t>get_sb</a:t>
                      </a:r>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file_system_type</a:t>
                      </a:r>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const</a:t>
                      </a:r>
                      <a:r>
                        <a:rPr lang="en-US" altLang="zh-CN" sz="2000" dirty="0" smtClean="0">
                          <a:solidFill>
                            <a:schemeClr val="tx1"/>
                          </a:solidFill>
                        </a:rPr>
                        <a:t> char*, void *);</a:t>
                      </a:r>
                    </a:p>
                    <a:p>
                      <a:r>
                        <a:rPr lang="en-US" altLang="zh-CN" sz="2000" dirty="0" smtClean="0">
                          <a:solidFill>
                            <a:schemeClr val="tx1"/>
                          </a:solidFill>
                        </a:rPr>
                        <a:t>	       </a:t>
                      </a:r>
                    </a:p>
                    <a:p>
                      <a:r>
                        <a:rPr lang="en-US" altLang="zh-CN" sz="2000" dirty="0" smtClean="0">
                          <a:solidFill>
                            <a:schemeClr val="tx1"/>
                          </a:solidFill>
                        </a:rPr>
                        <a:t>        void (*</a:t>
                      </a:r>
                      <a:r>
                        <a:rPr lang="en-US" altLang="zh-CN" sz="2000" dirty="0" err="1" smtClean="0">
                          <a:solidFill>
                            <a:schemeClr val="tx1"/>
                          </a:solidFill>
                        </a:rPr>
                        <a:t>kill_sb</a:t>
                      </a:r>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super_block</a:t>
                      </a:r>
                      <a:r>
                        <a:rPr lang="en-US" altLang="zh-CN" sz="2000" dirty="0" smtClean="0">
                          <a:solidFill>
                            <a:schemeClr val="tx1"/>
                          </a:solidFill>
                        </a:rPr>
                        <a:t> *);  /*</a:t>
                      </a:r>
                      <a:r>
                        <a:rPr lang="zh-CN" altLang="en-US" sz="2000" dirty="0" smtClean="0">
                          <a:solidFill>
                            <a:schemeClr val="tx1"/>
                          </a:solidFill>
                        </a:rPr>
                        <a:t>终止访问超级块*</a:t>
                      </a:r>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module *owner;                    /*</a:t>
                      </a:r>
                      <a:r>
                        <a:rPr lang="zh-CN" altLang="en-US" sz="2000" dirty="0" smtClean="0">
                          <a:solidFill>
                            <a:schemeClr val="tx1"/>
                          </a:solidFill>
                        </a:rPr>
                        <a:t>文件系统模块*</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file_system_type</a:t>
                      </a:r>
                      <a:r>
                        <a:rPr lang="en-US" altLang="zh-CN" sz="2000" dirty="0" smtClean="0">
                          <a:solidFill>
                            <a:schemeClr val="tx1"/>
                          </a:solidFill>
                        </a:rPr>
                        <a:t> * next;          /*</a:t>
                      </a:r>
                      <a:r>
                        <a:rPr lang="zh-CN" altLang="en-US" sz="2000" dirty="0" smtClean="0">
                          <a:solidFill>
                            <a:schemeClr val="tx1"/>
                          </a:solidFill>
                        </a:rPr>
                        <a:t>链表中的下一个文件系统类型*</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list_head</a:t>
                      </a:r>
                      <a:r>
                        <a:rPr lang="en-US" altLang="zh-CN" sz="2000" dirty="0" smtClean="0">
                          <a:solidFill>
                            <a:schemeClr val="tx1"/>
                          </a:solidFill>
                        </a:rPr>
                        <a:t> </a:t>
                      </a:r>
                      <a:r>
                        <a:rPr lang="en-US" altLang="zh-CN" sz="2000" dirty="0" err="1" smtClean="0">
                          <a:solidFill>
                            <a:schemeClr val="tx1"/>
                          </a:solidFill>
                        </a:rPr>
                        <a:t>fs_supers</a:t>
                      </a:r>
                      <a:r>
                        <a:rPr lang="en-US" altLang="zh-CN" sz="2000" dirty="0" smtClean="0">
                          <a:solidFill>
                            <a:schemeClr val="tx1"/>
                          </a:solidFill>
                        </a:rPr>
                        <a:t>;              /*</a:t>
                      </a:r>
                      <a:r>
                        <a:rPr lang="zh-CN" altLang="en-US" sz="2000" dirty="0" smtClean="0">
                          <a:solidFill>
                            <a:schemeClr val="tx1"/>
                          </a:solidFill>
                        </a:rPr>
                        <a:t>具有同一种文件系统类型的超级块对象链表*</a:t>
                      </a:r>
                      <a:r>
                        <a:rPr lang="en-US" altLang="zh-CN" sz="2000" dirty="0" smtClean="0">
                          <a:solidFill>
                            <a:schemeClr val="tx1"/>
                          </a:solidFill>
                        </a:rPr>
                        <a:t>/</a:t>
                      </a:r>
                    </a:p>
                    <a:p>
                      <a:r>
                        <a:rPr lang="en-US" altLang="zh-CN" sz="2000" dirty="0" smtClean="0">
                          <a:solidFill>
                            <a:schemeClr val="tx1"/>
                          </a:solidFill>
                        </a:rPr>
                        <a:t>};</a:t>
                      </a:r>
                    </a:p>
                    <a:p>
                      <a:endParaRPr lang="en-US" altLang="zh-CN" sz="2000" dirty="0" smtClean="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643536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8"/>
          <p:cNvGraphicFramePr>
            <a:graphicFrameLocks/>
          </p:cNvGraphicFramePr>
          <p:nvPr>
            <p:extLst>
              <p:ext uri="{D42A27DB-BD31-4B8C-83A1-F6EECF244321}">
                <p14:modId xmlns:p14="http://schemas.microsoft.com/office/powerpoint/2010/main" val="4233607613"/>
              </p:ext>
            </p:extLst>
          </p:nvPr>
        </p:nvGraphicFramePr>
        <p:xfrm>
          <a:off x="755650" y="261937"/>
          <a:ext cx="8134350" cy="5439615"/>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8134350"/>
              </a:tblGrid>
              <a:tr h="5439615">
                <a:tc>
                  <a:txBody>
                    <a:bodyPr/>
                    <a:lstStyle/>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vfsmount</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tx1"/>
                          </a:solidFill>
                        </a:rPr>
                        <a:t>{</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list_head</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mnt_hash</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散列表*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vfsmount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mnt_parent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父文件系统*</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dentry</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mnt_mountpoint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安装点的目录项对象*</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dentry</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mnt_root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该文件系统的根目录项对象*</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super_block</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mnt_sb</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该文件系统的超级块*</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list_head</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mnt_mounts</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子文件系统链表*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list_head</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mnt_child</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子文件系统链表*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atomic_t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mnt_count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使用计数*</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int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mnt_flags</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安装标志*</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smtClean="0">
                          <a:solidFill>
                            <a:schemeClr val="tx1"/>
                          </a:solidFill>
                          <a:effectLst/>
                          <a:latin typeface="+mn-lt"/>
                          <a:ea typeface="+mn-ea"/>
                          <a:cs typeface="+mn-cs"/>
                        </a:rPr>
                        <a:t>char *</a:t>
                      </a:r>
                      <a:r>
                        <a:rPr lang="en-US" altLang="zh-CN" sz="2000" b="1" kern="1200" dirty="0" err="1" smtClean="0">
                          <a:solidFill>
                            <a:schemeClr val="tx1"/>
                          </a:solidFill>
                          <a:effectLst/>
                          <a:latin typeface="+mn-lt"/>
                          <a:ea typeface="+mn-ea"/>
                          <a:cs typeface="+mn-cs"/>
                        </a:rPr>
                        <a:t>mnt_devname</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设备文件名*</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list_head</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mnt_list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描述符链表*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list_head</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mnt_fslink</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具体文件系统的到期列表*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namespace *</a:t>
                      </a:r>
                      <a:r>
                        <a:rPr lang="en-US" altLang="zh-CN" sz="2000" b="1" kern="1200" dirty="0" err="1" smtClean="0">
                          <a:solidFill>
                            <a:schemeClr val="tx1"/>
                          </a:solidFill>
                          <a:effectLst/>
                          <a:latin typeface="+mn-lt"/>
                          <a:ea typeface="+mn-ea"/>
                          <a:cs typeface="+mn-cs"/>
                        </a:rPr>
                        <a:t>mnt_namespace</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相关的名字空间*</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en-US" altLang="zh-CN" sz="2000" dirty="0" smtClean="0">
                          <a:solidFill>
                            <a:schemeClr val="tx1"/>
                          </a:solidFill>
                        </a:rPr>
                        <a:t>};</a:t>
                      </a: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3649600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truct</a:t>
            </a:r>
            <a:r>
              <a:rPr lang="en-US" altLang="zh-CN" dirty="0" smtClean="0"/>
              <a:t> </a:t>
            </a:r>
            <a:r>
              <a:rPr lang="en-US" altLang="zh-CN" dirty="0" err="1" smtClean="0"/>
              <a:t>fs_struct</a:t>
            </a:r>
            <a:endParaRPr lang="zh-CN" altLang="en-US" dirty="0"/>
          </a:p>
        </p:txBody>
      </p:sp>
      <p:pic>
        <p:nvPicPr>
          <p:cNvPr id="5" name="图片 4"/>
          <p:cNvPicPr>
            <a:picLocks noChangeAspect="1"/>
          </p:cNvPicPr>
          <p:nvPr/>
        </p:nvPicPr>
        <p:blipFill>
          <a:blip r:embed="rId2"/>
          <a:stretch>
            <a:fillRect/>
          </a:stretch>
        </p:blipFill>
        <p:spPr>
          <a:xfrm>
            <a:off x="755650" y="1212195"/>
            <a:ext cx="6330950" cy="2000117"/>
          </a:xfrm>
          <a:prstGeom prst="rect">
            <a:avLst/>
          </a:prstGeom>
        </p:spPr>
      </p:pic>
      <p:sp>
        <p:nvSpPr>
          <p:cNvPr id="7" name="内容占位符 6"/>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defTabSz="914400"/>
            <a:r>
              <a:rPr lang="en-US" altLang="zh-CN" sz="2400" dirty="0" err="1">
                <a:solidFill>
                  <a:schemeClr val="tx1"/>
                </a:solidFill>
              </a:rPr>
              <a:t>fs_struct</a:t>
            </a:r>
            <a:r>
              <a:rPr lang="zh-CN" altLang="en-US" sz="2400" dirty="0">
                <a:solidFill>
                  <a:schemeClr val="tx1"/>
                </a:solidFill>
              </a:rPr>
              <a:t>用于表示进程与文件系统之间的结构关系</a:t>
            </a:r>
            <a:r>
              <a:rPr lang="en-US" altLang="zh-CN" sz="2400" dirty="0">
                <a:solidFill>
                  <a:schemeClr val="tx1"/>
                </a:solidFill>
              </a:rPr>
              <a:t>,</a:t>
            </a:r>
            <a:r>
              <a:rPr lang="zh-CN" altLang="en-US" sz="2400" dirty="0">
                <a:solidFill>
                  <a:schemeClr val="tx1"/>
                </a:solidFill>
              </a:rPr>
              <a:t>比如当前的工作目录</a:t>
            </a:r>
            <a:r>
              <a:rPr lang="en-US" altLang="zh-CN" sz="2400" dirty="0">
                <a:solidFill>
                  <a:schemeClr val="tx1"/>
                </a:solidFill>
              </a:rPr>
              <a:t>,</a:t>
            </a:r>
            <a:r>
              <a:rPr lang="zh-CN" altLang="en-US" sz="2400" dirty="0">
                <a:solidFill>
                  <a:schemeClr val="tx1"/>
                </a:solidFill>
              </a:rPr>
              <a:t>进程的根目录等等</a:t>
            </a:r>
            <a:r>
              <a:rPr lang="en-US" altLang="zh-CN" sz="2400" dirty="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403008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思考一个问题</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sz="2400" b="1" dirty="0" smtClean="0">
                <a:solidFill>
                  <a:srgbClr val="FF0000"/>
                </a:solidFill>
              </a:rPr>
              <a:t>Linux </a:t>
            </a:r>
            <a:r>
              <a:rPr lang="zh-CN" altLang="en-US" sz="2400" b="1" dirty="0" smtClean="0">
                <a:solidFill>
                  <a:srgbClr val="FF0000"/>
                </a:solidFill>
              </a:rPr>
              <a:t>内核如何支持不同文件系统之间内容的拷贝？</a:t>
            </a:r>
            <a:endParaRPr lang="en-US" altLang="zh-CN" sz="2400" b="1" dirty="0" smtClean="0">
              <a:solidFill>
                <a:srgbClr val="FF0000"/>
              </a:solidFill>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21" y="2122582"/>
            <a:ext cx="6900205" cy="3027641"/>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580954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truct</a:t>
            </a:r>
            <a:r>
              <a:rPr lang="en-US" altLang="zh-CN" dirty="0" smtClean="0"/>
              <a:t> </a:t>
            </a:r>
            <a:r>
              <a:rPr lang="en-US" altLang="zh-CN" dirty="0" err="1" smtClean="0"/>
              <a:t>files_struct</a:t>
            </a:r>
            <a:r>
              <a:rPr lang="en-US" altLang="zh-CN" dirty="0" smtClean="0"/>
              <a:t> (</a:t>
            </a:r>
            <a:r>
              <a:rPr lang="zh-CN" altLang="en-US" dirty="0" smtClean="0"/>
              <a:t>用于表示当前进程打开的文件</a:t>
            </a:r>
            <a:r>
              <a:rPr lang="en-US" altLang="zh-CN" dirty="0" smtClean="0"/>
              <a:t>)</a:t>
            </a:r>
            <a:endParaRPr lang="zh-CN" altLang="en-US" dirty="0"/>
          </a:p>
        </p:txBody>
      </p:sp>
      <p:pic>
        <p:nvPicPr>
          <p:cNvPr id="4" name="内容占位符 5"/>
          <p:cNvPicPr>
            <a:picLocks noGrp="1" noChangeAspect="1"/>
          </p:cNvPicPr>
          <p:nvPr>
            <p:ph idx="1"/>
          </p:nvPr>
        </p:nvPicPr>
        <p:blipFill>
          <a:blip r:embed="rId2"/>
          <a:stretch>
            <a:fillRect/>
          </a:stretch>
        </p:blipFill>
        <p:spPr>
          <a:xfrm>
            <a:off x="348690" y="1382153"/>
            <a:ext cx="8217086" cy="4958833"/>
          </a:xfrm>
          <a:prstGeom prst="rect">
            <a:avLst/>
          </a:prstGeom>
        </p:spPr>
      </p:pic>
    </p:spTree>
    <p:extLst>
      <p:ext uri="{BB962C8B-B14F-4D97-AF65-F5344CB8AC3E}">
        <p14:creationId xmlns:p14="http://schemas.microsoft.com/office/powerpoint/2010/main" val="352995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truct</a:t>
            </a:r>
            <a:r>
              <a:rPr lang="en-US" altLang="zh-CN" dirty="0" smtClean="0"/>
              <a:t> </a:t>
            </a:r>
            <a:r>
              <a:rPr lang="en-US" altLang="zh-CN" dirty="0" err="1" smtClean="0"/>
              <a:t>mnt_namespace</a:t>
            </a:r>
            <a:r>
              <a:rPr lang="en-US" altLang="zh-CN" dirty="0" smtClean="0"/>
              <a:t> (</a:t>
            </a:r>
            <a:r>
              <a:rPr lang="zh-CN" altLang="en-US" dirty="0" smtClean="0"/>
              <a:t>每个进程都有自己的</a:t>
            </a:r>
            <a:r>
              <a:rPr lang="en-US" altLang="zh-CN" dirty="0" smtClean="0"/>
              <a:t>namespace)</a:t>
            </a:r>
            <a:endParaRPr lang="zh-CN" altLang="en-US" dirty="0"/>
          </a:p>
        </p:txBody>
      </p:sp>
      <p:pic>
        <p:nvPicPr>
          <p:cNvPr id="4" name="内容占位符 3"/>
          <p:cNvPicPr>
            <a:picLocks noGrp="1" noChangeAspect="1"/>
          </p:cNvPicPr>
          <p:nvPr>
            <p:ph idx="1"/>
          </p:nvPr>
        </p:nvPicPr>
        <p:blipFill>
          <a:blip r:embed="rId2"/>
          <a:stretch>
            <a:fillRect/>
          </a:stretch>
        </p:blipFill>
        <p:spPr>
          <a:xfrm>
            <a:off x="755650" y="1232834"/>
            <a:ext cx="6198101" cy="2680260"/>
          </a:xfrm>
          <a:prstGeom prst="rect">
            <a:avLst/>
          </a:prstGeom>
        </p:spPr>
      </p:pic>
      <p:sp>
        <p:nvSpPr>
          <p:cNvPr id="7" name="文本框 6"/>
          <p:cNvSpPr txBox="1"/>
          <p:nvPr/>
        </p:nvSpPr>
        <p:spPr>
          <a:xfrm>
            <a:off x="1035424" y="4491318"/>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4062084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与进程相关的数据结构</a:t>
            </a:r>
            <a:r>
              <a:rPr lang="en-US" altLang="zh-CN" dirty="0" err="1" smtClean="0"/>
              <a:t>struct</a:t>
            </a:r>
            <a:r>
              <a:rPr lang="en-US" altLang="zh-CN" dirty="0" smtClean="0"/>
              <a:t> file</a:t>
            </a:r>
            <a:endParaRPr lang="zh-CN" altLang="en-US" dirty="0"/>
          </a:p>
        </p:txBody>
      </p:sp>
      <p:sp>
        <p:nvSpPr>
          <p:cNvPr id="3" name="内容占位符 2"/>
          <p:cNvSpPr>
            <a:spLocks noGrp="1"/>
          </p:cNvSpPr>
          <p:nvPr>
            <p:ph idx="1"/>
          </p:nvPr>
        </p:nvSpPr>
        <p:spPr/>
        <p:txBody>
          <a:bodyPr/>
          <a:lstStyle/>
          <a:p>
            <a:pPr marL="0" defTabSz="914400"/>
            <a:r>
              <a:rPr lang="zh-CN" altLang="en-US" sz="2400" dirty="0">
                <a:solidFill>
                  <a:srgbClr val="FF0000"/>
                </a:solidFill>
              </a:rPr>
              <a:t>文件对象</a:t>
            </a:r>
            <a:r>
              <a:rPr lang="zh-CN" altLang="en-US" sz="2400" dirty="0">
                <a:solidFill>
                  <a:schemeClr val="tx1"/>
                </a:solidFill>
              </a:rPr>
              <a:t>是已打开的文件在内存中的表示，主要用于建立进程和磁盘上的文件的对应关系。它由</a:t>
            </a:r>
            <a:r>
              <a:rPr lang="en-US" altLang="zh-CN" sz="2400" dirty="0" err="1">
                <a:solidFill>
                  <a:schemeClr val="tx1"/>
                </a:solidFill>
              </a:rPr>
              <a:t>sys_open</a:t>
            </a:r>
            <a:r>
              <a:rPr lang="en-US" altLang="zh-CN" sz="2400" dirty="0">
                <a:solidFill>
                  <a:schemeClr val="tx1"/>
                </a:solidFill>
              </a:rPr>
              <a:t>() </a:t>
            </a:r>
            <a:r>
              <a:rPr lang="zh-CN" altLang="en-US" sz="2400" dirty="0">
                <a:solidFill>
                  <a:schemeClr val="tx1"/>
                </a:solidFill>
              </a:rPr>
              <a:t>现场创建，由</a:t>
            </a:r>
            <a:r>
              <a:rPr lang="en-US" altLang="zh-CN" sz="2400" dirty="0" err="1">
                <a:solidFill>
                  <a:schemeClr val="tx1"/>
                </a:solidFill>
              </a:rPr>
              <a:t>sys_close</a:t>
            </a:r>
            <a:r>
              <a:rPr lang="en-US" altLang="zh-CN" sz="2400" dirty="0">
                <a:solidFill>
                  <a:schemeClr val="tx1"/>
                </a:solidFill>
              </a:rPr>
              <a:t>()</a:t>
            </a:r>
            <a:r>
              <a:rPr lang="zh-CN" altLang="en-US" sz="2400" dirty="0">
                <a:solidFill>
                  <a:schemeClr val="tx1"/>
                </a:solidFill>
              </a:rPr>
              <a:t>销毁。文件对象和物理文件的关系有点像进程和程序的关系一样。当我们站在用户空间来看 待</a:t>
            </a:r>
            <a:r>
              <a:rPr lang="en-US" altLang="zh-CN" sz="2400" dirty="0">
                <a:solidFill>
                  <a:schemeClr val="tx1"/>
                </a:solidFill>
              </a:rPr>
              <a:t>VFS</a:t>
            </a:r>
            <a:r>
              <a:rPr lang="zh-CN" altLang="en-US" sz="2400" dirty="0">
                <a:solidFill>
                  <a:schemeClr val="tx1"/>
                </a:solidFill>
              </a:rPr>
              <a:t>，我们像是只需与文件对象打交道，而无须关心超级块，索引节点或目录项。因为多个进程可以同时打开和操作 同一个文件，所以同一个文件也可能存在多个对应的文件对象。文件对象仅仅在进程观点上代表已经打开的文件，它 反过来指向目录项对象（反过来指向索引节点）。一个文件对应的文件对象可能不是惟一的，但是其对应的索引节点和 目录项对象无疑是惟一的。</a:t>
            </a:r>
            <a:endParaRPr lang="en-US" altLang="zh-CN" sz="2400" dirty="0">
              <a:solidFill>
                <a:schemeClr val="tx1"/>
              </a:solidFill>
            </a:endParaRPr>
          </a:p>
          <a:p>
            <a:endParaRPr lang="en-US" altLang="zh-CN" dirty="0"/>
          </a:p>
        </p:txBody>
      </p:sp>
      <p:graphicFrame>
        <p:nvGraphicFramePr>
          <p:cNvPr id="4" name="内容占位符 8"/>
          <p:cNvGraphicFramePr>
            <a:graphicFrameLocks/>
          </p:cNvGraphicFramePr>
          <p:nvPr>
            <p:extLst>
              <p:ext uri="{D42A27DB-BD31-4B8C-83A1-F6EECF244321}">
                <p14:modId xmlns:p14="http://schemas.microsoft.com/office/powerpoint/2010/main" val="1905787070"/>
              </p:ext>
            </p:extLst>
          </p:nvPr>
        </p:nvGraphicFramePr>
        <p:xfrm>
          <a:off x="1024591" y="1341440"/>
          <a:ext cx="7997825" cy="3139440"/>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dirty="0" err="1" smtClean="0">
                          <a:solidFill>
                            <a:schemeClr val="tx1"/>
                          </a:solidFill>
                        </a:rPr>
                        <a:t>struct</a:t>
                      </a:r>
                      <a:r>
                        <a:rPr lang="en-US" altLang="zh-CN" sz="2000" dirty="0" smtClean="0">
                          <a:solidFill>
                            <a:schemeClr val="tx1"/>
                          </a:solidFill>
                        </a:rPr>
                        <a:t> file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list_head</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f_list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文件对象链表*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dentry</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f_dentry</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相关目录项对象*</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vfsmount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f_vfsmnt</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相关的安装文件系统*</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file_operations</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f_op</a:t>
                      </a: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文件操作表*</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smtClean="0">
                          <a:solidFill>
                            <a:schemeClr val="tx1"/>
                          </a:solidFill>
                          <a:effectLst/>
                          <a:latin typeface="+mn-lt"/>
                          <a:ea typeface="+mn-ea"/>
                          <a:cs typeface="+mn-cs"/>
                        </a:rPr>
                        <a:t>……</a:t>
                      </a:r>
                      <a:r>
                        <a:rPr lang="zh-CN" altLang="en-US" sz="2000" dirty="0" smtClean="0">
                          <a:solidFill>
                            <a:schemeClr val="tx1"/>
                          </a:solidFill>
                        </a:rPr>
                        <a:t/>
                      </a:r>
                      <a:br>
                        <a:rPr lang="zh-CN" altLang="en-US" sz="2000" dirty="0" smtClean="0">
                          <a:solidFill>
                            <a:schemeClr val="tx1"/>
                          </a:solidFill>
                        </a:rPr>
                      </a:br>
                      <a:r>
                        <a:rPr lang="en-US" altLang="zh-CN" sz="2000" dirty="0" smtClean="0">
                          <a:solidFill>
                            <a:schemeClr val="tx1"/>
                          </a:solidFill>
                        </a:rPr>
                        <a:t>};</a:t>
                      </a:r>
                      <a:br>
                        <a:rPr lang="en-US" altLang="zh-CN" sz="2000" dirty="0" smtClean="0">
                          <a:solidFill>
                            <a:schemeClr val="tx1"/>
                          </a:solidFill>
                        </a:rPr>
                      </a:br>
                      <a:r>
                        <a:rPr lang="en-US" altLang="zh-CN" sz="2000" dirty="0" smtClean="0">
                          <a:solidFill>
                            <a:schemeClr val="tx1"/>
                          </a:solidFill>
                        </a:rPr>
                        <a:t/>
                      </a:r>
                      <a:br>
                        <a:rPr lang="en-US" altLang="zh-CN" sz="2000" dirty="0" smtClean="0">
                          <a:solidFill>
                            <a:schemeClr val="tx1"/>
                          </a:solidFill>
                        </a:rPr>
                      </a:br>
                      <a:endParaRPr lang="zh-CN" altLang="en-US" sz="2000" b="1" dirty="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13358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truct</a:t>
            </a:r>
            <a:r>
              <a:rPr lang="en-US" altLang="zh-CN" dirty="0" smtClean="0"/>
              <a:t> file(cont’d)</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8"/>
          <p:cNvGraphicFramePr>
            <a:graphicFrameLocks/>
          </p:cNvGraphicFramePr>
          <p:nvPr>
            <p:extLst>
              <p:ext uri="{D42A27DB-BD31-4B8C-83A1-F6EECF244321}">
                <p14:modId xmlns:p14="http://schemas.microsoft.com/office/powerpoint/2010/main" val="3947323523"/>
              </p:ext>
            </p:extLst>
          </p:nvPr>
        </p:nvGraphicFramePr>
        <p:xfrm>
          <a:off x="755650" y="1276056"/>
          <a:ext cx="7997825" cy="4968240"/>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file_operations</a:t>
                      </a:r>
                      <a:r>
                        <a:rPr lang="en-US" altLang="zh-CN" sz="2000" dirty="0" smtClean="0">
                          <a:solidFill>
                            <a:schemeClr val="tx1"/>
                          </a:solidFill>
                        </a:rPr>
                        <a:t>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文件读操作</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ssize_t</a:t>
                      </a:r>
                      <a:r>
                        <a:rPr lang="en-US" altLang="zh-CN" sz="2000" b="1" kern="1200" dirty="0" smtClean="0">
                          <a:solidFill>
                            <a:schemeClr val="tx1"/>
                          </a:solidFill>
                          <a:effectLst/>
                          <a:latin typeface="+mn-lt"/>
                          <a:ea typeface="+mn-ea"/>
                          <a:cs typeface="+mn-cs"/>
                        </a:rPr>
                        <a:t> (*read)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file *, char __user *, </a:t>
                      </a:r>
                      <a:r>
                        <a:rPr lang="en-US" altLang="zh-CN" sz="2000" b="1" kern="1200" dirty="0" err="1" smtClean="0">
                          <a:solidFill>
                            <a:schemeClr val="tx1"/>
                          </a:solidFill>
                          <a:effectLst/>
                          <a:latin typeface="+mn-lt"/>
                          <a:ea typeface="+mn-ea"/>
                          <a:cs typeface="+mn-cs"/>
                        </a:rPr>
                        <a:t>size_t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loff_t</a:t>
                      </a: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文件写操作</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ssize_t</a:t>
                      </a:r>
                      <a:r>
                        <a:rPr lang="en-US" altLang="zh-CN" sz="2000" b="1" kern="1200" dirty="0" smtClean="0">
                          <a:solidFill>
                            <a:schemeClr val="tx1"/>
                          </a:solidFill>
                          <a:effectLst/>
                          <a:latin typeface="+mn-lt"/>
                          <a:ea typeface="+mn-ea"/>
                          <a:cs typeface="+mn-cs"/>
                        </a:rPr>
                        <a:t> (*write)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file *, </a:t>
                      </a:r>
                      <a:r>
                        <a:rPr lang="en-US" altLang="zh-CN" sz="2000" b="1" kern="1200" dirty="0" err="1" smtClean="0">
                          <a:solidFill>
                            <a:schemeClr val="tx1"/>
                          </a:solidFill>
                          <a:effectLst/>
                          <a:latin typeface="+mn-lt"/>
                          <a:ea typeface="+mn-ea"/>
                          <a:cs typeface="+mn-cs"/>
                        </a:rPr>
                        <a:t>const</a:t>
                      </a:r>
                      <a:r>
                        <a:rPr lang="en-US" altLang="zh-CN" sz="2000" b="1" kern="1200" dirty="0" smtClean="0">
                          <a:solidFill>
                            <a:schemeClr val="tx1"/>
                          </a:solidFill>
                          <a:effectLst/>
                          <a:latin typeface="+mn-lt"/>
                          <a:ea typeface="+mn-ea"/>
                          <a:cs typeface="+mn-cs"/>
                        </a:rPr>
                        <a:t> char __user *, </a:t>
                      </a:r>
                      <a:r>
                        <a:rPr lang="en-US" altLang="zh-CN" sz="2000" b="1" kern="1200" dirty="0" err="1" smtClean="0">
                          <a:solidFill>
                            <a:schemeClr val="tx1"/>
                          </a:solidFill>
                          <a:effectLst/>
                          <a:latin typeface="+mn-lt"/>
                          <a:ea typeface="+mn-ea"/>
                          <a:cs typeface="+mn-cs"/>
                        </a:rPr>
                        <a:t>size_t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loff_t</a:t>
                      </a: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int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readdir</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file *, void *, </a:t>
                      </a:r>
                      <a:r>
                        <a:rPr lang="en-US" altLang="zh-CN" sz="2000" b="1" kern="1200" dirty="0" err="1" smtClean="0">
                          <a:solidFill>
                            <a:schemeClr val="tx1"/>
                          </a:solidFill>
                          <a:effectLst/>
                          <a:latin typeface="+mn-lt"/>
                          <a:ea typeface="+mn-ea"/>
                          <a:cs typeface="+mn-cs"/>
                        </a:rPr>
                        <a:t>filldir_t</a:t>
                      </a:r>
                      <a:r>
                        <a:rPr lang="en-US" altLang="zh-CN" sz="2000" b="1" kern="1200" dirty="0" smtClean="0">
                          <a:solidFill>
                            <a:schemeClr val="tx1"/>
                          </a:solidFill>
                          <a:effectLst/>
                          <a:latin typeface="+mn-lt"/>
                          <a:ea typeface="+mn-ea"/>
                          <a:cs typeface="+mn-cs"/>
                        </a:rPr>
                        <a:t>);</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zh-CN" altLang="en-US" sz="2000" b="1" kern="1200" dirty="0" smtClean="0">
                          <a:solidFill>
                            <a:schemeClr val="tx1"/>
                          </a:solidFill>
                          <a:effectLst/>
                          <a:latin typeface="+mn-lt"/>
                          <a:ea typeface="+mn-ea"/>
                          <a:cs typeface="+mn-cs"/>
                        </a:rPr>
                        <a:t>文件打开操作</a:t>
                      </a:r>
                      <a:r>
                        <a:rPr lang="zh-CN" altLang="en-US" sz="2000" dirty="0" smtClean="0">
                          <a:solidFill>
                            <a:schemeClr val="tx1"/>
                          </a:solidFill>
                        </a:rPr>
                        <a:t/>
                      </a:r>
                      <a:br>
                        <a:rPr lang="zh-CN" altLang="en-US" sz="2000" dirty="0" smtClean="0">
                          <a:solidFill>
                            <a:schemeClr val="tx1"/>
                          </a:solidFill>
                        </a:rPr>
                      </a:br>
                      <a:r>
                        <a:rPr lang="zh-CN" altLang="en-US"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int</a:t>
                      </a:r>
                      <a:r>
                        <a:rPr lang="en-US" altLang="zh-CN" sz="2000" b="1" kern="1200" dirty="0" smtClean="0">
                          <a:solidFill>
                            <a:schemeClr val="tx1"/>
                          </a:solidFill>
                          <a:effectLst/>
                          <a:latin typeface="+mn-lt"/>
                          <a:ea typeface="+mn-ea"/>
                          <a:cs typeface="+mn-cs"/>
                        </a:rPr>
                        <a:t> (*open)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a:t>
                      </a:r>
                      <a:r>
                        <a:rPr lang="en-US" altLang="zh-CN" sz="2000" b="1" kern="1200" dirty="0" err="1" smtClean="0">
                          <a:solidFill>
                            <a:schemeClr val="tx1"/>
                          </a:solidFill>
                          <a:effectLst/>
                          <a:latin typeface="+mn-lt"/>
                          <a:ea typeface="+mn-ea"/>
                          <a:cs typeface="+mn-cs"/>
                        </a:rPr>
                        <a:t>inode</a:t>
                      </a:r>
                      <a:r>
                        <a:rPr lang="en-US" altLang="zh-CN" sz="2000" b="1" kern="1200" dirty="0" smtClean="0">
                          <a:solidFill>
                            <a:schemeClr val="tx1"/>
                          </a:solidFill>
                          <a:effectLst/>
                          <a:latin typeface="+mn-lt"/>
                          <a:ea typeface="+mn-ea"/>
                          <a:cs typeface="+mn-cs"/>
                        </a:rPr>
                        <a:t> *, </a:t>
                      </a:r>
                      <a:r>
                        <a:rPr lang="en-US" altLang="zh-CN" sz="2000" b="1" kern="1200" dirty="0" err="1" smtClean="0">
                          <a:solidFill>
                            <a:schemeClr val="tx1"/>
                          </a:solidFill>
                          <a:effectLst/>
                          <a:latin typeface="+mn-lt"/>
                          <a:ea typeface="+mn-ea"/>
                          <a:cs typeface="+mn-cs"/>
                        </a:rPr>
                        <a:t>struct</a:t>
                      </a:r>
                      <a:r>
                        <a:rPr lang="en-US" altLang="zh-CN" sz="2000" b="1" kern="1200" dirty="0" smtClean="0">
                          <a:solidFill>
                            <a:schemeClr val="tx1"/>
                          </a:solidFill>
                          <a:effectLst/>
                          <a:latin typeface="+mn-lt"/>
                          <a:ea typeface="+mn-ea"/>
                          <a:cs typeface="+mn-cs"/>
                        </a:rPr>
                        <a:t> file *);</a:t>
                      </a:r>
                      <a:r>
                        <a:rPr lang="en-US" altLang="zh-CN" sz="2000" dirty="0" smtClean="0">
                          <a:solidFill>
                            <a:schemeClr val="tx1"/>
                          </a:solidFill>
                        </a:rPr>
                        <a:t/>
                      </a:r>
                      <a:br>
                        <a:rPr lang="en-US" altLang="zh-CN" sz="2000" dirty="0" smtClean="0">
                          <a:solidFill>
                            <a:schemeClr val="tx1"/>
                          </a:solidFill>
                        </a:rPr>
                      </a:br>
                      <a:r>
                        <a:rPr lang="en-US" altLang="zh-CN" sz="2000" b="1" kern="1200" dirty="0" smtClean="0">
                          <a:solidFill>
                            <a:schemeClr val="tx1"/>
                          </a:solidFill>
                          <a:effectLst/>
                          <a:latin typeface="+mn-lt"/>
                          <a:ea typeface="+mn-ea"/>
                          <a:cs typeface="+mn-cs"/>
                        </a:rPr>
                        <a:t>    ……</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tx1"/>
                          </a:solidFill>
                        </a:rPr>
                        <a:t>};</a:t>
                      </a:r>
                      <a:br>
                        <a:rPr lang="en-US" altLang="zh-CN" sz="2000" dirty="0" smtClean="0">
                          <a:solidFill>
                            <a:schemeClr val="tx1"/>
                          </a:solidFill>
                        </a:rPr>
                      </a:br>
                      <a:r>
                        <a:rPr lang="en-US" altLang="zh-CN" sz="2000" dirty="0" smtClean="0">
                          <a:solidFill>
                            <a:schemeClr val="tx1"/>
                          </a:solidFill>
                        </a:rPr>
                        <a:t/>
                      </a:r>
                      <a:br>
                        <a:rPr lang="en-US" altLang="zh-CN" sz="2000" dirty="0" smtClean="0">
                          <a:solidFill>
                            <a:schemeClr val="tx1"/>
                          </a:solidFill>
                        </a:rPr>
                      </a:br>
                      <a:endParaRPr lang="zh-CN" altLang="en-US" sz="2000" b="1" dirty="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750363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超级块、安装点和具体的文件系统的</a:t>
            </a:r>
            <a:r>
              <a:rPr lang="zh-CN" altLang="en-US" dirty="0" smtClean="0"/>
              <a:t>关系</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143" y="1085943"/>
            <a:ext cx="6187986" cy="5810264"/>
          </a:xfrm>
          <a:effectLst>
            <a:outerShdw blurRad="50800" dist="88900" dir="2700000" algn="tl" rotWithShape="0">
              <a:prstClr val="black">
                <a:alpha val="40000"/>
              </a:prstClr>
            </a:outerShdw>
          </a:effectLst>
        </p:spPr>
      </p:pic>
    </p:spTree>
    <p:extLst>
      <p:ext uri="{BB962C8B-B14F-4D97-AF65-F5344CB8AC3E}">
        <p14:creationId xmlns:p14="http://schemas.microsoft.com/office/powerpoint/2010/main" val="1036485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
            </a:r>
            <a:r>
              <a:rPr lang="en-US" altLang="zh-CN" dirty="0" smtClean="0"/>
              <a:t>amespace</a:t>
            </a:r>
            <a:r>
              <a:rPr lang="zh-CN" altLang="en-US" dirty="0" smtClean="0"/>
              <a:t>、</a:t>
            </a:r>
            <a:r>
              <a:rPr lang="en-US" altLang="zh-CN" dirty="0" smtClean="0"/>
              <a:t>file</a:t>
            </a:r>
            <a:r>
              <a:rPr lang="zh-CN" altLang="en-US" dirty="0" smtClean="0"/>
              <a:t>、</a:t>
            </a:r>
            <a:r>
              <a:rPr lang="en-US" altLang="zh-CN" dirty="0" err="1" smtClean="0"/>
              <a:t>files_struct</a:t>
            </a:r>
            <a:r>
              <a:rPr lang="zh-CN" altLang="en-US" dirty="0" smtClean="0"/>
              <a:t>、</a:t>
            </a:r>
            <a:r>
              <a:rPr lang="en-US" altLang="zh-CN" dirty="0" err="1" smtClean="0"/>
              <a:t>fs_struct</a:t>
            </a:r>
            <a:r>
              <a:rPr lang="zh-CN" altLang="en-US" dirty="0" smtClean="0"/>
              <a:t>关系图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949" y="1175684"/>
            <a:ext cx="7473297" cy="5457474"/>
          </a:xfrm>
          <a:effectLst>
            <a:outerShdw blurRad="50800" dist="88900" dir="2700000" algn="tl" rotWithShape="0">
              <a:prstClr val="black">
                <a:alpha val="40000"/>
              </a:prstClr>
            </a:outerShdw>
          </a:effectLst>
        </p:spPr>
      </p:pic>
    </p:spTree>
    <p:extLst>
      <p:ext uri="{BB962C8B-B14F-4D97-AF65-F5344CB8AC3E}">
        <p14:creationId xmlns:p14="http://schemas.microsoft.com/office/powerpoint/2010/main" val="1782507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进程与超级块、文件、索引结点、目录项的关系</a:t>
            </a:r>
            <a:endParaRPr lang="zh-CN" altLang="en-US" dirty="0"/>
          </a:p>
        </p:txBody>
      </p:sp>
      <p:sp>
        <p:nvSpPr>
          <p:cNvPr id="3" name="内容占位符 2"/>
          <p:cNvSpPr>
            <a:spLocks noGrp="1"/>
          </p:cNvSpPr>
          <p:nvPr>
            <p:ph idx="1"/>
          </p:nvPr>
        </p:nvSpPr>
        <p:spPr/>
        <p:txBody>
          <a:bodyPr/>
          <a:lstStyle/>
          <a:p>
            <a:pPr marL="0" defTabSz="914400"/>
            <a:r>
              <a:rPr lang="zh-CN" altLang="en-US" sz="2800" dirty="0">
                <a:solidFill>
                  <a:schemeClr val="tx1"/>
                </a:solidFill>
              </a:rPr>
              <a:t>进程通过</a:t>
            </a:r>
            <a:r>
              <a:rPr lang="en-US" altLang="zh-CN" sz="2800" dirty="0" err="1">
                <a:solidFill>
                  <a:schemeClr val="tx1"/>
                </a:solidFill>
              </a:rPr>
              <a:t>task_struct</a:t>
            </a:r>
            <a:r>
              <a:rPr lang="zh-CN" altLang="en-US" sz="2800" dirty="0">
                <a:solidFill>
                  <a:schemeClr val="tx1"/>
                </a:solidFill>
              </a:rPr>
              <a:t>中的一个域</a:t>
            </a:r>
            <a:r>
              <a:rPr lang="en-US" altLang="zh-CN" sz="2800" dirty="0" err="1">
                <a:solidFill>
                  <a:schemeClr val="tx1"/>
                </a:solidFill>
              </a:rPr>
              <a:t>files_struct</a:t>
            </a:r>
            <a:r>
              <a:rPr lang="en-US" altLang="zh-CN" sz="2800" dirty="0">
                <a:solidFill>
                  <a:schemeClr val="tx1"/>
                </a:solidFill>
              </a:rPr>
              <a:t> file</a:t>
            </a:r>
            <a:r>
              <a:rPr lang="zh-CN" altLang="en-US" sz="2800" dirty="0">
                <a:solidFill>
                  <a:schemeClr val="tx1"/>
                </a:solidFill>
              </a:rPr>
              <a:t>来了解它当前打开的文件对象；我们通常所说的文件描述符其实就是进程打开的文件对象数据的索引值。文件对象通过域</a:t>
            </a:r>
            <a:r>
              <a:rPr lang="en-US" altLang="zh-CN" sz="2800" dirty="0" err="1">
                <a:solidFill>
                  <a:schemeClr val="tx1"/>
                </a:solidFill>
              </a:rPr>
              <a:t>f_dentry</a:t>
            </a:r>
            <a:r>
              <a:rPr lang="zh-CN" altLang="en-US" sz="2800" dirty="0">
                <a:solidFill>
                  <a:schemeClr val="tx1"/>
                </a:solidFill>
              </a:rPr>
              <a:t>找到它对应的</a:t>
            </a:r>
            <a:r>
              <a:rPr lang="en-US" altLang="zh-CN" sz="2800" dirty="0" err="1">
                <a:solidFill>
                  <a:schemeClr val="tx1"/>
                </a:solidFill>
              </a:rPr>
              <a:t>dentry</a:t>
            </a:r>
            <a:r>
              <a:rPr lang="zh-CN" altLang="en-US" sz="2800" dirty="0">
                <a:solidFill>
                  <a:schemeClr val="tx1"/>
                </a:solidFill>
              </a:rPr>
              <a:t>对象，再由</a:t>
            </a:r>
            <a:r>
              <a:rPr lang="en-US" altLang="zh-CN" sz="2800" dirty="0" err="1">
                <a:solidFill>
                  <a:schemeClr val="tx1"/>
                </a:solidFill>
              </a:rPr>
              <a:t>dentry</a:t>
            </a:r>
            <a:r>
              <a:rPr lang="zh-CN" altLang="en-US" sz="2800" dirty="0">
                <a:solidFill>
                  <a:schemeClr val="tx1"/>
                </a:solidFill>
              </a:rPr>
              <a:t>对象的域</a:t>
            </a:r>
            <a:r>
              <a:rPr lang="en-US" altLang="zh-CN" sz="2800" dirty="0" err="1">
                <a:solidFill>
                  <a:schemeClr val="tx1"/>
                </a:solidFill>
              </a:rPr>
              <a:t>d_inode</a:t>
            </a:r>
            <a:r>
              <a:rPr lang="zh-CN" altLang="en-US" sz="2800" dirty="0">
                <a:solidFill>
                  <a:schemeClr val="tx1"/>
                </a:solidFill>
              </a:rPr>
              <a:t>找到它对应的索引结点，这样就建立了文件对象与实际物理文件的关联。另外，文件对象所对应的文件操作函数列表时通过索引结点的域</a:t>
            </a:r>
            <a:r>
              <a:rPr lang="en-US" altLang="zh-CN" sz="2800" dirty="0" err="1">
                <a:solidFill>
                  <a:schemeClr val="tx1"/>
                </a:solidFill>
              </a:rPr>
              <a:t>i_fop</a:t>
            </a:r>
            <a:r>
              <a:rPr lang="zh-CN" altLang="en-US" sz="2800" dirty="0">
                <a:solidFill>
                  <a:schemeClr val="tx1"/>
                </a:solidFill>
              </a:rPr>
              <a:t>得到的。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44" y="1341440"/>
            <a:ext cx="8370561" cy="4352085"/>
          </a:xfrm>
          <a:prstGeom prst="rect">
            <a:avLst/>
          </a:prstGeom>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339540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辅助函数 （和路径查找相关）</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8"/>
          <p:cNvGraphicFramePr>
            <a:graphicFrameLocks/>
          </p:cNvGraphicFramePr>
          <p:nvPr>
            <p:extLst>
              <p:ext uri="{D42A27DB-BD31-4B8C-83A1-F6EECF244321}">
                <p14:modId xmlns:p14="http://schemas.microsoft.com/office/powerpoint/2010/main" val="4112760970"/>
              </p:ext>
            </p:extLst>
          </p:nvPr>
        </p:nvGraphicFramePr>
        <p:xfrm>
          <a:off x="755650" y="1341440"/>
          <a:ext cx="7997825" cy="4663440"/>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nameidata</a:t>
                      </a:r>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dentry</a:t>
                      </a:r>
                      <a:r>
                        <a:rPr lang="en-US" altLang="zh-CN" sz="2000" dirty="0" smtClean="0">
                          <a:solidFill>
                            <a:schemeClr val="tx1"/>
                          </a:solidFill>
                        </a:rPr>
                        <a:t>  *</a:t>
                      </a:r>
                      <a:r>
                        <a:rPr lang="en-US" altLang="zh-CN" sz="2000" dirty="0" err="1" smtClean="0">
                          <a:solidFill>
                            <a:schemeClr val="tx1"/>
                          </a:solidFill>
                        </a:rPr>
                        <a:t>dentry</a:t>
                      </a:r>
                      <a:r>
                        <a:rPr lang="en-US" altLang="zh-CN" sz="2000" dirty="0" smtClean="0">
                          <a:solidFill>
                            <a:schemeClr val="tx1"/>
                          </a:solidFill>
                        </a:rPr>
                        <a:t>;     /*</a:t>
                      </a:r>
                      <a:r>
                        <a:rPr lang="zh-CN" altLang="en-US" sz="2000" dirty="0" smtClean="0">
                          <a:solidFill>
                            <a:schemeClr val="tx1"/>
                          </a:solidFill>
                        </a:rPr>
                        <a:t>目录项对象的地址*</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vfsmount</a:t>
                      </a:r>
                      <a:r>
                        <a:rPr lang="en-US" altLang="zh-CN" sz="2000" dirty="0" smtClean="0">
                          <a:solidFill>
                            <a:schemeClr val="tx1"/>
                          </a:solidFill>
                        </a:rPr>
                        <a:t>  *</a:t>
                      </a:r>
                      <a:r>
                        <a:rPr lang="en-US" altLang="zh-CN" sz="2000" dirty="0" err="1" smtClean="0">
                          <a:solidFill>
                            <a:schemeClr val="tx1"/>
                          </a:solidFill>
                        </a:rPr>
                        <a:t>mnt</a:t>
                      </a:r>
                      <a:r>
                        <a:rPr lang="en-US" altLang="zh-CN" sz="2000" dirty="0" smtClean="0">
                          <a:solidFill>
                            <a:schemeClr val="tx1"/>
                          </a:solidFill>
                        </a:rPr>
                        <a:t>;      /*</a:t>
                      </a:r>
                      <a:r>
                        <a:rPr lang="zh-CN" altLang="en-US" sz="2000" dirty="0" smtClean="0">
                          <a:solidFill>
                            <a:schemeClr val="tx1"/>
                          </a:solidFill>
                        </a:rPr>
                        <a:t>安装点的数据*</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qstr</a:t>
                      </a:r>
                      <a:r>
                        <a:rPr lang="en-US" altLang="zh-CN" sz="2000" dirty="0" smtClean="0">
                          <a:solidFill>
                            <a:schemeClr val="tx1"/>
                          </a:solidFill>
                        </a:rPr>
                        <a:t>  last;          /*</a:t>
                      </a:r>
                      <a:r>
                        <a:rPr lang="zh-CN" altLang="en-US" sz="2000" dirty="0" smtClean="0">
                          <a:solidFill>
                            <a:schemeClr val="tx1"/>
                          </a:solidFill>
                        </a:rPr>
                        <a:t>路径中的最后一个</a:t>
                      </a:r>
                      <a:r>
                        <a:rPr lang="en-US" altLang="zh-CN" sz="2000" dirty="0" smtClean="0">
                          <a:solidFill>
                            <a:schemeClr val="tx1"/>
                          </a:solidFill>
                        </a:rPr>
                        <a:t>component*/</a:t>
                      </a:r>
                    </a:p>
                    <a:p>
                      <a:r>
                        <a:rPr lang="en-US" altLang="zh-CN" sz="2000" dirty="0" smtClean="0">
                          <a:solidFill>
                            <a:schemeClr val="tx1"/>
                          </a:solidFill>
                        </a:rPr>
                        <a:t>        unsigned </a:t>
                      </a:r>
                      <a:r>
                        <a:rPr lang="en-US" altLang="zh-CN" sz="2000" dirty="0" err="1" smtClean="0">
                          <a:solidFill>
                            <a:schemeClr val="tx1"/>
                          </a:solidFill>
                        </a:rPr>
                        <a:t>int</a:t>
                      </a:r>
                      <a:r>
                        <a:rPr lang="en-US" altLang="zh-CN" sz="2000" dirty="0" smtClean="0">
                          <a:solidFill>
                            <a:schemeClr val="tx1"/>
                          </a:solidFill>
                        </a:rPr>
                        <a:t>  flags;        /*</a:t>
                      </a:r>
                      <a:r>
                        <a:rPr lang="zh-CN" altLang="en-US" sz="2000" dirty="0" smtClean="0">
                          <a:solidFill>
                            <a:schemeClr val="tx1"/>
                          </a:solidFill>
                        </a:rPr>
                        <a:t>查找标识*</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last_type</a:t>
                      </a:r>
                      <a:r>
                        <a:rPr lang="en-US" altLang="zh-CN" sz="2000" dirty="0" smtClean="0">
                          <a:solidFill>
                            <a:schemeClr val="tx1"/>
                          </a:solidFill>
                        </a:rPr>
                        <a:t>;             /*</a:t>
                      </a:r>
                      <a:r>
                        <a:rPr lang="zh-CN" altLang="en-US" sz="2000" dirty="0" smtClean="0">
                          <a:solidFill>
                            <a:schemeClr val="tx1"/>
                          </a:solidFill>
                        </a:rPr>
                        <a:t>路径中的最后一个</a:t>
                      </a:r>
                      <a:r>
                        <a:rPr lang="en-US" altLang="zh-CN" sz="2000" dirty="0" smtClean="0">
                          <a:solidFill>
                            <a:schemeClr val="tx1"/>
                          </a:solidFill>
                        </a:rPr>
                        <a:t>component</a:t>
                      </a:r>
                      <a:r>
                        <a:rPr lang="zh-CN" altLang="en-US" sz="2000" dirty="0" smtClean="0">
                          <a:solidFill>
                            <a:schemeClr val="tx1"/>
                          </a:solidFill>
                        </a:rPr>
                        <a:t>的类型*</a:t>
                      </a:r>
                      <a:r>
                        <a:rPr lang="en-US" altLang="zh-CN" sz="2000" dirty="0" smtClean="0">
                          <a:solidFill>
                            <a:schemeClr val="tx1"/>
                          </a:solidFill>
                        </a:rPr>
                        <a:t>/</a:t>
                      </a:r>
                    </a:p>
                    <a:p>
                      <a:r>
                        <a:rPr lang="en-US" altLang="zh-CN" sz="2000" dirty="0" smtClean="0">
                          <a:solidFill>
                            <a:schemeClr val="tx1"/>
                          </a:solidFill>
                        </a:rPr>
                        <a:t>        unsigned  depth;            /*</a:t>
                      </a:r>
                      <a:r>
                        <a:rPr lang="zh-CN" altLang="en-US" sz="2000" dirty="0" smtClean="0">
                          <a:solidFill>
                            <a:schemeClr val="tx1"/>
                          </a:solidFill>
                        </a:rPr>
                        <a:t>当前</a:t>
                      </a:r>
                      <a:r>
                        <a:rPr lang="en-US" altLang="zh-CN" sz="2000" dirty="0" smtClean="0">
                          <a:solidFill>
                            <a:schemeClr val="tx1"/>
                          </a:solidFill>
                        </a:rPr>
                        <a:t>symbolic link</a:t>
                      </a:r>
                      <a:r>
                        <a:rPr lang="zh-CN" altLang="en-US" sz="2000" dirty="0" smtClean="0">
                          <a:solidFill>
                            <a:schemeClr val="tx1"/>
                          </a:solidFill>
                        </a:rPr>
                        <a:t>的嵌套深度，不能大于</a:t>
                      </a:r>
                      <a:r>
                        <a:rPr lang="en-US" altLang="zh-CN" sz="2000" dirty="0" smtClean="0">
                          <a:solidFill>
                            <a:schemeClr val="tx1"/>
                          </a:solidFill>
                        </a:rPr>
                        <a:t>6*/</a:t>
                      </a:r>
                    </a:p>
                    <a:p>
                      <a:r>
                        <a:rPr lang="en-US" altLang="zh-CN" sz="2000" dirty="0" smtClean="0">
                          <a:solidFill>
                            <a:schemeClr val="tx1"/>
                          </a:solidFill>
                        </a:rPr>
                        <a:t>        char   *</a:t>
                      </a:r>
                      <a:r>
                        <a:rPr lang="en-US" altLang="zh-CN" sz="2000" dirty="0" err="1" smtClean="0">
                          <a:solidFill>
                            <a:schemeClr val="tx1"/>
                          </a:solidFill>
                        </a:rPr>
                        <a:t>saved_names</a:t>
                      </a:r>
                      <a:r>
                        <a:rPr lang="en-US" altLang="zh-CN" sz="2000" dirty="0" smtClean="0">
                          <a:solidFill>
                            <a:schemeClr val="tx1"/>
                          </a:solidFill>
                        </a:rPr>
                        <a:t>[MAX_NESTED_LINKS + 1];/</a:t>
                      </a:r>
                    </a:p>
                    <a:p>
                      <a:r>
                        <a:rPr lang="en-US" altLang="zh-CN" sz="2000" dirty="0" smtClean="0">
                          <a:solidFill>
                            <a:schemeClr val="tx1"/>
                          </a:solidFill>
                        </a:rPr>
                        <a:t>                                    /*</a:t>
                      </a:r>
                      <a:r>
                        <a:rPr lang="zh-CN" altLang="en-US" sz="2000" dirty="0" smtClean="0">
                          <a:solidFill>
                            <a:schemeClr val="tx1"/>
                          </a:solidFill>
                        </a:rPr>
                        <a:t>和嵌套</a:t>
                      </a:r>
                      <a:r>
                        <a:rPr lang="en-US" altLang="zh-CN" sz="2000" dirty="0" smtClean="0">
                          <a:solidFill>
                            <a:schemeClr val="tx1"/>
                          </a:solidFill>
                        </a:rPr>
                        <a:t>symbolic link </a:t>
                      </a:r>
                      <a:r>
                        <a:rPr lang="zh-CN" altLang="en-US" sz="2000" dirty="0" smtClean="0">
                          <a:solidFill>
                            <a:schemeClr val="tx1"/>
                          </a:solidFill>
                        </a:rPr>
                        <a:t>相关的</a:t>
                      </a:r>
                      <a:r>
                        <a:rPr lang="en-US" altLang="zh-CN" sz="2000" dirty="0" smtClean="0">
                          <a:solidFill>
                            <a:schemeClr val="tx1"/>
                          </a:solidFill>
                        </a:rPr>
                        <a:t>pathname*/</a:t>
                      </a:r>
                    </a:p>
                    <a:p>
                      <a:r>
                        <a:rPr lang="en-US" altLang="zh-CN" sz="2000" dirty="0" smtClean="0">
                          <a:solidFill>
                            <a:schemeClr val="tx1"/>
                          </a:solidFill>
                        </a:rPr>
                        <a:t>        union {</a:t>
                      </a:r>
                    </a:p>
                    <a:p>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open_intent</a:t>
                      </a:r>
                      <a:r>
                        <a:rPr lang="en-US" altLang="zh-CN" sz="2000" dirty="0" smtClean="0">
                          <a:solidFill>
                            <a:schemeClr val="tx1"/>
                          </a:solidFill>
                        </a:rPr>
                        <a:t> open; /*</a:t>
                      </a:r>
                      <a:r>
                        <a:rPr lang="zh-CN" altLang="en-US" sz="2000" dirty="0" smtClean="0">
                          <a:solidFill>
                            <a:schemeClr val="tx1"/>
                          </a:solidFill>
                        </a:rPr>
                        <a:t>说明文件该如何访问*</a:t>
                      </a:r>
                      <a:r>
                        <a:rPr lang="en-US" altLang="zh-CN" sz="2000" dirty="0" smtClean="0">
                          <a:solidFill>
                            <a:schemeClr val="tx1"/>
                          </a:solidFill>
                        </a:rPr>
                        <a:t>/</a:t>
                      </a:r>
                    </a:p>
                    <a:p>
                      <a:r>
                        <a:rPr lang="en-US" altLang="zh-CN" sz="2000" dirty="0" smtClean="0">
                          <a:solidFill>
                            <a:schemeClr val="tx1"/>
                          </a:solidFill>
                        </a:rPr>
                        <a:t>        } intent;   /*</a:t>
                      </a:r>
                      <a:r>
                        <a:rPr lang="zh-CN" altLang="en-US" sz="2000" dirty="0" smtClean="0">
                          <a:solidFill>
                            <a:schemeClr val="tx1"/>
                          </a:solidFill>
                        </a:rPr>
                        <a:t>专用数据*</a:t>
                      </a:r>
                      <a:r>
                        <a:rPr lang="en-US" altLang="zh-CN" sz="2000" dirty="0" smtClean="0">
                          <a:solidFill>
                            <a:schemeClr val="tx1"/>
                          </a:solidFill>
                        </a:rPr>
                        <a:t>/</a:t>
                      </a:r>
                    </a:p>
                    <a:p>
                      <a:r>
                        <a:rPr lang="en-US" altLang="zh-CN" sz="2000" dirty="0" smtClean="0">
                          <a:solidFill>
                            <a:schemeClr val="tx1"/>
                          </a:solidFill>
                        </a:rPr>
                        <a:t>};</a:t>
                      </a:r>
                      <a:br>
                        <a:rPr lang="en-US" altLang="zh-CN" sz="2000" dirty="0" smtClean="0">
                          <a:solidFill>
                            <a:schemeClr val="tx1"/>
                          </a:solidFill>
                        </a:rPr>
                      </a:br>
                      <a:endParaRPr lang="zh-CN" altLang="en-US" sz="2000" b="1" dirty="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2014649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实战：</a:t>
            </a:r>
            <a:r>
              <a:rPr lang="en-US" altLang="zh-CN" sz="3200" dirty="0" err="1" smtClean="0"/>
              <a:t>sys_open</a:t>
            </a:r>
            <a:r>
              <a:rPr lang="en-US" altLang="zh-CN" sz="3200" dirty="0" smtClean="0"/>
              <a:t>()</a:t>
            </a:r>
            <a:r>
              <a:rPr lang="zh-CN" altLang="en-US" sz="3200" dirty="0" smtClean="0"/>
              <a:t>函数分析</a:t>
            </a:r>
            <a:endParaRPr lang="zh-CN" altLang="en-US" sz="3200" dirty="0"/>
          </a:p>
        </p:txBody>
      </p:sp>
      <p:sp>
        <p:nvSpPr>
          <p:cNvPr id="3" name="内容占位符 2"/>
          <p:cNvSpPr>
            <a:spLocks noGrp="1"/>
          </p:cNvSpPr>
          <p:nvPr>
            <p:ph idx="1"/>
          </p:nvPr>
        </p:nvSpPr>
        <p:spPr/>
        <p:txBody>
          <a:bodyPr/>
          <a:lstStyle/>
          <a:p>
            <a:pPr marL="0" defTabSz="914400"/>
            <a:endParaRPr lang="en-US" altLang="zh-CN" sz="2400" dirty="0" smtClean="0">
              <a:solidFill>
                <a:schemeClr val="tx1"/>
              </a:solidFill>
            </a:endParaRPr>
          </a:p>
          <a:p>
            <a:pPr marL="0" defTabSz="914400"/>
            <a:endParaRPr lang="en-US" altLang="zh-CN" sz="2400" dirty="0">
              <a:solidFill>
                <a:schemeClr val="tx1"/>
              </a:solidFill>
            </a:endParaRPr>
          </a:p>
          <a:p>
            <a:pPr marL="0" defTabSz="914400"/>
            <a:endParaRPr lang="en-US" altLang="zh-CN" sz="2400" dirty="0" smtClean="0">
              <a:solidFill>
                <a:schemeClr val="tx1"/>
              </a:solidFill>
            </a:endParaRPr>
          </a:p>
          <a:p>
            <a:pPr marL="0" defTabSz="914400"/>
            <a:endParaRPr lang="en-US" altLang="zh-CN" sz="2400" dirty="0">
              <a:solidFill>
                <a:schemeClr val="tx1"/>
              </a:solidFill>
            </a:endParaRPr>
          </a:p>
          <a:p>
            <a:pPr marL="0" defTabSz="914400"/>
            <a:r>
              <a:rPr lang="en-US" altLang="zh-CN" sz="2400" dirty="0" err="1" smtClean="0">
                <a:solidFill>
                  <a:schemeClr val="tx1"/>
                </a:solidFill>
              </a:rPr>
              <a:t>sys_open</a:t>
            </a:r>
            <a:r>
              <a:rPr lang="zh-CN" altLang="en-US" sz="2400" dirty="0">
                <a:solidFill>
                  <a:schemeClr val="tx1"/>
                </a:solidFill>
              </a:rPr>
              <a:t>系统调用打开或创建一个文件，成功则返回该文件的描述符</a:t>
            </a:r>
            <a:r>
              <a:rPr lang="en-US" altLang="zh-CN" sz="2400" dirty="0">
                <a:solidFill>
                  <a:schemeClr val="tx1"/>
                </a:solidFill>
              </a:rPr>
              <a:t>(</a:t>
            </a:r>
            <a:r>
              <a:rPr lang="zh-CN" altLang="en-US" sz="2400" dirty="0">
                <a:solidFill>
                  <a:schemeClr val="tx1"/>
                </a:solidFill>
              </a:rPr>
              <a:t>也就是前面所说的</a:t>
            </a:r>
            <a:r>
              <a:rPr lang="en-US" altLang="zh-CN" sz="2400" dirty="0" err="1">
                <a:solidFill>
                  <a:schemeClr val="tx1"/>
                </a:solidFill>
              </a:rPr>
              <a:t>files_struct</a:t>
            </a:r>
            <a:r>
              <a:rPr lang="zh-CN" altLang="en-US" sz="2400" dirty="0">
                <a:solidFill>
                  <a:schemeClr val="tx1"/>
                </a:solidFill>
              </a:rPr>
              <a:t>中</a:t>
            </a:r>
            <a:r>
              <a:rPr lang="en-US" altLang="zh-CN" sz="2400" dirty="0" err="1">
                <a:solidFill>
                  <a:schemeClr val="tx1"/>
                </a:solidFill>
              </a:rPr>
              <a:t>fd</a:t>
            </a:r>
            <a:r>
              <a:rPr lang="en-US" altLang="zh-CN" sz="2400" dirty="0">
                <a:solidFill>
                  <a:schemeClr val="tx1"/>
                </a:solidFill>
              </a:rPr>
              <a:t>[]</a:t>
            </a:r>
            <a:r>
              <a:rPr lang="zh-CN" altLang="en-US" sz="2400" dirty="0">
                <a:solidFill>
                  <a:schemeClr val="tx1"/>
                </a:solidFill>
              </a:rPr>
              <a:t>的索引值</a:t>
            </a:r>
            <a:r>
              <a:rPr lang="en-US" altLang="zh-CN" sz="2400" dirty="0" smtClean="0">
                <a:solidFill>
                  <a:schemeClr val="tx1"/>
                </a:solidFill>
              </a:rPr>
              <a:t>)</a:t>
            </a:r>
          </a:p>
          <a:p>
            <a:pPr marL="0" defTabSz="914400"/>
            <a:endParaRPr lang="zh-CN" altLang="en-US" sz="2400" dirty="0">
              <a:solidFill>
                <a:schemeClr val="tx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1341440"/>
            <a:ext cx="5653368" cy="1508982"/>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7418" t="9155" r="21037"/>
          <a:stretch/>
        </p:blipFill>
        <p:spPr>
          <a:xfrm>
            <a:off x="1064933" y="859364"/>
            <a:ext cx="6909174" cy="5998636"/>
          </a:xfrm>
          <a:prstGeom prst="rect">
            <a:avLst/>
          </a:prstGeom>
        </p:spPr>
      </p:pic>
    </p:spTree>
    <p:extLst>
      <p:ext uri="{BB962C8B-B14F-4D97-AF65-F5344CB8AC3E}">
        <p14:creationId xmlns:p14="http://schemas.microsoft.com/office/powerpoint/2010/main" val="221767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solidFill>
            <a:schemeClr val="bg1"/>
          </a:solidFill>
          <a:ln>
            <a:noFill/>
          </a:ln>
        </p:spPr>
        <p:txBody>
          <a:bodyPr/>
          <a:lstStyle/>
          <a:p>
            <a:r>
              <a:rPr lang="en-US" altLang="zh-CN" sz="2400" b="1" dirty="0">
                <a:solidFill>
                  <a:srgbClr val="FF0000"/>
                </a:solidFill>
                <a:hlinkClick r:id="rId2"/>
              </a:rPr>
              <a:t>http://www.ibm.com/developerworks/cn/linux/l-vfs</a:t>
            </a:r>
            <a:r>
              <a:rPr lang="en-US" altLang="zh-CN" sz="2400" b="1" dirty="0" smtClean="0">
                <a:solidFill>
                  <a:srgbClr val="FF0000"/>
                </a:solidFill>
                <a:hlinkClick r:id="rId2"/>
              </a:rPr>
              <a:t>/</a:t>
            </a:r>
            <a:endParaRPr lang="en-US" altLang="zh-CN" sz="2400" b="1" dirty="0" smtClean="0">
              <a:solidFill>
                <a:srgbClr val="FF0000"/>
              </a:solidFill>
            </a:endParaRPr>
          </a:p>
          <a:p>
            <a:r>
              <a:rPr lang="en-US" altLang="zh-CN" sz="2400" b="1" dirty="0">
                <a:solidFill>
                  <a:srgbClr val="FF0000"/>
                </a:solidFill>
                <a:hlinkClick r:id="rId3"/>
              </a:rPr>
              <a:t>http://www.ibm.com/developerworks/cn/linux/l-cn-vfs</a:t>
            </a:r>
            <a:r>
              <a:rPr lang="en-US" altLang="zh-CN" sz="2400" b="1" dirty="0" smtClean="0">
                <a:solidFill>
                  <a:srgbClr val="FF0000"/>
                </a:solidFill>
                <a:hlinkClick r:id="rId3"/>
              </a:rPr>
              <a:t>/</a:t>
            </a:r>
            <a:endParaRPr lang="en-US" altLang="zh-CN" sz="2400" b="1" dirty="0" smtClean="0">
              <a:solidFill>
                <a:srgbClr val="FF0000"/>
              </a:solidFill>
            </a:endParaRPr>
          </a:p>
          <a:p>
            <a:r>
              <a:rPr lang="en-US" altLang="zh-CN" sz="2400" b="1" dirty="0">
                <a:solidFill>
                  <a:srgbClr val="FF0000"/>
                </a:solidFill>
                <a:hlinkClick r:id="rId4"/>
              </a:rPr>
              <a:t>http://</a:t>
            </a:r>
            <a:r>
              <a:rPr lang="en-US" altLang="zh-CN" sz="2400" b="1" dirty="0" smtClean="0">
                <a:solidFill>
                  <a:srgbClr val="FF0000"/>
                </a:solidFill>
                <a:hlinkClick r:id="rId4"/>
              </a:rPr>
              <a:t>biancheng.dnbcw.info/linux/258239.html</a:t>
            </a:r>
            <a:endParaRPr lang="en-US" altLang="zh-CN" sz="2400" b="1" dirty="0" smtClean="0">
              <a:solidFill>
                <a:srgbClr val="FF0000"/>
              </a:solidFill>
            </a:endParaRPr>
          </a:p>
          <a:p>
            <a:r>
              <a:rPr lang="en-US" altLang="zh-CN" sz="2400" b="1" dirty="0">
                <a:solidFill>
                  <a:srgbClr val="FF0000"/>
                </a:solidFill>
                <a:hlinkClick r:id="rId5"/>
              </a:rPr>
              <a:t>http://blog.csdn.net/dndxhej/article/details/7422237</a:t>
            </a:r>
            <a:endParaRPr lang="zh-CN" altLang="en-US" sz="2400" b="1" dirty="0">
              <a:solidFill>
                <a:srgbClr val="FF0000"/>
              </a:solidFill>
            </a:endParaRPr>
          </a:p>
        </p:txBody>
      </p:sp>
    </p:spTree>
    <p:extLst>
      <p:ext uri="{BB962C8B-B14F-4D97-AF65-F5344CB8AC3E}">
        <p14:creationId xmlns:p14="http://schemas.microsoft.com/office/powerpoint/2010/main" val="4070103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VFS</a:t>
            </a:r>
            <a:r>
              <a:rPr lang="zh-CN" altLang="en-US" dirty="0" smtClean="0"/>
              <a:t>在内核中与其他内核模块之间的协作关系</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146" y="1181008"/>
            <a:ext cx="5989358" cy="5210020"/>
          </a:xfr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2169301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VFS</a:t>
            </a:r>
            <a:r>
              <a:rPr lang="zh-CN" altLang="en-US" dirty="0" smtClean="0"/>
              <a:t>的一些基本概念</a:t>
            </a:r>
            <a:endParaRPr lang="zh-CN" altLang="en-US" dirty="0"/>
          </a:p>
        </p:txBody>
      </p:sp>
      <p:sp>
        <p:nvSpPr>
          <p:cNvPr id="3" name="内容占位符 2"/>
          <p:cNvSpPr>
            <a:spLocks noGrp="1"/>
          </p:cNvSpPr>
          <p:nvPr>
            <p:ph idx="1"/>
          </p:nvPr>
        </p:nvSpPr>
        <p:spPr/>
        <p:txBody>
          <a:bodyPr/>
          <a:lstStyle/>
          <a:p>
            <a:pPr marL="0" defTabSz="914400"/>
            <a:r>
              <a:rPr lang="zh-CN" altLang="en-US" sz="2400" b="1" dirty="0">
                <a:solidFill>
                  <a:srgbClr val="FF0000"/>
                </a:solidFill>
              </a:rPr>
              <a:t>文件</a:t>
            </a:r>
            <a:r>
              <a:rPr lang="zh-CN" altLang="en-US" sz="2400" dirty="0">
                <a:solidFill>
                  <a:schemeClr val="tx1"/>
                </a:solidFill>
              </a:rPr>
              <a:t> 一组在逻辑上具有完整意义的信息项的系列。在</a:t>
            </a:r>
            <a:r>
              <a:rPr lang="en-US" altLang="zh-CN" sz="2400" dirty="0">
                <a:solidFill>
                  <a:schemeClr val="tx1"/>
                </a:solidFill>
              </a:rPr>
              <a:t>Linux</a:t>
            </a:r>
            <a:r>
              <a:rPr lang="zh-CN" altLang="en-US" sz="2400" dirty="0">
                <a:solidFill>
                  <a:schemeClr val="tx1"/>
                </a:solidFill>
              </a:rPr>
              <a:t>中，除了普通文件，其他诸如目录、设备、套接字等 也以文件被对待。总之，“一切皆文件”</a:t>
            </a:r>
            <a:r>
              <a:rPr lang="zh-CN" altLang="en-US" sz="2400" dirty="0" smtClean="0">
                <a:solidFill>
                  <a:schemeClr val="tx1"/>
                </a:solidFill>
              </a:rPr>
              <a:t>。</a:t>
            </a:r>
            <a:endParaRPr lang="en-US" altLang="zh-CN" sz="2400" dirty="0" smtClean="0">
              <a:solidFill>
                <a:schemeClr val="tx1"/>
              </a:solidFill>
            </a:endParaRPr>
          </a:p>
          <a:p>
            <a:pPr marL="0" defTabSz="914400"/>
            <a:r>
              <a:rPr lang="zh-CN" altLang="en-US" sz="2400" b="1" dirty="0">
                <a:solidFill>
                  <a:srgbClr val="FF0000"/>
                </a:solidFill>
              </a:rPr>
              <a:t>目录</a:t>
            </a:r>
            <a:r>
              <a:rPr lang="zh-CN" altLang="en-US" sz="2400" dirty="0"/>
              <a:t> 目录好比一个文件夹，用来容纳相关文件。因为目录可以包含子目录，所以目录是可以层层嵌套，形成 文件路径。在</a:t>
            </a:r>
            <a:r>
              <a:rPr lang="en-US" altLang="zh-CN" sz="2400" dirty="0"/>
              <a:t>Linux</a:t>
            </a:r>
            <a:r>
              <a:rPr lang="zh-CN" altLang="en-US" sz="2400" dirty="0"/>
              <a:t>中，目录也是以一种特殊文件被对待的，所以用于文件的操作同样也可以用在目录上</a:t>
            </a:r>
            <a:r>
              <a:rPr lang="zh-CN" altLang="en-US" sz="2400" dirty="0" smtClean="0"/>
              <a:t>。</a:t>
            </a:r>
            <a:endParaRPr lang="en-US" altLang="zh-CN" sz="2400" dirty="0" smtClean="0"/>
          </a:p>
          <a:p>
            <a:pPr marL="0" defTabSz="914400"/>
            <a:r>
              <a:rPr lang="zh-CN" altLang="en-US" sz="2400" b="1" dirty="0">
                <a:solidFill>
                  <a:srgbClr val="FF0000"/>
                </a:solidFill>
              </a:rPr>
              <a:t>目录项</a:t>
            </a:r>
            <a:r>
              <a:rPr lang="zh-CN" altLang="en-US" sz="2400" dirty="0"/>
              <a:t> 在一个文件路径中，路径中的每一部分都被称为目录项；如路径</a:t>
            </a:r>
            <a:r>
              <a:rPr lang="en-US" altLang="zh-CN" sz="2400" dirty="0"/>
              <a:t>/home/source/</a:t>
            </a:r>
            <a:r>
              <a:rPr lang="en-US" altLang="zh-CN" sz="2400" dirty="0" err="1"/>
              <a:t>helloworld.c</a:t>
            </a:r>
            <a:r>
              <a:rPr lang="zh-CN" altLang="en-US" sz="2400" dirty="0"/>
              <a:t>中，目录 </a:t>
            </a:r>
            <a:r>
              <a:rPr lang="en-US" altLang="zh-CN" sz="2400" dirty="0"/>
              <a:t>/, home, source</a:t>
            </a:r>
            <a:r>
              <a:rPr lang="zh-CN" altLang="en-US" sz="2400" dirty="0"/>
              <a:t>和文件 </a:t>
            </a:r>
            <a:r>
              <a:rPr lang="en-US" altLang="zh-CN" sz="2400" dirty="0" err="1"/>
              <a:t>helloworld.c</a:t>
            </a:r>
            <a:r>
              <a:rPr lang="zh-CN" altLang="en-US" sz="2400" dirty="0"/>
              <a:t>都是一个目录项。</a:t>
            </a:r>
            <a:endParaRPr lang="zh-CN" altLang="en-US" sz="2400" dirty="0">
              <a:solidFill>
                <a:schemeClr val="tx1"/>
              </a:solidFill>
            </a:endParaRPr>
          </a:p>
        </p:txBody>
      </p:sp>
    </p:spTree>
    <p:extLst>
      <p:ext uri="{BB962C8B-B14F-4D97-AF65-F5344CB8AC3E}">
        <p14:creationId xmlns:p14="http://schemas.microsoft.com/office/powerpoint/2010/main" val="424142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defTabSz="914400"/>
            <a:r>
              <a:rPr lang="zh-CN" altLang="en-US" sz="2400" b="1" dirty="0">
                <a:solidFill>
                  <a:srgbClr val="FF0000"/>
                </a:solidFill>
              </a:rPr>
              <a:t>索引节点 </a:t>
            </a:r>
            <a:r>
              <a:rPr lang="zh-CN" altLang="en-US" sz="2400" dirty="0">
                <a:solidFill>
                  <a:schemeClr val="tx1"/>
                </a:solidFill>
              </a:rPr>
              <a:t>用于存储文件的元数据的一个数据结构。文件的元数据，也就是文件的相关信息，和文件本身是两个不同 的概念。它包含的是诸如文件的大小、拥有者、创建时间、磁盘位置等和文件相关的信息</a:t>
            </a:r>
            <a:r>
              <a:rPr lang="zh-CN" altLang="en-US" sz="2400" dirty="0" smtClean="0">
                <a:solidFill>
                  <a:schemeClr val="tx1"/>
                </a:solidFill>
              </a:rPr>
              <a:t>。</a:t>
            </a:r>
            <a:endParaRPr lang="en-US" altLang="zh-CN" sz="2400" dirty="0" smtClean="0">
              <a:solidFill>
                <a:schemeClr val="tx1"/>
              </a:solidFill>
            </a:endParaRPr>
          </a:p>
          <a:p>
            <a:pPr marL="0" defTabSz="914400"/>
            <a:r>
              <a:rPr lang="zh-CN" altLang="en-US" sz="2400" b="1" dirty="0">
                <a:solidFill>
                  <a:srgbClr val="FF0000"/>
                </a:solidFill>
              </a:rPr>
              <a:t>超级块</a:t>
            </a:r>
            <a:r>
              <a:rPr lang="zh-CN" altLang="en-US" sz="2400" dirty="0"/>
              <a:t> 用于存储文件系统的控制信息的数据结构。描述文件系统的状态、文件系统类型、大小、区块数、索引节 点数等，存放于磁盘的特定</a:t>
            </a:r>
            <a:r>
              <a:rPr lang="zh-CN" altLang="en-US" sz="2400" dirty="0" smtClean="0"/>
              <a:t>扇区</a:t>
            </a:r>
            <a:r>
              <a:rPr lang="zh-CN" altLang="en-US" sz="2400" dirty="0"/>
              <a:t>中</a:t>
            </a:r>
            <a:r>
              <a:rPr lang="zh-CN" altLang="en-US" sz="2400" dirty="0" smtClean="0"/>
              <a:t>。</a:t>
            </a:r>
            <a:endParaRPr lang="en-US" altLang="zh-CN" sz="2400" dirty="0" smtClean="0"/>
          </a:p>
          <a:p>
            <a:pPr marL="0" defTabSz="914400"/>
            <a:endParaRPr lang="en-US" altLang="zh-CN" sz="2400" dirty="0">
              <a:solidFill>
                <a:schemeClr val="tx1"/>
              </a:solidFill>
            </a:endParaRPr>
          </a:p>
          <a:p>
            <a:pPr marL="0" algn="ctr" defTabSz="914400"/>
            <a:r>
              <a:rPr lang="zh-CN" altLang="en-US" sz="4000" dirty="0" smtClean="0">
                <a:solidFill>
                  <a:schemeClr val="tx1"/>
                </a:solidFill>
              </a:rPr>
              <a:t>上图！！！</a:t>
            </a:r>
            <a:endParaRPr lang="zh-CN" altLang="en-US" sz="4000" dirty="0">
              <a:solidFill>
                <a:schemeClr val="tx1"/>
              </a:solidFill>
            </a:endParaRPr>
          </a:p>
        </p:txBody>
      </p:sp>
      <p:sp>
        <p:nvSpPr>
          <p:cNvPr id="4" name="文本框 3"/>
          <p:cNvSpPr txBox="1"/>
          <p:nvPr/>
        </p:nvSpPr>
        <p:spPr>
          <a:xfrm>
            <a:off x="1789649" y="5280008"/>
            <a:ext cx="5929828" cy="954107"/>
          </a:xfrm>
          <a:prstGeom prst="rect">
            <a:avLst/>
          </a:prstGeom>
          <a:noFill/>
        </p:spPr>
        <p:txBody>
          <a:bodyPr wrap="none" rtlCol="0">
            <a:spAutoFit/>
          </a:bodyPr>
          <a:lstStyle/>
          <a:p>
            <a:r>
              <a:rPr lang="zh-CN" altLang="en-US" sz="2800" dirty="0" smtClean="0">
                <a:solidFill>
                  <a:srgbClr val="FF0000"/>
                </a:solidFill>
              </a:rPr>
              <a:t>这些都是磁盘上保存的一些控制信息</a:t>
            </a:r>
            <a:endParaRPr lang="en-US" altLang="zh-CN" sz="2800" dirty="0" smtClean="0">
              <a:solidFill>
                <a:srgbClr val="FF0000"/>
              </a:solidFill>
            </a:endParaRPr>
          </a:p>
          <a:p>
            <a:r>
              <a:rPr lang="zh-CN" altLang="en-US" sz="2800" dirty="0" smtClean="0">
                <a:solidFill>
                  <a:srgbClr val="FF0000"/>
                </a:solidFill>
              </a:rPr>
              <a:t>如何将其与</a:t>
            </a:r>
            <a:r>
              <a:rPr lang="en-US" altLang="zh-CN" sz="2800" dirty="0" smtClean="0">
                <a:solidFill>
                  <a:srgbClr val="FF0000"/>
                </a:solidFill>
              </a:rPr>
              <a:t>VFS</a:t>
            </a:r>
            <a:r>
              <a:rPr lang="zh-CN" altLang="en-US" sz="2800" dirty="0" smtClean="0">
                <a:solidFill>
                  <a:srgbClr val="FF0000"/>
                </a:solidFill>
              </a:rPr>
              <a:t>建立联系？</a:t>
            </a:r>
            <a:endParaRPr lang="zh-CN" altLang="en-US" sz="2800" dirty="0">
              <a:solidFill>
                <a:srgbClr val="FF0000"/>
              </a:solidFill>
            </a:endParaRPr>
          </a:p>
        </p:txBody>
      </p:sp>
    </p:spTree>
    <p:extLst>
      <p:ext uri="{BB962C8B-B14F-4D97-AF65-F5344CB8AC3E}">
        <p14:creationId xmlns:p14="http://schemas.microsoft.com/office/powerpoint/2010/main" val="2487054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rgbClr val="FF0000"/>
                </a:solidFill>
              </a:rPr>
              <a:t>图！！！</a:t>
            </a:r>
            <a:endParaRPr lang="zh-CN" altLang="en-US" sz="3600"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415" y="1396720"/>
            <a:ext cx="8522585" cy="5057868"/>
          </a:xfr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984203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基本数据结构描述之</a:t>
            </a:r>
            <a:r>
              <a:rPr lang="en-US" altLang="zh-CN" dirty="0" err="1" smtClean="0"/>
              <a:t>struct</a:t>
            </a:r>
            <a:r>
              <a:rPr lang="en-US" altLang="zh-CN" dirty="0" smtClean="0"/>
              <a:t> </a:t>
            </a:r>
            <a:r>
              <a:rPr lang="en-US" altLang="zh-CN" dirty="0" err="1" smtClean="0"/>
              <a:t>super_block</a:t>
            </a:r>
            <a:endParaRPr lang="zh-CN" altLang="en-US" dirty="0"/>
          </a:p>
        </p:txBody>
      </p:sp>
      <p:sp>
        <p:nvSpPr>
          <p:cNvPr id="10" name="文本框 9"/>
          <p:cNvSpPr txBox="1"/>
          <p:nvPr/>
        </p:nvSpPr>
        <p:spPr>
          <a:xfrm>
            <a:off x="572423" y="1464038"/>
            <a:ext cx="8571577" cy="2677656"/>
          </a:xfrm>
          <a:prstGeom prst="rect">
            <a:avLst/>
          </a:prstGeom>
          <a:noFill/>
        </p:spPr>
        <p:txBody>
          <a:bodyPr wrap="none" rtlCol="0">
            <a:spAutoFit/>
          </a:bodyPr>
          <a:lstStyle/>
          <a:p>
            <a:r>
              <a:rPr lang="zh-CN" altLang="en-US" sz="2400" dirty="0"/>
              <a:t>存储一个已安装的文件系统的控制信息，代表一个已安装的</a:t>
            </a:r>
            <a:r>
              <a:rPr lang="zh-CN" altLang="en-US" sz="2400" dirty="0" smtClean="0"/>
              <a:t>文</a:t>
            </a:r>
            <a:endParaRPr lang="en-US" altLang="zh-CN" sz="2400" dirty="0" smtClean="0"/>
          </a:p>
          <a:p>
            <a:r>
              <a:rPr lang="zh-CN" altLang="en-US" sz="2400" dirty="0" smtClean="0"/>
              <a:t>件</a:t>
            </a:r>
            <a:r>
              <a:rPr lang="zh-CN" altLang="en-US" sz="2400" dirty="0"/>
              <a:t>系统；每次一个实际的文件系统被安装时， 内核会从</a:t>
            </a:r>
            <a:r>
              <a:rPr lang="zh-CN" altLang="en-US" sz="2400" dirty="0" smtClean="0"/>
              <a:t>磁盘</a:t>
            </a:r>
            <a:endParaRPr lang="en-US" altLang="zh-CN" sz="2400" dirty="0" smtClean="0"/>
          </a:p>
          <a:p>
            <a:r>
              <a:rPr lang="zh-CN" altLang="en-US" sz="2400" dirty="0" smtClean="0"/>
              <a:t>的</a:t>
            </a:r>
            <a:r>
              <a:rPr lang="zh-CN" altLang="en-US" sz="2400" dirty="0"/>
              <a:t>特定位置读取一些控制信息来填充内存中的超级块对象</a:t>
            </a:r>
            <a:r>
              <a:rPr lang="zh-CN" altLang="en-US" sz="2400" dirty="0" smtClean="0"/>
              <a:t>。</a:t>
            </a:r>
            <a:endParaRPr lang="en-US" altLang="zh-CN" sz="2400" dirty="0" smtClean="0"/>
          </a:p>
          <a:p>
            <a:r>
              <a:rPr lang="zh-CN" altLang="en-US" sz="2400" dirty="0" smtClean="0"/>
              <a:t>一</a:t>
            </a:r>
            <a:r>
              <a:rPr lang="zh-CN" altLang="en-US" sz="2400" dirty="0"/>
              <a:t>个安装实例和一个超级块对象一一对应。 超级块通过其</a:t>
            </a:r>
            <a:r>
              <a:rPr lang="zh-CN" altLang="en-US" sz="2400" dirty="0" smtClean="0"/>
              <a:t>结构</a:t>
            </a:r>
            <a:endParaRPr lang="en-US" altLang="zh-CN" sz="2400" dirty="0" smtClean="0"/>
          </a:p>
          <a:p>
            <a:r>
              <a:rPr lang="zh-CN" altLang="en-US" sz="2400" dirty="0" smtClean="0"/>
              <a:t>中</a:t>
            </a:r>
            <a:r>
              <a:rPr lang="zh-CN" altLang="en-US" sz="2400" dirty="0"/>
              <a:t>的一个域</a:t>
            </a:r>
            <a:r>
              <a:rPr lang="en-US" altLang="zh-CN" sz="2400" dirty="0" err="1"/>
              <a:t>s_type</a:t>
            </a:r>
            <a:r>
              <a:rPr lang="zh-CN" altLang="en-US" sz="2400" dirty="0"/>
              <a:t>记录它所属的文件系统类型。</a:t>
            </a:r>
            <a:endParaRPr lang="en-US" altLang="zh-CN" sz="2400" dirty="0" smtClean="0"/>
          </a:p>
          <a:p>
            <a:r>
              <a:rPr lang="en-US" altLang="zh-CN" sz="2400" dirty="0" err="1" smtClean="0"/>
              <a:t>super_block</a:t>
            </a:r>
            <a:r>
              <a:rPr lang="zh-CN" altLang="en-US" sz="2400" dirty="0"/>
              <a:t>存在于两个链表中</a:t>
            </a:r>
            <a:r>
              <a:rPr lang="en-US" altLang="zh-CN" sz="2400" dirty="0"/>
              <a:t>,</a:t>
            </a:r>
            <a:r>
              <a:rPr lang="zh-CN" altLang="en-US" sz="2400" dirty="0"/>
              <a:t>一个是系统所有</a:t>
            </a:r>
            <a:r>
              <a:rPr lang="en-US" altLang="zh-CN" sz="2400" dirty="0" err="1"/>
              <a:t>super_block</a:t>
            </a:r>
            <a:r>
              <a:rPr lang="zh-CN" altLang="en-US" sz="2400" dirty="0"/>
              <a:t>的</a:t>
            </a:r>
            <a:r>
              <a:rPr lang="zh-CN" altLang="en-US" sz="2400" dirty="0" smtClean="0"/>
              <a:t>链</a:t>
            </a:r>
            <a:endParaRPr lang="en-US" altLang="zh-CN" sz="2400" dirty="0" smtClean="0"/>
          </a:p>
          <a:p>
            <a:r>
              <a:rPr lang="zh-CN" altLang="en-US" sz="2400" dirty="0" smtClean="0"/>
              <a:t>表</a:t>
            </a:r>
            <a:r>
              <a:rPr lang="en-US" altLang="zh-CN" sz="2400" dirty="0"/>
              <a:t>, </a:t>
            </a:r>
            <a:r>
              <a:rPr lang="zh-CN" altLang="en-US" sz="2400" dirty="0"/>
              <a:t>一个是</a:t>
            </a:r>
            <a:r>
              <a:rPr lang="zh-CN" altLang="en-US" sz="2400" dirty="0" smtClean="0"/>
              <a:t>对于特定</a:t>
            </a:r>
            <a:r>
              <a:rPr lang="zh-CN" altLang="en-US" sz="2400" dirty="0"/>
              <a:t>的文件系统的</a:t>
            </a:r>
            <a:r>
              <a:rPr lang="en-US" altLang="zh-CN" sz="2400" dirty="0" err="1"/>
              <a:t>super_block</a:t>
            </a:r>
            <a:r>
              <a:rPr lang="zh-CN" altLang="en-US" sz="2400" dirty="0"/>
              <a:t>链表</a:t>
            </a:r>
            <a:r>
              <a:rPr lang="en-US" altLang="zh-CN" sz="2400" dirty="0"/>
              <a:t>.</a:t>
            </a:r>
            <a:endParaRPr lang="zh-CN" altLang="en-US" sz="2400"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255709053"/>
              </p:ext>
            </p:extLst>
          </p:nvPr>
        </p:nvGraphicFramePr>
        <p:xfrm>
          <a:off x="1024591" y="3721567"/>
          <a:ext cx="7997825" cy="2834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super_block</a:t>
                      </a:r>
                      <a:r>
                        <a:rPr lang="en-US" altLang="zh-CN" sz="2000" b="1" dirty="0" smtClean="0">
                          <a:solidFill>
                            <a:schemeClr val="tx1"/>
                          </a:solidFill>
                        </a:rPr>
                        <a:t> { //</a:t>
                      </a:r>
                      <a:r>
                        <a:rPr lang="zh-CN" altLang="en-US" sz="2000" b="1" dirty="0" smtClean="0">
                          <a:solidFill>
                            <a:schemeClr val="tx1"/>
                          </a:solidFill>
                        </a:rPr>
                        <a:t>超级块数据结构</a:t>
                      </a:r>
                    </a:p>
                    <a:p>
                      <a:r>
                        <a:rPr lang="zh-CN" altLang="en-US"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list_head</a:t>
                      </a:r>
                      <a:r>
                        <a:rPr lang="en-US" altLang="zh-CN" sz="2000" b="1" dirty="0" smtClean="0">
                          <a:solidFill>
                            <a:schemeClr val="tx1"/>
                          </a:solidFill>
                        </a:rPr>
                        <a:t> </a:t>
                      </a:r>
                      <a:r>
                        <a:rPr lang="en-US" altLang="zh-CN" sz="2000" b="1" dirty="0" err="1" smtClean="0">
                          <a:solidFill>
                            <a:schemeClr val="tx1"/>
                          </a:solidFill>
                        </a:rPr>
                        <a:t>s_list</a:t>
                      </a:r>
                      <a:r>
                        <a:rPr lang="en-US" altLang="zh-CN" sz="2000" b="1" dirty="0" smtClean="0">
                          <a:solidFill>
                            <a:schemeClr val="tx1"/>
                          </a:solidFill>
                        </a:rPr>
                        <a:t>;                /*</a:t>
                      </a:r>
                      <a:r>
                        <a:rPr lang="zh-CN" altLang="en-US" sz="2000" b="1" dirty="0" smtClean="0">
                          <a:solidFill>
                            <a:schemeClr val="tx1"/>
                          </a:solidFill>
                        </a:rPr>
                        <a:t>指向超级块链表的指针*</a:t>
                      </a:r>
                      <a:r>
                        <a:rPr lang="en-US" altLang="zh-CN" sz="2000" b="1" dirty="0" smtClean="0">
                          <a:solidFill>
                            <a:schemeClr val="tx1"/>
                          </a:solidFill>
                        </a:rPr>
                        <a:t>/</a:t>
                      </a:r>
                    </a:p>
                    <a:p>
                      <a:r>
                        <a:rPr lang="en-US" altLang="zh-CN" sz="2000" b="1" dirty="0" smtClean="0">
                          <a:solidFill>
                            <a:schemeClr val="tx1"/>
                          </a:solidFill>
                        </a:rPr>
                        <a:t>        ……</a:t>
                      </a:r>
                    </a:p>
                    <a:p>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file_system_type</a:t>
                      </a:r>
                      <a:r>
                        <a:rPr lang="en-US" altLang="zh-CN" sz="2000" b="1" dirty="0" smtClean="0">
                          <a:solidFill>
                            <a:schemeClr val="tx1"/>
                          </a:solidFill>
                        </a:rPr>
                        <a:t>  *</a:t>
                      </a:r>
                      <a:r>
                        <a:rPr lang="en-US" altLang="zh-CN" sz="2000" b="1" dirty="0" err="1" smtClean="0">
                          <a:solidFill>
                            <a:schemeClr val="tx1"/>
                          </a:solidFill>
                        </a:rPr>
                        <a:t>s_type</a:t>
                      </a:r>
                      <a:r>
                        <a:rPr lang="en-US" altLang="zh-CN" sz="2000" b="1" dirty="0" smtClean="0">
                          <a:solidFill>
                            <a:schemeClr val="tx1"/>
                          </a:solidFill>
                        </a:rPr>
                        <a:t>;       /*</a:t>
                      </a:r>
                      <a:r>
                        <a:rPr lang="zh-CN" altLang="en-US" sz="2000" b="1" dirty="0" smtClean="0">
                          <a:solidFill>
                            <a:schemeClr val="tx1"/>
                          </a:solidFill>
                        </a:rPr>
                        <a:t>文件系统类型*</a:t>
                      </a:r>
                      <a:r>
                        <a:rPr lang="en-US" altLang="zh-CN" sz="2000" b="1" dirty="0" smtClean="0">
                          <a:solidFill>
                            <a:schemeClr val="tx1"/>
                          </a:solidFill>
                        </a:rPr>
                        <a:t>/</a:t>
                      </a:r>
                    </a:p>
                    <a:p>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super_operations</a:t>
                      </a:r>
                      <a:r>
                        <a:rPr lang="en-US" altLang="zh-CN" sz="2000" b="1" dirty="0" smtClean="0">
                          <a:solidFill>
                            <a:schemeClr val="tx1"/>
                          </a:solidFill>
                        </a:rPr>
                        <a:t>  *</a:t>
                      </a:r>
                      <a:r>
                        <a:rPr lang="en-US" altLang="zh-CN" sz="2000" b="1" dirty="0" err="1" smtClean="0">
                          <a:solidFill>
                            <a:schemeClr val="tx1"/>
                          </a:solidFill>
                        </a:rPr>
                        <a:t>s_op</a:t>
                      </a:r>
                      <a:r>
                        <a:rPr lang="en-US" altLang="zh-CN" sz="2000" b="1" dirty="0" smtClean="0">
                          <a:solidFill>
                            <a:schemeClr val="tx1"/>
                          </a:solidFill>
                        </a:rPr>
                        <a:t>;         /*</a:t>
                      </a:r>
                      <a:r>
                        <a:rPr lang="zh-CN" altLang="en-US" sz="2000" b="1" dirty="0" smtClean="0">
                          <a:solidFill>
                            <a:schemeClr val="tx1"/>
                          </a:solidFill>
                        </a:rPr>
                        <a:t>超级块方法*</a:t>
                      </a:r>
                      <a:r>
                        <a:rPr lang="en-US" altLang="zh-CN" sz="2000" b="1" dirty="0" smtClean="0">
                          <a:solidFill>
                            <a:schemeClr val="tx1"/>
                          </a:solidFill>
                        </a:rPr>
                        <a:t>/</a:t>
                      </a:r>
                    </a:p>
                    <a:p>
                      <a:r>
                        <a:rPr lang="en-US" altLang="zh-CN" sz="2000" b="1" dirty="0" smtClean="0">
                          <a:solidFill>
                            <a:schemeClr val="tx1"/>
                          </a:solidFill>
                        </a:rPr>
                        <a:t>        ……</a:t>
                      </a:r>
                    </a:p>
                    <a:p>
                      <a:r>
                        <a:rPr lang="en-US" altLang="zh-CN" sz="2000" b="1" dirty="0" smtClean="0">
                          <a:solidFill>
                            <a:schemeClr val="tx1"/>
                          </a:solidFill>
                        </a:rPr>
                        <a:t>        </a:t>
                      </a:r>
                      <a:r>
                        <a:rPr lang="en-US" altLang="zh-CN" sz="2000" b="1" dirty="0" err="1" smtClean="0">
                          <a:solidFill>
                            <a:schemeClr val="tx1"/>
                          </a:solidFill>
                        </a:rPr>
                        <a:t>struct</a:t>
                      </a:r>
                      <a:r>
                        <a:rPr lang="en-US" altLang="zh-CN" sz="2000" b="1" dirty="0" smtClean="0">
                          <a:solidFill>
                            <a:schemeClr val="tx1"/>
                          </a:solidFill>
                        </a:rPr>
                        <a:t> </a:t>
                      </a:r>
                      <a:r>
                        <a:rPr lang="en-US" altLang="zh-CN" sz="2000" b="1" dirty="0" err="1" smtClean="0">
                          <a:solidFill>
                            <a:schemeClr val="tx1"/>
                          </a:solidFill>
                        </a:rPr>
                        <a:t>list_head</a:t>
                      </a:r>
                      <a:r>
                        <a:rPr lang="en-US" altLang="zh-CN" sz="2000" b="1" dirty="0" smtClean="0">
                          <a:solidFill>
                            <a:schemeClr val="tx1"/>
                          </a:solidFill>
                        </a:rPr>
                        <a:t>         </a:t>
                      </a:r>
                      <a:r>
                        <a:rPr lang="en-US" altLang="zh-CN" sz="2000" b="1" dirty="0" err="1" smtClean="0">
                          <a:solidFill>
                            <a:schemeClr val="tx1"/>
                          </a:solidFill>
                        </a:rPr>
                        <a:t>s_instances</a:t>
                      </a:r>
                      <a:r>
                        <a:rPr lang="en-US" altLang="zh-CN" sz="2000" b="1" dirty="0" smtClean="0">
                          <a:solidFill>
                            <a:schemeClr val="tx1"/>
                          </a:solidFill>
                        </a:rPr>
                        <a:t>;   /*</a:t>
                      </a:r>
                      <a:r>
                        <a:rPr lang="zh-CN" altLang="en-US" sz="2000" b="1" dirty="0" smtClean="0">
                          <a:solidFill>
                            <a:schemeClr val="tx1"/>
                          </a:solidFill>
                        </a:rPr>
                        <a:t>该类型文件系统*</a:t>
                      </a:r>
                      <a:r>
                        <a:rPr lang="en-US" altLang="zh-CN" sz="2000" b="1" dirty="0" smtClean="0">
                          <a:solidFill>
                            <a:schemeClr val="tx1"/>
                          </a:solidFill>
                        </a:rPr>
                        <a:t>/</a:t>
                      </a:r>
                    </a:p>
                    <a:p>
                      <a:r>
                        <a:rPr lang="en-US" altLang="zh-CN" sz="2000" b="1" dirty="0" smtClean="0">
                          <a:solidFill>
                            <a:schemeClr val="tx1"/>
                          </a:solidFill>
                        </a:rPr>
                        <a:t>        ……</a:t>
                      </a:r>
                    </a:p>
                    <a:p>
                      <a:r>
                        <a:rPr lang="en-US" altLang="zh-CN" sz="2000" b="1" dirty="0" smtClean="0">
                          <a:solidFill>
                            <a:schemeClr val="tx1"/>
                          </a:solidFill>
                        </a:rPr>
                        <a:t>};</a:t>
                      </a:r>
                      <a:endParaRPr lang="zh-CN" altLang="en-US" sz="2000" b="1" dirty="0">
                        <a:solidFill>
                          <a:schemeClr val="tx1"/>
                        </a:solidFill>
                      </a:endParaRPr>
                    </a:p>
                  </a:txBody>
                  <a:tcPr>
                    <a:solidFill>
                      <a:schemeClr val="bg2">
                        <a:lumMod val="20000"/>
                        <a:lumOff val="80000"/>
                        <a:alpha val="96000"/>
                      </a:schemeClr>
                    </a:solidFill>
                  </a:tcPr>
                </a:tc>
              </a:tr>
            </a:tbl>
          </a:graphicData>
        </a:graphic>
      </p:graphicFrame>
    </p:spTree>
    <p:extLst>
      <p:ext uri="{BB962C8B-B14F-4D97-AF65-F5344CB8AC3E}">
        <p14:creationId xmlns:p14="http://schemas.microsoft.com/office/powerpoint/2010/main" val="130241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super_block</a:t>
            </a:r>
            <a:r>
              <a:rPr lang="en-US" altLang="zh-CN" dirty="0" smtClean="0"/>
              <a:t>(cont’d)</a:t>
            </a:r>
            <a:endParaRPr lang="zh-CN" altLang="en-US" dirty="0"/>
          </a:p>
        </p:txBody>
      </p:sp>
      <p:graphicFrame>
        <p:nvGraphicFramePr>
          <p:cNvPr id="7" name="内容占位符 8"/>
          <p:cNvGraphicFramePr>
            <a:graphicFrameLocks/>
          </p:cNvGraphicFramePr>
          <p:nvPr>
            <p:extLst>
              <p:ext uri="{D42A27DB-BD31-4B8C-83A1-F6EECF244321}">
                <p14:modId xmlns:p14="http://schemas.microsoft.com/office/powerpoint/2010/main" val="3790180840"/>
              </p:ext>
            </p:extLst>
          </p:nvPr>
        </p:nvGraphicFramePr>
        <p:xfrm>
          <a:off x="755650" y="1341438"/>
          <a:ext cx="7997825" cy="3139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997825"/>
              </a:tblGrid>
              <a:tr h="370840">
                <a:tc>
                  <a:txBody>
                    <a:bodyPr/>
                    <a:lstStyle/>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super_operations</a:t>
                      </a:r>
                      <a:r>
                        <a:rPr lang="en-US" altLang="zh-CN" sz="2000" dirty="0" smtClean="0">
                          <a:solidFill>
                            <a:schemeClr val="tx1"/>
                          </a:solidFill>
                        </a:rPr>
                        <a:t> { //</a:t>
                      </a:r>
                      <a:r>
                        <a:rPr lang="zh-CN" altLang="en-US" sz="2000" dirty="0" smtClean="0">
                          <a:solidFill>
                            <a:schemeClr val="tx1"/>
                          </a:solidFill>
                        </a:rPr>
                        <a:t>超级块方法</a:t>
                      </a:r>
                    </a:p>
                    <a:p>
                      <a:r>
                        <a:rPr lang="zh-CN" altLang="en-US" sz="2000" dirty="0" smtClean="0">
                          <a:solidFill>
                            <a:schemeClr val="tx1"/>
                          </a:solidFill>
                        </a:rPr>
                        <a:t>        </a:t>
                      </a:r>
                      <a:r>
                        <a:rPr lang="en-US" altLang="zh-CN" sz="2000" dirty="0" smtClean="0">
                          <a:solidFill>
                            <a:schemeClr val="tx1"/>
                          </a:solidFill>
                        </a:rPr>
                        <a:t>……</a:t>
                      </a:r>
                    </a:p>
                    <a:p>
                      <a:r>
                        <a:rPr lang="en-US" altLang="zh-CN" sz="2000" dirty="0" smtClean="0">
                          <a:solidFill>
                            <a:schemeClr val="tx1"/>
                          </a:solidFill>
                        </a:rPr>
                        <a:t>        //</a:t>
                      </a:r>
                      <a:r>
                        <a:rPr lang="zh-CN" altLang="en-US" sz="2000" dirty="0" smtClean="0">
                          <a:solidFill>
                            <a:schemeClr val="tx1"/>
                          </a:solidFill>
                        </a:rPr>
                        <a:t>该函数在给定的超级块下创建并初始化一个新的索引节点对象</a:t>
                      </a:r>
                    </a:p>
                    <a:p>
                      <a:r>
                        <a:rPr lang="zh-CN" altLang="en-US"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inode</a:t>
                      </a:r>
                      <a:r>
                        <a:rPr lang="en-US" altLang="zh-CN" sz="2000" dirty="0" smtClean="0">
                          <a:solidFill>
                            <a:schemeClr val="tx1"/>
                          </a:solidFill>
                        </a:rPr>
                        <a:t> *(*</a:t>
                      </a:r>
                      <a:r>
                        <a:rPr lang="en-US" altLang="zh-CN" sz="2000" dirty="0" err="1" smtClean="0">
                          <a:solidFill>
                            <a:schemeClr val="tx1"/>
                          </a:solidFill>
                        </a:rPr>
                        <a:t>alloc_inode</a:t>
                      </a:r>
                      <a:r>
                        <a:rPr lang="en-US" altLang="zh-CN" sz="2000" dirty="0" smtClean="0">
                          <a:solidFill>
                            <a:schemeClr val="tx1"/>
                          </a:solidFill>
                        </a:rPr>
                        <a:t>)(</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super_block</a:t>
                      </a:r>
                      <a:r>
                        <a:rPr lang="en-US" altLang="zh-CN" sz="2000" dirty="0" smtClean="0">
                          <a:solidFill>
                            <a:schemeClr val="tx1"/>
                          </a:solidFill>
                        </a:rPr>
                        <a:t> *</a:t>
                      </a:r>
                      <a:r>
                        <a:rPr lang="en-US" altLang="zh-CN" sz="2000" dirty="0" err="1" smtClean="0">
                          <a:solidFill>
                            <a:schemeClr val="tx1"/>
                          </a:solidFill>
                        </a:rPr>
                        <a:t>sb</a:t>
                      </a:r>
                      <a:r>
                        <a:rPr lang="en-US" altLang="zh-CN" sz="2000" dirty="0" smtClean="0">
                          <a:solidFill>
                            <a:schemeClr val="tx1"/>
                          </a:solidFill>
                        </a:rPr>
                        <a:t>);</a:t>
                      </a:r>
                    </a:p>
                    <a:p>
                      <a:r>
                        <a:rPr lang="en-US" altLang="zh-CN" sz="2000" dirty="0" smtClean="0">
                          <a:solidFill>
                            <a:schemeClr val="tx1"/>
                          </a:solidFill>
                        </a:rPr>
                        <a:t>       ……</a:t>
                      </a:r>
                    </a:p>
                    <a:p>
                      <a:r>
                        <a:rPr lang="en-US" altLang="zh-CN" sz="2000" dirty="0" smtClean="0">
                          <a:solidFill>
                            <a:schemeClr val="tx1"/>
                          </a:solidFill>
                        </a:rPr>
                        <a:t>        //</a:t>
                      </a:r>
                      <a:r>
                        <a:rPr lang="zh-CN" altLang="en-US" sz="2000" dirty="0" smtClean="0">
                          <a:solidFill>
                            <a:schemeClr val="tx1"/>
                          </a:solidFill>
                        </a:rPr>
                        <a:t>该函数从磁盘上读取索引节点，并动态填充内存中对应的索引节点对象的剩余部分</a:t>
                      </a:r>
                    </a:p>
                    <a:p>
                      <a:r>
                        <a:rPr lang="zh-CN" altLang="en-US" sz="2000" dirty="0" smtClean="0">
                          <a:solidFill>
                            <a:schemeClr val="tx1"/>
                          </a:solidFill>
                        </a:rPr>
                        <a:t>        </a:t>
                      </a:r>
                      <a:r>
                        <a:rPr lang="en-US" altLang="zh-CN" sz="2000" dirty="0" smtClean="0">
                          <a:solidFill>
                            <a:schemeClr val="tx1"/>
                          </a:solidFill>
                        </a:rPr>
                        <a:t>void (*</a:t>
                      </a:r>
                      <a:r>
                        <a:rPr lang="en-US" altLang="zh-CN" sz="2000" dirty="0" err="1" smtClean="0">
                          <a:solidFill>
                            <a:schemeClr val="tx1"/>
                          </a:solidFill>
                        </a:rPr>
                        <a:t>read_inode</a:t>
                      </a:r>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inode</a:t>
                      </a:r>
                      <a:r>
                        <a:rPr lang="en-US" altLang="zh-CN" sz="2000" dirty="0" smtClean="0">
                          <a:solidFill>
                            <a:schemeClr val="tx1"/>
                          </a:solidFill>
                        </a:rPr>
                        <a:t> *);</a:t>
                      </a:r>
                    </a:p>
                    <a:p>
                      <a:r>
                        <a:rPr lang="en-US" altLang="zh-CN" sz="2000" dirty="0" smtClean="0">
                          <a:solidFill>
                            <a:schemeClr val="tx1"/>
                          </a:solidFill>
                        </a:rPr>
                        <a:t>       ……</a:t>
                      </a:r>
                    </a:p>
                    <a:p>
                      <a:r>
                        <a:rPr lang="en-US" altLang="zh-CN" sz="2000" dirty="0" smtClean="0">
                          <a:solidFill>
                            <a:schemeClr val="tx1"/>
                          </a:solidFill>
                        </a:rPr>
                        <a:t>};</a:t>
                      </a:r>
                      <a:endParaRPr lang="zh-CN" altLang="en-US" sz="2000" b="1" dirty="0">
                        <a:solidFill>
                          <a:schemeClr val="tx1"/>
                        </a:solidFill>
                      </a:endParaRPr>
                    </a:p>
                  </a:txBody>
                  <a:tcPr>
                    <a:solidFill>
                      <a:schemeClr val="bg2">
                        <a:lumMod val="20000"/>
                        <a:lumOff val="80000"/>
                        <a:alpha val="96000"/>
                      </a:schemeClr>
                    </a:solidFill>
                  </a:tcPr>
                </a:tc>
              </a:tr>
            </a:tbl>
          </a:graphicData>
        </a:graphic>
      </p:graphicFrame>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650" y="3310406"/>
            <a:ext cx="6888350" cy="3400578"/>
          </a:xfr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412171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uper_block</a:t>
            </a:r>
            <a:r>
              <a:rPr lang="en-US" altLang="zh-CN" dirty="0" smtClean="0"/>
              <a:t>(cont’d)</a:t>
            </a:r>
            <a:endParaRPr lang="zh-CN" altLang="en-US" dirty="0"/>
          </a:p>
        </p:txBody>
      </p:sp>
      <p:sp>
        <p:nvSpPr>
          <p:cNvPr id="3" name="内容占位符 2"/>
          <p:cNvSpPr>
            <a:spLocks noGrp="1"/>
          </p:cNvSpPr>
          <p:nvPr>
            <p:ph idx="1"/>
          </p:nvPr>
        </p:nvSpPr>
        <p:spPr/>
        <p:txBody>
          <a:bodyPr/>
          <a:lstStyle/>
          <a:p>
            <a:pPr marL="0" defTabSz="914400"/>
            <a:r>
              <a:rPr lang="zh-CN" altLang="en-US" sz="2400" dirty="0">
                <a:solidFill>
                  <a:schemeClr val="tx1"/>
                </a:solidFill>
              </a:rPr>
              <a:t>对于特定的文件系统</a:t>
            </a:r>
            <a:r>
              <a:rPr lang="en-US" altLang="zh-CN" sz="2400" dirty="0">
                <a:solidFill>
                  <a:schemeClr val="tx1"/>
                </a:solidFill>
              </a:rPr>
              <a:t>, </a:t>
            </a:r>
            <a:r>
              <a:rPr lang="zh-CN" altLang="en-US" sz="2400" dirty="0">
                <a:solidFill>
                  <a:schemeClr val="tx1"/>
                </a:solidFill>
              </a:rPr>
              <a:t>该文件系统的所有的</a:t>
            </a:r>
            <a:r>
              <a:rPr lang="en-US" altLang="zh-CN" sz="2400" dirty="0">
                <a:solidFill>
                  <a:schemeClr val="tx1"/>
                </a:solidFill>
              </a:rPr>
              <a:t>super block </a:t>
            </a:r>
            <a:r>
              <a:rPr lang="zh-CN" altLang="en-US" sz="2400" dirty="0">
                <a:solidFill>
                  <a:schemeClr val="tx1"/>
                </a:solidFill>
              </a:rPr>
              <a:t>都存在于</a:t>
            </a:r>
            <a:r>
              <a:rPr lang="en-US" altLang="zh-CN" sz="2400" dirty="0" err="1">
                <a:solidFill>
                  <a:schemeClr val="tx1"/>
                </a:solidFill>
              </a:rPr>
              <a:t>file_sytem_type</a:t>
            </a:r>
            <a:r>
              <a:rPr lang="zh-CN" altLang="en-US" sz="2400" dirty="0">
                <a:solidFill>
                  <a:schemeClr val="tx1"/>
                </a:solidFill>
              </a:rPr>
              <a:t>中的</a:t>
            </a:r>
            <a:r>
              <a:rPr lang="en-US" altLang="zh-CN" sz="2400" dirty="0" err="1">
                <a:solidFill>
                  <a:schemeClr val="tx1"/>
                </a:solidFill>
              </a:rPr>
              <a:t>fs_supers</a:t>
            </a:r>
            <a:r>
              <a:rPr lang="zh-CN" altLang="en-US" sz="2400" dirty="0">
                <a:solidFill>
                  <a:schemeClr val="tx1"/>
                </a:solidFill>
              </a:rPr>
              <a:t>链表中</a:t>
            </a:r>
            <a:r>
              <a:rPr lang="en-US" altLang="zh-CN" sz="2400" dirty="0">
                <a:solidFill>
                  <a:schemeClr val="tx1"/>
                </a:solidFill>
              </a:rPr>
              <a:t>.</a:t>
            </a:r>
            <a:r>
              <a:rPr lang="zh-CN" altLang="en-US" sz="2400" dirty="0">
                <a:solidFill>
                  <a:schemeClr val="tx1"/>
                </a:solidFill>
              </a:rPr>
              <a:t>而所有的文件系统</a:t>
            </a:r>
            <a:r>
              <a:rPr lang="en-US" altLang="zh-CN" sz="2400" dirty="0">
                <a:solidFill>
                  <a:schemeClr val="tx1"/>
                </a:solidFill>
              </a:rPr>
              <a:t>,</a:t>
            </a:r>
            <a:r>
              <a:rPr lang="zh-CN" altLang="en-US" sz="2400" dirty="0">
                <a:solidFill>
                  <a:schemeClr val="tx1"/>
                </a:solidFill>
              </a:rPr>
              <a:t>都存在于</a:t>
            </a:r>
            <a:r>
              <a:rPr lang="en-US" altLang="zh-CN" sz="2400" dirty="0" err="1">
                <a:solidFill>
                  <a:schemeClr val="tx1"/>
                </a:solidFill>
              </a:rPr>
              <a:t>file_systems</a:t>
            </a:r>
            <a:r>
              <a:rPr lang="zh-CN" altLang="en-US" sz="2400" dirty="0">
                <a:solidFill>
                  <a:schemeClr val="tx1"/>
                </a:solidFill>
              </a:rPr>
              <a:t>链表中</a:t>
            </a:r>
            <a:r>
              <a:rPr lang="en-US" altLang="zh-CN" sz="2400" dirty="0">
                <a:solidFill>
                  <a:schemeClr val="tx1"/>
                </a:solidFill>
              </a:rPr>
              <a:t>.</a:t>
            </a:r>
            <a:r>
              <a:rPr lang="zh-CN" altLang="en-US" sz="2400" dirty="0">
                <a:solidFill>
                  <a:schemeClr val="tx1"/>
                </a:solidFill>
              </a:rPr>
              <a:t>这是通过调用</a:t>
            </a:r>
            <a:r>
              <a:rPr lang="en-US" altLang="zh-CN" sz="2400" dirty="0" err="1">
                <a:solidFill>
                  <a:schemeClr val="tx1"/>
                </a:solidFill>
              </a:rPr>
              <a:t>register_filesystem</a:t>
            </a:r>
            <a:r>
              <a:rPr lang="zh-CN" altLang="en-US" sz="2400" dirty="0">
                <a:solidFill>
                  <a:schemeClr val="tx1"/>
                </a:solidFill>
              </a:rPr>
              <a:t>接口来注册文件系统的</a:t>
            </a:r>
            <a:r>
              <a:rPr lang="en-US" altLang="zh-CN" sz="2400" dirty="0">
                <a:solidFill>
                  <a:schemeClr val="tx1"/>
                </a:solidFill>
              </a:rPr>
              <a:t>.</a:t>
            </a:r>
            <a:r>
              <a:rPr lang="zh-CN" altLang="en-US" sz="2400" dirty="0">
                <a:solidFill>
                  <a:schemeClr val="tx1"/>
                </a:solidFill>
              </a:rPr>
              <a:t/>
            </a:r>
            <a:br>
              <a:rPr lang="zh-CN" altLang="en-US" sz="2400" dirty="0">
                <a:solidFill>
                  <a:schemeClr val="tx1"/>
                </a:solidFill>
              </a:rPr>
            </a:b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register_filesystem</a:t>
            </a:r>
            <a:r>
              <a:rPr lang="en-US" altLang="zh-CN" sz="2400" dirty="0">
                <a:solidFill>
                  <a:schemeClr val="tx1"/>
                </a:solidFill>
              </a:rPr>
              <a:t>(</a:t>
            </a:r>
            <a:r>
              <a:rPr lang="en-US" altLang="zh-CN" sz="2400" dirty="0" err="1">
                <a:solidFill>
                  <a:schemeClr val="tx1"/>
                </a:solidFill>
              </a:rPr>
              <a:t>struct</a:t>
            </a:r>
            <a:r>
              <a:rPr lang="en-US" altLang="zh-CN" sz="2400" dirty="0">
                <a:solidFill>
                  <a:schemeClr val="tx1"/>
                </a:solidFill>
              </a:rPr>
              <a:t> </a:t>
            </a:r>
            <a:r>
              <a:rPr lang="en-US" altLang="zh-CN" sz="2400" dirty="0" err="1">
                <a:solidFill>
                  <a:schemeClr val="tx1"/>
                </a:solidFill>
              </a:rPr>
              <a:t>file_system_type</a:t>
            </a:r>
            <a:r>
              <a:rPr lang="en-US" altLang="zh-CN" sz="2400" dirty="0">
                <a:solidFill>
                  <a:schemeClr val="tx1"/>
                </a:solidFill>
              </a:rPr>
              <a:t> * </a:t>
            </a:r>
            <a:r>
              <a:rPr lang="en-US" altLang="zh-CN" sz="2400" dirty="0" err="1">
                <a:solidFill>
                  <a:schemeClr val="tx1"/>
                </a:solidFill>
              </a:rPr>
              <a:t>fs</a:t>
            </a:r>
            <a:r>
              <a:rPr lang="en-US" altLang="zh-CN" sz="2400" dirty="0">
                <a:solidFill>
                  <a:schemeClr val="tx1"/>
                </a:solidFill>
              </a:rPr>
              <a:t>)  </a:t>
            </a:r>
            <a:endParaRPr lang="zh-CN" altLang="en-US" sz="2400" dirty="0">
              <a:solidFill>
                <a:schemeClr val="tx1"/>
              </a:solidFill>
            </a:endParaRPr>
          </a:p>
        </p:txBody>
      </p:sp>
    </p:spTree>
    <p:extLst>
      <p:ext uri="{BB962C8B-B14F-4D97-AF65-F5344CB8AC3E}">
        <p14:creationId xmlns:p14="http://schemas.microsoft.com/office/powerpoint/2010/main" val="839935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562D791A-8E64-4140-977F-2F75106702D2}" vid="{D69E67BB-5BFA-42CD-8EFC-26C4A465882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6F4DFD09-FA2B-4910-AFFB-370D71CF2D5C}" vid="{60E4DCE3-0A67-4377-81BE-FB643C9DE82C}"/>
    </a:ext>
  </a:extLst>
</a:theme>
</file>

<file path=ppt/theme/theme4.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Verdana" panose="020B060403050404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490</TotalTime>
  <Words>1407</Words>
  <Application>Microsoft Office PowerPoint</Application>
  <PresentationFormat>全屏显示(4:3)</PresentationFormat>
  <Paragraphs>152</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29</vt:i4>
      </vt:variant>
    </vt:vector>
  </HeadingPairs>
  <TitlesOfParts>
    <vt:vector size="38" baseType="lpstr">
      <vt:lpstr>宋体</vt:lpstr>
      <vt:lpstr>Arial</vt:lpstr>
      <vt:lpstr>Calibri</vt:lpstr>
      <vt:lpstr>Times New Roman</vt:lpstr>
      <vt:lpstr>Verdana</vt:lpstr>
      <vt:lpstr>主题1</vt:lpstr>
      <vt:lpstr>默认设计模板</vt:lpstr>
      <vt:lpstr>主题2</vt:lpstr>
      <vt:lpstr>1_默认设计模板</vt:lpstr>
      <vt:lpstr>VFS数据结构</vt:lpstr>
      <vt:lpstr>思考一个问题:</vt:lpstr>
      <vt:lpstr>VFS在内核中与其他内核模块之间的协作关系</vt:lpstr>
      <vt:lpstr>VFS的一些基本概念</vt:lpstr>
      <vt:lpstr>PowerPoint 演示文稿</vt:lpstr>
      <vt:lpstr>图！！！</vt:lpstr>
      <vt:lpstr>基本数据结构描述之struct super_block</vt:lpstr>
      <vt:lpstr>super_block(cont’d)</vt:lpstr>
      <vt:lpstr>super_block(cont’d)</vt:lpstr>
      <vt:lpstr>PowerPoint 演示文稿</vt:lpstr>
      <vt:lpstr>基本数据结构描述之struct inode</vt:lpstr>
      <vt:lpstr>inode(cont’d)</vt:lpstr>
      <vt:lpstr>PowerPoint 演示文稿</vt:lpstr>
      <vt:lpstr>基本数据结构之struct dentry</vt:lpstr>
      <vt:lpstr>dentry(cont’d)</vt:lpstr>
      <vt:lpstr>和文件系统相关  struct file_system_type</vt:lpstr>
      <vt:lpstr>PowerPoint 演示文稿</vt:lpstr>
      <vt:lpstr>PowerPoint 演示文稿</vt:lpstr>
      <vt:lpstr>struct fs_struct</vt:lpstr>
      <vt:lpstr>struct files_struct (用于表示当前进程打开的文件)</vt:lpstr>
      <vt:lpstr>struct mnt_namespace (每个进程都有自己的namespace)</vt:lpstr>
      <vt:lpstr>与进程相关的数据结构struct file</vt:lpstr>
      <vt:lpstr>struct file(cont’d)</vt:lpstr>
      <vt:lpstr>超级块、安装点和具体的文件系统的关系</vt:lpstr>
      <vt:lpstr>namespace、file、files_struct、fs_struct关系图</vt:lpstr>
      <vt:lpstr>进程与超级块、文件、索引结点、目录项的关系</vt:lpstr>
      <vt:lpstr>辅助函数 （和路径查找相关）</vt:lpstr>
      <vt:lpstr>实战：sys_open()函数分析</vt:lpstr>
      <vt:lpstr>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VFS数据结构</dc:title>
  <dc:creator>hangc</dc:creator>
  <cp:lastModifiedBy>hangc</cp:lastModifiedBy>
  <cp:revision>21</cp:revision>
  <dcterms:created xsi:type="dcterms:W3CDTF">2014-04-25T02:17:03Z</dcterms:created>
  <dcterms:modified xsi:type="dcterms:W3CDTF">2014-04-26T01:45:06Z</dcterms:modified>
</cp:coreProperties>
</file>