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3" r:id="rId37"/>
    <p:sldId id="291" r:id="rId38"/>
    <p:sldId id="29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1" clrIdx="0">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0-22T22:21:55.716"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165560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207434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38937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337151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54755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41508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16965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63333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244803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190663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A27409A-1FA8-485E-BECE-9599333B161C}" type="datetimeFigureOut">
              <a:rPr lang="zh-CN" altLang="en-US" smtClean="0"/>
              <a:t>2013/10/24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6964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7409A-1FA8-485E-BECE-9599333B161C}" type="datetimeFigureOut">
              <a:rPr lang="zh-CN" altLang="en-US" smtClean="0"/>
              <a:t>2013/10/24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0F4A8-721A-4D76-B7DC-D583CA67B8A2}" type="slidenum">
              <a:rPr lang="zh-CN" altLang="en-US" smtClean="0"/>
              <a:t>‹#›</a:t>
            </a:fld>
            <a:endParaRPr lang="zh-CN" altLang="en-US"/>
          </a:p>
        </p:txBody>
      </p:sp>
    </p:spTree>
    <p:extLst>
      <p:ext uri="{BB962C8B-B14F-4D97-AF65-F5344CB8AC3E}">
        <p14:creationId xmlns:p14="http://schemas.microsoft.com/office/powerpoint/2010/main" val="220695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D:\&#37329;&#23665;&#24555;&#30424;\Documents\understanding%20kernel\&#20869;&#23384;&#23631;&#38556;&#21644;&#20248;&#21270;&#23631;&#38556;\result.txt" TargetMode="External"/><Relationship Id="rId2" Type="http://schemas.openxmlformats.org/officeDocument/2006/relationships/hyperlink" Target="file:///D:\&#37329;&#23665;&#24555;&#30424;\Documents\understanding%20kernel\&#20869;&#23384;&#23631;&#38556;&#21644;&#20248;&#21270;&#23631;&#38556;\rwlock.cp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blog.csdn.net/cnctloveyu/article/details/5486339" TargetMode="External"/><Relationship Id="rId2" Type="http://schemas.openxmlformats.org/officeDocument/2006/relationships/hyperlink" Target="http://www.uplinux.com/shizi/wenxian/4431.html" TargetMode="External"/><Relationship Id="rId1" Type="http://schemas.openxmlformats.org/officeDocument/2006/relationships/slideLayout" Target="../slideLayouts/slideLayout2.xml"/><Relationship Id="rId5" Type="http://schemas.openxmlformats.org/officeDocument/2006/relationships/hyperlink" Target="http://blog.csdn.net/anonymalias/article/details/9174595" TargetMode="External"/><Relationship Id="rId4" Type="http://schemas.openxmlformats.org/officeDocument/2006/relationships/hyperlink" Target="http://blog.csdn.net/lzshlzsh/article/details/691247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内</a:t>
            </a:r>
            <a:r>
              <a:rPr lang="zh-CN" altLang="en-US" dirty="0" smtClean="0"/>
              <a:t>存屏障和屏障优化</a:t>
            </a:r>
            <a:endParaRPr lang="zh-CN" altLang="en-US" dirty="0"/>
          </a:p>
        </p:txBody>
      </p:sp>
      <p:sp>
        <p:nvSpPr>
          <p:cNvPr id="3" name="Subtitle 2"/>
          <p:cNvSpPr>
            <a:spLocks noGrp="1"/>
          </p:cNvSpPr>
          <p:nvPr>
            <p:ph type="subTitle" idx="1"/>
          </p:nvPr>
        </p:nvSpPr>
        <p:spPr/>
        <p:txBody>
          <a:bodyPr/>
          <a:lstStyle/>
          <a:p>
            <a:r>
              <a:rPr lang="en-US" altLang="zh-CN" dirty="0"/>
              <a:t> </a:t>
            </a:r>
            <a:r>
              <a:rPr lang="en-US" altLang="zh-CN" dirty="0" smtClean="0"/>
              <a:t>     		 </a:t>
            </a:r>
            <a:r>
              <a:rPr lang="zh-CN" altLang="en-US" dirty="0" smtClean="0"/>
              <a:t>万波</a:t>
            </a:r>
            <a:endParaRPr lang="en-US" altLang="zh-CN" dirty="0" smtClean="0"/>
          </a:p>
          <a:p>
            <a:r>
              <a:rPr lang="en-US" altLang="zh-CN" dirty="0" smtClean="0"/>
              <a:t>			 SA13011112</a:t>
            </a:r>
            <a:endParaRPr lang="zh-CN" altLang="en-US" dirty="0"/>
          </a:p>
        </p:txBody>
      </p:sp>
    </p:spTree>
    <p:extLst>
      <p:ext uri="{BB962C8B-B14F-4D97-AF65-F5344CB8AC3E}">
        <p14:creationId xmlns:p14="http://schemas.microsoft.com/office/powerpoint/2010/main" val="1024139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读写锁</a:t>
            </a:r>
          </a:p>
        </p:txBody>
      </p:sp>
      <p:sp>
        <p:nvSpPr>
          <p:cNvPr id="5" name="Content Placeholder 4"/>
          <p:cNvSpPr>
            <a:spLocks noGrp="1"/>
          </p:cNvSpPr>
          <p:nvPr>
            <p:ph idx="1"/>
          </p:nvPr>
        </p:nvSpPr>
        <p:spPr>
          <a:xfrm>
            <a:off x="838200" y="1542197"/>
            <a:ext cx="10515600" cy="4634766"/>
          </a:xfrm>
        </p:spPr>
        <p:txBody>
          <a:bodyPr/>
          <a:lstStyle/>
          <a:p>
            <a:pPr marL="0" indent="0">
              <a:buNone/>
            </a:pPr>
            <a:r>
              <a:rPr lang="zh-CN" altLang="en-US" dirty="0" smtClean="0"/>
              <a:t>互斥量：</a:t>
            </a:r>
            <a:endParaRPr lang="en-US" altLang="zh-CN" dirty="0" smtClean="0"/>
          </a:p>
          <a:p>
            <a:pPr marL="514350" indent="-514350">
              <a:buFont typeface="+mj-lt"/>
              <a:buAutoNum type="arabicPeriod"/>
            </a:pPr>
            <a:r>
              <a:rPr lang="zh-CN" altLang="en-US" dirty="0"/>
              <a:t>互斥量会把试图进入已保护的临界区的线程都阻</a:t>
            </a:r>
            <a:r>
              <a:rPr lang="zh-CN" altLang="en-US" dirty="0" smtClean="0"/>
              <a:t>塞</a:t>
            </a:r>
            <a:endParaRPr lang="en-US" altLang="zh-CN" dirty="0" smtClean="0"/>
          </a:p>
          <a:p>
            <a:pPr marL="514350" indent="-514350">
              <a:buFont typeface="+mj-lt"/>
              <a:buAutoNum type="arabicPeriod"/>
            </a:pPr>
            <a:r>
              <a:rPr lang="zh-CN" altLang="en-US" dirty="0"/>
              <a:t>互斥量只有加锁和不加锁两种状</a:t>
            </a:r>
            <a:r>
              <a:rPr lang="zh-CN" altLang="en-US" dirty="0" smtClean="0"/>
              <a:t>态</a:t>
            </a:r>
            <a:endParaRPr lang="en-US" altLang="zh-CN" dirty="0"/>
          </a:p>
          <a:p>
            <a:pPr marL="0" indent="0">
              <a:buNone/>
            </a:pPr>
            <a:endParaRPr lang="en-US" altLang="zh-CN" dirty="0"/>
          </a:p>
          <a:p>
            <a:pPr marL="0" indent="0">
              <a:buNone/>
            </a:pPr>
            <a:r>
              <a:rPr lang="zh-CN" altLang="en-US" dirty="0" smtClean="0"/>
              <a:t>读写锁：</a:t>
            </a:r>
            <a:endParaRPr lang="en-US" altLang="zh-CN" dirty="0" smtClean="0"/>
          </a:p>
          <a:p>
            <a:pPr marL="514350" indent="-514350">
              <a:buFont typeface="+mj-lt"/>
              <a:buAutoNum type="arabicPeriod"/>
            </a:pPr>
            <a:r>
              <a:rPr lang="zh-CN" altLang="en-US" dirty="0"/>
              <a:t>写锁会视当前进入临界区的线程和请求进入临界区的线程的属性来判断是否允许线程进</a:t>
            </a:r>
            <a:r>
              <a:rPr lang="zh-CN" altLang="en-US" dirty="0" smtClean="0"/>
              <a:t>入</a:t>
            </a:r>
            <a:endParaRPr lang="en-US" altLang="zh-CN" dirty="0" smtClean="0"/>
          </a:p>
          <a:p>
            <a:pPr marL="514350" indent="-514350">
              <a:buFont typeface="+mj-lt"/>
              <a:buAutoNum type="arabicPeriod"/>
            </a:pPr>
            <a:r>
              <a:rPr lang="zh-CN" altLang="en-US" dirty="0"/>
              <a:t>读写锁有三种状</a:t>
            </a:r>
            <a:r>
              <a:rPr lang="zh-CN" altLang="en-US" dirty="0" smtClean="0"/>
              <a:t>态：读</a:t>
            </a:r>
            <a:r>
              <a:rPr lang="zh-CN" altLang="en-US" dirty="0"/>
              <a:t>模式下的加锁，写模式下的加锁，不加</a:t>
            </a:r>
            <a:r>
              <a:rPr lang="zh-CN" altLang="en-US" dirty="0" smtClean="0"/>
              <a:t>锁</a:t>
            </a:r>
            <a:endParaRPr lang="zh-CN" altLang="en-US" dirty="0"/>
          </a:p>
        </p:txBody>
      </p:sp>
    </p:spTree>
    <p:extLst>
      <p:ext uri="{BB962C8B-B14F-4D97-AF65-F5344CB8AC3E}">
        <p14:creationId xmlns:p14="http://schemas.microsoft.com/office/powerpoint/2010/main" val="588062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读写锁使用规则</a:t>
            </a:r>
            <a:r>
              <a:rPr lang="en-US" altLang="zh-CN" dirty="0" smtClean="0"/>
              <a:t>					</a:t>
            </a:r>
            <a:endParaRPr lang="zh-CN" altLang="en-US" dirty="0">
              <a:solidFill>
                <a:schemeClr val="bg2"/>
              </a:solidFill>
            </a:endParaRPr>
          </a:p>
        </p:txBody>
      </p:sp>
      <p:sp>
        <p:nvSpPr>
          <p:cNvPr id="3" name="Content Placeholder 2"/>
          <p:cNvSpPr>
            <a:spLocks noGrp="1"/>
          </p:cNvSpPr>
          <p:nvPr>
            <p:ph idx="1"/>
          </p:nvPr>
        </p:nvSpPr>
        <p:spPr/>
        <p:txBody>
          <a:bodyPr/>
          <a:lstStyle/>
          <a:p>
            <a:pPr>
              <a:buFont typeface="Wingdings" panose="05000000000000000000" pitchFamily="2" charset="2"/>
              <a:buChar char="u"/>
            </a:pPr>
            <a:r>
              <a:rPr lang="zh-CN" altLang="en-US" dirty="0"/>
              <a:t>只要没有写模式下的加锁，任意线程都可以进行读模式下的加锁；</a:t>
            </a:r>
          </a:p>
          <a:p>
            <a:pPr>
              <a:buFont typeface="Wingdings" panose="05000000000000000000" pitchFamily="2" charset="2"/>
              <a:buChar char="u"/>
            </a:pPr>
            <a:r>
              <a:rPr lang="zh-CN" altLang="en-US" dirty="0"/>
              <a:t>只有</a:t>
            </a:r>
            <a:r>
              <a:rPr lang="zh-CN" altLang="en-US" dirty="0" smtClean="0"/>
              <a:t>读锁和写锁都处</a:t>
            </a:r>
            <a:r>
              <a:rPr lang="zh-CN" altLang="en-US" dirty="0"/>
              <a:t>于不加锁状态时，才能进行写模式下的加锁</a:t>
            </a:r>
            <a:r>
              <a:rPr lang="zh-CN" altLang="en-US" dirty="0" smtClean="0"/>
              <a:t>；</a:t>
            </a:r>
            <a:endParaRPr lang="en-US" altLang="zh-CN" dirty="0"/>
          </a:p>
          <a:p>
            <a:pPr>
              <a:buFont typeface="Wingdings" panose="05000000000000000000" pitchFamily="2" charset="2"/>
              <a:buChar char="u"/>
            </a:pPr>
            <a:r>
              <a:rPr lang="zh-CN" altLang="en-US" dirty="0" smtClean="0"/>
              <a:t>所</a:t>
            </a:r>
            <a:r>
              <a:rPr lang="zh-CN" altLang="en-US" dirty="0"/>
              <a:t>以说：读写锁也称为共享</a:t>
            </a:r>
            <a:r>
              <a:rPr lang="en-US" altLang="zh-CN" dirty="0"/>
              <a:t>-</a:t>
            </a:r>
            <a:r>
              <a:rPr lang="zh-CN" altLang="en-US" dirty="0"/>
              <a:t>独占（</a:t>
            </a:r>
            <a:r>
              <a:rPr lang="en-US" altLang="zh-CN" dirty="0"/>
              <a:t>shared-exclusive</a:t>
            </a:r>
            <a:r>
              <a:rPr lang="zh-CN" altLang="en-US" dirty="0"/>
              <a:t>）锁，当读写锁以读模式加锁时，它是以共享模式锁住，当以写模式加锁时，它是以独占模式锁</a:t>
            </a:r>
            <a:r>
              <a:rPr lang="zh-CN" altLang="en-US" dirty="0" smtClean="0"/>
              <a:t>住；</a:t>
            </a:r>
            <a:endParaRPr lang="en-US" altLang="zh-CN" dirty="0" smtClean="0"/>
          </a:p>
          <a:p>
            <a:pPr>
              <a:buFont typeface="Wingdings" panose="05000000000000000000" pitchFamily="2" charset="2"/>
              <a:buChar char="u"/>
            </a:pPr>
            <a:r>
              <a:rPr lang="zh-CN" altLang="en-US" dirty="0"/>
              <a:t>读写锁非常适合读数据的频率远大于写数据的频率从的应用</a:t>
            </a:r>
            <a:r>
              <a:rPr lang="zh-CN" altLang="en-US" dirty="0" smtClean="0"/>
              <a:t>中。</a:t>
            </a:r>
            <a:endParaRPr lang="zh-CN" altLang="en-US" dirty="0"/>
          </a:p>
        </p:txBody>
      </p:sp>
      <p:sp>
        <p:nvSpPr>
          <p:cNvPr id="5" name="Action Button: Custom 4">
            <a:hlinkClick r:id="rId2" action="ppaction://hlinksldjump" highlightClick="1"/>
          </p:cNvPr>
          <p:cNvSpPr/>
          <p:nvPr/>
        </p:nvSpPr>
        <p:spPr>
          <a:xfrm>
            <a:off x="9812740" y="559558"/>
            <a:ext cx="1042416" cy="1042416"/>
          </a:xfrm>
          <a:prstGeom prst="actionButtonBlank">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n>
                <a:solidFill>
                  <a:schemeClr val="bg1"/>
                </a:solidFill>
              </a:ln>
            </a:endParaRPr>
          </a:p>
        </p:txBody>
      </p:sp>
    </p:spTree>
    <p:extLst>
      <p:ext uri="{BB962C8B-B14F-4D97-AF65-F5344CB8AC3E}">
        <p14:creationId xmlns:p14="http://schemas.microsoft.com/office/powerpoint/2010/main" val="3539024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读写锁初始化及销毁</a:t>
            </a:r>
            <a:endParaRPr lang="zh-CN" altLang="en-US" dirty="0"/>
          </a:p>
        </p:txBody>
      </p:sp>
      <p:sp>
        <p:nvSpPr>
          <p:cNvPr id="3" name="Content Placeholder 2"/>
          <p:cNvSpPr>
            <a:spLocks noGrp="1"/>
          </p:cNvSpPr>
          <p:nvPr>
            <p:ph idx="1"/>
          </p:nvPr>
        </p:nvSpPr>
        <p:spPr/>
        <p:txBody>
          <a:bodyPr/>
          <a:lstStyle/>
          <a:p>
            <a:pPr marL="0" indent="0">
              <a:buNone/>
            </a:pPr>
            <a:r>
              <a:rPr lang="en-US" altLang="zh-CN" dirty="0"/>
              <a:t>/* Initialize read-write lock  */ </a:t>
            </a:r>
            <a:endParaRPr lang="en-US" altLang="zh-CN" dirty="0" smtClean="0"/>
          </a:p>
          <a:p>
            <a:pPr marL="0" indent="0">
              <a:buNone/>
            </a:pPr>
            <a:r>
              <a:rPr lang="en-US" altLang="zh-CN" dirty="0" err="1" smtClean="0"/>
              <a:t>int</a:t>
            </a:r>
            <a:r>
              <a:rPr lang="en-US" altLang="zh-CN" dirty="0" smtClean="0"/>
              <a:t> </a:t>
            </a:r>
            <a:r>
              <a:rPr lang="en-US" altLang="zh-CN" dirty="0" err="1"/>
              <a:t>pthread_rwlock_init</a:t>
            </a:r>
            <a:r>
              <a:rPr lang="en-US" altLang="zh-CN" dirty="0"/>
              <a:t> (</a:t>
            </a:r>
            <a:r>
              <a:rPr lang="en-US" altLang="zh-CN" dirty="0" err="1"/>
              <a:t>pthread_rwlock_t</a:t>
            </a:r>
            <a:r>
              <a:rPr lang="en-US" altLang="zh-CN" dirty="0"/>
              <a:t> *__restrict __</a:t>
            </a:r>
            <a:r>
              <a:rPr lang="en-US" altLang="zh-CN" dirty="0" err="1"/>
              <a:t>rwlock</a:t>
            </a:r>
            <a:r>
              <a:rPr lang="en-US" altLang="zh-CN" dirty="0"/>
              <a:t>,                                __</a:t>
            </a:r>
            <a:r>
              <a:rPr lang="en-US" altLang="zh-CN" dirty="0" err="1"/>
              <a:t>const</a:t>
            </a:r>
            <a:r>
              <a:rPr lang="en-US" altLang="zh-CN" dirty="0"/>
              <a:t> </a:t>
            </a:r>
            <a:r>
              <a:rPr lang="en-US" altLang="zh-CN" dirty="0" err="1"/>
              <a:t>pthread_rwlockattr_t</a:t>
            </a:r>
            <a:r>
              <a:rPr lang="en-US" altLang="zh-CN" dirty="0"/>
              <a:t> *__restrict __</a:t>
            </a:r>
            <a:r>
              <a:rPr lang="en-US" altLang="zh-CN" dirty="0" err="1"/>
              <a:t>attr</a:t>
            </a:r>
            <a:r>
              <a:rPr lang="en-US" altLang="zh-CN" dirty="0" smtClean="0"/>
              <a:t>);</a:t>
            </a:r>
          </a:p>
          <a:p>
            <a:pPr marL="0" indent="0">
              <a:buNone/>
            </a:pPr>
            <a:r>
              <a:rPr lang="zh-CN" altLang="en-US" sz="2400" dirty="0"/>
              <a:t>第二个参数是读写锁的属性，如果采用默认属性，可以传入空指针</a:t>
            </a:r>
            <a:r>
              <a:rPr lang="en-US" altLang="zh-CN" sz="2400" dirty="0" smtClean="0"/>
              <a:t>NULL</a:t>
            </a:r>
            <a:endParaRPr lang="en-US" altLang="zh-CN" dirty="0"/>
          </a:p>
          <a:p>
            <a:pPr marL="0" indent="0">
              <a:buNone/>
            </a:pPr>
            <a:endParaRPr lang="en-US" altLang="zh-CN" dirty="0" smtClean="0"/>
          </a:p>
          <a:p>
            <a:pPr marL="0" indent="0">
              <a:buNone/>
            </a:pPr>
            <a:r>
              <a:rPr lang="en-US" altLang="zh-CN" dirty="0" smtClean="0"/>
              <a:t>/* </a:t>
            </a:r>
            <a:r>
              <a:rPr lang="en-US" altLang="zh-CN" dirty="0"/>
              <a:t>Destroy read-write lock </a:t>
            </a:r>
            <a:r>
              <a:rPr lang="en-US" altLang="zh-CN" dirty="0" smtClean="0"/>
              <a:t>*/</a:t>
            </a:r>
          </a:p>
          <a:p>
            <a:pPr marL="0" indent="0">
              <a:buNone/>
            </a:pPr>
            <a:r>
              <a:rPr lang="en-US" altLang="zh-CN" dirty="0" smtClean="0"/>
              <a:t>extern </a:t>
            </a:r>
            <a:r>
              <a:rPr lang="en-US" altLang="zh-CN" dirty="0" err="1"/>
              <a:t>int</a:t>
            </a:r>
            <a:r>
              <a:rPr lang="en-US" altLang="zh-CN" dirty="0"/>
              <a:t> </a:t>
            </a:r>
            <a:r>
              <a:rPr lang="en-US" altLang="zh-CN" dirty="0" err="1"/>
              <a:t>pthread_rwlock_destroy</a:t>
            </a:r>
            <a:r>
              <a:rPr lang="en-US" altLang="zh-CN" dirty="0"/>
              <a:t> (</a:t>
            </a:r>
            <a:r>
              <a:rPr lang="en-US" altLang="zh-CN" dirty="0" err="1"/>
              <a:t>pthread_rwlock_t</a:t>
            </a:r>
            <a:r>
              <a:rPr lang="en-US" altLang="zh-CN" dirty="0"/>
              <a:t> *__</a:t>
            </a:r>
            <a:r>
              <a:rPr lang="en-US" altLang="zh-CN" dirty="0" err="1"/>
              <a:t>rwlock</a:t>
            </a:r>
            <a:r>
              <a:rPr lang="en-US" altLang="zh-CN" dirty="0"/>
              <a:t>);                                               </a:t>
            </a:r>
            <a:endParaRPr lang="en-US" altLang="zh-CN" dirty="0" smtClean="0"/>
          </a:p>
          <a:p>
            <a:pPr marL="0" indent="0">
              <a:buNone/>
            </a:pPr>
            <a:r>
              <a:rPr lang="zh-CN" altLang="en-US" sz="2400" dirty="0" smtClean="0"/>
              <a:t>返</a:t>
            </a:r>
            <a:r>
              <a:rPr lang="zh-CN" altLang="en-US" sz="2400" dirty="0"/>
              <a:t>回值：成功返回</a:t>
            </a:r>
            <a:r>
              <a:rPr lang="en-US" altLang="zh-CN" sz="2400" dirty="0"/>
              <a:t>0</a:t>
            </a:r>
            <a:r>
              <a:rPr lang="zh-CN" altLang="en-US" sz="2400" dirty="0"/>
              <a:t>，否则返回错误代码</a:t>
            </a:r>
          </a:p>
        </p:txBody>
      </p:sp>
    </p:spTree>
    <p:extLst>
      <p:ext uri="{BB962C8B-B14F-4D97-AF65-F5344CB8AC3E}">
        <p14:creationId xmlns:p14="http://schemas.microsoft.com/office/powerpoint/2010/main" val="484609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读写锁初始化及销毁</a:t>
            </a:r>
          </a:p>
        </p:txBody>
      </p:sp>
      <p:sp>
        <p:nvSpPr>
          <p:cNvPr id="3" name="Content Placeholder 2"/>
          <p:cNvSpPr>
            <a:spLocks noGrp="1"/>
          </p:cNvSpPr>
          <p:nvPr>
            <p:ph idx="1"/>
          </p:nvPr>
        </p:nvSpPr>
        <p:spPr/>
        <p:txBody>
          <a:bodyPr/>
          <a:lstStyle/>
          <a:p>
            <a:pPr>
              <a:buFont typeface="Wingdings" panose="05000000000000000000" pitchFamily="2" charset="2"/>
              <a:buChar char="u"/>
            </a:pPr>
            <a:r>
              <a:rPr lang="zh-CN" altLang="en-US" dirty="0" smtClean="0"/>
              <a:t>刚才说到的是读写锁的动态初始化，</a:t>
            </a:r>
            <a:r>
              <a:rPr lang="zh-CN" altLang="en-US" dirty="0"/>
              <a:t>对于动态分配的读写锁由于不能直接赋值进行初始化，只能通</a:t>
            </a:r>
            <a:r>
              <a:rPr lang="zh-CN" altLang="en-US" dirty="0" smtClean="0"/>
              <a:t>过</a:t>
            </a:r>
            <a:r>
              <a:rPr lang="en-US" altLang="zh-CN" dirty="0" err="1"/>
              <a:t>pthread_rwlock_init</a:t>
            </a:r>
            <a:r>
              <a:rPr lang="en-US" altLang="zh-CN" dirty="0"/>
              <a:t>()</a:t>
            </a:r>
            <a:r>
              <a:rPr lang="zh-CN" altLang="en-US" dirty="0" smtClean="0"/>
              <a:t>进</a:t>
            </a:r>
            <a:r>
              <a:rPr lang="zh-CN" altLang="en-US" dirty="0"/>
              <a:t>行初始</a:t>
            </a:r>
            <a:r>
              <a:rPr lang="zh-CN" altLang="en-US" dirty="0" smtClean="0"/>
              <a:t>化。</a:t>
            </a:r>
            <a:endParaRPr lang="en-US" altLang="zh-CN" dirty="0" smtClean="0"/>
          </a:p>
          <a:p>
            <a:pPr>
              <a:buFont typeface="Wingdings" panose="05000000000000000000" pitchFamily="2" charset="2"/>
              <a:buChar char="u"/>
            </a:pPr>
            <a:r>
              <a:rPr lang="zh-CN" altLang="en-US" dirty="0"/>
              <a:t>那么当</a:t>
            </a:r>
            <a:r>
              <a:rPr lang="zh-CN" altLang="en-US" dirty="0">
                <a:solidFill>
                  <a:srgbClr val="FF0000"/>
                </a:solidFill>
              </a:rPr>
              <a:t>不在需要使</a:t>
            </a:r>
            <a:r>
              <a:rPr lang="zh-CN" altLang="en-US" dirty="0" smtClean="0">
                <a:solidFill>
                  <a:srgbClr val="FF0000"/>
                </a:solidFill>
              </a:rPr>
              <a:t>用</a:t>
            </a:r>
            <a:r>
              <a:rPr lang="zh-CN" altLang="en-US" dirty="0" smtClean="0"/>
              <a:t>及</a:t>
            </a:r>
            <a:r>
              <a:rPr lang="zh-CN" altLang="en-US" dirty="0">
                <a:solidFill>
                  <a:srgbClr val="FF0000"/>
                </a:solidFill>
              </a:rPr>
              <a:t>释放</a:t>
            </a:r>
            <a:r>
              <a:rPr lang="zh-CN" altLang="en-US" dirty="0"/>
              <a:t>（自动或者手动）读写锁占用的内存之前，需要调用</a:t>
            </a:r>
            <a:r>
              <a:rPr lang="en-US" altLang="zh-CN" dirty="0" err="1"/>
              <a:t>pthread_rwlock_destroy</a:t>
            </a:r>
            <a:r>
              <a:rPr lang="en-US" altLang="zh-CN" dirty="0"/>
              <a:t>()</a:t>
            </a:r>
            <a:r>
              <a:rPr lang="zh-CN" altLang="en-US" dirty="0"/>
              <a:t>进行销毁读写锁占用的资源。</a:t>
            </a:r>
            <a:endParaRPr lang="en-US" altLang="zh-CN" dirty="0" smtClean="0"/>
          </a:p>
          <a:p>
            <a:pPr>
              <a:buFont typeface="Wingdings" panose="05000000000000000000" pitchFamily="2" charset="2"/>
              <a:buChar char="u"/>
            </a:pPr>
            <a:r>
              <a:rPr lang="zh-CN" altLang="en-US" dirty="0" smtClean="0"/>
              <a:t>我们也可以静态初始化读写锁，如下：</a:t>
            </a:r>
            <a:endParaRPr lang="en-US" altLang="zh-CN" dirty="0"/>
          </a:p>
          <a:p>
            <a:pPr marL="0" indent="0">
              <a:buNone/>
            </a:pPr>
            <a:r>
              <a:rPr lang="en-US" altLang="zh-CN" dirty="0" smtClean="0"/>
              <a:t>     </a:t>
            </a:r>
            <a:r>
              <a:rPr lang="en-US" altLang="zh-CN" dirty="0" err="1" smtClean="0"/>
              <a:t>pthread_rwlock_t</a:t>
            </a:r>
            <a:r>
              <a:rPr lang="en-US" altLang="zh-CN" dirty="0" smtClean="0"/>
              <a:t> </a:t>
            </a:r>
            <a:r>
              <a:rPr lang="en-US" altLang="zh-CN" dirty="0" err="1"/>
              <a:t>rwlock</a:t>
            </a:r>
            <a:r>
              <a:rPr lang="en-US" altLang="zh-CN" dirty="0"/>
              <a:t> = PTHREAD_RWLOCK_INITIALIZER;</a:t>
            </a:r>
            <a:endParaRPr lang="zh-CN" altLang="en-US" dirty="0"/>
          </a:p>
        </p:txBody>
      </p:sp>
    </p:spTree>
    <p:extLst>
      <p:ext uri="{BB962C8B-B14F-4D97-AF65-F5344CB8AC3E}">
        <p14:creationId xmlns:p14="http://schemas.microsoft.com/office/powerpoint/2010/main" val="1159224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读写锁的属性设置</a:t>
            </a:r>
            <a:endParaRPr lang="zh-CN" altLang="en-US" dirty="0"/>
          </a:p>
        </p:txBody>
      </p:sp>
      <p:sp>
        <p:nvSpPr>
          <p:cNvPr id="3" name="Content Placeholder 2"/>
          <p:cNvSpPr>
            <a:spLocks noGrp="1"/>
          </p:cNvSpPr>
          <p:nvPr>
            <p:ph idx="1"/>
          </p:nvPr>
        </p:nvSpPr>
        <p:spPr>
          <a:xfrm>
            <a:off x="838200" y="1569493"/>
            <a:ext cx="10515600" cy="4607470"/>
          </a:xfrm>
        </p:spPr>
        <p:txBody>
          <a:bodyPr>
            <a:normAutofit fontScale="92500" lnSpcReduction="20000"/>
          </a:bodyPr>
          <a:lstStyle/>
          <a:p>
            <a:pPr marL="0" indent="0">
              <a:buNone/>
            </a:pPr>
            <a:r>
              <a:rPr lang="en-US" altLang="zh-CN" sz="2600" dirty="0"/>
              <a:t>/* </a:t>
            </a:r>
            <a:r>
              <a:rPr lang="zh-CN" altLang="en-US" sz="2600" dirty="0"/>
              <a:t>初始化读写锁属性对象 *</a:t>
            </a:r>
            <a:r>
              <a:rPr lang="en-US" altLang="zh-CN" sz="2600" dirty="0" smtClean="0"/>
              <a:t>/</a:t>
            </a:r>
          </a:p>
          <a:p>
            <a:pPr marL="0" indent="0">
              <a:buNone/>
            </a:pPr>
            <a:r>
              <a:rPr lang="en-US" altLang="zh-CN" dirty="0" err="1" smtClean="0"/>
              <a:t>int</a:t>
            </a:r>
            <a:r>
              <a:rPr lang="en-US" altLang="zh-CN" dirty="0" smtClean="0"/>
              <a:t> </a:t>
            </a:r>
            <a:r>
              <a:rPr lang="en-US" altLang="zh-CN" dirty="0" err="1"/>
              <a:t>pthread_rwlockattr_init</a:t>
            </a:r>
            <a:r>
              <a:rPr lang="en-US" altLang="zh-CN" dirty="0"/>
              <a:t> (</a:t>
            </a:r>
            <a:r>
              <a:rPr lang="en-US" altLang="zh-CN" dirty="0" err="1"/>
              <a:t>pthread_rwlockattr_t</a:t>
            </a:r>
            <a:r>
              <a:rPr lang="en-US" altLang="zh-CN" dirty="0"/>
              <a:t> *__</a:t>
            </a:r>
            <a:r>
              <a:rPr lang="en-US" altLang="zh-CN" dirty="0" err="1"/>
              <a:t>attr</a:t>
            </a:r>
            <a:r>
              <a:rPr lang="en-US" altLang="zh-CN" dirty="0" smtClean="0"/>
              <a:t>);</a:t>
            </a:r>
          </a:p>
          <a:p>
            <a:pPr marL="0" indent="0">
              <a:buNone/>
            </a:pPr>
            <a:r>
              <a:rPr lang="en-US" altLang="zh-CN" sz="2600" dirty="0" smtClean="0"/>
              <a:t>/* </a:t>
            </a:r>
            <a:r>
              <a:rPr lang="zh-CN" altLang="en-US" sz="2600" dirty="0"/>
              <a:t>销毁读写锁属性对象 </a:t>
            </a:r>
            <a:r>
              <a:rPr lang="zh-CN" altLang="en-US" sz="2600" dirty="0" smtClean="0"/>
              <a:t>*</a:t>
            </a:r>
            <a:endParaRPr lang="en-US" altLang="zh-CN" sz="2600" dirty="0" smtClean="0"/>
          </a:p>
          <a:p>
            <a:pPr marL="0" indent="0">
              <a:buNone/>
            </a:pPr>
            <a:r>
              <a:rPr lang="en-US" altLang="zh-CN" dirty="0" smtClean="0"/>
              <a:t>/</a:t>
            </a:r>
            <a:r>
              <a:rPr lang="en-US" altLang="zh-CN" dirty="0" err="1"/>
              <a:t>int</a:t>
            </a:r>
            <a:r>
              <a:rPr lang="en-US" altLang="zh-CN" dirty="0"/>
              <a:t> </a:t>
            </a:r>
            <a:r>
              <a:rPr lang="en-US" altLang="zh-CN" dirty="0" err="1"/>
              <a:t>pthread_rwlockattr_destroy</a:t>
            </a:r>
            <a:r>
              <a:rPr lang="en-US" altLang="zh-CN" dirty="0"/>
              <a:t> (</a:t>
            </a:r>
            <a:r>
              <a:rPr lang="en-US" altLang="zh-CN" dirty="0" err="1"/>
              <a:t>pthread_rwlockattr_t</a:t>
            </a:r>
            <a:r>
              <a:rPr lang="en-US" altLang="zh-CN" dirty="0"/>
              <a:t> *__</a:t>
            </a:r>
            <a:r>
              <a:rPr lang="en-US" altLang="zh-CN" dirty="0" err="1"/>
              <a:t>attr</a:t>
            </a:r>
            <a:r>
              <a:rPr lang="en-US" altLang="zh-CN" dirty="0" smtClean="0"/>
              <a:t>);</a:t>
            </a:r>
          </a:p>
          <a:p>
            <a:pPr marL="0" indent="0">
              <a:buNone/>
            </a:pPr>
            <a:r>
              <a:rPr lang="en-US" altLang="zh-CN" sz="2600" dirty="0" smtClean="0"/>
              <a:t>/* </a:t>
            </a:r>
            <a:r>
              <a:rPr lang="zh-CN" altLang="en-US" sz="2600" dirty="0"/>
              <a:t>获取读写锁属性对象在进程间共享与否的标识*</a:t>
            </a:r>
            <a:r>
              <a:rPr lang="en-US" altLang="zh-CN" sz="2600" dirty="0" smtClean="0"/>
              <a:t>/</a:t>
            </a:r>
          </a:p>
          <a:p>
            <a:pPr marL="0" indent="0">
              <a:buNone/>
            </a:pPr>
            <a:r>
              <a:rPr lang="en-US" altLang="zh-CN" dirty="0" err="1" smtClean="0"/>
              <a:t>int</a:t>
            </a:r>
            <a:r>
              <a:rPr lang="en-US" altLang="zh-CN" dirty="0" smtClean="0"/>
              <a:t> </a:t>
            </a:r>
            <a:r>
              <a:rPr lang="en-US" altLang="zh-CN" dirty="0" err="1"/>
              <a:t>pthread_rwlockattr_getpshared</a:t>
            </a:r>
            <a:r>
              <a:rPr lang="en-US" altLang="zh-CN" dirty="0"/>
              <a:t> (__</a:t>
            </a:r>
            <a:r>
              <a:rPr lang="en-US" altLang="zh-CN" dirty="0" err="1"/>
              <a:t>const</a:t>
            </a:r>
            <a:r>
              <a:rPr lang="en-US" altLang="zh-CN" dirty="0"/>
              <a:t> </a:t>
            </a:r>
            <a:r>
              <a:rPr lang="en-US" altLang="zh-CN" dirty="0" err="1"/>
              <a:t>pthread_rwlockattr_t</a:t>
            </a:r>
            <a:r>
              <a:rPr lang="en-US" altLang="zh-CN" dirty="0"/>
              <a:t> </a:t>
            </a:r>
            <a:endParaRPr lang="en-US" altLang="zh-CN" dirty="0" smtClean="0"/>
          </a:p>
          <a:p>
            <a:pPr marL="0" indent="0">
              <a:buNone/>
            </a:pPr>
            <a:r>
              <a:rPr lang="en-US" altLang="zh-CN" dirty="0" smtClean="0"/>
              <a:t>* </a:t>
            </a:r>
            <a:r>
              <a:rPr lang="en-US" altLang="zh-CN" dirty="0"/>
              <a:t>__restrict __</a:t>
            </a:r>
            <a:r>
              <a:rPr lang="en-US" altLang="zh-CN" dirty="0" err="1" smtClean="0"/>
              <a:t>attr</a:t>
            </a:r>
            <a:r>
              <a:rPr lang="en-US" altLang="zh-CN" dirty="0" smtClean="0"/>
              <a:t>, </a:t>
            </a:r>
            <a:r>
              <a:rPr lang="en-US" altLang="zh-CN" dirty="0" err="1" smtClean="0"/>
              <a:t>int</a:t>
            </a:r>
            <a:r>
              <a:rPr lang="en-US" altLang="zh-CN" dirty="0" smtClean="0"/>
              <a:t> </a:t>
            </a:r>
            <a:r>
              <a:rPr lang="en-US" altLang="zh-CN" dirty="0"/>
              <a:t>*__restrict __</a:t>
            </a:r>
            <a:r>
              <a:rPr lang="en-US" altLang="zh-CN" dirty="0" err="1"/>
              <a:t>pshared</a:t>
            </a:r>
            <a:r>
              <a:rPr lang="en-US" altLang="zh-CN" dirty="0" smtClean="0"/>
              <a:t>);</a:t>
            </a:r>
          </a:p>
          <a:p>
            <a:pPr marL="0" indent="0">
              <a:buNone/>
            </a:pPr>
            <a:r>
              <a:rPr lang="en-US" altLang="zh-CN" sz="2600" dirty="0" smtClean="0"/>
              <a:t>/* </a:t>
            </a:r>
            <a:r>
              <a:rPr lang="zh-CN" altLang="en-US" sz="2600" dirty="0"/>
              <a:t>设置读写锁属性对象，标识在进程间共享与否  *</a:t>
            </a:r>
            <a:r>
              <a:rPr lang="en-US" altLang="zh-CN" sz="2600" dirty="0" smtClean="0"/>
              <a:t>/</a:t>
            </a:r>
          </a:p>
          <a:p>
            <a:pPr marL="0" indent="0">
              <a:buNone/>
            </a:pPr>
            <a:r>
              <a:rPr lang="en-US" altLang="zh-CN" dirty="0" err="1" smtClean="0"/>
              <a:t>int</a:t>
            </a:r>
            <a:r>
              <a:rPr lang="en-US" altLang="zh-CN" dirty="0" smtClean="0"/>
              <a:t> </a:t>
            </a:r>
            <a:r>
              <a:rPr lang="en-US" altLang="zh-CN" dirty="0" err="1"/>
              <a:t>pthread_rwlockattr_setpshared</a:t>
            </a:r>
            <a:r>
              <a:rPr lang="en-US" altLang="zh-CN" dirty="0"/>
              <a:t> (</a:t>
            </a:r>
            <a:r>
              <a:rPr lang="en-US" altLang="zh-CN" dirty="0" err="1"/>
              <a:t>pthread_rwlockattr_t</a:t>
            </a:r>
            <a:r>
              <a:rPr lang="en-US" altLang="zh-CN" dirty="0"/>
              <a:t> *__</a:t>
            </a:r>
            <a:r>
              <a:rPr lang="en-US" altLang="zh-CN" dirty="0" err="1"/>
              <a:t>attr</a:t>
            </a:r>
            <a:r>
              <a:rPr lang="en-US" altLang="zh-CN" dirty="0"/>
              <a:t>, </a:t>
            </a:r>
            <a:endParaRPr lang="en-US" altLang="zh-CN" dirty="0" smtClean="0"/>
          </a:p>
          <a:p>
            <a:pPr marL="0" indent="0">
              <a:buNone/>
            </a:pPr>
            <a:r>
              <a:rPr lang="en-US" altLang="zh-CN" dirty="0" err="1" smtClean="0"/>
              <a:t>int</a:t>
            </a:r>
            <a:r>
              <a:rPr lang="en-US" altLang="zh-CN" dirty="0" smtClean="0"/>
              <a:t> </a:t>
            </a:r>
            <a:r>
              <a:rPr lang="en-US" altLang="zh-CN" dirty="0"/>
              <a:t>__</a:t>
            </a:r>
            <a:r>
              <a:rPr lang="en-US" altLang="zh-CN" dirty="0" err="1"/>
              <a:t>pshared</a:t>
            </a:r>
            <a:r>
              <a:rPr lang="en-US" altLang="zh-CN" dirty="0"/>
              <a:t>);                                                   </a:t>
            </a:r>
            <a:endParaRPr lang="en-US" altLang="zh-CN" dirty="0" smtClean="0"/>
          </a:p>
          <a:p>
            <a:pPr marL="0" indent="0">
              <a:buNone/>
            </a:pPr>
            <a:r>
              <a:rPr lang="en-US" altLang="zh-CN" dirty="0" smtClean="0"/>
              <a:t> </a:t>
            </a:r>
            <a:r>
              <a:rPr lang="zh-CN" altLang="en-US" sz="2600" dirty="0"/>
              <a:t>返回值：成功返回</a:t>
            </a:r>
            <a:r>
              <a:rPr lang="en-US" altLang="zh-CN" sz="2600" dirty="0"/>
              <a:t>0</a:t>
            </a:r>
            <a:r>
              <a:rPr lang="zh-CN" altLang="en-US" sz="2600" dirty="0"/>
              <a:t>，否则返回错误代码</a:t>
            </a:r>
          </a:p>
        </p:txBody>
      </p:sp>
    </p:spTree>
    <p:extLst>
      <p:ext uri="{BB962C8B-B14F-4D97-AF65-F5344CB8AC3E}">
        <p14:creationId xmlns:p14="http://schemas.microsoft.com/office/powerpoint/2010/main" val="170324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读锁的使用</a:t>
            </a:r>
            <a:endParaRPr lang="zh-CN" altLang="en-US" dirty="0"/>
          </a:p>
        </p:txBody>
      </p:sp>
      <p:sp>
        <p:nvSpPr>
          <p:cNvPr id="3" name="Content Placeholder 2"/>
          <p:cNvSpPr>
            <a:spLocks noGrp="1"/>
          </p:cNvSpPr>
          <p:nvPr>
            <p:ph idx="1"/>
          </p:nvPr>
        </p:nvSpPr>
        <p:spPr>
          <a:xfrm>
            <a:off x="838200" y="1337481"/>
            <a:ext cx="10515600" cy="4899546"/>
          </a:xfrm>
        </p:spPr>
        <p:txBody>
          <a:bodyPr>
            <a:normAutofit/>
          </a:bodyPr>
          <a:lstStyle/>
          <a:p>
            <a:pPr marL="0" indent="0">
              <a:buNone/>
            </a:pPr>
            <a:r>
              <a:rPr lang="en-US" altLang="zh-CN" sz="2600" dirty="0"/>
              <a:t>/* </a:t>
            </a:r>
            <a:r>
              <a:rPr lang="zh-CN" altLang="en-US" sz="2600" dirty="0"/>
              <a:t>读模式下加锁  *</a:t>
            </a:r>
            <a:r>
              <a:rPr lang="en-US" altLang="zh-CN" sz="2600" dirty="0" smtClean="0"/>
              <a:t>/</a:t>
            </a:r>
          </a:p>
          <a:p>
            <a:pPr marL="0" indent="0">
              <a:buNone/>
            </a:pPr>
            <a:r>
              <a:rPr lang="en-US" altLang="zh-CN" dirty="0" err="1" smtClean="0"/>
              <a:t>int</a:t>
            </a:r>
            <a:r>
              <a:rPr lang="en-US" altLang="zh-CN" dirty="0" smtClean="0"/>
              <a:t> </a:t>
            </a:r>
            <a:r>
              <a:rPr lang="en-US" altLang="zh-CN" dirty="0" err="1"/>
              <a:t>pthread_rwlock_rdlock</a:t>
            </a:r>
            <a:r>
              <a:rPr lang="en-US" altLang="zh-CN" dirty="0"/>
              <a:t> (</a:t>
            </a:r>
            <a:r>
              <a:rPr lang="en-US" altLang="zh-CN" dirty="0" err="1"/>
              <a:t>pthread_rwlock_t</a:t>
            </a:r>
            <a:r>
              <a:rPr lang="en-US" altLang="zh-CN" dirty="0"/>
              <a:t> *__</a:t>
            </a:r>
            <a:r>
              <a:rPr lang="en-US" altLang="zh-CN" dirty="0" err="1"/>
              <a:t>rwlock</a:t>
            </a:r>
            <a:r>
              <a:rPr lang="en-US" altLang="zh-CN" dirty="0" smtClean="0"/>
              <a:t>);</a:t>
            </a:r>
          </a:p>
          <a:p>
            <a:pPr marL="0" indent="0">
              <a:buNone/>
            </a:pPr>
            <a:r>
              <a:rPr lang="en-US" altLang="zh-CN" sz="2600" dirty="0" smtClean="0"/>
              <a:t>/* </a:t>
            </a:r>
            <a:r>
              <a:rPr lang="zh-CN" altLang="en-US" sz="2600" dirty="0">
                <a:solidFill>
                  <a:srgbClr val="FF0000"/>
                </a:solidFill>
              </a:rPr>
              <a:t>非阻塞</a:t>
            </a:r>
            <a:r>
              <a:rPr lang="zh-CN" altLang="en-US" sz="2600" dirty="0"/>
              <a:t>的读模式下加锁  *</a:t>
            </a:r>
            <a:r>
              <a:rPr lang="en-US" altLang="zh-CN" sz="2600" dirty="0" smtClean="0"/>
              <a:t>/</a:t>
            </a:r>
          </a:p>
          <a:p>
            <a:pPr marL="0" indent="0">
              <a:buNone/>
            </a:pPr>
            <a:r>
              <a:rPr lang="en-US" altLang="zh-CN" dirty="0" err="1" smtClean="0"/>
              <a:t>int</a:t>
            </a:r>
            <a:r>
              <a:rPr lang="en-US" altLang="zh-CN" dirty="0" smtClean="0"/>
              <a:t> </a:t>
            </a:r>
            <a:r>
              <a:rPr lang="en-US" altLang="zh-CN" dirty="0" err="1"/>
              <a:t>pthread_rwlock_tryrdlock</a:t>
            </a:r>
            <a:r>
              <a:rPr lang="en-US" altLang="zh-CN" dirty="0"/>
              <a:t> (</a:t>
            </a:r>
            <a:r>
              <a:rPr lang="en-US" altLang="zh-CN" dirty="0" err="1"/>
              <a:t>pthread_rwlock_t</a:t>
            </a:r>
            <a:r>
              <a:rPr lang="en-US" altLang="zh-CN" dirty="0"/>
              <a:t> *__</a:t>
            </a:r>
            <a:r>
              <a:rPr lang="en-US" altLang="zh-CN" dirty="0" err="1"/>
              <a:t>rwlock</a:t>
            </a:r>
            <a:r>
              <a:rPr lang="en-US" altLang="zh-CN" dirty="0" smtClean="0"/>
              <a:t>);</a:t>
            </a:r>
          </a:p>
          <a:p>
            <a:pPr marL="0" indent="0">
              <a:buNone/>
            </a:pPr>
            <a:r>
              <a:rPr lang="zh-CN" altLang="en-US" dirty="0">
                <a:solidFill>
                  <a:srgbClr val="FF0000"/>
                </a:solidFill>
              </a:rPr>
              <a:t>问</a:t>
            </a:r>
            <a:r>
              <a:rPr lang="zh-CN" altLang="en-US" dirty="0" smtClean="0">
                <a:solidFill>
                  <a:srgbClr val="FF0000"/>
                </a:solidFill>
              </a:rPr>
              <a:t>题：两者的区别是什么呢？什么情况下会获取锁失败</a:t>
            </a:r>
            <a:endParaRPr lang="en-US" altLang="zh-CN" dirty="0" smtClean="0">
              <a:solidFill>
                <a:srgbClr val="FF0000"/>
              </a:solidFill>
            </a:endParaRPr>
          </a:p>
          <a:p>
            <a:pPr marL="0" indent="0">
              <a:buNone/>
            </a:pPr>
            <a:r>
              <a:rPr lang="en-US" altLang="zh-CN" dirty="0" smtClean="0"/>
              <a:t># </a:t>
            </a:r>
            <a:r>
              <a:rPr lang="en-US" altLang="zh-CN" dirty="0" err="1"/>
              <a:t>ifdef</a:t>
            </a:r>
            <a:r>
              <a:rPr lang="en-US" altLang="zh-CN" dirty="0"/>
              <a:t> __</a:t>
            </a:r>
            <a:r>
              <a:rPr lang="en-US" altLang="zh-CN" dirty="0" smtClean="0"/>
              <a:t>USE_XOPEN2K</a:t>
            </a:r>
          </a:p>
          <a:p>
            <a:pPr marL="0" indent="0">
              <a:buNone/>
            </a:pPr>
            <a:r>
              <a:rPr lang="en-US" altLang="zh-CN" sz="2600" dirty="0" smtClean="0"/>
              <a:t>/*  </a:t>
            </a:r>
            <a:r>
              <a:rPr lang="zh-CN" altLang="en-US" sz="2600" dirty="0"/>
              <a:t>限时等待的读模式加锁 *</a:t>
            </a:r>
            <a:r>
              <a:rPr lang="en-US" altLang="zh-CN" sz="2600" dirty="0" smtClean="0"/>
              <a:t>/</a:t>
            </a:r>
          </a:p>
          <a:p>
            <a:pPr marL="0" indent="0">
              <a:buNone/>
            </a:pPr>
            <a:r>
              <a:rPr lang="en-US" altLang="zh-CN" dirty="0" err="1" smtClean="0"/>
              <a:t>int</a:t>
            </a:r>
            <a:r>
              <a:rPr lang="en-US" altLang="zh-CN" dirty="0" smtClean="0"/>
              <a:t> </a:t>
            </a:r>
            <a:r>
              <a:rPr lang="en-US" altLang="zh-CN" dirty="0" err="1"/>
              <a:t>pthread_rwlock_timedrdlock</a:t>
            </a:r>
            <a:r>
              <a:rPr lang="en-US" altLang="zh-CN" dirty="0"/>
              <a:t> (</a:t>
            </a:r>
            <a:r>
              <a:rPr lang="en-US" altLang="zh-CN" dirty="0" err="1"/>
              <a:t>pthread_rwlock_t</a:t>
            </a:r>
            <a:r>
              <a:rPr lang="en-US" altLang="zh-CN" dirty="0"/>
              <a:t> *__restrict __</a:t>
            </a:r>
            <a:r>
              <a:rPr lang="en-US" altLang="zh-CN" dirty="0" err="1"/>
              <a:t>rwlock</a:t>
            </a:r>
            <a:r>
              <a:rPr lang="en-US" altLang="zh-CN" dirty="0" smtClean="0"/>
              <a:t>,__</a:t>
            </a:r>
            <a:r>
              <a:rPr lang="en-US" altLang="zh-CN" dirty="0" err="1"/>
              <a:t>const</a:t>
            </a:r>
            <a:r>
              <a:rPr lang="en-US" altLang="zh-CN" dirty="0"/>
              <a:t> </a:t>
            </a:r>
            <a:r>
              <a:rPr lang="en-US" altLang="zh-CN" dirty="0" err="1"/>
              <a:t>struct</a:t>
            </a:r>
            <a:r>
              <a:rPr lang="en-US" altLang="zh-CN" dirty="0"/>
              <a:t> </a:t>
            </a:r>
            <a:r>
              <a:rPr lang="en-US" altLang="zh-CN" dirty="0" err="1"/>
              <a:t>timespec</a:t>
            </a:r>
            <a:r>
              <a:rPr lang="en-US" altLang="zh-CN" dirty="0"/>
              <a:t> *__restrict __</a:t>
            </a:r>
            <a:r>
              <a:rPr lang="en-US" altLang="zh-CN" dirty="0" err="1"/>
              <a:t>abstime</a:t>
            </a:r>
            <a:r>
              <a:rPr lang="en-US" altLang="zh-CN" dirty="0" smtClean="0"/>
              <a:t>);</a:t>
            </a:r>
          </a:p>
          <a:p>
            <a:pPr marL="0" indent="0">
              <a:buNone/>
            </a:pPr>
            <a:r>
              <a:rPr lang="en-US" altLang="zh-CN" dirty="0" smtClean="0"/>
              <a:t># </a:t>
            </a:r>
            <a:r>
              <a:rPr lang="en-US" altLang="zh-CN" dirty="0" err="1" smtClean="0"/>
              <a:t>endif</a:t>
            </a:r>
            <a:endParaRPr lang="en-US" altLang="zh-CN" dirty="0" smtClean="0"/>
          </a:p>
        </p:txBody>
      </p:sp>
      <p:sp>
        <p:nvSpPr>
          <p:cNvPr id="4" name="Action Button: Help 3">
            <a:hlinkClick r:id="rId2" action="ppaction://hlinksldjump" highlightClick="1"/>
          </p:cNvPr>
          <p:cNvSpPr/>
          <p:nvPr/>
        </p:nvSpPr>
        <p:spPr>
          <a:xfrm>
            <a:off x="9758149" y="3070746"/>
            <a:ext cx="1042416" cy="1042416"/>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6998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写锁的使用</a:t>
            </a:r>
            <a:endParaRPr lang="zh-CN" altLang="en-US" dirty="0"/>
          </a:p>
        </p:txBody>
      </p:sp>
      <p:sp>
        <p:nvSpPr>
          <p:cNvPr id="3" name="Content Placeholder 2"/>
          <p:cNvSpPr>
            <a:spLocks noGrp="1"/>
          </p:cNvSpPr>
          <p:nvPr>
            <p:ph idx="1"/>
          </p:nvPr>
        </p:nvSpPr>
        <p:spPr>
          <a:xfrm>
            <a:off x="838200" y="1419367"/>
            <a:ext cx="10515600" cy="4757596"/>
          </a:xfrm>
        </p:spPr>
        <p:txBody>
          <a:bodyPr>
            <a:normAutofit/>
          </a:bodyPr>
          <a:lstStyle/>
          <a:p>
            <a:pPr marL="0" indent="0">
              <a:buNone/>
            </a:pPr>
            <a:r>
              <a:rPr lang="en-US" altLang="zh-CN" sz="2600" dirty="0"/>
              <a:t>/* </a:t>
            </a:r>
            <a:r>
              <a:rPr lang="zh-CN" altLang="en-US" sz="2600" dirty="0"/>
              <a:t>写模式下加锁  *</a:t>
            </a:r>
            <a:r>
              <a:rPr lang="en-US" altLang="zh-CN" sz="2600" dirty="0"/>
              <a:t>/</a:t>
            </a:r>
          </a:p>
          <a:p>
            <a:pPr marL="0" indent="0">
              <a:buNone/>
            </a:pPr>
            <a:r>
              <a:rPr lang="en-US" altLang="zh-CN" dirty="0" err="1"/>
              <a:t>int</a:t>
            </a:r>
            <a:r>
              <a:rPr lang="en-US" altLang="zh-CN" dirty="0"/>
              <a:t> </a:t>
            </a:r>
            <a:r>
              <a:rPr lang="en-US" altLang="zh-CN" dirty="0" err="1"/>
              <a:t>pthread_rwlock_wrlock</a:t>
            </a:r>
            <a:r>
              <a:rPr lang="en-US" altLang="zh-CN" dirty="0"/>
              <a:t> (</a:t>
            </a:r>
            <a:r>
              <a:rPr lang="en-US" altLang="zh-CN" dirty="0" err="1"/>
              <a:t>pthread_rwlock_t</a:t>
            </a:r>
            <a:r>
              <a:rPr lang="en-US" altLang="zh-CN" dirty="0"/>
              <a:t> *__</a:t>
            </a:r>
            <a:r>
              <a:rPr lang="en-US" altLang="zh-CN" dirty="0" err="1"/>
              <a:t>rwlock</a:t>
            </a:r>
            <a:r>
              <a:rPr lang="en-US" altLang="zh-CN" dirty="0" smtClean="0"/>
              <a:t>);</a:t>
            </a:r>
          </a:p>
          <a:p>
            <a:pPr marL="0" indent="0">
              <a:buNone/>
            </a:pPr>
            <a:r>
              <a:rPr lang="en-US" altLang="zh-CN" dirty="0" smtClean="0"/>
              <a:t>/* </a:t>
            </a:r>
            <a:r>
              <a:rPr lang="zh-CN" altLang="en-US" dirty="0"/>
              <a:t>非阻塞的写模式下加锁 *</a:t>
            </a:r>
            <a:r>
              <a:rPr lang="en-US" altLang="zh-CN" dirty="0" smtClean="0"/>
              <a:t>/</a:t>
            </a:r>
          </a:p>
          <a:p>
            <a:pPr marL="0" indent="0">
              <a:buNone/>
            </a:pPr>
            <a:r>
              <a:rPr lang="en-US" altLang="zh-CN" dirty="0" err="1" smtClean="0"/>
              <a:t>int</a:t>
            </a:r>
            <a:r>
              <a:rPr lang="en-US" altLang="zh-CN" dirty="0" smtClean="0"/>
              <a:t> </a:t>
            </a:r>
            <a:r>
              <a:rPr lang="en-US" altLang="zh-CN" dirty="0" err="1"/>
              <a:t>pthread_rwlock_trywrlock</a:t>
            </a:r>
            <a:r>
              <a:rPr lang="en-US" altLang="zh-CN" dirty="0"/>
              <a:t> (</a:t>
            </a:r>
            <a:r>
              <a:rPr lang="en-US" altLang="zh-CN" dirty="0" err="1"/>
              <a:t>pthread_rwlock_t</a:t>
            </a:r>
            <a:r>
              <a:rPr lang="en-US" altLang="zh-CN" dirty="0"/>
              <a:t> *__</a:t>
            </a:r>
            <a:r>
              <a:rPr lang="en-US" altLang="zh-CN" dirty="0" err="1"/>
              <a:t>rwlock</a:t>
            </a:r>
            <a:r>
              <a:rPr lang="en-US" altLang="zh-CN" dirty="0" smtClean="0"/>
              <a:t>);</a:t>
            </a:r>
          </a:p>
          <a:p>
            <a:pPr marL="0" indent="0">
              <a:buNone/>
            </a:pPr>
            <a:r>
              <a:rPr lang="en-US" altLang="zh-CN" dirty="0" smtClean="0"/>
              <a:t># </a:t>
            </a:r>
            <a:r>
              <a:rPr lang="en-US" altLang="zh-CN" dirty="0" err="1"/>
              <a:t>ifdef</a:t>
            </a:r>
            <a:r>
              <a:rPr lang="en-US" altLang="zh-CN" dirty="0"/>
              <a:t> __</a:t>
            </a:r>
            <a:r>
              <a:rPr lang="en-US" altLang="zh-CN" dirty="0" smtClean="0"/>
              <a:t>USE_XOPEN2K</a:t>
            </a:r>
          </a:p>
          <a:p>
            <a:pPr marL="0" indent="0">
              <a:buNone/>
            </a:pPr>
            <a:r>
              <a:rPr lang="en-US" altLang="zh-CN" dirty="0" smtClean="0"/>
              <a:t>/* </a:t>
            </a:r>
            <a:r>
              <a:rPr lang="zh-CN" altLang="en-US" dirty="0"/>
              <a:t>限时等待的写模式加锁 *</a:t>
            </a:r>
            <a:r>
              <a:rPr lang="en-US" altLang="zh-CN" dirty="0" smtClean="0"/>
              <a:t>/</a:t>
            </a:r>
          </a:p>
          <a:p>
            <a:pPr marL="0" indent="0">
              <a:buNone/>
            </a:pPr>
            <a:r>
              <a:rPr lang="en-US" altLang="zh-CN" dirty="0" err="1" smtClean="0"/>
              <a:t>int</a:t>
            </a:r>
            <a:r>
              <a:rPr lang="en-US" altLang="zh-CN" dirty="0" smtClean="0"/>
              <a:t> </a:t>
            </a:r>
            <a:r>
              <a:rPr lang="en-US" altLang="zh-CN" dirty="0" err="1"/>
              <a:t>pthread_rwlock_timedwrlock</a:t>
            </a:r>
            <a:r>
              <a:rPr lang="en-US" altLang="zh-CN" dirty="0"/>
              <a:t> (</a:t>
            </a:r>
            <a:r>
              <a:rPr lang="en-US" altLang="zh-CN" dirty="0" err="1"/>
              <a:t>pthread_rwlock_t</a:t>
            </a:r>
            <a:r>
              <a:rPr lang="en-US" altLang="zh-CN" dirty="0"/>
              <a:t> *__restrict __</a:t>
            </a:r>
            <a:r>
              <a:rPr lang="en-US" altLang="zh-CN" dirty="0" err="1"/>
              <a:t>rwlock</a:t>
            </a:r>
            <a:r>
              <a:rPr lang="en-US" altLang="zh-CN" dirty="0"/>
              <a:t>, </a:t>
            </a:r>
            <a:r>
              <a:rPr lang="en-US" altLang="zh-CN" dirty="0" smtClean="0"/>
              <a:t>__</a:t>
            </a:r>
            <a:r>
              <a:rPr lang="en-US" altLang="zh-CN" dirty="0" err="1"/>
              <a:t>const</a:t>
            </a:r>
            <a:r>
              <a:rPr lang="en-US" altLang="zh-CN" dirty="0"/>
              <a:t> </a:t>
            </a:r>
            <a:r>
              <a:rPr lang="en-US" altLang="zh-CN" dirty="0" err="1"/>
              <a:t>struct</a:t>
            </a:r>
            <a:r>
              <a:rPr lang="en-US" altLang="zh-CN" dirty="0"/>
              <a:t> </a:t>
            </a:r>
            <a:r>
              <a:rPr lang="en-US" altLang="zh-CN" dirty="0" err="1"/>
              <a:t>timespec</a:t>
            </a:r>
            <a:r>
              <a:rPr lang="en-US" altLang="zh-CN" dirty="0"/>
              <a:t> *__restrict __</a:t>
            </a:r>
            <a:r>
              <a:rPr lang="en-US" altLang="zh-CN" dirty="0" err="1"/>
              <a:t>abstime</a:t>
            </a:r>
            <a:r>
              <a:rPr lang="en-US" altLang="zh-CN" dirty="0" smtClean="0"/>
              <a:t>);</a:t>
            </a:r>
          </a:p>
          <a:p>
            <a:pPr marL="0" indent="0">
              <a:buNone/>
            </a:pPr>
            <a:r>
              <a:rPr lang="en-US" altLang="zh-CN" dirty="0" smtClean="0"/>
              <a:t># </a:t>
            </a:r>
            <a:r>
              <a:rPr lang="en-US" altLang="zh-CN" dirty="0" err="1" smtClean="0"/>
              <a:t>endif</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662292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解锁</a:t>
            </a:r>
            <a:endParaRPr lang="zh-CN" altLang="en-US" dirty="0"/>
          </a:p>
        </p:txBody>
      </p:sp>
      <p:sp>
        <p:nvSpPr>
          <p:cNvPr id="3" name="Content Placeholder 2"/>
          <p:cNvSpPr>
            <a:spLocks noGrp="1"/>
          </p:cNvSpPr>
          <p:nvPr>
            <p:ph idx="1"/>
          </p:nvPr>
        </p:nvSpPr>
        <p:spPr/>
        <p:txBody>
          <a:bodyPr/>
          <a:lstStyle/>
          <a:p>
            <a:pPr marL="0" indent="0">
              <a:buNone/>
            </a:pPr>
            <a:r>
              <a:rPr lang="en-US" altLang="zh-CN" dirty="0" smtClean="0"/>
              <a:t>/*</a:t>
            </a:r>
            <a:r>
              <a:rPr lang="zh-CN" altLang="en-US" dirty="0" smtClean="0"/>
              <a:t>读写锁通用一个解锁函数</a:t>
            </a:r>
            <a:r>
              <a:rPr lang="en-US" altLang="zh-CN" dirty="0" smtClean="0"/>
              <a:t>*/</a:t>
            </a:r>
          </a:p>
          <a:p>
            <a:pPr marL="0" indent="0">
              <a:buNone/>
            </a:pPr>
            <a:r>
              <a:rPr lang="en-US" altLang="zh-CN" dirty="0" err="1" smtClean="0"/>
              <a:t>int</a:t>
            </a:r>
            <a:r>
              <a:rPr lang="en-US" altLang="zh-CN" dirty="0" smtClean="0"/>
              <a:t> </a:t>
            </a:r>
            <a:r>
              <a:rPr lang="en-US" altLang="zh-CN" dirty="0" err="1"/>
              <a:t>pthread_rwlock_unlock</a:t>
            </a:r>
            <a:r>
              <a:rPr lang="en-US" altLang="zh-CN" dirty="0"/>
              <a:t> (</a:t>
            </a:r>
            <a:r>
              <a:rPr lang="en-US" altLang="zh-CN" dirty="0" err="1"/>
              <a:t>pthread_rwlock_t</a:t>
            </a:r>
            <a:r>
              <a:rPr lang="en-US" altLang="zh-CN" dirty="0"/>
              <a:t> *__</a:t>
            </a:r>
            <a:r>
              <a:rPr lang="en-US" altLang="zh-CN" dirty="0" err="1"/>
              <a:t>rwlock</a:t>
            </a:r>
            <a:r>
              <a:rPr lang="en-US" altLang="zh-CN" dirty="0"/>
              <a:t>);                                                   </a:t>
            </a:r>
            <a:endParaRPr lang="en-US" altLang="zh-CN" dirty="0" smtClean="0"/>
          </a:p>
          <a:p>
            <a:pPr marL="0" indent="0">
              <a:buNone/>
            </a:pPr>
            <a:r>
              <a:rPr lang="zh-CN" altLang="en-US" dirty="0" smtClean="0"/>
              <a:t>返</a:t>
            </a:r>
            <a:r>
              <a:rPr lang="zh-CN" altLang="en-US" dirty="0"/>
              <a:t>回值：成功返回</a:t>
            </a:r>
            <a:r>
              <a:rPr lang="en-US" altLang="zh-CN" dirty="0"/>
              <a:t>0</a:t>
            </a:r>
            <a:r>
              <a:rPr lang="zh-CN" altLang="en-US" dirty="0"/>
              <a:t>，否则返回错误代</a:t>
            </a:r>
            <a:r>
              <a:rPr lang="zh-CN" altLang="en-US" dirty="0" smtClean="0"/>
              <a:t>码</a:t>
            </a:r>
            <a:endParaRPr lang="en-US" altLang="zh-CN" dirty="0" smtClean="0"/>
          </a:p>
          <a:p>
            <a:pPr marL="0" indent="0">
              <a:buNone/>
            </a:pPr>
            <a:endParaRPr lang="en-US" altLang="zh-CN" dirty="0" smtClean="0"/>
          </a:p>
          <a:p>
            <a:pPr marL="0" indent="0">
              <a:buNone/>
            </a:pPr>
            <a:r>
              <a:rPr lang="zh-CN" altLang="en-US" dirty="0" smtClean="0"/>
              <a:t>这</a:t>
            </a:r>
            <a:r>
              <a:rPr lang="zh-CN" altLang="en-US" dirty="0"/>
              <a:t>么多用</a:t>
            </a:r>
            <a:r>
              <a:rPr lang="zh-CN" altLang="en-US" dirty="0" smtClean="0"/>
              <a:t>处，怎么用呢？</a:t>
            </a:r>
            <a:endParaRPr lang="zh-CN" altLang="en-US" dirty="0"/>
          </a:p>
        </p:txBody>
      </p:sp>
      <p:sp>
        <p:nvSpPr>
          <p:cNvPr id="4" name="Action Button: Document 3">
            <a:hlinkClick r:id="rId2" action="ppaction://hlinkfile" highlightClick="1"/>
          </p:cNvPr>
          <p:cNvSpPr/>
          <p:nvPr/>
        </p:nvSpPr>
        <p:spPr>
          <a:xfrm>
            <a:off x="5053584" y="3657600"/>
            <a:ext cx="1042416" cy="1042416"/>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a:t>
            </a:r>
            <a:endParaRPr lang="zh-CN" altLang="en-US" dirty="0"/>
          </a:p>
        </p:txBody>
      </p:sp>
      <p:sp>
        <p:nvSpPr>
          <p:cNvPr id="5" name="Action Button: Document 4">
            <a:hlinkClick r:id="rId3" action="ppaction://hlinkfile" highlightClick="1"/>
          </p:cNvPr>
          <p:cNvSpPr/>
          <p:nvPr/>
        </p:nvSpPr>
        <p:spPr>
          <a:xfrm>
            <a:off x="7161276" y="3657600"/>
            <a:ext cx="1042416" cy="1042416"/>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a:t>
            </a:r>
          </a:p>
        </p:txBody>
      </p:sp>
    </p:spTree>
    <p:extLst>
      <p:ext uri="{BB962C8B-B14F-4D97-AF65-F5344CB8AC3E}">
        <p14:creationId xmlns:p14="http://schemas.microsoft.com/office/powerpoint/2010/main" val="384067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lstStyle/>
          <a:p>
            <a:r>
              <a:rPr lang="zh-CN" altLang="en-US" dirty="0" smtClean="0"/>
              <a:t>读写锁的本质</a:t>
            </a:r>
            <a:endParaRPr lang="zh-CN" altLang="en-US" dirty="0"/>
          </a:p>
        </p:txBody>
      </p:sp>
      <p:sp>
        <p:nvSpPr>
          <p:cNvPr id="3" name="Content Placeholder 2"/>
          <p:cNvSpPr>
            <a:spLocks noGrp="1"/>
          </p:cNvSpPr>
          <p:nvPr>
            <p:ph idx="1"/>
          </p:nvPr>
        </p:nvSpPr>
        <p:spPr>
          <a:xfrm>
            <a:off x="838200" y="1460310"/>
            <a:ext cx="10515600" cy="5030551"/>
          </a:xfrm>
        </p:spPr>
        <p:txBody>
          <a:bodyPr>
            <a:normAutofit fontScale="92500" lnSpcReduction="10000"/>
          </a:bodyPr>
          <a:lstStyle/>
          <a:p>
            <a:pPr marL="0" indent="0">
              <a:buNone/>
            </a:pPr>
            <a:r>
              <a:rPr lang="zh-CN" altLang="en-US" dirty="0"/>
              <a:t>读写锁本质上是一个内存计数器，初始化成一个很大的</a:t>
            </a:r>
            <a:r>
              <a:rPr lang="zh-CN" altLang="en-US" dirty="0" smtClean="0"/>
              <a:t>值，</a:t>
            </a:r>
            <a:r>
              <a:rPr lang="en-US" altLang="zh-CN" dirty="0" smtClean="0"/>
              <a:t>0x01000000</a:t>
            </a:r>
            <a:r>
              <a:rPr lang="zh-CN" altLang="en-US" dirty="0"/>
              <a:t>，表示最多可以有这么多个读者同时获取锁。</a:t>
            </a:r>
            <a:endParaRPr lang="en-US" altLang="zh-CN" dirty="0" smtClean="0"/>
          </a:p>
          <a:p>
            <a:pPr marL="0" indent="0">
              <a:buNone/>
            </a:pPr>
            <a:r>
              <a:rPr lang="en-US" altLang="zh-CN" dirty="0" smtClean="0"/>
              <a:t>1</a:t>
            </a:r>
            <a:r>
              <a:rPr lang="en-US" altLang="zh-CN" dirty="0"/>
              <a:t>. </a:t>
            </a:r>
            <a:r>
              <a:rPr lang="zh-CN" altLang="en-US" dirty="0"/>
              <a:t>获取读锁时，计数器减</a:t>
            </a:r>
            <a:r>
              <a:rPr lang="en-US" altLang="zh-CN" dirty="0"/>
              <a:t>1</a:t>
            </a:r>
            <a:r>
              <a:rPr lang="zh-CN" altLang="en-US" dirty="0"/>
              <a:t>，判断符号位是否为</a:t>
            </a:r>
            <a:r>
              <a:rPr lang="en-US" altLang="zh-CN" dirty="0"/>
              <a:t>1</a:t>
            </a:r>
            <a:r>
              <a:rPr lang="zh-CN" altLang="en-US" dirty="0"/>
              <a:t>，也就是判断是否为负数，是则表示已经有写者，读锁获取失败。符号位为</a:t>
            </a:r>
            <a:r>
              <a:rPr lang="en-US" altLang="zh-CN" dirty="0"/>
              <a:t>0</a:t>
            </a:r>
            <a:r>
              <a:rPr lang="zh-CN" altLang="en-US" dirty="0"/>
              <a:t>则获取读锁成功。</a:t>
            </a:r>
          </a:p>
          <a:p>
            <a:pPr marL="0" indent="0">
              <a:buNone/>
            </a:pPr>
            <a:r>
              <a:rPr lang="en-US" altLang="zh-CN" dirty="0"/>
              <a:t>2. </a:t>
            </a:r>
            <a:r>
              <a:rPr lang="zh-CN" altLang="en-US" dirty="0"/>
              <a:t>获取写锁时，计数器减</a:t>
            </a:r>
            <a:r>
              <a:rPr lang="en-US" altLang="zh-CN" dirty="0"/>
              <a:t>0x01000000</a:t>
            </a:r>
            <a:r>
              <a:rPr lang="zh-CN" altLang="en-US" dirty="0"/>
              <a:t>，判断是否为</a:t>
            </a:r>
            <a:r>
              <a:rPr lang="en-US" altLang="zh-CN" dirty="0"/>
              <a:t>0</a:t>
            </a:r>
            <a:r>
              <a:rPr lang="zh-CN" altLang="en-US" dirty="0"/>
              <a:t>，是则表示没有其他的读者或者写者，获取锁成功。不为</a:t>
            </a:r>
            <a:r>
              <a:rPr lang="en-US" altLang="zh-CN" dirty="0"/>
              <a:t>0</a:t>
            </a:r>
            <a:r>
              <a:rPr lang="zh-CN" altLang="en-US" dirty="0"/>
              <a:t>，则有其他的读者或者写者，获取写锁失败。</a:t>
            </a:r>
          </a:p>
          <a:p>
            <a:pPr marL="0" indent="0">
              <a:buNone/>
            </a:pPr>
            <a:r>
              <a:rPr lang="en-US" altLang="zh-CN" dirty="0"/>
              <a:t>3. </a:t>
            </a:r>
            <a:r>
              <a:rPr lang="zh-CN" altLang="en-US" dirty="0"/>
              <a:t>获取读锁失败时，先将计数器加</a:t>
            </a:r>
            <a:r>
              <a:rPr lang="en-US" altLang="zh-CN" dirty="0"/>
              <a:t>1</a:t>
            </a:r>
            <a:r>
              <a:rPr lang="zh-CN" altLang="en-US" dirty="0"/>
              <a:t>，判断值是否小于</a:t>
            </a:r>
            <a:r>
              <a:rPr lang="en-US" altLang="zh-CN" dirty="0"/>
              <a:t>1</a:t>
            </a:r>
            <a:r>
              <a:rPr lang="zh-CN" altLang="en-US" dirty="0"/>
              <a:t>（减</a:t>
            </a:r>
            <a:r>
              <a:rPr lang="en-US" altLang="zh-CN" dirty="0"/>
              <a:t>1</a:t>
            </a:r>
            <a:r>
              <a:rPr lang="zh-CN" altLang="en-US" dirty="0"/>
              <a:t>符号位为</a:t>
            </a:r>
            <a:r>
              <a:rPr lang="en-US" altLang="zh-CN" dirty="0"/>
              <a:t>1</a:t>
            </a:r>
            <a:r>
              <a:rPr lang="zh-CN" altLang="en-US" dirty="0"/>
              <a:t>），是则循环判读，直到值大于</a:t>
            </a:r>
            <a:r>
              <a:rPr lang="en-US" altLang="zh-CN" dirty="0"/>
              <a:t>1</a:t>
            </a:r>
            <a:r>
              <a:rPr lang="zh-CN" altLang="en-US" dirty="0"/>
              <a:t>。获取读锁失败的情况是已有写者，计数器的值小于等于</a:t>
            </a:r>
            <a:r>
              <a:rPr lang="en-US" altLang="zh-CN" dirty="0"/>
              <a:t>0</a:t>
            </a:r>
            <a:r>
              <a:rPr lang="zh-CN" altLang="en-US" dirty="0"/>
              <a:t>。</a:t>
            </a:r>
          </a:p>
          <a:p>
            <a:pPr marL="0" indent="0">
              <a:buNone/>
            </a:pPr>
            <a:r>
              <a:rPr lang="en-US" altLang="zh-CN" dirty="0"/>
              <a:t>4. </a:t>
            </a:r>
            <a:r>
              <a:rPr lang="zh-CN" altLang="en-US" dirty="0"/>
              <a:t>获取写锁失败时，先讲计数器加</a:t>
            </a:r>
            <a:r>
              <a:rPr lang="en-US" altLang="zh-CN" dirty="0"/>
              <a:t>0x01000000</a:t>
            </a:r>
            <a:r>
              <a:rPr lang="zh-CN" altLang="en-US" dirty="0"/>
              <a:t>，判断值是否为</a:t>
            </a:r>
            <a:r>
              <a:rPr lang="en-US" altLang="zh-CN" dirty="0"/>
              <a:t>0x01000000</a:t>
            </a:r>
            <a:r>
              <a:rPr lang="zh-CN" altLang="en-US" dirty="0"/>
              <a:t>，不为</a:t>
            </a:r>
            <a:r>
              <a:rPr lang="en-US" altLang="zh-CN" dirty="0"/>
              <a:t>0x01000000</a:t>
            </a:r>
            <a:r>
              <a:rPr lang="zh-CN" altLang="en-US" dirty="0"/>
              <a:t>则循环判断，直到为</a:t>
            </a:r>
            <a:r>
              <a:rPr lang="en-US" altLang="zh-CN" dirty="0"/>
              <a:t>0x01000000</a:t>
            </a:r>
            <a:r>
              <a:rPr lang="zh-CN" altLang="en-US" dirty="0"/>
              <a:t>。为初值</a:t>
            </a:r>
            <a:r>
              <a:rPr lang="en-US" altLang="zh-CN" dirty="0"/>
              <a:t>0x01000000</a:t>
            </a:r>
            <a:r>
              <a:rPr lang="zh-CN" altLang="en-US" dirty="0"/>
              <a:t>表示没有了其他的读者或者写者，可以尝试获取锁了。</a:t>
            </a:r>
          </a:p>
          <a:p>
            <a:endParaRPr lang="zh-CN" altLang="en-US" dirty="0"/>
          </a:p>
        </p:txBody>
      </p:sp>
      <p:sp>
        <p:nvSpPr>
          <p:cNvPr id="4" name="Action Button: Return 3">
            <a:hlinkClick r:id="rId2" action="ppaction://hlinksldjump" highlightClick="1"/>
          </p:cNvPr>
          <p:cNvSpPr/>
          <p:nvPr/>
        </p:nvSpPr>
        <p:spPr>
          <a:xfrm>
            <a:off x="9935570" y="323272"/>
            <a:ext cx="1042416" cy="104241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528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内存屏障和优化屏</a:t>
            </a:r>
            <a:r>
              <a:rPr lang="zh-CN" altLang="en-US" dirty="0" smtClean="0"/>
              <a:t>障</a:t>
            </a:r>
            <a:endParaRPr lang="zh-CN" altLang="en-US" dirty="0"/>
          </a:p>
        </p:txBody>
      </p:sp>
      <p:sp>
        <p:nvSpPr>
          <p:cNvPr id="3" name="Content Placeholder 2"/>
          <p:cNvSpPr>
            <a:spLocks noGrp="1"/>
          </p:cNvSpPr>
          <p:nvPr>
            <p:ph idx="1"/>
          </p:nvPr>
        </p:nvSpPr>
        <p:spPr/>
        <p:txBody>
          <a:bodyPr/>
          <a:lstStyle/>
          <a:p>
            <a:pPr marL="0" indent="0">
              <a:buNone/>
            </a:pPr>
            <a:r>
              <a:rPr lang="zh-CN" altLang="en-US" dirty="0" smtClean="0"/>
              <a:t>所有的一切开始于一段小代码：</a:t>
            </a:r>
            <a:endParaRPr lang="en-US" altLang="zh-CN" dirty="0" smtClean="0"/>
          </a:p>
          <a:p>
            <a:pPr marL="0" indent="0">
              <a:buNone/>
            </a:pPr>
            <a:endParaRPr lang="en-US" altLang="zh-CN" dirty="0" smtClean="0"/>
          </a:p>
          <a:p>
            <a:pPr marL="0" indent="0">
              <a:buNone/>
            </a:pPr>
            <a:r>
              <a:rPr lang="en-US" altLang="zh-CN" dirty="0" smtClean="0"/>
              <a:t>	</a:t>
            </a:r>
            <a:r>
              <a:rPr lang="en-US" altLang="zh-CN" i="1" dirty="0" err="1" smtClean="0">
                <a:solidFill>
                  <a:schemeClr val="accent6"/>
                </a:solidFill>
              </a:rPr>
              <a:t>obj</a:t>
            </a:r>
            <a:r>
              <a:rPr lang="en-US" altLang="zh-CN" i="1" dirty="0" smtClean="0">
                <a:solidFill>
                  <a:schemeClr val="accent6"/>
                </a:solidFill>
              </a:rPr>
              <a:t>-&gt;data=xxx;</a:t>
            </a:r>
          </a:p>
          <a:p>
            <a:pPr marL="0" indent="0">
              <a:buNone/>
            </a:pPr>
            <a:r>
              <a:rPr lang="en-US" altLang="zh-CN" i="1" dirty="0" smtClean="0">
                <a:solidFill>
                  <a:schemeClr val="accent6"/>
                </a:solidFill>
              </a:rPr>
              <a:t>	</a:t>
            </a:r>
            <a:r>
              <a:rPr lang="en-US" altLang="zh-CN" i="1" dirty="0" err="1" smtClean="0">
                <a:solidFill>
                  <a:schemeClr val="accent6"/>
                </a:solidFill>
              </a:rPr>
              <a:t>obj</a:t>
            </a:r>
            <a:r>
              <a:rPr lang="en-US" altLang="zh-CN" i="1" dirty="0" smtClean="0">
                <a:solidFill>
                  <a:schemeClr val="accent6"/>
                </a:solidFill>
              </a:rPr>
              <a:t>-&gt;ready=1;</a:t>
            </a:r>
          </a:p>
          <a:p>
            <a:pPr marL="0" indent="0">
              <a:buNone/>
            </a:pPr>
            <a:r>
              <a:rPr lang="en-US" altLang="zh-CN" i="1" dirty="0" smtClean="0">
                <a:solidFill>
                  <a:schemeClr val="accent6"/>
                </a:solidFill>
              </a:rPr>
              <a:t>	If(</a:t>
            </a:r>
            <a:r>
              <a:rPr lang="en-US" altLang="zh-CN" i="1" dirty="0" err="1" smtClean="0">
                <a:solidFill>
                  <a:schemeClr val="accent6"/>
                </a:solidFill>
              </a:rPr>
              <a:t>obj</a:t>
            </a:r>
            <a:r>
              <a:rPr lang="en-US" altLang="zh-CN" i="1" dirty="0" smtClean="0">
                <a:solidFill>
                  <a:schemeClr val="accent6"/>
                </a:solidFill>
              </a:rPr>
              <a:t>-&gt;ready)</a:t>
            </a:r>
          </a:p>
          <a:p>
            <a:pPr marL="0" indent="0">
              <a:buNone/>
            </a:pPr>
            <a:r>
              <a:rPr lang="en-US" altLang="zh-CN" i="1" dirty="0" smtClean="0">
                <a:solidFill>
                  <a:schemeClr val="accent6"/>
                </a:solidFill>
              </a:rPr>
              <a:t>		</a:t>
            </a:r>
            <a:r>
              <a:rPr lang="en-US" altLang="zh-CN" i="1" dirty="0" err="1" smtClean="0">
                <a:solidFill>
                  <a:schemeClr val="accent6"/>
                </a:solidFill>
              </a:rPr>
              <a:t>do_something</a:t>
            </a:r>
            <a:r>
              <a:rPr lang="en-US" altLang="zh-CN" i="1" dirty="0" smtClean="0">
                <a:solidFill>
                  <a:schemeClr val="accent6"/>
                </a:solidFill>
              </a:rPr>
              <a:t>(</a:t>
            </a:r>
            <a:r>
              <a:rPr lang="en-US" altLang="zh-CN" i="1" dirty="0" err="1" smtClean="0">
                <a:solidFill>
                  <a:schemeClr val="accent6"/>
                </a:solidFill>
              </a:rPr>
              <a:t>obj</a:t>
            </a:r>
            <a:r>
              <a:rPr lang="en-US" altLang="zh-CN" i="1" dirty="0" smtClean="0">
                <a:solidFill>
                  <a:schemeClr val="accent6"/>
                </a:solidFill>
              </a:rPr>
              <a:t>-&gt;data);</a:t>
            </a:r>
          </a:p>
          <a:p>
            <a:pPr marL="0" indent="0">
              <a:buNone/>
            </a:pPr>
            <a:endParaRPr lang="en-US" altLang="zh-CN" i="1" dirty="0">
              <a:solidFill>
                <a:schemeClr val="accent6"/>
              </a:solidFill>
            </a:endParaRPr>
          </a:p>
          <a:p>
            <a:pPr marL="0" indent="0">
              <a:buNone/>
            </a:pPr>
            <a:r>
              <a:rPr lang="zh-CN" altLang="en-US" dirty="0"/>
              <a:t>有什</a:t>
            </a:r>
            <a:r>
              <a:rPr lang="zh-CN" altLang="en-US" dirty="0" smtClean="0"/>
              <a:t>么</a:t>
            </a:r>
            <a:r>
              <a:rPr lang="zh-CN" altLang="en-US" dirty="0" smtClean="0">
                <a:solidFill>
                  <a:srgbClr val="FF0000"/>
                </a:solidFill>
              </a:rPr>
              <a:t>问题</a:t>
            </a:r>
            <a:r>
              <a:rPr lang="zh-CN" altLang="en-US" dirty="0" smtClean="0"/>
              <a:t>吗？？？</a:t>
            </a:r>
            <a:endParaRPr lang="en-US" altLang="zh-CN" dirty="0" smtClean="0"/>
          </a:p>
        </p:txBody>
      </p:sp>
    </p:spTree>
    <p:extLst>
      <p:ext uri="{BB962C8B-B14F-4D97-AF65-F5344CB8AC3E}">
        <p14:creationId xmlns:p14="http://schemas.microsoft.com/office/powerpoint/2010/main" val="3987362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r>
              <a:rPr lang="zh-CN" altLang="en-US" dirty="0" smtClean="0"/>
              <a:t>主要内容</a:t>
            </a:r>
            <a:endParaRPr lang="zh-CN" altLang="en-US" dirty="0"/>
          </a:p>
        </p:txBody>
      </p:sp>
      <p:sp>
        <p:nvSpPr>
          <p:cNvPr id="3" name="Content Placeholder 2"/>
          <p:cNvSpPr>
            <a:spLocks noGrp="1"/>
          </p:cNvSpPr>
          <p:nvPr>
            <p:ph idx="1"/>
          </p:nvPr>
        </p:nvSpPr>
        <p:spPr>
          <a:xfrm>
            <a:off x="838200" y="1965277"/>
            <a:ext cx="10515600" cy="4211685"/>
          </a:xfrm>
        </p:spPr>
        <p:txBody>
          <a:bodyPr/>
          <a:lstStyle/>
          <a:p>
            <a:r>
              <a:rPr lang="zh-CN" altLang="en-US" dirty="0" smtClean="0">
                <a:hlinkClick r:id="rId2" action="ppaction://hlinksldjump"/>
              </a:rPr>
              <a:t>大内核锁</a:t>
            </a:r>
            <a:endParaRPr lang="en-US" altLang="zh-CN" dirty="0" smtClean="0"/>
          </a:p>
          <a:p>
            <a:r>
              <a:rPr lang="zh-CN" altLang="en-US" dirty="0">
                <a:hlinkClick r:id="rId3" action="ppaction://hlinksldjump"/>
              </a:rPr>
              <a:t>读</a:t>
            </a:r>
            <a:r>
              <a:rPr lang="zh-CN" altLang="en-US" dirty="0" smtClean="0">
                <a:hlinkClick r:id="rId3" action="ppaction://hlinksldjump"/>
              </a:rPr>
              <a:t>写锁</a:t>
            </a:r>
            <a:endParaRPr lang="en-US" altLang="zh-CN" dirty="0" smtClean="0"/>
          </a:p>
          <a:p>
            <a:r>
              <a:rPr lang="zh-CN" altLang="en-US" dirty="0">
                <a:hlinkClick r:id="rId4" action="ppaction://hlinksldjump"/>
              </a:rPr>
              <a:t>内</a:t>
            </a:r>
            <a:r>
              <a:rPr lang="zh-CN" altLang="en-US" dirty="0" smtClean="0">
                <a:hlinkClick r:id="rId4" action="ppaction://hlinksldjump"/>
              </a:rPr>
              <a:t>存屏障和优化屏障</a:t>
            </a:r>
            <a:endParaRPr lang="zh-CN" altLang="en-US" dirty="0"/>
          </a:p>
        </p:txBody>
      </p:sp>
    </p:spTree>
    <p:extLst>
      <p:ext uri="{BB962C8B-B14F-4D97-AF65-F5344CB8AC3E}">
        <p14:creationId xmlns:p14="http://schemas.microsoft.com/office/powerpoint/2010/main" val="143162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没</a:t>
            </a:r>
            <a:r>
              <a:rPr lang="zh-CN" altLang="en-US" dirty="0" smtClean="0"/>
              <a:t>问题？</a:t>
            </a:r>
            <a:endParaRPr lang="zh-CN" altLang="en-US" dirty="0"/>
          </a:p>
        </p:txBody>
      </p:sp>
      <p:sp>
        <p:nvSpPr>
          <p:cNvPr id="3" name="Content Placeholder 2"/>
          <p:cNvSpPr>
            <a:spLocks noGrp="1"/>
          </p:cNvSpPr>
          <p:nvPr>
            <p:ph idx="1"/>
          </p:nvPr>
        </p:nvSpPr>
        <p:spPr/>
        <p:txBody>
          <a:bodyPr/>
          <a:lstStyle/>
          <a:p>
            <a:pPr marL="0" indent="0">
              <a:buNone/>
            </a:pPr>
            <a:r>
              <a:rPr lang="zh-CN" altLang="en-US" dirty="0" smtClean="0"/>
              <a:t>如果我们的电脑是单核的</a:t>
            </a:r>
            <a:r>
              <a:rPr lang="en-US" altLang="zh-CN" dirty="0" err="1" smtClean="0"/>
              <a:t>cpu</a:t>
            </a:r>
            <a:r>
              <a:rPr lang="zh-CN" altLang="en-US" dirty="0" smtClean="0"/>
              <a:t>，而且</a:t>
            </a:r>
            <a:r>
              <a:rPr lang="en-US" altLang="zh-CN" dirty="0" err="1" smtClean="0"/>
              <a:t>cpu</a:t>
            </a:r>
            <a:r>
              <a:rPr lang="zh-CN" altLang="en-US" dirty="0" smtClean="0"/>
              <a:t>不是采用流水线执行指令的，</a:t>
            </a:r>
            <a:endParaRPr lang="en-US" altLang="zh-CN" dirty="0" smtClean="0"/>
          </a:p>
          <a:p>
            <a:pPr marL="0" indent="0">
              <a:buNone/>
            </a:pPr>
            <a:r>
              <a:rPr lang="zh-CN" altLang="en-US" dirty="0" smtClean="0"/>
              <a:t>那这段小代码估计没什么问题了</a:t>
            </a:r>
            <a:endParaRPr lang="en-US" altLang="zh-CN" dirty="0" smtClean="0"/>
          </a:p>
          <a:p>
            <a:pPr marL="0" indent="0">
              <a:buNone/>
            </a:pPr>
            <a:endParaRPr lang="en-US" altLang="zh-CN" dirty="0"/>
          </a:p>
          <a:p>
            <a:pPr marL="0" indent="0">
              <a:buNone/>
            </a:pPr>
            <a:r>
              <a:rPr lang="zh-CN" altLang="en-US" dirty="0" smtClean="0"/>
              <a:t>古老的电脑们，就是采用串行和阻塞的方式执行指令的。</a:t>
            </a:r>
            <a:endParaRPr lang="zh-CN" altLang="en-US" dirty="0"/>
          </a:p>
        </p:txBody>
      </p:sp>
    </p:spTree>
    <p:extLst>
      <p:ext uri="{BB962C8B-B14F-4D97-AF65-F5344CB8AC3E}">
        <p14:creationId xmlns:p14="http://schemas.microsoft.com/office/powerpoint/2010/main" val="2584267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大问题</a:t>
            </a:r>
            <a:endParaRPr lang="zh-CN" altLang="en-US" dirty="0"/>
          </a:p>
        </p:txBody>
      </p:sp>
      <p:sp>
        <p:nvSpPr>
          <p:cNvPr id="3" name="Content Placeholder 2"/>
          <p:cNvSpPr>
            <a:spLocks noGrp="1"/>
          </p:cNvSpPr>
          <p:nvPr>
            <p:ph idx="1"/>
          </p:nvPr>
        </p:nvSpPr>
        <p:spPr/>
        <p:txBody>
          <a:bodyPr/>
          <a:lstStyle/>
          <a:p>
            <a:pPr marL="0" indent="0">
              <a:buNone/>
            </a:pPr>
            <a:r>
              <a:rPr lang="zh-CN" altLang="en-US" dirty="0"/>
              <a:t>现</a:t>
            </a:r>
            <a:r>
              <a:rPr lang="zh-CN" altLang="en-US" dirty="0" smtClean="0"/>
              <a:t>代的电脑早已经不是古董了。看看我们的</a:t>
            </a:r>
            <a:r>
              <a:rPr lang="en-US" altLang="zh-CN" dirty="0" err="1" smtClean="0"/>
              <a:t>cpu</a:t>
            </a:r>
            <a:r>
              <a:rPr lang="zh-CN" altLang="en-US" dirty="0" smtClean="0"/>
              <a:t>有什么：</a:t>
            </a:r>
            <a:endParaRPr lang="en-US" altLang="zh-CN" dirty="0" smtClean="0"/>
          </a:p>
          <a:p>
            <a:pPr marL="514350" indent="-514350">
              <a:buFont typeface="+mj-lt"/>
              <a:buAutoNum type="arabicPeriod"/>
            </a:pPr>
            <a:r>
              <a:rPr lang="zh-CN" altLang="en-US" dirty="0" smtClean="0"/>
              <a:t>华丽丽的</a:t>
            </a:r>
            <a:r>
              <a:rPr lang="zh-CN" altLang="en-US" dirty="0" smtClean="0">
                <a:solidFill>
                  <a:srgbClr val="FF0000"/>
                </a:solidFill>
              </a:rPr>
              <a:t>流水线</a:t>
            </a:r>
            <a:r>
              <a:rPr lang="zh-CN" altLang="en-US" dirty="0" smtClean="0"/>
              <a:t>技术</a:t>
            </a:r>
            <a:endParaRPr lang="en-US" altLang="zh-CN" dirty="0" smtClean="0"/>
          </a:p>
          <a:p>
            <a:pPr marL="514350" indent="-514350">
              <a:buFont typeface="+mj-lt"/>
              <a:buAutoNum type="arabicPeriod"/>
            </a:pPr>
            <a:r>
              <a:rPr lang="zh-CN" altLang="en-US" dirty="0"/>
              <a:t>速</a:t>
            </a:r>
            <a:r>
              <a:rPr lang="zh-CN" altLang="en-US" dirty="0" smtClean="0"/>
              <a:t>度快快的</a:t>
            </a:r>
            <a:r>
              <a:rPr lang="zh-CN" altLang="en-US" dirty="0" smtClean="0">
                <a:solidFill>
                  <a:srgbClr val="FF0000"/>
                </a:solidFill>
              </a:rPr>
              <a:t>对称多核</a:t>
            </a:r>
            <a:r>
              <a:rPr lang="zh-CN" altLang="en-US" dirty="0" smtClean="0"/>
              <a:t>技术</a:t>
            </a:r>
            <a:endParaRPr lang="en-US" altLang="zh-CN" dirty="0" smtClean="0"/>
          </a:p>
          <a:p>
            <a:pPr marL="514350" indent="-514350">
              <a:buFont typeface="+mj-lt"/>
              <a:buAutoNum type="arabicPeriod"/>
            </a:pPr>
            <a:r>
              <a:rPr lang="zh-CN" altLang="en-US" dirty="0" smtClean="0"/>
              <a:t>据说神奇</a:t>
            </a:r>
            <a:r>
              <a:rPr lang="zh-CN" altLang="en-US" dirty="0" smtClean="0">
                <a:solidFill>
                  <a:srgbClr val="FF0000"/>
                </a:solidFill>
              </a:rPr>
              <a:t>异构多核</a:t>
            </a:r>
            <a:r>
              <a:rPr lang="zh-CN" altLang="en-US" dirty="0" smtClean="0"/>
              <a:t>正在崛起</a:t>
            </a:r>
            <a:endParaRPr lang="en-US" altLang="zh-CN" dirty="0" smtClean="0"/>
          </a:p>
          <a:p>
            <a:pPr marL="514350" indent="-514350">
              <a:buFont typeface="+mj-lt"/>
              <a:buAutoNum type="arabicPeriod"/>
            </a:pPr>
            <a:endParaRPr lang="en-US" altLang="zh-CN" dirty="0"/>
          </a:p>
          <a:p>
            <a:pPr marL="0" indent="0">
              <a:buNone/>
            </a:pPr>
            <a:r>
              <a:rPr lang="zh-CN" altLang="en-US" dirty="0" smtClean="0"/>
              <a:t>我和我的小伙伴们都惊呆了！</a:t>
            </a:r>
            <a:endParaRPr lang="en-US" altLang="zh-C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129" y="3780429"/>
            <a:ext cx="2177766"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1993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流水线的影响</a:t>
            </a:r>
            <a:endParaRPr lang="zh-CN" altLang="en-US" dirty="0"/>
          </a:p>
        </p:txBody>
      </p:sp>
      <p:sp>
        <p:nvSpPr>
          <p:cNvPr id="3" name="Content Placeholder 2"/>
          <p:cNvSpPr>
            <a:spLocks noGrp="1"/>
          </p:cNvSpPr>
          <p:nvPr>
            <p:ph idx="1"/>
          </p:nvPr>
        </p:nvSpPr>
        <p:spPr/>
        <p:txBody>
          <a:bodyPr/>
          <a:lstStyle/>
          <a:p>
            <a:pPr marL="0" indent="0">
              <a:buNone/>
            </a:pPr>
            <a:r>
              <a:rPr lang="zh-CN" altLang="en-US" dirty="0" smtClean="0"/>
              <a:t>采用流</a:t>
            </a:r>
            <a:r>
              <a:rPr lang="zh-CN" altLang="en-US" dirty="0"/>
              <a:t>水线来执行指</a:t>
            </a:r>
            <a:r>
              <a:rPr lang="zh-CN" altLang="en-US" dirty="0" smtClean="0"/>
              <a:t>令时：</a:t>
            </a:r>
            <a:endParaRPr lang="en-US" altLang="zh-CN" dirty="0" smtClean="0"/>
          </a:p>
          <a:p>
            <a:pPr marL="514350" indent="-514350">
              <a:buFont typeface="+mj-lt"/>
              <a:buAutoNum type="arabicPeriod"/>
            </a:pPr>
            <a:r>
              <a:rPr lang="zh-CN" altLang="en-US" dirty="0"/>
              <a:t>一个指令的执行被分成：取指、译码、访存、执行、写回、等若干个阶段</a:t>
            </a:r>
            <a:r>
              <a:rPr lang="zh-CN" altLang="en-US" dirty="0" smtClean="0"/>
              <a:t>。</a:t>
            </a:r>
            <a:endParaRPr lang="en-US" altLang="zh-CN" dirty="0"/>
          </a:p>
          <a:p>
            <a:pPr marL="514350" indent="-514350">
              <a:buFont typeface="+mj-lt"/>
              <a:buAutoNum type="arabicPeriod"/>
            </a:pPr>
            <a:r>
              <a:rPr lang="zh-CN" altLang="en-US" dirty="0" smtClean="0"/>
              <a:t>多</a:t>
            </a:r>
            <a:r>
              <a:rPr lang="zh-CN" altLang="en-US" dirty="0"/>
              <a:t>条指令可以同时存在于流水线中，同时被执</a:t>
            </a:r>
            <a:r>
              <a:rPr lang="zh-CN" altLang="en-US" dirty="0" smtClean="0"/>
              <a:t>行。</a:t>
            </a:r>
            <a:endParaRPr lang="zh-CN" altLang="en-US" dirty="0"/>
          </a:p>
        </p:txBody>
      </p:sp>
    </p:spTree>
    <p:extLst>
      <p:ext uri="{BB962C8B-B14F-4D97-AF65-F5344CB8AC3E}">
        <p14:creationId xmlns:p14="http://schemas.microsoft.com/office/powerpoint/2010/main" val="195205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流水线的影响</a:t>
            </a:r>
          </a:p>
        </p:txBody>
      </p:sp>
      <p:sp>
        <p:nvSpPr>
          <p:cNvPr id="3" name="Content Placeholder 2"/>
          <p:cNvSpPr>
            <a:spLocks noGrp="1"/>
          </p:cNvSpPr>
          <p:nvPr>
            <p:ph idx="1"/>
          </p:nvPr>
        </p:nvSpPr>
        <p:spPr/>
        <p:txBody>
          <a:bodyPr/>
          <a:lstStyle/>
          <a:p>
            <a:pPr marL="0" indent="0">
              <a:buNone/>
            </a:pPr>
            <a:r>
              <a:rPr lang="zh-CN" altLang="en-US" dirty="0" smtClean="0"/>
              <a:t>流</a:t>
            </a:r>
            <a:r>
              <a:rPr lang="zh-CN" altLang="en-US" dirty="0"/>
              <a:t>水线是并行的，多个指令可以同时处于同一个阶段，只要</a:t>
            </a:r>
            <a:r>
              <a:rPr lang="en-US" altLang="zh-CN" dirty="0"/>
              <a:t>CPU</a:t>
            </a:r>
            <a:r>
              <a:rPr lang="zh-CN" altLang="en-US" dirty="0"/>
              <a:t>内部相应的处理部件未被占满即可</a:t>
            </a:r>
            <a:r>
              <a:rPr lang="zh-CN" altLang="en-US" dirty="0" smtClean="0"/>
              <a:t>。</a:t>
            </a:r>
            <a:endParaRPr lang="en-US" altLang="zh-CN" dirty="0" smtClean="0"/>
          </a:p>
          <a:p>
            <a:pPr marL="0" indent="0">
              <a:buNone/>
            </a:pPr>
            <a:r>
              <a:rPr lang="zh-CN" altLang="en-US" dirty="0" smtClean="0"/>
              <a:t>比如：</a:t>
            </a:r>
            <a:endParaRPr lang="en-US" altLang="zh-CN" dirty="0" smtClean="0"/>
          </a:p>
          <a:p>
            <a:pPr marL="0" indent="0">
              <a:buNone/>
            </a:pPr>
            <a:r>
              <a:rPr lang="en-US" altLang="zh-CN" dirty="0" smtClean="0"/>
              <a:t>        </a:t>
            </a:r>
            <a:r>
              <a:rPr lang="zh-CN" altLang="en-US" dirty="0" smtClean="0"/>
              <a:t>说</a:t>
            </a:r>
            <a:r>
              <a:rPr lang="en-US" altLang="zh-CN" dirty="0"/>
              <a:t>CPU</a:t>
            </a:r>
            <a:r>
              <a:rPr lang="zh-CN" altLang="en-US" dirty="0"/>
              <a:t>有一个加法器和一个除法器，那么一条加法指令和一条除法指令就可能同时处于“执行”阶段， 而两条加法指令在“执行”</a:t>
            </a:r>
            <a:r>
              <a:rPr lang="zh-CN" altLang="en-US" dirty="0" smtClean="0"/>
              <a:t>阶段</a:t>
            </a:r>
            <a:r>
              <a:rPr lang="zh-CN" altLang="en-US" dirty="0"/>
              <a:t>就只能串行工作。</a:t>
            </a:r>
          </a:p>
        </p:txBody>
      </p:sp>
    </p:spTree>
    <p:extLst>
      <p:ext uri="{BB962C8B-B14F-4D97-AF65-F5344CB8AC3E}">
        <p14:creationId xmlns:p14="http://schemas.microsoft.com/office/powerpoint/2010/main" val="2478711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流水线的影响</a:t>
            </a:r>
            <a:endParaRPr lang="zh-CN" altLang="en-US" dirty="0"/>
          </a:p>
        </p:txBody>
      </p:sp>
      <p:sp>
        <p:nvSpPr>
          <p:cNvPr id="3" name="Content Placeholder 2"/>
          <p:cNvSpPr>
            <a:spLocks noGrp="1"/>
          </p:cNvSpPr>
          <p:nvPr>
            <p:ph idx="1"/>
          </p:nvPr>
        </p:nvSpPr>
        <p:spPr/>
        <p:txBody>
          <a:bodyPr/>
          <a:lstStyle/>
          <a:p>
            <a:pPr marL="0" indent="0">
              <a:buNone/>
            </a:pPr>
            <a:r>
              <a:rPr lang="zh-CN" altLang="en-US" dirty="0"/>
              <a:t> </a:t>
            </a:r>
            <a:r>
              <a:rPr lang="zh-CN" altLang="en-US" dirty="0" smtClean="0"/>
              <a:t>然</a:t>
            </a:r>
            <a:r>
              <a:rPr lang="zh-CN" altLang="en-US" dirty="0"/>
              <a:t>而，这样一来，乱序可能就产生了</a:t>
            </a:r>
            <a:r>
              <a:rPr lang="zh-CN" altLang="en-US" dirty="0" smtClean="0"/>
              <a:t>。</a:t>
            </a:r>
            <a:endParaRPr lang="en-US" altLang="zh-CN" dirty="0"/>
          </a:p>
          <a:p>
            <a:pPr marL="0" indent="0">
              <a:buNone/>
            </a:pPr>
            <a:r>
              <a:rPr lang="zh-CN" altLang="en-US" dirty="0" smtClean="0"/>
              <a:t>比如：</a:t>
            </a:r>
            <a:endParaRPr lang="en-US" altLang="zh-CN" dirty="0" smtClean="0"/>
          </a:p>
          <a:p>
            <a:pPr marL="0" indent="0">
              <a:buNone/>
            </a:pPr>
            <a:r>
              <a:rPr lang="en-US" altLang="zh-CN" dirty="0"/>
              <a:t>	</a:t>
            </a:r>
            <a:r>
              <a:rPr lang="zh-CN" altLang="en-US" dirty="0" smtClean="0"/>
              <a:t>一</a:t>
            </a:r>
            <a:r>
              <a:rPr lang="zh-CN" altLang="en-US" dirty="0"/>
              <a:t>条加法指令原本出现在一条除法指令的后面，但是由于除法的执行时间很长，在它执行完之前，加法可能先执行完了</a:t>
            </a:r>
            <a:r>
              <a:rPr lang="zh-CN" altLang="en-US" dirty="0" smtClean="0"/>
              <a:t>。</a:t>
            </a:r>
            <a:endParaRPr lang="en-US" altLang="zh-CN" dirty="0" smtClean="0"/>
          </a:p>
          <a:p>
            <a:pPr marL="0" indent="0">
              <a:buNone/>
            </a:pPr>
            <a:r>
              <a:rPr lang="zh-CN" altLang="en-US" dirty="0" smtClean="0"/>
              <a:t>再</a:t>
            </a:r>
            <a:r>
              <a:rPr lang="zh-CN" altLang="en-US" dirty="0"/>
              <a:t>比</a:t>
            </a:r>
            <a:r>
              <a:rPr lang="zh-CN" altLang="en-US" dirty="0" smtClean="0"/>
              <a:t>如：</a:t>
            </a:r>
            <a:endParaRPr lang="en-US" altLang="zh-CN" dirty="0" smtClean="0"/>
          </a:p>
          <a:p>
            <a:pPr marL="0" indent="0">
              <a:buNone/>
            </a:pPr>
            <a:r>
              <a:rPr lang="en-US" altLang="zh-CN" dirty="0"/>
              <a:t>	</a:t>
            </a:r>
            <a:r>
              <a:rPr lang="zh-CN" altLang="en-US" dirty="0" smtClean="0"/>
              <a:t>两</a:t>
            </a:r>
            <a:r>
              <a:rPr lang="zh-CN" altLang="en-US" dirty="0"/>
              <a:t>条访存指令，可能由于第二条指令命中了</a:t>
            </a:r>
            <a:r>
              <a:rPr lang="en-US" altLang="zh-CN" dirty="0"/>
              <a:t>cache</a:t>
            </a:r>
            <a:r>
              <a:rPr lang="zh-CN" altLang="en-US" dirty="0"/>
              <a:t>而导致它先于第一条指令完成。</a:t>
            </a:r>
          </a:p>
        </p:txBody>
      </p:sp>
    </p:spTree>
    <p:extLst>
      <p:ext uri="{BB962C8B-B14F-4D97-AF65-F5344CB8AC3E}">
        <p14:creationId xmlns:p14="http://schemas.microsoft.com/office/powerpoint/2010/main" val="3031499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流水线的影响</a:t>
            </a:r>
            <a:endParaRPr lang="zh-CN" altLang="en-US" dirty="0"/>
          </a:p>
        </p:txBody>
      </p:sp>
      <p:sp>
        <p:nvSpPr>
          <p:cNvPr id="3" name="Content Placeholder 2"/>
          <p:cNvSpPr>
            <a:spLocks noGrp="1"/>
          </p:cNvSpPr>
          <p:nvPr>
            <p:ph idx="1"/>
          </p:nvPr>
        </p:nvSpPr>
        <p:spPr/>
        <p:txBody>
          <a:bodyPr/>
          <a:lstStyle/>
          <a:p>
            <a:pPr marL="0" indent="0">
              <a:buNone/>
            </a:pPr>
            <a:r>
              <a:rPr lang="zh-CN" altLang="en-US" dirty="0"/>
              <a:t> 一般情况下，指令乱序并不是</a:t>
            </a:r>
            <a:r>
              <a:rPr lang="en-US" altLang="zh-CN" dirty="0"/>
              <a:t>CPU</a:t>
            </a:r>
            <a:r>
              <a:rPr lang="zh-CN" altLang="en-US" dirty="0"/>
              <a:t>在执行指令之前刻意去调整顺序。</a:t>
            </a:r>
            <a:r>
              <a:rPr lang="en-US" altLang="zh-CN" dirty="0"/>
              <a:t>CPU</a:t>
            </a:r>
            <a:r>
              <a:rPr lang="zh-CN" altLang="en-US" dirty="0"/>
              <a:t>总是顺序的去内存里面取指令，然后将其顺序的放入指令流水线</a:t>
            </a:r>
            <a:r>
              <a:rPr lang="zh-CN" altLang="en-US" dirty="0" smtClean="0"/>
              <a:t>。</a:t>
            </a:r>
            <a:endParaRPr lang="en-US" altLang="zh-CN" dirty="0" smtClean="0"/>
          </a:p>
          <a:p>
            <a:pPr marL="0" indent="0">
              <a:buNone/>
            </a:pPr>
            <a:r>
              <a:rPr lang="zh-CN" altLang="en-US" dirty="0" smtClean="0"/>
              <a:t>但</a:t>
            </a:r>
            <a:r>
              <a:rPr lang="zh-CN" altLang="en-US" dirty="0"/>
              <a:t>是指令执行时的各种条件，指令与指令之间的相互影响，可能导致顺序放入流水线的指令，最终乱序执行完成</a:t>
            </a:r>
            <a:r>
              <a:rPr lang="zh-CN" altLang="en-US" dirty="0" smtClean="0"/>
              <a:t>。</a:t>
            </a:r>
            <a:endParaRPr lang="en-US" altLang="zh-CN" dirty="0" smtClean="0"/>
          </a:p>
          <a:p>
            <a:pPr marL="0" indent="0">
              <a:buNone/>
            </a:pPr>
            <a:r>
              <a:rPr lang="zh-CN" altLang="en-US" dirty="0" smtClean="0"/>
              <a:t>这</a:t>
            </a:r>
            <a:r>
              <a:rPr lang="zh-CN" altLang="en-US" dirty="0"/>
              <a:t>就是所谓的</a:t>
            </a:r>
            <a:r>
              <a:rPr lang="zh-CN" altLang="en-US" dirty="0">
                <a:solidFill>
                  <a:srgbClr val="FF0000"/>
                </a:solidFill>
              </a:rPr>
              <a:t>“顺序流入，乱序流出”</a:t>
            </a:r>
            <a:r>
              <a:rPr lang="zh-CN" altLang="en-US" dirty="0"/>
              <a:t>。</a:t>
            </a:r>
          </a:p>
        </p:txBody>
      </p:sp>
    </p:spTree>
    <p:extLst>
      <p:ext uri="{BB962C8B-B14F-4D97-AF65-F5344CB8AC3E}">
        <p14:creationId xmlns:p14="http://schemas.microsoft.com/office/powerpoint/2010/main" val="2618808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指令重排</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u"/>
            </a:pPr>
            <a:r>
              <a:rPr lang="zh-CN" altLang="en-US" dirty="0"/>
              <a:t> </a:t>
            </a:r>
            <a:r>
              <a:rPr lang="en-US" altLang="zh-CN" dirty="0"/>
              <a:t>CPU</a:t>
            </a:r>
            <a:r>
              <a:rPr lang="zh-CN" altLang="en-US" dirty="0"/>
              <a:t>的乱序执行并不是任意的乱序，而是以保证程序上下文因果关系为前提的。有了这个前提，</a:t>
            </a:r>
            <a:r>
              <a:rPr lang="en-US" altLang="zh-CN" dirty="0"/>
              <a:t>CPU</a:t>
            </a:r>
            <a:r>
              <a:rPr lang="zh-CN" altLang="en-US" dirty="0"/>
              <a:t>执行的正确性才有保证</a:t>
            </a:r>
            <a:r>
              <a:rPr lang="zh-CN" altLang="en-US" dirty="0" smtClean="0"/>
              <a:t>。</a:t>
            </a:r>
            <a:endParaRPr lang="en-US" altLang="zh-CN" dirty="0" smtClean="0"/>
          </a:p>
          <a:p>
            <a:pPr marL="0" indent="0">
              <a:buNone/>
            </a:pPr>
            <a:r>
              <a:rPr lang="zh-CN" altLang="en-US" dirty="0" smtClean="0"/>
              <a:t>   比</a:t>
            </a:r>
            <a:r>
              <a:rPr lang="zh-CN" altLang="en-US" dirty="0"/>
              <a:t>如</a:t>
            </a:r>
            <a:r>
              <a:rPr lang="zh-CN" altLang="en-US" dirty="0" smtClean="0"/>
              <a:t>：</a:t>
            </a:r>
            <a:r>
              <a:rPr lang="en-US" altLang="zh-CN" dirty="0">
                <a:solidFill>
                  <a:srgbClr val="92D050"/>
                </a:solidFill>
              </a:rPr>
              <a:t> a++; </a:t>
            </a:r>
            <a:r>
              <a:rPr lang="en-US" altLang="zh-CN" dirty="0" smtClean="0">
                <a:solidFill>
                  <a:srgbClr val="92D050"/>
                </a:solidFill>
              </a:rPr>
              <a:t>b=f</a:t>
            </a:r>
            <a:r>
              <a:rPr lang="en-US" altLang="zh-CN" dirty="0">
                <a:solidFill>
                  <a:srgbClr val="92D050"/>
                </a:solidFill>
              </a:rPr>
              <a:t>(</a:t>
            </a:r>
            <a:r>
              <a:rPr lang="en-US" altLang="zh-CN" dirty="0" smtClean="0">
                <a:solidFill>
                  <a:srgbClr val="92D050"/>
                </a:solidFill>
              </a:rPr>
              <a:t>a);</a:t>
            </a:r>
            <a:r>
              <a:rPr lang="zh-CN" altLang="en-US" dirty="0" smtClean="0">
                <a:solidFill>
                  <a:srgbClr val="92D050"/>
                </a:solidFill>
              </a:rPr>
              <a:t> </a:t>
            </a:r>
            <a:r>
              <a:rPr lang="en-US" altLang="zh-CN" dirty="0">
                <a:solidFill>
                  <a:srgbClr val="92D050"/>
                </a:solidFill>
              </a:rPr>
              <a:t>c-</a:t>
            </a:r>
            <a:r>
              <a:rPr lang="en-US" altLang="zh-CN" dirty="0" smtClean="0">
                <a:solidFill>
                  <a:srgbClr val="92D050"/>
                </a:solidFill>
              </a:rPr>
              <a:t>-;    </a:t>
            </a:r>
            <a:r>
              <a:rPr lang="en-US" altLang="zh-CN" dirty="0" smtClean="0">
                <a:solidFill>
                  <a:srgbClr val="FF0000"/>
                </a:solidFill>
              </a:rPr>
              <a:t>//f(a)</a:t>
            </a:r>
            <a:r>
              <a:rPr lang="zh-CN" altLang="en-US" dirty="0" smtClean="0">
                <a:solidFill>
                  <a:srgbClr val="FF0000"/>
                </a:solidFill>
              </a:rPr>
              <a:t>表示一条需要用到</a:t>
            </a:r>
            <a:r>
              <a:rPr lang="en-US" altLang="zh-CN" dirty="0" smtClean="0">
                <a:solidFill>
                  <a:srgbClr val="FF0000"/>
                </a:solidFill>
              </a:rPr>
              <a:t>a</a:t>
            </a:r>
            <a:r>
              <a:rPr lang="zh-CN" altLang="en-US" dirty="0" smtClean="0">
                <a:solidFill>
                  <a:srgbClr val="FF0000"/>
                </a:solidFill>
              </a:rPr>
              <a:t>的指令，非函数</a:t>
            </a:r>
            <a:endParaRPr lang="en-US" altLang="zh-CN" dirty="0" smtClean="0">
              <a:solidFill>
                <a:srgbClr val="FF0000"/>
              </a:solidFill>
            </a:endParaRPr>
          </a:p>
          <a:p>
            <a:pPr>
              <a:buFont typeface="Wingdings" panose="05000000000000000000" pitchFamily="2" charset="2"/>
              <a:buChar char="u"/>
            </a:pPr>
            <a:r>
              <a:rPr lang="zh-CN" altLang="en-US" dirty="0"/>
              <a:t>像这样有依赖关系的指令如果挨得很近，后一条指令必定会因为等待前一条执行的结果，而在流水线中</a:t>
            </a:r>
            <a:r>
              <a:rPr lang="zh-CN" altLang="en-US" dirty="0">
                <a:solidFill>
                  <a:srgbClr val="FF0000"/>
                </a:solidFill>
              </a:rPr>
              <a:t>阻塞</a:t>
            </a:r>
            <a:r>
              <a:rPr lang="zh-CN" altLang="en-US" dirty="0"/>
              <a:t>很久，占用流水线的资</a:t>
            </a:r>
            <a:r>
              <a:rPr lang="zh-CN" altLang="en-US" dirty="0" smtClean="0"/>
              <a:t>源。</a:t>
            </a:r>
            <a:endParaRPr lang="en-US" altLang="zh-CN" dirty="0" smtClean="0"/>
          </a:p>
          <a:p>
            <a:pPr>
              <a:buFont typeface="Wingdings" panose="05000000000000000000" pitchFamily="2" charset="2"/>
              <a:buChar char="u"/>
            </a:pPr>
            <a:r>
              <a:rPr lang="zh-CN" altLang="en-US" dirty="0"/>
              <a:t>而编译器的乱序，作为编译优化的一种手段，则试图通过</a:t>
            </a:r>
            <a:r>
              <a:rPr lang="zh-CN" altLang="en-US" dirty="0">
                <a:solidFill>
                  <a:srgbClr val="FF0000"/>
                </a:solidFill>
              </a:rPr>
              <a:t>指令重排</a:t>
            </a:r>
            <a:r>
              <a:rPr lang="zh-CN" altLang="en-US" dirty="0"/>
              <a:t>将这样的两条指令拉开距离， 以至于后一条指令进入</a:t>
            </a:r>
            <a:r>
              <a:rPr lang="en-US" altLang="zh-CN" dirty="0"/>
              <a:t>CPU</a:t>
            </a:r>
            <a:r>
              <a:rPr lang="zh-CN" altLang="en-US" dirty="0"/>
              <a:t>的时候，前一条指令结果已经得到了，那么也就不再需要阻塞等待了</a:t>
            </a:r>
            <a:endParaRPr lang="zh-CN" altLang="en-US" dirty="0">
              <a:solidFill>
                <a:srgbClr val="92D050"/>
              </a:solidFill>
            </a:endParaRPr>
          </a:p>
        </p:txBody>
      </p:sp>
    </p:spTree>
    <p:extLst>
      <p:ext uri="{BB962C8B-B14F-4D97-AF65-F5344CB8AC3E}">
        <p14:creationId xmlns:p14="http://schemas.microsoft.com/office/powerpoint/2010/main" val="2877749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指令重排</a:t>
            </a:r>
            <a:endParaRPr lang="zh-CN" altLang="en-US" dirty="0"/>
          </a:p>
        </p:txBody>
      </p:sp>
      <p:sp>
        <p:nvSpPr>
          <p:cNvPr id="3" name="Content Placeholder 2"/>
          <p:cNvSpPr>
            <a:spLocks noGrp="1"/>
          </p:cNvSpPr>
          <p:nvPr>
            <p:ph idx="1"/>
          </p:nvPr>
        </p:nvSpPr>
        <p:spPr/>
        <p:txBody>
          <a:bodyPr/>
          <a:lstStyle/>
          <a:p>
            <a:pPr marL="0" indent="0">
              <a:buNone/>
            </a:pPr>
            <a:r>
              <a:rPr lang="zh-CN" altLang="en-US" dirty="0" smtClean="0"/>
              <a:t>指令重排后的结果：</a:t>
            </a:r>
            <a:endParaRPr lang="en-US" altLang="zh-CN" dirty="0" smtClean="0"/>
          </a:p>
          <a:p>
            <a:pPr marL="0" indent="0">
              <a:buNone/>
            </a:pPr>
            <a:r>
              <a:rPr lang="en-US" altLang="zh-CN" dirty="0"/>
              <a:t> </a:t>
            </a:r>
            <a:r>
              <a:rPr lang="en-US" altLang="zh-CN" dirty="0">
                <a:solidFill>
                  <a:srgbClr val="92D050"/>
                </a:solidFill>
              </a:rPr>
              <a:t>a++; c--; </a:t>
            </a:r>
            <a:r>
              <a:rPr lang="en-US" altLang="zh-CN" dirty="0" smtClean="0">
                <a:solidFill>
                  <a:srgbClr val="92D050"/>
                </a:solidFill>
              </a:rPr>
              <a:t>b=f</a:t>
            </a:r>
            <a:r>
              <a:rPr lang="en-US" altLang="zh-CN" dirty="0">
                <a:solidFill>
                  <a:srgbClr val="92D050"/>
                </a:solidFill>
              </a:rPr>
              <a:t>(</a:t>
            </a:r>
            <a:r>
              <a:rPr lang="en-US" altLang="zh-CN" dirty="0" smtClean="0">
                <a:solidFill>
                  <a:srgbClr val="92D050"/>
                </a:solidFill>
              </a:rPr>
              <a:t>a</a:t>
            </a:r>
            <a:r>
              <a:rPr lang="en-US" altLang="zh-CN" dirty="0">
                <a:solidFill>
                  <a:srgbClr val="92D050"/>
                </a:solidFill>
              </a:rPr>
              <a:t>)</a:t>
            </a:r>
            <a:r>
              <a:rPr lang="zh-CN" altLang="en-US" dirty="0" smtClean="0">
                <a:solidFill>
                  <a:srgbClr val="92D050"/>
                </a:solidFill>
              </a:rPr>
              <a:t>；</a:t>
            </a:r>
            <a:endParaRPr lang="en-US" altLang="zh-CN" dirty="0" smtClean="0">
              <a:solidFill>
                <a:srgbClr val="92D050"/>
              </a:solidFill>
            </a:endParaRPr>
          </a:p>
          <a:p>
            <a:pPr marL="0" indent="0">
              <a:buNone/>
            </a:pPr>
            <a:endParaRPr lang="en-US" altLang="zh-CN" dirty="0"/>
          </a:p>
          <a:p>
            <a:pPr marL="0" indent="0">
              <a:buNone/>
            </a:pPr>
            <a:r>
              <a:rPr lang="zh-CN" altLang="en-US" dirty="0" smtClean="0"/>
              <a:t>乱</a:t>
            </a:r>
            <a:r>
              <a:rPr lang="zh-CN" altLang="en-US" dirty="0"/>
              <a:t>序执行，有了“保证上下文因果关系”这一前提，一般情况下是不会有问题</a:t>
            </a:r>
            <a:r>
              <a:rPr lang="zh-CN" altLang="en-US" dirty="0" smtClean="0"/>
              <a:t>的</a:t>
            </a:r>
            <a:r>
              <a:rPr lang="zh-CN" altLang="en-US" dirty="0"/>
              <a:t>。</a:t>
            </a:r>
          </a:p>
        </p:txBody>
      </p:sp>
    </p:spTree>
    <p:extLst>
      <p:ext uri="{BB962C8B-B14F-4D97-AF65-F5344CB8AC3E}">
        <p14:creationId xmlns:p14="http://schemas.microsoft.com/office/powerpoint/2010/main" val="2888226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但是例外总是有的</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a:t>CPU</a:t>
            </a:r>
            <a:r>
              <a:rPr lang="zh-CN" altLang="en-US" dirty="0"/>
              <a:t>或者编译器的乱序是以保持显式的因果关系不变为前提的，但是它们都无法识别隐式的因果关</a:t>
            </a:r>
            <a:r>
              <a:rPr lang="zh-CN" altLang="en-US" dirty="0" smtClean="0"/>
              <a:t>系。</a:t>
            </a:r>
            <a:endParaRPr lang="en-US" altLang="zh-CN" dirty="0" smtClean="0"/>
          </a:p>
          <a:p>
            <a:pPr marL="0" indent="0">
              <a:buNone/>
            </a:pPr>
            <a:r>
              <a:rPr lang="zh-CN" altLang="en-US" dirty="0" smtClean="0"/>
              <a:t>我们姑且称</a:t>
            </a:r>
            <a:r>
              <a:rPr lang="en-US" altLang="zh-CN" dirty="0">
                <a:solidFill>
                  <a:srgbClr val="92D050"/>
                </a:solidFill>
              </a:rPr>
              <a:t> a++; b=f(a);</a:t>
            </a:r>
            <a:r>
              <a:rPr lang="zh-CN" altLang="en-US" dirty="0">
                <a:solidFill>
                  <a:srgbClr val="92D050"/>
                </a:solidFill>
              </a:rPr>
              <a:t> </a:t>
            </a:r>
            <a:r>
              <a:rPr lang="en-US" altLang="zh-CN" dirty="0">
                <a:solidFill>
                  <a:srgbClr val="92D050"/>
                </a:solidFill>
              </a:rPr>
              <a:t>c--; </a:t>
            </a:r>
            <a:r>
              <a:rPr lang="zh-CN" altLang="en-US" dirty="0"/>
              <a:t>之</a:t>
            </a:r>
            <a:r>
              <a:rPr lang="zh-CN" altLang="en-US" dirty="0" smtClean="0"/>
              <a:t>间的关系为显示因果关系。</a:t>
            </a:r>
            <a:endParaRPr lang="en-US" altLang="zh-CN" dirty="0" smtClean="0"/>
          </a:p>
          <a:p>
            <a:pPr marL="0" indent="0">
              <a:buNone/>
            </a:pPr>
            <a:r>
              <a:rPr lang="zh-CN" altLang="en-US" dirty="0" smtClean="0"/>
              <a:t>则开始我们提到的那小段程序就是隐式的因果关系了。</a:t>
            </a:r>
            <a:endParaRPr lang="en-US" altLang="zh-CN" dirty="0" smtClean="0"/>
          </a:p>
          <a:p>
            <a:pPr marL="0" indent="0">
              <a:buNone/>
            </a:pPr>
            <a:r>
              <a:rPr lang="en-US" altLang="zh-CN" i="1" dirty="0" smtClean="0">
                <a:solidFill>
                  <a:schemeClr val="accent6"/>
                </a:solidFill>
              </a:rPr>
              <a:t>	</a:t>
            </a:r>
            <a:r>
              <a:rPr lang="en-US" altLang="zh-CN" i="1" dirty="0" err="1" smtClean="0">
                <a:solidFill>
                  <a:schemeClr val="accent6"/>
                </a:solidFill>
              </a:rPr>
              <a:t>obj</a:t>
            </a:r>
            <a:r>
              <a:rPr lang="en-US" altLang="zh-CN" i="1" dirty="0" smtClean="0">
                <a:solidFill>
                  <a:schemeClr val="accent6"/>
                </a:solidFill>
              </a:rPr>
              <a:t>-</a:t>
            </a:r>
            <a:r>
              <a:rPr lang="en-US" altLang="zh-CN" i="1" dirty="0">
                <a:solidFill>
                  <a:schemeClr val="accent6"/>
                </a:solidFill>
              </a:rPr>
              <a:t>&gt;data=xxx;</a:t>
            </a:r>
          </a:p>
          <a:p>
            <a:pPr marL="0" indent="0">
              <a:buNone/>
            </a:pPr>
            <a:r>
              <a:rPr lang="en-US" altLang="zh-CN" i="1" dirty="0">
                <a:solidFill>
                  <a:schemeClr val="accent6"/>
                </a:solidFill>
              </a:rPr>
              <a:t>	</a:t>
            </a:r>
            <a:r>
              <a:rPr lang="en-US" altLang="zh-CN" i="1" dirty="0" err="1">
                <a:solidFill>
                  <a:schemeClr val="accent6"/>
                </a:solidFill>
              </a:rPr>
              <a:t>obj</a:t>
            </a:r>
            <a:r>
              <a:rPr lang="en-US" altLang="zh-CN" i="1" dirty="0">
                <a:solidFill>
                  <a:schemeClr val="accent6"/>
                </a:solidFill>
              </a:rPr>
              <a:t>-&gt;ready=1</a:t>
            </a:r>
            <a:r>
              <a:rPr lang="en-US" altLang="zh-CN" i="1" dirty="0" smtClean="0">
                <a:solidFill>
                  <a:schemeClr val="accent6"/>
                </a:solidFill>
              </a:rPr>
              <a:t>;   /*data</a:t>
            </a:r>
            <a:r>
              <a:rPr lang="zh-CN" altLang="en-US" i="1" dirty="0" smtClean="0">
                <a:solidFill>
                  <a:schemeClr val="accent6"/>
                </a:solidFill>
              </a:rPr>
              <a:t>和</a:t>
            </a:r>
            <a:r>
              <a:rPr lang="en-US" altLang="zh-CN" i="1" dirty="0" smtClean="0">
                <a:solidFill>
                  <a:schemeClr val="accent6"/>
                </a:solidFill>
              </a:rPr>
              <a:t>ready</a:t>
            </a:r>
            <a:r>
              <a:rPr lang="zh-CN" altLang="en-US" i="1" dirty="0" smtClean="0">
                <a:solidFill>
                  <a:schemeClr val="accent6"/>
                </a:solidFill>
              </a:rPr>
              <a:t>之间表面上没有因果关系</a:t>
            </a:r>
            <a:r>
              <a:rPr lang="en-US" altLang="zh-CN" i="1" dirty="0" smtClean="0">
                <a:solidFill>
                  <a:schemeClr val="accent6"/>
                </a:solidFill>
              </a:rPr>
              <a:t>*/</a:t>
            </a:r>
            <a:endParaRPr lang="en-US" altLang="zh-CN" i="1" dirty="0">
              <a:solidFill>
                <a:schemeClr val="accent6"/>
              </a:solidFill>
            </a:endParaRPr>
          </a:p>
          <a:p>
            <a:pPr marL="0" indent="0">
              <a:buNone/>
            </a:pPr>
            <a:r>
              <a:rPr lang="en-US" altLang="zh-CN" i="1" dirty="0">
                <a:solidFill>
                  <a:schemeClr val="accent6"/>
                </a:solidFill>
              </a:rPr>
              <a:t>	If(</a:t>
            </a:r>
            <a:r>
              <a:rPr lang="en-US" altLang="zh-CN" i="1" dirty="0" err="1">
                <a:solidFill>
                  <a:schemeClr val="accent6"/>
                </a:solidFill>
              </a:rPr>
              <a:t>obj</a:t>
            </a:r>
            <a:r>
              <a:rPr lang="en-US" altLang="zh-CN" i="1" dirty="0">
                <a:solidFill>
                  <a:schemeClr val="accent6"/>
                </a:solidFill>
              </a:rPr>
              <a:t>-&gt;ready</a:t>
            </a:r>
            <a:r>
              <a:rPr lang="en-US" altLang="zh-CN" i="1" dirty="0" smtClean="0">
                <a:solidFill>
                  <a:schemeClr val="accent6"/>
                </a:solidFill>
              </a:rPr>
              <a:t>)</a:t>
            </a:r>
            <a:endParaRPr lang="en-US" altLang="zh-CN" i="1" dirty="0">
              <a:solidFill>
                <a:schemeClr val="accent6"/>
              </a:solidFill>
            </a:endParaRPr>
          </a:p>
          <a:p>
            <a:pPr marL="0" indent="0">
              <a:buNone/>
            </a:pPr>
            <a:r>
              <a:rPr lang="en-US" altLang="zh-CN" i="1" dirty="0">
                <a:solidFill>
                  <a:schemeClr val="accent6"/>
                </a:solidFill>
              </a:rPr>
              <a:t>		</a:t>
            </a:r>
            <a:r>
              <a:rPr lang="en-US" altLang="zh-CN" i="1" dirty="0" err="1">
                <a:solidFill>
                  <a:schemeClr val="accent6"/>
                </a:solidFill>
              </a:rPr>
              <a:t>do_something</a:t>
            </a:r>
            <a:r>
              <a:rPr lang="en-US" altLang="zh-CN" i="1" dirty="0">
                <a:solidFill>
                  <a:schemeClr val="accent6"/>
                </a:solidFill>
              </a:rPr>
              <a:t>(</a:t>
            </a:r>
            <a:r>
              <a:rPr lang="en-US" altLang="zh-CN" i="1" dirty="0" err="1">
                <a:solidFill>
                  <a:schemeClr val="accent6"/>
                </a:solidFill>
              </a:rPr>
              <a:t>obj</a:t>
            </a:r>
            <a:r>
              <a:rPr lang="en-US" altLang="zh-CN" i="1" dirty="0">
                <a:solidFill>
                  <a:schemeClr val="accent6"/>
                </a:solidFill>
              </a:rPr>
              <a:t>-&gt;data</a:t>
            </a:r>
            <a:r>
              <a:rPr lang="en-US" altLang="zh-CN" i="1" dirty="0" smtClean="0">
                <a:solidFill>
                  <a:schemeClr val="accent6"/>
                </a:solidFill>
              </a:rPr>
              <a:t>);</a:t>
            </a:r>
            <a:endParaRPr lang="en-US" altLang="zh-CN" i="1" dirty="0">
              <a:solidFill>
                <a:schemeClr val="accent6"/>
              </a:solidFill>
            </a:endParaRP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859826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这段神奇的代码到底神奇在哪里呢</a:t>
            </a:r>
            <a:r>
              <a:rPr lang="zh-CN" altLang="en-US" dirty="0"/>
              <a:t>？</a:t>
            </a:r>
          </a:p>
        </p:txBody>
      </p:sp>
      <p:sp>
        <p:nvSpPr>
          <p:cNvPr id="3" name="Content Placeholder 2"/>
          <p:cNvSpPr>
            <a:spLocks noGrp="1"/>
          </p:cNvSpPr>
          <p:nvPr>
            <p:ph type="body" sz="half" idx="2"/>
          </p:nvPr>
        </p:nvSpPr>
        <p:spPr>
          <a:xfrm>
            <a:off x="839788" y="2057400"/>
            <a:ext cx="4611443" cy="3811588"/>
          </a:xfrm>
        </p:spPr>
        <p:txBody>
          <a:bodyPr>
            <a:normAutofit/>
          </a:bodyPr>
          <a:lstStyle/>
          <a:p>
            <a:pPr marL="0" indent="0">
              <a:buNone/>
            </a:pPr>
            <a:r>
              <a:rPr lang="en-US" altLang="zh-CN" sz="2800" i="1" dirty="0" err="1" smtClean="0">
                <a:solidFill>
                  <a:schemeClr val="accent6"/>
                </a:solidFill>
              </a:rPr>
              <a:t>obj</a:t>
            </a:r>
            <a:r>
              <a:rPr lang="en-US" altLang="zh-CN" sz="2800" i="1" dirty="0" smtClean="0">
                <a:solidFill>
                  <a:schemeClr val="accent6"/>
                </a:solidFill>
              </a:rPr>
              <a:t>-</a:t>
            </a:r>
            <a:r>
              <a:rPr lang="en-US" altLang="zh-CN" sz="2800" i="1" dirty="0">
                <a:solidFill>
                  <a:schemeClr val="accent6"/>
                </a:solidFill>
              </a:rPr>
              <a:t>&gt;data=xxx;</a:t>
            </a:r>
          </a:p>
          <a:p>
            <a:pPr marL="0" indent="0">
              <a:buNone/>
            </a:pPr>
            <a:r>
              <a:rPr lang="en-US" altLang="zh-CN" sz="2800" i="1" dirty="0" err="1" smtClean="0">
                <a:solidFill>
                  <a:schemeClr val="accent6"/>
                </a:solidFill>
              </a:rPr>
              <a:t>obj</a:t>
            </a:r>
            <a:r>
              <a:rPr lang="en-US" altLang="zh-CN" sz="2800" i="1" dirty="0" smtClean="0">
                <a:solidFill>
                  <a:schemeClr val="accent6"/>
                </a:solidFill>
              </a:rPr>
              <a:t>-</a:t>
            </a:r>
            <a:r>
              <a:rPr lang="en-US" altLang="zh-CN" sz="2800" i="1" dirty="0">
                <a:solidFill>
                  <a:schemeClr val="accent6"/>
                </a:solidFill>
              </a:rPr>
              <a:t>&gt;ready=1;  </a:t>
            </a:r>
            <a:endParaRPr lang="en-US" altLang="zh-CN" sz="2800" i="1" dirty="0" smtClean="0">
              <a:solidFill>
                <a:schemeClr val="accent6"/>
              </a:solidFill>
            </a:endParaRPr>
          </a:p>
          <a:p>
            <a:pPr marL="0" indent="0">
              <a:buNone/>
            </a:pPr>
            <a:r>
              <a:rPr lang="en-US" altLang="zh-CN" sz="2800" i="1" dirty="0" smtClean="0">
                <a:solidFill>
                  <a:schemeClr val="accent6"/>
                </a:solidFill>
              </a:rPr>
              <a:t> </a:t>
            </a:r>
            <a:r>
              <a:rPr lang="en-US" altLang="zh-CN" sz="2800" i="1" dirty="0">
                <a:solidFill>
                  <a:schemeClr val="accent6"/>
                </a:solidFill>
              </a:rPr>
              <a:t>/*data</a:t>
            </a:r>
            <a:r>
              <a:rPr lang="zh-CN" altLang="en-US" sz="2800" i="1" dirty="0">
                <a:solidFill>
                  <a:schemeClr val="accent6"/>
                </a:solidFill>
              </a:rPr>
              <a:t>和</a:t>
            </a:r>
            <a:r>
              <a:rPr lang="en-US" altLang="zh-CN" sz="2800" i="1" dirty="0">
                <a:solidFill>
                  <a:schemeClr val="accent6"/>
                </a:solidFill>
              </a:rPr>
              <a:t>ready</a:t>
            </a:r>
            <a:r>
              <a:rPr lang="zh-CN" altLang="en-US" sz="2800" i="1" dirty="0">
                <a:solidFill>
                  <a:schemeClr val="accent6"/>
                </a:solidFill>
              </a:rPr>
              <a:t>之间表面上没有因果关系</a:t>
            </a:r>
            <a:r>
              <a:rPr lang="en-US" altLang="zh-CN" sz="2800" i="1" dirty="0">
                <a:solidFill>
                  <a:schemeClr val="accent6"/>
                </a:solidFill>
              </a:rPr>
              <a:t>*/</a:t>
            </a:r>
          </a:p>
          <a:p>
            <a:pPr marL="0" indent="0">
              <a:buNone/>
            </a:pPr>
            <a:r>
              <a:rPr lang="en-US" altLang="zh-CN" sz="2800" i="1" dirty="0" smtClean="0">
                <a:solidFill>
                  <a:schemeClr val="accent6"/>
                </a:solidFill>
              </a:rPr>
              <a:t>If(</a:t>
            </a:r>
            <a:r>
              <a:rPr lang="en-US" altLang="zh-CN" sz="2800" i="1" dirty="0" err="1" smtClean="0">
                <a:solidFill>
                  <a:schemeClr val="accent6"/>
                </a:solidFill>
              </a:rPr>
              <a:t>obj</a:t>
            </a:r>
            <a:r>
              <a:rPr lang="en-US" altLang="zh-CN" sz="2800" i="1" dirty="0" smtClean="0">
                <a:solidFill>
                  <a:schemeClr val="accent6"/>
                </a:solidFill>
              </a:rPr>
              <a:t>-</a:t>
            </a:r>
            <a:r>
              <a:rPr lang="en-US" altLang="zh-CN" sz="2800" i="1" dirty="0">
                <a:solidFill>
                  <a:schemeClr val="accent6"/>
                </a:solidFill>
              </a:rPr>
              <a:t>&gt;ready</a:t>
            </a:r>
            <a:r>
              <a:rPr lang="en-US" altLang="zh-CN" sz="2800" i="1" dirty="0" smtClean="0">
                <a:solidFill>
                  <a:schemeClr val="accent6"/>
                </a:solidFill>
              </a:rPr>
              <a:t>)</a:t>
            </a:r>
            <a:endParaRPr lang="en-US" altLang="zh-CN" sz="2800" i="1" dirty="0">
              <a:solidFill>
                <a:schemeClr val="accent6"/>
              </a:solidFill>
            </a:endParaRPr>
          </a:p>
          <a:p>
            <a:pPr marL="0" indent="0">
              <a:buNone/>
            </a:pPr>
            <a:r>
              <a:rPr lang="en-US" altLang="zh-CN" sz="2800" i="1" dirty="0">
                <a:solidFill>
                  <a:schemeClr val="accent6"/>
                </a:solidFill>
              </a:rPr>
              <a:t> </a:t>
            </a:r>
            <a:r>
              <a:rPr lang="en-US" altLang="zh-CN" sz="2800" i="1" dirty="0" smtClean="0">
                <a:solidFill>
                  <a:schemeClr val="accent6"/>
                </a:solidFill>
              </a:rPr>
              <a:t>  </a:t>
            </a:r>
            <a:r>
              <a:rPr lang="en-US" altLang="zh-CN" sz="2800" i="1" dirty="0" err="1" smtClean="0">
                <a:solidFill>
                  <a:schemeClr val="accent6"/>
                </a:solidFill>
              </a:rPr>
              <a:t>do_something</a:t>
            </a:r>
            <a:r>
              <a:rPr lang="en-US" altLang="zh-CN" sz="2800" i="1" dirty="0" smtClean="0">
                <a:solidFill>
                  <a:schemeClr val="accent6"/>
                </a:solidFill>
              </a:rPr>
              <a:t>(</a:t>
            </a:r>
            <a:r>
              <a:rPr lang="en-US" altLang="zh-CN" sz="2800" i="1" dirty="0" err="1" smtClean="0">
                <a:solidFill>
                  <a:schemeClr val="accent6"/>
                </a:solidFill>
              </a:rPr>
              <a:t>obj</a:t>
            </a:r>
            <a:r>
              <a:rPr lang="en-US" altLang="zh-CN" sz="2800" i="1" dirty="0" smtClean="0">
                <a:solidFill>
                  <a:schemeClr val="accent6"/>
                </a:solidFill>
              </a:rPr>
              <a:t>-</a:t>
            </a:r>
            <a:r>
              <a:rPr lang="en-US" altLang="zh-CN" sz="2800" i="1" dirty="0">
                <a:solidFill>
                  <a:schemeClr val="accent6"/>
                </a:solidFill>
              </a:rPr>
              <a:t>&gt;data</a:t>
            </a:r>
            <a:r>
              <a:rPr lang="en-US" altLang="zh-CN" sz="2800" i="1" dirty="0" smtClean="0">
                <a:solidFill>
                  <a:schemeClr val="accent6"/>
                </a:solidFill>
              </a:rPr>
              <a:t>);</a:t>
            </a:r>
          </a:p>
          <a:p>
            <a:pPr marL="0" indent="0">
              <a:buNone/>
            </a:pPr>
            <a:endParaRPr lang="zh-CN" altLang="en-US" dirty="0"/>
          </a:p>
        </p:txBody>
      </p:sp>
      <p:sp>
        <p:nvSpPr>
          <p:cNvPr id="5" name="Rounded Rectangle 4"/>
          <p:cNvSpPr/>
          <p:nvPr/>
        </p:nvSpPr>
        <p:spPr>
          <a:xfrm>
            <a:off x="6625883" y="1139483"/>
            <a:ext cx="1012874" cy="9179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data</a:t>
            </a:r>
            <a:endParaRPr lang="zh-CN" altLang="en-US" dirty="0"/>
          </a:p>
        </p:txBody>
      </p:sp>
      <p:sp>
        <p:nvSpPr>
          <p:cNvPr id="7" name="Rounded Rectangle 6"/>
          <p:cNvSpPr/>
          <p:nvPr/>
        </p:nvSpPr>
        <p:spPr>
          <a:xfrm>
            <a:off x="8986178" y="1139483"/>
            <a:ext cx="1012874" cy="9179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ready</a:t>
            </a:r>
            <a:endParaRPr lang="zh-CN" altLang="en-US" dirty="0"/>
          </a:p>
        </p:txBody>
      </p:sp>
      <p:sp>
        <p:nvSpPr>
          <p:cNvPr id="8" name="Flowchart: Decision 7"/>
          <p:cNvSpPr/>
          <p:nvPr/>
        </p:nvSpPr>
        <p:spPr>
          <a:xfrm>
            <a:off x="7146388" y="2293034"/>
            <a:ext cx="2349305" cy="1336431"/>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r</a:t>
            </a:r>
            <a:r>
              <a:rPr lang="en-US" altLang="zh-CN" dirty="0" smtClean="0"/>
              <a:t>eady==1</a:t>
            </a:r>
            <a:r>
              <a:rPr lang="zh-CN" altLang="en-US" dirty="0" smtClean="0"/>
              <a:t>？</a:t>
            </a:r>
            <a:endParaRPr lang="zh-CN" altLang="en-US" dirty="0"/>
          </a:p>
        </p:txBody>
      </p:sp>
      <p:sp>
        <p:nvSpPr>
          <p:cNvPr id="15" name="Right Arrow 14"/>
          <p:cNvSpPr/>
          <p:nvPr/>
        </p:nvSpPr>
        <p:spPr>
          <a:xfrm>
            <a:off x="5278462" y="1257300"/>
            <a:ext cx="1347421" cy="8001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写入</a:t>
            </a:r>
            <a:r>
              <a:rPr lang="en-US" altLang="zh-CN" dirty="0" smtClean="0"/>
              <a:t>xxx</a:t>
            </a:r>
            <a:endParaRPr lang="zh-CN" altLang="en-US" dirty="0"/>
          </a:p>
        </p:txBody>
      </p:sp>
      <p:cxnSp>
        <p:nvCxnSpPr>
          <p:cNvPr id="17" name="Straight Arrow Connector 16"/>
          <p:cNvCxnSpPr>
            <a:stCxn id="8" idx="2"/>
          </p:cNvCxnSpPr>
          <p:nvPr/>
        </p:nvCxnSpPr>
        <p:spPr>
          <a:xfrm flipH="1">
            <a:off x="8321040" y="3629465"/>
            <a:ext cx="1" cy="56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7455877" y="4206240"/>
            <a:ext cx="1730326" cy="1519311"/>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此</a:t>
            </a:r>
            <a:r>
              <a:rPr lang="zh-CN" altLang="en-US" dirty="0" smtClean="0"/>
              <a:t>时</a:t>
            </a:r>
            <a:r>
              <a:rPr lang="en-US" altLang="zh-CN" dirty="0" smtClean="0"/>
              <a:t>data!=xxx</a:t>
            </a:r>
            <a:endParaRPr lang="zh-CN" altLang="en-US" dirty="0"/>
          </a:p>
        </p:txBody>
      </p:sp>
      <p:sp>
        <p:nvSpPr>
          <p:cNvPr id="20" name="TextBox 19"/>
          <p:cNvSpPr txBox="1"/>
          <p:nvPr/>
        </p:nvSpPr>
        <p:spPr>
          <a:xfrm>
            <a:off x="8445861" y="3778528"/>
            <a:ext cx="415498" cy="369332"/>
          </a:xfrm>
          <a:prstGeom prst="rect">
            <a:avLst/>
          </a:prstGeom>
          <a:noFill/>
        </p:spPr>
        <p:txBody>
          <a:bodyPr wrap="none" rtlCol="0">
            <a:spAutoFit/>
          </a:bodyPr>
          <a:lstStyle/>
          <a:p>
            <a:r>
              <a:rPr lang="zh-CN" altLang="en-US" dirty="0" smtClean="0"/>
              <a:t>是</a:t>
            </a:r>
            <a:endParaRPr lang="zh-CN" altLang="en-US" dirty="0"/>
          </a:p>
        </p:txBody>
      </p:sp>
      <p:cxnSp>
        <p:nvCxnSpPr>
          <p:cNvPr id="22" name="Elbow Connector 21"/>
          <p:cNvCxnSpPr>
            <a:stCxn id="5" idx="3"/>
            <a:endCxn id="8" idx="0"/>
          </p:cNvCxnSpPr>
          <p:nvPr/>
        </p:nvCxnSpPr>
        <p:spPr>
          <a:xfrm>
            <a:off x="7638757" y="1598442"/>
            <a:ext cx="682284" cy="694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1"/>
            <a:endCxn id="8" idx="0"/>
          </p:cNvCxnSpPr>
          <p:nvPr/>
        </p:nvCxnSpPr>
        <p:spPr>
          <a:xfrm rot="10800000" flipV="1">
            <a:off x="8321042" y="1598442"/>
            <a:ext cx="665137" cy="6945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Left Arrow 24"/>
          <p:cNvSpPr/>
          <p:nvPr/>
        </p:nvSpPr>
        <p:spPr>
          <a:xfrm>
            <a:off x="9999052" y="1294226"/>
            <a:ext cx="1347421" cy="763173"/>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写</a:t>
            </a:r>
            <a:r>
              <a:rPr lang="zh-CN" altLang="en-US" dirty="0" smtClean="0"/>
              <a:t>入</a:t>
            </a:r>
            <a:r>
              <a:rPr lang="en-US" altLang="zh-CN" dirty="0" smtClean="0"/>
              <a:t>1</a:t>
            </a:r>
            <a:endParaRPr lang="zh-CN" altLang="en-US" dirty="0"/>
          </a:p>
        </p:txBody>
      </p:sp>
    </p:spTree>
    <p:extLst>
      <p:ext uri="{BB962C8B-B14F-4D97-AF65-F5344CB8AC3E}">
        <p14:creationId xmlns:p14="http://schemas.microsoft.com/office/powerpoint/2010/main" val="2877055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9776"/>
          </a:xfrm>
        </p:spPr>
        <p:txBody>
          <a:bodyPr>
            <a:normAutofit/>
          </a:bodyPr>
          <a:lstStyle/>
          <a:p>
            <a:r>
              <a:rPr lang="zh-CN" altLang="en-US" sz="4000" dirty="0" smtClean="0"/>
              <a:t>神奇的大内核锁</a:t>
            </a:r>
            <a:endParaRPr lang="zh-CN" altLang="en-US" sz="4000" dirty="0"/>
          </a:p>
        </p:txBody>
      </p:sp>
      <p:sp>
        <p:nvSpPr>
          <p:cNvPr id="3" name="Content Placeholder 2"/>
          <p:cNvSpPr>
            <a:spLocks noGrp="1"/>
          </p:cNvSpPr>
          <p:nvPr>
            <p:ph idx="1"/>
          </p:nvPr>
        </p:nvSpPr>
        <p:spPr>
          <a:xfrm>
            <a:off x="838200" y="1514901"/>
            <a:ext cx="10515600" cy="4662062"/>
          </a:xfrm>
        </p:spPr>
        <p:txBody>
          <a:bodyPr>
            <a:normAutofit/>
          </a:bodyPr>
          <a:lstStyle/>
          <a:p>
            <a:pPr>
              <a:buFont typeface="Wingdings" panose="05000000000000000000" pitchFamily="2" charset="2"/>
              <a:buChar char="u"/>
            </a:pPr>
            <a:r>
              <a:rPr lang="en-US" altLang="zh-CN" dirty="0" smtClean="0"/>
              <a:t>Big </a:t>
            </a:r>
            <a:r>
              <a:rPr lang="en-US" altLang="zh-CN" dirty="0"/>
              <a:t>Kernel Lock</a:t>
            </a:r>
            <a:r>
              <a:rPr lang="zh-CN" altLang="en-US" dirty="0"/>
              <a:t>（</a:t>
            </a:r>
            <a:r>
              <a:rPr lang="en-US" altLang="zh-CN" b="1" dirty="0"/>
              <a:t>BKL</a:t>
            </a:r>
            <a:r>
              <a:rPr lang="zh-CN" altLang="en-US" dirty="0"/>
              <a:t>）（大内核锁），是</a:t>
            </a:r>
            <a:r>
              <a:rPr lang="en-US" altLang="zh-CN" dirty="0" err="1"/>
              <a:t>linux</a:t>
            </a:r>
            <a:r>
              <a:rPr lang="zh-CN" altLang="en-US" dirty="0"/>
              <a:t>内核中使用到的一种锁，它跟普通的锁原理上的一样</a:t>
            </a:r>
            <a:r>
              <a:rPr lang="zh-CN" altLang="en-US" dirty="0" smtClean="0"/>
              <a:t>的。</a:t>
            </a:r>
            <a:endParaRPr lang="en-US" altLang="zh-CN" dirty="0" smtClean="0"/>
          </a:p>
          <a:p>
            <a:pPr marL="0" indent="0">
              <a:buNone/>
            </a:pPr>
            <a:endParaRPr lang="en-US" altLang="zh-CN" dirty="0" smtClean="0"/>
          </a:p>
          <a:p>
            <a:pPr>
              <a:buFont typeface="Wingdings" panose="05000000000000000000" pitchFamily="2" charset="2"/>
              <a:buChar char="u"/>
            </a:pPr>
            <a:r>
              <a:rPr lang="zh-CN" altLang="en-US" dirty="0"/>
              <a:t>设</a:t>
            </a:r>
            <a:r>
              <a:rPr lang="zh-CN" altLang="en-US" dirty="0" smtClean="0"/>
              <a:t>计理念：</a:t>
            </a:r>
            <a:r>
              <a:rPr lang="zh-CN" altLang="en-US" dirty="0"/>
              <a:t>一旦某个内核路径获取了这把锁，那么其他所有的内核路径都不能再获取到这把锁。</a:t>
            </a:r>
            <a:r>
              <a:rPr lang="zh-CN" altLang="en-US" dirty="0" smtClean="0"/>
              <a:t/>
            </a:r>
            <a:br>
              <a:rPr lang="zh-CN" altLang="en-US" dirty="0" smtClean="0"/>
            </a:br>
            <a:endParaRPr lang="en-US" altLang="zh-CN" dirty="0" smtClean="0"/>
          </a:p>
          <a:p>
            <a:pPr>
              <a:buFont typeface="Wingdings" panose="05000000000000000000" pitchFamily="2" charset="2"/>
              <a:buChar char="u"/>
            </a:pPr>
            <a:r>
              <a:rPr lang="en-US" altLang="zh-CN" dirty="0" smtClean="0"/>
              <a:t>API</a:t>
            </a:r>
            <a:r>
              <a:rPr lang="zh-CN" altLang="en-US" dirty="0" smtClean="0"/>
              <a:t>：</a:t>
            </a:r>
            <a:endParaRPr lang="en-US" altLang="zh-CN" dirty="0" smtClean="0"/>
          </a:p>
          <a:p>
            <a:pPr marL="0" indent="0">
              <a:buNone/>
            </a:pPr>
            <a:r>
              <a:rPr lang="en-US" altLang="zh-CN" dirty="0" smtClean="0"/>
              <a:t>		</a:t>
            </a:r>
            <a:r>
              <a:rPr lang="en-US" altLang="zh-CN" dirty="0" err="1" smtClean="0"/>
              <a:t>lock_kernel</a:t>
            </a:r>
            <a:r>
              <a:rPr lang="en-US" altLang="zh-CN" dirty="0"/>
              <a:t>();</a:t>
            </a:r>
            <a:r>
              <a:rPr lang="en-US" altLang="zh-CN" dirty="0" smtClean="0"/>
              <a:t/>
            </a:r>
            <a:br>
              <a:rPr lang="en-US" altLang="zh-CN" dirty="0" smtClean="0"/>
            </a:br>
            <a:r>
              <a:rPr lang="en-US" altLang="zh-CN" dirty="0" smtClean="0"/>
              <a:t>		/* </a:t>
            </a:r>
            <a:r>
              <a:rPr lang="zh-CN" altLang="en-US" dirty="0"/>
              <a:t>临界区 *</a:t>
            </a:r>
            <a:r>
              <a:rPr lang="en-US" altLang="zh-CN" dirty="0"/>
              <a:t>/</a:t>
            </a:r>
            <a:r>
              <a:rPr lang="zh-CN" altLang="en-US" dirty="0" smtClean="0"/>
              <a:t/>
            </a:r>
            <a:br>
              <a:rPr lang="zh-CN" altLang="en-US" dirty="0" smtClean="0"/>
            </a:br>
            <a:r>
              <a:rPr lang="en-US" altLang="zh-CN" dirty="0" smtClean="0"/>
              <a:t>		</a:t>
            </a:r>
            <a:r>
              <a:rPr lang="en-US" altLang="zh-CN" dirty="0" err="1" smtClean="0"/>
              <a:t>unlock_kernel</a:t>
            </a:r>
            <a:r>
              <a:rPr lang="en-US" altLang="zh-CN" dirty="0"/>
              <a:t>();</a:t>
            </a:r>
            <a:endParaRPr lang="zh-CN" altLang="en-US" dirty="0"/>
          </a:p>
        </p:txBody>
      </p:sp>
    </p:spTree>
    <p:extLst>
      <p:ext uri="{BB962C8B-B14F-4D97-AF65-F5344CB8AC3E}">
        <p14:creationId xmlns:p14="http://schemas.microsoft.com/office/powerpoint/2010/main" val="2773997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smtClean="0"/>
              <a:t>此时内存屏障的作用体现出来了</a:t>
            </a:r>
            <a:endParaRPr lang="zh-CN" altLang="en-US" dirty="0"/>
          </a:p>
        </p:txBody>
      </p:sp>
      <p:sp>
        <p:nvSpPr>
          <p:cNvPr id="6" name="Content Placeholder 5"/>
          <p:cNvSpPr>
            <a:spLocks noGrp="1"/>
          </p:cNvSpPr>
          <p:nvPr>
            <p:ph idx="1"/>
          </p:nvPr>
        </p:nvSpPr>
        <p:spPr/>
        <p:txBody>
          <a:bodyPr/>
          <a:lstStyle/>
          <a:p>
            <a:pPr marL="0" indent="0">
              <a:buNone/>
            </a:pPr>
            <a:r>
              <a:rPr lang="zh-CN" altLang="en-US" dirty="0"/>
              <a:t>内存屏障主要</a:t>
            </a:r>
            <a:r>
              <a:rPr lang="zh-CN" altLang="en-US" dirty="0" smtClean="0"/>
              <a:t>有：</a:t>
            </a:r>
            <a:r>
              <a:rPr lang="zh-CN" altLang="en-US" dirty="0"/>
              <a:t>读屏障、写屏障、通用屏障、优化屏</a:t>
            </a:r>
            <a:r>
              <a:rPr lang="zh-CN" altLang="en-US" dirty="0" smtClean="0"/>
              <a:t>障。</a:t>
            </a:r>
            <a:endParaRPr lang="en-US" altLang="zh-CN" dirty="0" smtClean="0"/>
          </a:p>
          <a:p>
            <a:pPr marL="0" indent="0">
              <a:buNone/>
            </a:pPr>
            <a:r>
              <a:rPr lang="en-US" altLang="zh-CN" dirty="0" err="1"/>
              <a:t>mb</a:t>
            </a:r>
            <a:r>
              <a:rPr lang="en-US" altLang="zh-CN" dirty="0"/>
              <a:t>()  </a:t>
            </a:r>
            <a:r>
              <a:rPr lang="zh-CN" altLang="en-US" dirty="0"/>
              <a:t>适用于多处理器和单处理器的内存屏障。 </a:t>
            </a:r>
            <a:br>
              <a:rPr lang="zh-CN" altLang="en-US" dirty="0"/>
            </a:br>
            <a:r>
              <a:rPr lang="en-US" altLang="zh-CN" dirty="0" err="1"/>
              <a:t>rmb</a:t>
            </a:r>
            <a:r>
              <a:rPr lang="en-US" altLang="zh-CN" dirty="0"/>
              <a:t>()  </a:t>
            </a:r>
            <a:r>
              <a:rPr lang="zh-CN" altLang="en-US" dirty="0"/>
              <a:t>适用于多处理器和单处理器的读内存屏障。 </a:t>
            </a:r>
            <a:br>
              <a:rPr lang="zh-CN" altLang="en-US" dirty="0"/>
            </a:br>
            <a:r>
              <a:rPr lang="en-US" altLang="zh-CN" dirty="0" err="1"/>
              <a:t>wmb</a:t>
            </a:r>
            <a:r>
              <a:rPr lang="en-US" altLang="zh-CN" dirty="0"/>
              <a:t>()  </a:t>
            </a:r>
            <a:r>
              <a:rPr lang="zh-CN" altLang="en-US" dirty="0"/>
              <a:t>适用于多处理器和单处理器的写内存屏障。 </a:t>
            </a:r>
            <a:br>
              <a:rPr lang="zh-CN" altLang="en-US" dirty="0"/>
            </a:br>
            <a:r>
              <a:rPr lang="en-US" altLang="zh-CN" dirty="0" err="1"/>
              <a:t>smp_mb</a:t>
            </a:r>
            <a:r>
              <a:rPr lang="en-US" altLang="zh-CN" dirty="0"/>
              <a:t>()  </a:t>
            </a:r>
            <a:r>
              <a:rPr lang="zh-CN" altLang="en-US" dirty="0"/>
              <a:t>适用于多处理器的内存屏障。 </a:t>
            </a:r>
            <a:br>
              <a:rPr lang="zh-CN" altLang="en-US" dirty="0"/>
            </a:br>
            <a:r>
              <a:rPr lang="en-US" altLang="zh-CN" dirty="0" err="1"/>
              <a:t>smp_rmb</a:t>
            </a:r>
            <a:r>
              <a:rPr lang="en-US" altLang="zh-CN" dirty="0"/>
              <a:t>()  </a:t>
            </a:r>
            <a:r>
              <a:rPr lang="zh-CN" altLang="en-US" dirty="0"/>
              <a:t>适用于多处理器的读内存屏障。 </a:t>
            </a:r>
            <a:br>
              <a:rPr lang="zh-CN" altLang="en-US" dirty="0"/>
            </a:br>
            <a:r>
              <a:rPr lang="en-US" altLang="zh-CN" dirty="0" err="1"/>
              <a:t>smp_wmb</a:t>
            </a:r>
            <a:r>
              <a:rPr lang="en-US" altLang="zh-CN" dirty="0"/>
              <a:t>()  </a:t>
            </a:r>
            <a:r>
              <a:rPr lang="zh-CN" altLang="en-US" dirty="0"/>
              <a:t>适用于多处理器的写内存屏障</a:t>
            </a:r>
          </a:p>
        </p:txBody>
      </p:sp>
    </p:spTree>
    <p:extLst>
      <p:ext uri="{BB962C8B-B14F-4D97-AF65-F5344CB8AC3E}">
        <p14:creationId xmlns:p14="http://schemas.microsoft.com/office/powerpoint/2010/main" val="499202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回到刚才的代码</a:t>
            </a:r>
            <a:endParaRPr lang="zh-CN" altLang="en-US" dirty="0"/>
          </a:p>
        </p:txBody>
      </p:sp>
      <p:sp>
        <p:nvSpPr>
          <p:cNvPr id="3" name="Content Placeholder 2"/>
          <p:cNvSpPr>
            <a:spLocks noGrp="1"/>
          </p:cNvSpPr>
          <p:nvPr>
            <p:ph idx="1"/>
          </p:nvPr>
        </p:nvSpPr>
        <p:spPr/>
        <p:txBody>
          <a:bodyPr>
            <a:normAutofit/>
          </a:bodyPr>
          <a:lstStyle/>
          <a:p>
            <a:pPr marL="0" indent="0">
              <a:buNone/>
            </a:pPr>
            <a:r>
              <a:rPr lang="zh-CN" altLang="en-US" dirty="0"/>
              <a:t>如</a:t>
            </a:r>
            <a:r>
              <a:rPr lang="zh-CN" altLang="en-US" dirty="0" smtClean="0"/>
              <a:t>果我们加入内存屏障，保证在</a:t>
            </a:r>
            <a:r>
              <a:rPr lang="en-US" altLang="zh-CN" dirty="0" smtClean="0"/>
              <a:t>xxx</a:t>
            </a:r>
            <a:r>
              <a:rPr lang="zh-CN" altLang="en-US" dirty="0" smtClean="0"/>
              <a:t>写入</a:t>
            </a:r>
            <a:r>
              <a:rPr lang="en-US" altLang="zh-CN" dirty="0" smtClean="0"/>
              <a:t>data</a:t>
            </a:r>
            <a:r>
              <a:rPr lang="zh-CN" altLang="en-US" dirty="0"/>
              <a:t>之</a:t>
            </a:r>
            <a:r>
              <a:rPr lang="zh-CN" altLang="en-US" dirty="0" smtClean="0"/>
              <a:t>前，</a:t>
            </a:r>
            <a:r>
              <a:rPr lang="en-US" altLang="zh-CN" dirty="0" smtClean="0"/>
              <a:t>ready</a:t>
            </a:r>
            <a:r>
              <a:rPr lang="zh-CN" altLang="en-US" dirty="0" smtClean="0"/>
              <a:t>不会被置</a:t>
            </a:r>
            <a:r>
              <a:rPr lang="en-US" altLang="zh-CN" dirty="0" smtClean="0"/>
              <a:t>1,</a:t>
            </a:r>
          </a:p>
          <a:p>
            <a:pPr marL="0" indent="0">
              <a:buNone/>
            </a:pPr>
            <a:r>
              <a:rPr lang="zh-CN" altLang="en-US" dirty="0" smtClean="0"/>
              <a:t>则乱序的问题在单核</a:t>
            </a:r>
            <a:r>
              <a:rPr lang="en-US" altLang="zh-CN" dirty="0" err="1" smtClean="0"/>
              <a:t>cpu</a:t>
            </a:r>
            <a:r>
              <a:rPr lang="zh-CN" altLang="en-US" dirty="0" smtClean="0"/>
              <a:t>上可算是解决了。</a:t>
            </a:r>
            <a:endParaRPr lang="en-US" altLang="zh-CN" dirty="0" smtClean="0"/>
          </a:p>
          <a:p>
            <a:pPr marL="0" indent="0">
              <a:buNone/>
            </a:pPr>
            <a:r>
              <a:rPr lang="en-US" altLang="zh-CN" i="1" dirty="0" smtClean="0">
                <a:solidFill>
                  <a:schemeClr val="accent6"/>
                </a:solidFill>
              </a:rPr>
              <a:t>	</a:t>
            </a:r>
            <a:r>
              <a:rPr lang="en-US" altLang="zh-CN" i="1" dirty="0" err="1" smtClean="0">
                <a:solidFill>
                  <a:schemeClr val="accent6"/>
                </a:solidFill>
              </a:rPr>
              <a:t>obj</a:t>
            </a:r>
            <a:r>
              <a:rPr lang="en-US" altLang="zh-CN" i="1" dirty="0" smtClean="0">
                <a:solidFill>
                  <a:schemeClr val="accent6"/>
                </a:solidFill>
              </a:rPr>
              <a:t>-</a:t>
            </a:r>
            <a:r>
              <a:rPr lang="en-US" altLang="zh-CN" i="1" dirty="0">
                <a:solidFill>
                  <a:schemeClr val="accent6"/>
                </a:solidFill>
              </a:rPr>
              <a:t>&gt;data=xxx</a:t>
            </a:r>
            <a:r>
              <a:rPr lang="en-US" altLang="zh-CN" i="1" dirty="0" smtClean="0">
                <a:solidFill>
                  <a:schemeClr val="accent6"/>
                </a:solidFill>
              </a:rPr>
              <a:t>;</a:t>
            </a:r>
          </a:p>
          <a:p>
            <a:pPr marL="0" indent="0">
              <a:buNone/>
            </a:pPr>
            <a:r>
              <a:rPr lang="en-US" altLang="zh-CN" i="1" dirty="0" smtClean="0">
                <a:solidFill>
                  <a:schemeClr val="accent6"/>
                </a:solidFill>
              </a:rPr>
              <a:t>	</a:t>
            </a:r>
            <a:r>
              <a:rPr lang="en-US" altLang="zh-CN" i="1" dirty="0" err="1" smtClean="0">
                <a:solidFill>
                  <a:schemeClr val="accent6"/>
                </a:solidFill>
              </a:rPr>
              <a:t>wmb</a:t>
            </a:r>
            <a:r>
              <a:rPr lang="en-US" altLang="zh-CN" i="1" dirty="0" smtClean="0">
                <a:solidFill>
                  <a:schemeClr val="accent6"/>
                </a:solidFill>
              </a:rPr>
              <a:t>();</a:t>
            </a:r>
            <a:endParaRPr lang="en-US" altLang="zh-CN" i="1" dirty="0">
              <a:solidFill>
                <a:schemeClr val="accent6"/>
              </a:solidFill>
            </a:endParaRPr>
          </a:p>
          <a:p>
            <a:pPr marL="0" indent="0">
              <a:buNone/>
            </a:pPr>
            <a:r>
              <a:rPr lang="en-US" altLang="zh-CN" i="1" dirty="0" smtClean="0">
                <a:solidFill>
                  <a:schemeClr val="accent6"/>
                </a:solidFill>
              </a:rPr>
              <a:t>	</a:t>
            </a:r>
            <a:r>
              <a:rPr lang="en-US" altLang="zh-CN" i="1" dirty="0" err="1" smtClean="0">
                <a:solidFill>
                  <a:schemeClr val="accent6"/>
                </a:solidFill>
              </a:rPr>
              <a:t>obj</a:t>
            </a:r>
            <a:r>
              <a:rPr lang="en-US" altLang="zh-CN" i="1" dirty="0" smtClean="0">
                <a:solidFill>
                  <a:schemeClr val="accent6"/>
                </a:solidFill>
              </a:rPr>
              <a:t>-</a:t>
            </a:r>
            <a:r>
              <a:rPr lang="en-US" altLang="zh-CN" i="1" dirty="0">
                <a:solidFill>
                  <a:schemeClr val="accent6"/>
                </a:solidFill>
              </a:rPr>
              <a:t>&gt;ready=1;  </a:t>
            </a:r>
          </a:p>
          <a:p>
            <a:pPr marL="0" indent="0">
              <a:buNone/>
            </a:pPr>
            <a:r>
              <a:rPr lang="en-US" altLang="zh-CN" i="1" dirty="0" smtClean="0">
                <a:solidFill>
                  <a:schemeClr val="accent6"/>
                </a:solidFill>
              </a:rPr>
              <a:t>	If(</a:t>
            </a:r>
            <a:r>
              <a:rPr lang="en-US" altLang="zh-CN" i="1" dirty="0" err="1" smtClean="0">
                <a:solidFill>
                  <a:schemeClr val="accent6"/>
                </a:solidFill>
              </a:rPr>
              <a:t>obj</a:t>
            </a:r>
            <a:r>
              <a:rPr lang="en-US" altLang="zh-CN" i="1" dirty="0" smtClean="0">
                <a:solidFill>
                  <a:schemeClr val="accent6"/>
                </a:solidFill>
              </a:rPr>
              <a:t>-</a:t>
            </a:r>
            <a:r>
              <a:rPr lang="en-US" altLang="zh-CN" i="1" dirty="0">
                <a:solidFill>
                  <a:schemeClr val="accent6"/>
                </a:solidFill>
              </a:rPr>
              <a:t>&gt;ready</a:t>
            </a:r>
            <a:r>
              <a:rPr lang="en-US" altLang="zh-CN" i="1" dirty="0" smtClean="0">
                <a:solidFill>
                  <a:schemeClr val="accent6"/>
                </a:solidFill>
              </a:rPr>
              <a:t>)</a:t>
            </a:r>
            <a:endParaRPr lang="en-US" altLang="zh-CN" i="1" dirty="0">
              <a:solidFill>
                <a:schemeClr val="accent6"/>
              </a:solidFill>
            </a:endParaRPr>
          </a:p>
          <a:p>
            <a:pPr marL="0" indent="0">
              <a:buNone/>
            </a:pPr>
            <a:r>
              <a:rPr lang="en-US" altLang="zh-CN" i="1" dirty="0">
                <a:solidFill>
                  <a:schemeClr val="accent6"/>
                </a:solidFill>
              </a:rPr>
              <a:t>   </a:t>
            </a:r>
            <a:r>
              <a:rPr lang="en-US" altLang="zh-CN" i="1" dirty="0" smtClean="0">
                <a:solidFill>
                  <a:schemeClr val="accent6"/>
                </a:solidFill>
              </a:rPr>
              <a:t>	    </a:t>
            </a:r>
            <a:r>
              <a:rPr lang="en-US" altLang="zh-CN" i="1" dirty="0" err="1" smtClean="0">
                <a:solidFill>
                  <a:schemeClr val="accent6"/>
                </a:solidFill>
              </a:rPr>
              <a:t>do_something</a:t>
            </a:r>
            <a:r>
              <a:rPr lang="en-US" altLang="zh-CN" i="1" dirty="0" smtClean="0">
                <a:solidFill>
                  <a:schemeClr val="accent6"/>
                </a:solidFill>
              </a:rPr>
              <a:t>(</a:t>
            </a:r>
            <a:r>
              <a:rPr lang="en-US" altLang="zh-CN" i="1" dirty="0" err="1" smtClean="0">
                <a:solidFill>
                  <a:schemeClr val="accent6"/>
                </a:solidFill>
              </a:rPr>
              <a:t>obj</a:t>
            </a:r>
            <a:r>
              <a:rPr lang="en-US" altLang="zh-CN" i="1" dirty="0" smtClean="0">
                <a:solidFill>
                  <a:schemeClr val="accent6"/>
                </a:solidFill>
              </a:rPr>
              <a:t>-</a:t>
            </a:r>
            <a:r>
              <a:rPr lang="en-US" altLang="zh-CN" i="1" dirty="0">
                <a:solidFill>
                  <a:schemeClr val="accent6"/>
                </a:solidFill>
              </a:rPr>
              <a:t>&gt;data</a:t>
            </a:r>
            <a:r>
              <a:rPr lang="en-US" altLang="zh-CN" i="1" dirty="0" smtClean="0">
                <a:solidFill>
                  <a:schemeClr val="accent6"/>
                </a:solidFill>
              </a:rPr>
              <a:t>);</a:t>
            </a:r>
            <a:endParaRPr lang="en-US" altLang="zh-CN" i="1" dirty="0">
              <a:solidFill>
                <a:schemeClr val="accent6"/>
              </a:solidFill>
            </a:endParaRP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2369738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smtClean="0"/>
              <a:t>SMP</a:t>
            </a:r>
            <a:r>
              <a:rPr lang="zh-CN" altLang="en-US" sz="4400" dirty="0" smtClean="0"/>
              <a:t>上怎么处理呢？</a:t>
            </a:r>
            <a:endParaRPr lang="zh-CN" altLang="en-US" sz="4400"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3481" r="3481"/>
          <a:stretch>
            <a:fillRect/>
          </a:stretch>
        </p:blipFill>
        <p:spPr/>
      </p:pic>
      <p:sp>
        <p:nvSpPr>
          <p:cNvPr id="3" name="Content Placeholder 2"/>
          <p:cNvSpPr>
            <a:spLocks noGrp="1"/>
          </p:cNvSpPr>
          <p:nvPr>
            <p:ph type="body" sz="half" idx="2"/>
          </p:nvPr>
        </p:nvSpPr>
        <p:spPr/>
        <p:txBody>
          <a:bodyPr>
            <a:normAutofit/>
          </a:bodyPr>
          <a:lstStyle/>
          <a:p>
            <a:pPr marL="0" indent="0">
              <a:buNone/>
            </a:pPr>
            <a:endParaRPr lang="en-US" altLang="zh-CN" sz="3600" dirty="0" smtClean="0"/>
          </a:p>
          <a:p>
            <a:pPr marL="0" indent="0">
              <a:buNone/>
            </a:pPr>
            <a:endParaRPr lang="en-US" altLang="zh-CN" sz="3600" dirty="0"/>
          </a:p>
          <a:p>
            <a:pPr marL="0" indent="0">
              <a:buNone/>
            </a:pPr>
            <a:r>
              <a:rPr lang="zh-CN" altLang="en-US" sz="3600" dirty="0" smtClean="0"/>
              <a:t>原来“</a:t>
            </a:r>
            <a:r>
              <a:rPr lang="en-US" altLang="zh-CN" sz="3600" dirty="0" smtClean="0"/>
              <a:t>boss</a:t>
            </a:r>
            <a:r>
              <a:rPr lang="zh-CN" altLang="en-US" sz="3600" dirty="0" smtClean="0"/>
              <a:t>”还没有被打败</a:t>
            </a:r>
            <a:r>
              <a:rPr lang="en-US" altLang="zh-CN" sz="3600" dirty="0" smtClean="0"/>
              <a:t>~~</a:t>
            </a:r>
            <a:endParaRPr lang="zh-CN" altLang="en-US" sz="3600" dirty="0"/>
          </a:p>
        </p:txBody>
      </p:sp>
    </p:spTree>
    <p:extLst>
      <p:ext uri="{BB962C8B-B14F-4D97-AF65-F5344CB8AC3E}">
        <p14:creationId xmlns:p14="http://schemas.microsoft.com/office/powerpoint/2010/main" val="1561305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我们再来看代码</a:t>
            </a:r>
            <a:endParaRPr lang="zh-CN" altLang="en-US" dirty="0"/>
          </a:p>
        </p:txBody>
      </p:sp>
      <p:sp>
        <p:nvSpPr>
          <p:cNvPr id="3" name="Content Placeholder 2"/>
          <p:cNvSpPr>
            <a:spLocks noGrp="1"/>
          </p:cNvSpPr>
          <p:nvPr>
            <p:ph sz="half" idx="1"/>
          </p:nvPr>
        </p:nvSpPr>
        <p:spPr>
          <a:xfrm>
            <a:off x="3502854" y="1825625"/>
            <a:ext cx="2516945" cy="4351338"/>
          </a:xfrm>
        </p:spPr>
        <p:txBody>
          <a:bodyPr/>
          <a:lstStyle/>
          <a:p>
            <a:pPr marL="0" indent="0">
              <a:buNone/>
            </a:pPr>
            <a:r>
              <a:rPr lang="en-US" altLang="zh-CN" dirty="0" smtClean="0">
                <a:solidFill>
                  <a:srgbClr val="92D050"/>
                </a:solidFill>
              </a:rPr>
              <a:t>&lt;</a:t>
            </a:r>
            <a:r>
              <a:rPr lang="en-US" altLang="zh-CN" dirty="0">
                <a:solidFill>
                  <a:srgbClr val="92D050"/>
                </a:solidFill>
              </a:rPr>
              <a:t>CPU-a&gt;            </a:t>
            </a:r>
            <a:endParaRPr lang="en-US" altLang="zh-CN" dirty="0" smtClean="0">
              <a:solidFill>
                <a:srgbClr val="92D050"/>
              </a:solidFill>
            </a:endParaRPr>
          </a:p>
          <a:p>
            <a:pPr marL="0" indent="0">
              <a:buNone/>
            </a:pPr>
            <a:r>
              <a:rPr lang="en-US" altLang="zh-CN" dirty="0" err="1" smtClean="0">
                <a:solidFill>
                  <a:srgbClr val="92D050"/>
                </a:solidFill>
              </a:rPr>
              <a:t>obj</a:t>
            </a:r>
            <a:r>
              <a:rPr lang="en-US" altLang="zh-CN" dirty="0" smtClean="0">
                <a:solidFill>
                  <a:srgbClr val="92D050"/>
                </a:solidFill>
              </a:rPr>
              <a:t>-</a:t>
            </a:r>
            <a:r>
              <a:rPr lang="en-US" altLang="zh-CN" dirty="0">
                <a:solidFill>
                  <a:srgbClr val="92D050"/>
                </a:solidFill>
              </a:rPr>
              <a:t>&gt;data = xxx;</a:t>
            </a:r>
          </a:p>
          <a:p>
            <a:pPr marL="0" indent="0">
              <a:buNone/>
            </a:pPr>
            <a:r>
              <a:rPr lang="en-US" altLang="zh-CN" dirty="0" err="1">
                <a:solidFill>
                  <a:srgbClr val="92D050"/>
                </a:solidFill>
              </a:rPr>
              <a:t>w</a:t>
            </a:r>
            <a:r>
              <a:rPr lang="en-US" altLang="zh-CN" dirty="0" err="1" smtClean="0">
                <a:solidFill>
                  <a:srgbClr val="92D050"/>
                </a:solidFill>
              </a:rPr>
              <a:t>mb</a:t>
            </a:r>
            <a:r>
              <a:rPr lang="en-US" altLang="zh-CN" dirty="0" smtClean="0">
                <a:solidFill>
                  <a:srgbClr val="92D050"/>
                </a:solidFill>
              </a:rPr>
              <a:t>()</a:t>
            </a:r>
            <a:r>
              <a:rPr lang="zh-CN" altLang="en-US" dirty="0" smtClean="0">
                <a:solidFill>
                  <a:srgbClr val="92D050"/>
                </a:solidFill>
              </a:rPr>
              <a:t>；</a:t>
            </a:r>
            <a:r>
              <a:rPr lang="zh-CN" altLang="en-US" dirty="0">
                <a:solidFill>
                  <a:srgbClr val="92D050"/>
                </a:solidFill>
              </a:rPr>
              <a:t> </a:t>
            </a:r>
            <a:r>
              <a:rPr lang="zh-CN" altLang="en-US" dirty="0"/>
              <a:t>             </a:t>
            </a:r>
          </a:p>
        </p:txBody>
      </p:sp>
      <p:sp>
        <p:nvSpPr>
          <p:cNvPr id="4" name="Content Placeholder 3"/>
          <p:cNvSpPr>
            <a:spLocks noGrp="1"/>
          </p:cNvSpPr>
          <p:nvPr>
            <p:ph sz="half" idx="2"/>
          </p:nvPr>
        </p:nvSpPr>
        <p:spPr>
          <a:xfrm>
            <a:off x="6172200" y="1825625"/>
            <a:ext cx="4575517" cy="4351338"/>
          </a:xfrm>
        </p:spPr>
        <p:txBody>
          <a:bodyPr/>
          <a:lstStyle/>
          <a:p>
            <a:pPr marL="0" indent="0">
              <a:buNone/>
            </a:pPr>
            <a:r>
              <a:rPr lang="en-US" altLang="zh-CN" dirty="0" smtClean="0">
                <a:solidFill>
                  <a:srgbClr val="92D050"/>
                </a:solidFill>
              </a:rPr>
              <a:t>&lt;CPU-b&gt;</a:t>
            </a:r>
          </a:p>
          <a:p>
            <a:pPr marL="0" indent="0">
              <a:buNone/>
            </a:pPr>
            <a:r>
              <a:rPr lang="zh-CN" altLang="en-US" dirty="0" smtClean="0">
                <a:solidFill>
                  <a:srgbClr val="92D050"/>
                </a:solidFill>
              </a:rPr>
              <a:t> </a:t>
            </a:r>
            <a:endParaRPr lang="en-US" altLang="zh-CN" dirty="0" smtClean="0">
              <a:solidFill>
                <a:srgbClr val="92D050"/>
              </a:solidFill>
            </a:endParaRPr>
          </a:p>
          <a:p>
            <a:pPr marL="0" indent="0">
              <a:buNone/>
            </a:pPr>
            <a:r>
              <a:rPr lang="en-US" altLang="zh-CN" dirty="0" smtClean="0">
                <a:solidFill>
                  <a:srgbClr val="92D050"/>
                </a:solidFill>
              </a:rPr>
              <a:t>if (</a:t>
            </a:r>
            <a:r>
              <a:rPr lang="en-US" altLang="zh-CN" dirty="0" err="1" smtClean="0">
                <a:solidFill>
                  <a:srgbClr val="92D050"/>
                </a:solidFill>
              </a:rPr>
              <a:t>obj</a:t>
            </a:r>
            <a:r>
              <a:rPr lang="en-US" altLang="zh-CN" dirty="0" smtClean="0">
                <a:solidFill>
                  <a:srgbClr val="92D050"/>
                </a:solidFill>
              </a:rPr>
              <a:t>-</a:t>
            </a:r>
            <a:r>
              <a:rPr lang="en-US" altLang="zh-CN" dirty="0">
                <a:solidFill>
                  <a:srgbClr val="92D050"/>
                </a:solidFill>
              </a:rPr>
              <a:t>&gt;</a:t>
            </a:r>
            <a:r>
              <a:rPr lang="en-US" altLang="zh-CN" dirty="0" smtClean="0">
                <a:solidFill>
                  <a:srgbClr val="92D050"/>
                </a:solidFill>
              </a:rPr>
              <a:t>ready</a:t>
            </a:r>
            <a:r>
              <a:rPr lang="en-US" altLang="zh-CN" dirty="0">
                <a:solidFill>
                  <a:srgbClr val="92D050"/>
                </a:solidFill>
              </a:rPr>
              <a:t>)</a:t>
            </a:r>
          </a:p>
          <a:p>
            <a:pPr marL="0" indent="0">
              <a:buNone/>
            </a:pPr>
            <a:r>
              <a:rPr lang="en-US" altLang="zh-CN" dirty="0" err="1" smtClean="0">
                <a:solidFill>
                  <a:srgbClr val="92D050"/>
                </a:solidFill>
              </a:rPr>
              <a:t>obj</a:t>
            </a:r>
            <a:r>
              <a:rPr lang="en-US" altLang="zh-CN" dirty="0" smtClean="0">
                <a:solidFill>
                  <a:srgbClr val="92D050"/>
                </a:solidFill>
              </a:rPr>
              <a:t>-</a:t>
            </a:r>
            <a:r>
              <a:rPr lang="en-US" altLang="zh-CN" dirty="0">
                <a:solidFill>
                  <a:srgbClr val="92D050"/>
                </a:solidFill>
              </a:rPr>
              <a:t>&gt;ready </a:t>
            </a:r>
            <a:r>
              <a:rPr lang="en-US" altLang="zh-CN" dirty="0" smtClean="0">
                <a:solidFill>
                  <a:srgbClr val="92D050"/>
                </a:solidFill>
              </a:rPr>
              <a:t>=1</a:t>
            </a:r>
            <a:r>
              <a:rPr lang="en-US" altLang="zh-CN" dirty="0">
                <a:solidFill>
                  <a:srgbClr val="92D050"/>
                </a:solidFill>
              </a:rPr>
              <a:t>;          </a:t>
            </a:r>
            <a:endParaRPr lang="en-US" altLang="zh-CN" dirty="0" smtClean="0">
              <a:solidFill>
                <a:srgbClr val="92D050"/>
              </a:solidFill>
            </a:endParaRPr>
          </a:p>
          <a:p>
            <a:pPr marL="0" indent="0">
              <a:buNone/>
            </a:pPr>
            <a:r>
              <a:rPr lang="en-US" altLang="zh-CN" dirty="0" err="1" smtClean="0">
                <a:solidFill>
                  <a:srgbClr val="92D050"/>
                </a:solidFill>
              </a:rPr>
              <a:t>do_something</a:t>
            </a:r>
            <a:r>
              <a:rPr lang="en-US" altLang="zh-CN" dirty="0" smtClean="0">
                <a:solidFill>
                  <a:srgbClr val="92D050"/>
                </a:solidFill>
              </a:rPr>
              <a:t>(</a:t>
            </a:r>
            <a:r>
              <a:rPr lang="en-US" altLang="zh-CN" dirty="0" err="1" smtClean="0">
                <a:solidFill>
                  <a:srgbClr val="92D050"/>
                </a:solidFill>
              </a:rPr>
              <a:t>obj</a:t>
            </a:r>
            <a:r>
              <a:rPr lang="en-US" altLang="zh-CN" dirty="0" smtClean="0">
                <a:solidFill>
                  <a:srgbClr val="92D050"/>
                </a:solidFill>
              </a:rPr>
              <a:t>-</a:t>
            </a:r>
            <a:r>
              <a:rPr lang="en-US" altLang="zh-CN" dirty="0">
                <a:solidFill>
                  <a:srgbClr val="92D050"/>
                </a:solidFill>
              </a:rPr>
              <a:t>&gt;</a:t>
            </a:r>
            <a:r>
              <a:rPr lang="en-US" altLang="zh-CN" dirty="0" smtClean="0">
                <a:solidFill>
                  <a:srgbClr val="92D050"/>
                </a:solidFill>
              </a:rPr>
              <a:t>data)</a:t>
            </a:r>
            <a:r>
              <a:rPr lang="zh-CN" altLang="en-US" dirty="0" smtClean="0">
                <a:solidFill>
                  <a:srgbClr val="92D050"/>
                </a:solidFill>
              </a:rPr>
              <a:t>；</a:t>
            </a:r>
            <a:endParaRPr lang="en-US" altLang="zh-CN" dirty="0">
              <a:solidFill>
                <a:srgbClr val="92D050"/>
              </a:solidFill>
            </a:endParaRPr>
          </a:p>
          <a:p>
            <a:pPr marL="0" indent="0">
              <a:buNone/>
            </a:pPr>
            <a:endParaRPr lang="zh-CN" altLang="en-US" dirty="0">
              <a:solidFill>
                <a:srgbClr val="92D050"/>
              </a:solidFill>
            </a:endParaRPr>
          </a:p>
        </p:txBody>
      </p:sp>
    </p:spTree>
    <p:extLst>
      <p:ext uri="{BB962C8B-B14F-4D97-AF65-F5344CB8AC3E}">
        <p14:creationId xmlns:p14="http://schemas.microsoft.com/office/powerpoint/2010/main" val="595972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390314" y="295421"/>
            <a:ext cx="1856936" cy="1125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smtClean="0">
                <a:ln w="0"/>
                <a:solidFill>
                  <a:schemeClr val="accent1"/>
                </a:solidFill>
                <a:effectLst>
                  <a:outerShdw blurRad="38100" dist="25400" dir="5400000" algn="ctr" rotWithShape="0">
                    <a:srgbClr val="6E747A">
                      <a:alpha val="43000"/>
                    </a:srgbClr>
                  </a:outerShdw>
                </a:effectLst>
              </a:rPr>
              <a:t>CPU-a</a:t>
            </a:r>
            <a:endParaRPr lang="zh-CN" altLang="en-US" sz="3200" dirty="0">
              <a:ln w="0"/>
              <a:solidFill>
                <a:schemeClr val="accent1"/>
              </a:solidFill>
              <a:effectLst>
                <a:outerShdw blurRad="38100" dist="25400" dir="5400000" algn="ctr" rotWithShape="0">
                  <a:srgbClr val="6E747A">
                    <a:alpha val="43000"/>
                  </a:srgbClr>
                </a:outerShdw>
              </a:effectLst>
            </a:endParaRPr>
          </a:p>
        </p:txBody>
      </p:sp>
      <p:sp>
        <p:nvSpPr>
          <p:cNvPr id="4" name="Rounded Rectangle 3"/>
          <p:cNvSpPr/>
          <p:nvPr/>
        </p:nvSpPr>
        <p:spPr>
          <a:xfrm>
            <a:off x="6778283" y="295421"/>
            <a:ext cx="1856936" cy="1125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smtClean="0">
                <a:ln w="0"/>
                <a:solidFill>
                  <a:schemeClr val="accent1"/>
                </a:solidFill>
                <a:effectLst>
                  <a:outerShdw blurRad="38100" dist="25400" dir="5400000" algn="ctr" rotWithShape="0">
                    <a:srgbClr val="6E747A">
                      <a:alpha val="43000"/>
                    </a:srgbClr>
                  </a:outerShdw>
                </a:effectLst>
              </a:rPr>
              <a:t>CPU-b</a:t>
            </a:r>
            <a:endParaRPr lang="zh-CN" altLang="en-US" sz="3200" dirty="0">
              <a:ln w="0"/>
              <a:solidFill>
                <a:schemeClr val="accent1"/>
              </a:solidFill>
              <a:effectLst>
                <a:outerShdw blurRad="38100" dist="25400" dir="5400000" algn="ctr" rotWithShape="0">
                  <a:srgbClr val="6E747A">
                    <a:alpha val="43000"/>
                  </a:srgbClr>
                </a:outerShdw>
              </a:effectLst>
            </a:endParaRPr>
          </a:p>
        </p:txBody>
      </p:sp>
      <p:sp>
        <p:nvSpPr>
          <p:cNvPr id="5" name="Round Single Corner Rectangle 4"/>
          <p:cNvSpPr/>
          <p:nvPr/>
        </p:nvSpPr>
        <p:spPr>
          <a:xfrm>
            <a:off x="3460652" y="1969477"/>
            <a:ext cx="1716259" cy="1111348"/>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800" dirty="0" smtClean="0">
                <a:ln w="0"/>
                <a:solidFill>
                  <a:schemeClr val="tx1"/>
                </a:solidFill>
                <a:effectLst>
                  <a:outerShdw blurRad="38100" dist="19050" dir="2700000" algn="tl" rotWithShape="0">
                    <a:schemeClr val="dk1">
                      <a:alpha val="40000"/>
                    </a:schemeClr>
                  </a:outerShdw>
                </a:effectLst>
              </a:rPr>
              <a:t>Cache-a</a:t>
            </a:r>
            <a:endParaRPr lang="zh-CN" altLang="en-US" sz="2800" dirty="0">
              <a:ln w="0"/>
              <a:solidFill>
                <a:schemeClr val="tx1"/>
              </a:solidFill>
              <a:effectLst>
                <a:outerShdw blurRad="38100" dist="19050" dir="2700000" algn="tl" rotWithShape="0">
                  <a:schemeClr val="dk1">
                    <a:alpha val="40000"/>
                  </a:schemeClr>
                </a:outerShdw>
              </a:effectLst>
            </a:endParaRPr>
          </a:p>
        </p:txBody>
      </p:sp>
      <p:sp>
        <p:nvSpPr>
          <p:cNvPr id="6" name="Round Single Corner Rectangle 5"/>
          <p:cNvSpPr/>
          <p:nvPr/>
        </p:nvSpPr>
        <p:spPr>
          <a:xfrm flipH="1">
            <a:off x="6828692" y="1969477"/>
            <a:ext cx="1756117" cy="1111348"/>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800" dirty="0" smtClean="0">
                <a:ln w="0"/>
                <a:solidFill>
                  <a:schemeClr val="tx1"/>
                </a:solidFill>
                <a:effectLst>
                  <a:outerShdw blurRad="38100" dist="19050" dir="2700000" algn="tl" rotWithShape="0">
                    <a:schemeClr val="dk1">
                      <a:alpha val="40000"/>
                    </a:schemeClr>
                  </a:outerShdw>
                </a:effectLst>
              </a:rPr>
              <a:t>Cache-b</a:t>
            </a:r>
            <a:endParaRPr lang="zh-CN" altLang="en-US" sz="2800" dirty="0">
              <a:ln w="0"/>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2" idx="2"/>
            <a:endCxn id="5" idx="0"/>
          </p:cNvCxnSpPr>
          <p:nvPr/>
        </p:nvCxnSpPr>
        <p:spPr>
          <a:xfrm>
            <a:off x="4318782" y="1420837"/>
            <a:ext cx="0" cy="5486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6" idx="0"/>
          </p:cNvCxnSpPr>
          <p:nvPr/>
        </p:nvCxnSpPr>
        <p:spPr>
          <a:xfrm flipH="1">
            <a:off x="7706750" y="1420837"/>
            <a:ext cx="1" cy="5486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76911" y="2180492"/>
            <a:ext cx="1601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27320" y="2768991"/>
            <a:ext cx="16013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69909" y="1683993"/>
            <a:ext cx="1298177" cy="369332"/>
          </a:xfrm>
          <a:prstGeom prst="rect">
            <a:avLst/>
          </a:prstGeom>
          <a:noFill/>
        </p:spPr>
        <p:txBody>
          <a:bodyPr wrap="square" rtlCol="0">
            <a:spAutoFit/>
          </a:bodyPr>
          <a:lstStyle/>
          <a:p>
            <a:r>
              <a:rPr lang="en-US" altLang="zh-CN" dirty="0" smtClean="0"/>
              <a:t>Data=xxx</a:t>
            </a:r>
            <a:endParaRPr lang="zh-CN" altLang="en-US" dirty="0"/>
          </a:p>
        </p:txBody>
      </p:sp>
      <p:sp>
        <p:nvSpPr>
          <p:cNvPr id="18" name="TextBox 17"/>
          <p:cNvSpPr txBox="1"/>
          <p:nvPr/>
        </p:nvSpPr>
        <p:spPr>
          <a:xfrm>
            <a:off x="5369909" y="3032147"/>
            <a:ext cx="1298177" cy="369332"/>
          </a:xfrm>
          <a:prstGeom prst="rect">
            <a:avLst/>
          </a:prstGeom>
          <a:noFill/>
        </p:spPr>
        <p:txBody>
          <a:bodyPr wrap="square" rtlCol="0">
            <a:spAutoFit/>
          </a:bodyPr>
          <a:lstStyle/>
          <a:p>
            <a:r>
              <a:rPr lang="en-US" altLang="zh-CN" dirty="0" smtClean="0"/>
              <a:t>Ready=1</a:t>
            </a:r>
            <a:endParaRPr lang="zh-CN" altLang="en-US" dirty="0"/>
          </a:p>
        </p:txBody>
      </p:sp>
      <p:sp>
        <p:nvSpPr>
          <p:cNvPr id="19" name="TextBox 18"/>
          <p:cNvSpPr txBox="1"/>
          <p:nvPr/>
        </p:nvSpPr>
        <p:spPr>
          <a:xfrm>
            <a:off x="323557" y="3664634"/>
            <a:ext cx="11507373" cy="2308324"/>
          </a:xfrm>
          <a:prstGeom prst="rect">
            <a:avLst/>
          </a:prstGeom>
          <a:noFill/>
        </p:spPr>
        <p:txBody>
          <a:bodyPr wrap="square" rtlCol="0">
            <a:spAutoFit/>
          </a:bodyPr>
          <a:lstStyle/>
          <a:p>
            <a:r>
              <a:rPr lang="en-US" altLang="zh-CN" sz="2400" dirty="0"/>
              <a:t>alpha</a:t>
            </a:r>
            <a:r>
              <a:rPr lang="zh-CN" altLang="en-US" sz="2400" dirty="0"/>
              <a:t>机器可能使用分列的</a:t>
            </a:r>
            <a:r>
              <a:rPr lang="en-US" altLang="zh-CN" sz="2400" dirty="0"/>
              <a:t>cache</a:t>
            </a:r>
            <a:r>
              <a:rPr lang="zh-CN" altLang="en-US" sz="2400" dirty="0"/>
              <a:t>结构，每个</a:t>
            </a:r>
            <a:r>
              <a:rPr lang="en-US" altLang="zh-CN" sz="2400" dirty="0"/>
              <a:t>cache</a:t>
            </a:r>
            <a:r>
              <a:rPr lang="zh-CN" altLang="en-US" sz="2400" dirty="0"/>
              <a:t>列可以并行工作，以提升效</a:t>
            </a:r>
            <a:r>
              <a:rPr lang="zh-CN" altLang="en-US" sz="2400" dirty="0" smtClean="0"/>
              <a:t>率。</a:t>
            </a:r>
            <a:endParaRPr lang="en-US" altLang="zh-CN" sz="2400" dirty="0" smtClean="0"/>
          </a:p>
          <a:p>
            <a:pPr marL="342900" indent="-342900">
              <a:buAutoNum type="arabicPeriod"/>
            </a:pPr>
            <a:r>
              <a:rPr lang="en-US" altLang="zh-CN" sz="2400" dirty="0" smtClean="0"/>
              <a:t>cache</a:t>
            </a:r>
            <a:r>
              <a:rPr lang="zh-CN" altLang="en-US" sz="2400" dirty="0" smtClean="0"/>
              <a:t>之间需要同步，要互相更新，通过更新消息完成</a:t>
            </a:r>
            <a:endParaRPr lang="en-US" altLang="zh-CN" sz="2400" dirty="0" smtClean="0"/>
          </a:p>
          <a:p>
            <a:pPr marL="342900" indent="-342900">
              <a:buAutoNum type="arabicPeriod"/>
            </a:pPr>
            <a:r>
              <a:rPr lang="zh-CN" altLang="en-US" sz="2400" dirty="0"/>
              <a:t>只要使用了屏障，就能保证屏障之前的</a:t>
            </a:r>
            <a:r>
              <a:rPr lang="en-US" altLang="zh-CN" sz="2400" dirty="0"/>
              <a:t>cache</a:t>
            </a:r>
            <a:r>
              <a:rPr lang="zh-CN" altLang="en-US" sz="2400" dirty="0"/>
              <a:t>更新消息先于屏障之后的消息被发</a:t>
            </a:r>
            <a:r>
              <a:rPr lang="zh-CN" altLang="en-US" sz="2400" dirty="0" smtClean="0"/>
              <a:t>出</a:t>
            </a:r>
            <a:endParaRPr lang="en-US" altLang="zh-CN" sz="2400" dirty="0" smtClean="0"/>
          </a:p>
          <a:p>
            <a:pPr marL="342900" indent="-342900">
              <a:buAutoNum type="arabicPeriod"/>
            </a:pPr>
            <a:r>
              <a:rPr lang="zh-CN" altLang="en-US" sz="2400" dirty="0" smtClean="0">
                <a:solidFill>
                  <a:srgbClr val="FF0000"/>
                </a:solidFill>
              </a:rPr>
              <a:t>但是</a:t>
            </a:r>
            <a:r>
              <a:rPr lang="en-US" altLang="zh-CN" sz="2400" dirty="0" smtClean="0"/>
              <a:t>CPU-b</a:t>
            </a:r>
            <a:r>
              <a:rPr lang="zh-CN" altLang="en-US" sz="2400" dirty="0"/>
              <a:t>上缓存</a:t>
            </a:r>
            <a:r>
              <a:rPr lang="en-US" altLang="zh-CN" sz="2400" dirty="0"/>
              <a:t>data</a:t>
            </a:r>
            <a:r>
              <a:rPr lang="zh-CN" altLang="en-US" sz="2400" dirty="0"/>
              <a:t>的</a:t>
            </a:r>
            <a:r>
              <a:rPr lang="en-US" altLang="zh-CN" sz="2400" dirty="0"/>
              <a:t>cache</a:t>
            </a:r>
            <a:r>
              <a:rPr lang="zh-CN" altLang="en-US" sz="2400" dirty="0"/>
              <a:t>列可能比较繁忙，导致对</a:t>
            </a:r>
            <a:r>
              <a:rPr lang="en-US" altLang="zh-CN" sz="2400" dirty="0"/>
              <a:t>data</a:t>
            </a:r>
            <a:r>
              <a:rPr lang="zh-CN" altLang="en-US" sz="2400" dirty="0"/>
              <a:t>的更新晚于对</a:t>
            </a:r>
            <a:r>
              <a:rPr lang="en-US" altLang="zh-CN" sz="2400" dirty="0"/>
              <a:t>ready</a:t>
            </a:r>
            <a:r>
              <a:rPr lang="zh-CN" altLang="en-US" sz="2400" dirty="0"/>
              <a:t>的更新</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solidFill>
                  <a:srgbClr val="FF0000"/>
                </a:solidFill>
              </a:rPr>
              <a:t>这</a:t>
            </a:r>
            <a:r>
              <a:rPr lang="zh-CN" altLang="en-US" sz="2400" dirty="0">
                <a:solidFill>
                  <a:srgbClr val="FF0000"/>
                </a:solidFill>
              </a:rPr>
              <a:t>里同样会出问题。</a:t>
            </a:r>
            <a:endParaRPr lang="en-US" altLang="zh-CN" sz="2400" dirty="0" smtClean="0">
              <a:solidFill>
                <a:srgbClr val="FF0000"/>
              </a:solidFill>
            </a:endParaRPr>
          </a:p>
        </p:txBody>
      </p:sp>
    </p:spTree>
    <p:extLst>
      <p:ext uri="{BB962C8B-B14F-4D97-AF65-F5344CB8AC3E}">
        <p14:creationId xmlns:p14="http://schemas.microsoft.com/office/powerpoint/2010/main" val="949442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sz="3600" dirty="0"/>
              <a:t>所以，上面的例子应该改写</a:t>
            </a:r>
            <a:r>
              <a:rPr lang="zh-CN" altLang="en-US" sz="3600" dirty="0" smtClean="0"/>
              <a:t>成这样，就大功告成了</a:t>
            </a:r>
            <a:endParaRPr lang="zh-CN" altLang="en-US" sz="3600" dirty="0"/>
          </a:p>
        </p:txBody>
      </p:sp>
      <p:sp>
        <p:nvSpPr>
          <p:cNvPr id="5" name="Content Placeholder 4"/>
          <p:cNvSpPr>
            <a:spLocks noGrp="1"/>
          </p:cNvSpPr>
          <p:nvPr>
            <p:ph sz="half" idx="1"/>
          </p:nvPr>
        </p:nvSpPr>
        <p:spPr>
          <a:xfrm>
            <a:off x="2727960" y="1459865"/>
            <a:ext cx="3164058" cy="3126203"/>
          </a:xfrm>
        </p:spPr>
        <p:txBody>
          <a:bodyPr>
            <a:normAutofit/>
          </a:bodyPr>
          <a:lstStyle/>
          <a:p>
            <a:pPr marL="0" indent="0">
              <a:buNone/>
            </a:pPr>
            <a:r>
              <a:rPr lang="en-US" altLang="zh-CN" dirty="0" smtClean="0">
                <a:solidFill>
                  <a:srgbClr val="92D050"/>
                </a:solidFill>
              </a:rPr>
              <a:t>&lt;</a:t>
            </a:r>
            <a:r>
              <a:rPr lang="en-US" altLang="zh-CN" dirty="0">
                <a:solidFill>
                  <a:srgbClr val="92D050"/>
                </a:solidFill>
              </a:rPr>
              <a:t>CPU-a&gt;                 </a:t>
            </a:r>
            <a:endParaRPr lang="en-US" altLang="zh-CN" dirty="0" smtClean="0">
              <a:solidFill>
                <a:srgbClr val="92D050"/>
              </a:solidFill>
            </a:endParaRPr>
          </a:p>
          <a:p>
            <a:pPr marL="0" indent="0">
              <a:buNone/>
            </a:pPr>
            <a:r>
              <a:rPr lang="en-US" altLang="zh-CN" dirty="0" err="1" smtClean="0">
                <a:solidFill>
                  <a:srgbClr val="92D050"/>
                </a:solidFill>
              </a:rPr>
              <a:t>obj</a:t>
            </a:r>
            <a:r>
              <a:rPr lang="en-US" altLang="zh-CN" dirty="0" smtClean="0">
                <a:solidFill>
                  <a:srgbClr val="92D050"/>
                </a:solidFill>
              </a:rPr>
              <a:t>-</a:t>
            </a:r>
            <a:r>
              <a:rPr lang="en-US" altLang="zh-CN" dirty="0">
                <a:solidFill>
                  <a:srgbClr val="92D050"/>
                </a:solidFill>
              </a:rPr>
              <a:t>&gt;data = xxx;     </a:t>
            </a:r>
            <a:endParaRPr lang="en-US" altLang="zh-CN" dirty="0" smtClean="0">
              <a:solidFill>
                <a:srgbClr val="92D050"/>
              </a:solidFill>
            </a:endParaRPr>
          </a:p>
          <a:p>
            <a:pPr marL="0" indent="0">
              <a:buNone/>
            </a:pPr>
            <a:r>
              <a:rPr lang="en-US" altLang="zh-CN" dirty="0" err="1">
                <a:solidFill>
                  <a:srgbClr val="92D050"/>
                </a:solidFill>
              </a:rPr>
              <a:t>w</a:t>
            </a:r>
            <a:r>
              <a:rPr lang="en-US" altLang="zh-CN" dirty="0" err="1" smtClean="0">
                <a:solidFill>
                  <a:srgbClr val="92D050"/>
                </a:solidFill>
              </a:rPr>
              <a:t>mb</a:t>
            </a:r>
            <a:r>
              <a:rPr lang="en-US" altLang="zh-CN" dirty="0" smtClean="0">
                <a:solidFill>
                  <a:srgbClr val="92D050"/>
                </a:solidFill>
              </a:rPr>
              <a:t>()</a:t>
            </a:r>
            <a:r>
              <a:rPr lang="zh-CN" altLang="en-US" dirty="0" smtClean="0">
                <a:solidFill>
                  <a:srgbClr val="92D050"/>
                </a:solidFill>
              </a:rPr>
              <a:t>；</a:t>
            </a:r>
            <a:r>
              <a:rPr lang="zh-CN" altLang="en-US" dirty="0">
                <a:solidFill>
                  <a:srgbClr val="92D050"/>
                </a:solidFill>
              </a:rPr>
              <a:t>                   </a:t>
            </a:r>
            <a:endParaRPr lang="en-US" altLang="zh-CN" dirty="0" smtClean="0">
              <a:solidFill>
                <a:srgbClr val="92D050"/>
              </a:solidFill>
            </a:endParaRPr>
          </a:p>
          <a:p>
            <a:pPr marL="0" indent="0">
              <a:buNone/>
            </a:pPr>
            <a:r>
              <a:rPr lang="en-US" altLang="zh-CN" dirty="0" err="1" smtClean="0">
                <a:solidFill>
                  <a:srgbClr val="92D050"/>
                </a:solidFill>
              </a:rPr>
              <a:t>obj</a:t>
            </a:r>
            <a:r>
              <a:rPr lang="en-US" altLang="zh-CN" dirty="0" smtClean="0">
                <a:solidFill>
                  <a:srgbClr val="92D050"/>
                </a:solidFill>
              </a:rPr>
              <a:t>-</a:t>
            </a:r>
            <a:r>
              <a:rPr lang="en-US" altLang="zh-CN" dirty="0">
                <a:solidFill>
                  <a:srgbClr val="92D050"/>
                </a:solidFill>
              </a:rPr>
              <a:t>&gt;ready </a:t>
            </a:r>
            <a:r>
              <a:rPr lang="en-US" altLang="zh-CN" dirty="0" smtClean="0">
                <a:solidFill>
                  <a:srgbClr val="92D050"/>
                </a:solidFill>
              </a:rPr>
              <a:t>=1</a:t>
            </a:r>
            <a:r>
              <a:rPr lang="en-US" altLang="zh-CN" dirty="0">
                <a:solidFill>
                  <a:srgbClr val="92D050"/>
                </a:solidFill>
              </a:rPr>
              <a:t>;         </a:t>
            </a:r>
            <a:endParaRPr lang="en-US" altLang="zh-CN" dirty="0" smtClean="0">
              <a:solidFill>
                <a:srgbClr val="92D050"/>
              </a:solidFill>
            </a:endParaRPr>
          </a:p>
          <a:p>
            <a:endParaRPr lang="zh-CN" altLang="en-US" dirty="0">
              <a:solidFill>
                <a:srgbClr val="92D050"/>
              </a:solidFill>
            </a:endParaRPr>
          </a:p>
        </p:txBody>
      </p:sp>
      <p:sp>
        <p:nvSpPr>
          <p:cNvPr id="6" name="Content Placeholder 5"/>
          <p:cNvSpPr>
            <a:spLocks noGrp="1"/>
          </p:cNvSpPr>
          <p:nvPr>
            <p:ph sz="half" idx="2"/>
          </p:nvPr>
        </p:nvSpPr>
        <p:spPr>
          <a:xfrm>
            <a:off x="6172200" y="1459865"/>
            <a:ext cx="4378569" cy="3126203"/>
          </a:xfrm>
        </p:spPr>
        <p:txBody>
          <a:bodyPr>
            <a:normAutofit/>
          </a:bodyPr>
          <a:lstStyle/>
          <a:p>
            <a:pPr marL="0" indent="0">
              <a:buNone/>
            </a:pPr>
            <a:r>
              <a:rPr lang="en-US" altLang="zh-CN" dirty="0">
                <a:solidFill>
                  <a:srgbClr val="92D050"/>
                </a:solidFill>
              </a:rPr>
              <a:t> &lt;CPU-b</a:t>
            </a:r>
            <a:r>
              <a:rPr lang="en-US" altLang="zh-CN" dirty="0" smtClean="0">
                <a:solidFill>
                  <a:srgbClr val="92D050"/>
                </a:solidFill>
              </a:rPr>
              <a:t>&gt;</a:t>
            </a:r>
          </a:p>
          <a:p>
            <a:pPr marL="0" indent="0">
              <a:buNone/>
            </a:pPr>
            <a:endParaRPr lang="en-US" altLang="zh-CN" dirty="0" smtClean="0">
              <a:solidFill>
                <a:srgbClr val="92D050"/>
              </a:solidFill>
            </a:endParaRPr>
          </a:p>
          <a:p>
            <a:pPr marL="0" indent="0">
              <a:buNone/>
            </a:pPr>
            <a:endParaRPr lang="en-US" altLang="zh-CN" dirty="0">
              <a:solidFill>
                <a:srgbClr val="92D050"/>
              </a:solidFill>
            </a:endParaRPr>
          </a:p>
          <a:p>
            <a:pPr marL="0" indent="0">
              <a:buNone/>
            </a:pPr>
            <a:r>
              <a:rPr lang="en-US" altLang="zh-CN" dirty="0" smtClean="0">
                <a:solidFill>
                  <a:srgbClr val="92D050"/>
                </a:solidFill>
              </a:rPr>
              <a:t>if (</a:t>
            </a:r>
            <a:r>
              <a:rPr lang="en-US" altLang="zh-CN" dirty="0" err="1" smtClean="0">
                <a:solidFill>
                  <a:srgbClr val="92D050"/>
                </a:solidFill>
              </a:rPr>
              <a:t>obj</a:t>
            </a:r>
            <a:r>
              <a:rPr lang="en-US" altLang="zh-CN" dirty="0" smtClean="0">
                <a:solidFill>
                  <a:srgbClr val="92D050"/>
                </a:solidFill>
              </a:rPr>
              <a:t>-</a:t>
            </a:r>
            <a:r>
              <a:rPr lang="en-US" altLang="zh-CN" dirty="0">
                <a:solidFill>
                  <a:srgbClr val="92D050"/>
                </a:solidFill>
              </a:rPr>
              <a:t>&gt;</a:t>
            </a:r>
            <a:r>
              <a:rPr lang="en-US" altLang="zh-CN" dirty="0" smtClean="0">
                <a:solidFill>
                  <a:srgbClr val="92D050"/>
                </a:solidFill>
              </a:rPr>
              <a:t>ready)</a:t>
            </a:r>
            <a:endParaRPr lang="en-US" altLang="zh-CN" dirty="0">
              <a:solidFill>
                <a:srgbClr val="92D050"/>
              </a:solidFill>
            </a:endParaRPr>
          </a:p>
          <a:p>
            <a:pPr marL="0" indent="0">
              <a:buNone/>
            </a:pPr>
            <a:r>
              <a:rPr lang="en-US" altLang="zh-CN" dirty="0" err="1">
                <a:solidFill>
                  <a:srgbClr val="92D050"/>
                </a:solidFill>
              </a:rPr>
              <a:t>r</a:t>
            </a:r>
            <a:r>
              <a:rPr lang="en-US" altLang="zh-CN" dirty="0" err="1" smtClean="0">
                <a:solidFill>
                  <a:srgbClr val="92D050"/>
                </a:solidFill>
              </a:rPr>
              <a:t>mb</a:t>
            </a:r>
            <a:r>
              <a:rPr lang="en-US" altLang="zh-CN" dirty="0" smtClean="0">
                <a:solidFill>
                  <a:srgbClr val="92D050"/>
                </a:solidFill>
              </a:rPr>
              <a:t>()</a:t>
            </a:r>
          </a:p>
          <a:p>
            <a:pPr marL="0" indent="0">
              <a:buNone/>
            </a:pPr>
            <a:r>
              <a:rPr lang="en-US" altLang="zh-CN" dirty="0" err="1" smtClean="0">
                <a:solidFill>
                  <a:srgbClr val="92D050"/>
                </a:solidFill>
              </a:rPr>
              <a:t>do_something</a:t>
            </a:r>
            <a:r>
              <a:rPr lang="en-US" altLang="zh-CN" dirty="0" smtClean="0">
                <a:solidFill>
                  <a:srgbClr val="92D050"/>
                </a:solidFill>
              </a:rPr>
              <a:t>(</a:t>
            </a:r>
            <a:r>
              <a:rPr lang="en-US" altLang="zh-CN" dirty="0" err="1" smtClean="0">
                <a:solidFill>
                  <a:srgbClr val="92D050"/>
                </a:solidFill>
              </a:rPr>
              <a:t>obj</a:t>
            </a:r>
            <a:r>
              <a:rPr lang="en-US" altLang="zh-CN" dirty="0" smtClean="0">
                <a:solidFill>
                  <a:srgbClr val="92D050"/>
                </a:solidFill>
              </a:rPr>
              <a:t>-</a:t>
            </a:r>
            <a:r>
              <a:rPr lang="en-US" altLang="zh-CN" dirty="0">
                <a:solidFill>
                  <a:srgbClr val="92D050"/>
                </a:solidFill>
              </a:rPr>
              <a:t>&gt;</a:t>
            </a:r>
            <a:r>
              <a:rPr lang="en-US" altLang="zh-CN" dirty="0" smtClean="0">
                <a:solidFill>
                  <a:srgbClr val="92D050"/>
                </a:solidFill>
              </a:rPr>
              <a:t>data)</a:t>
            </a:r>
            <a:r>
              <a:rPr lang="zh-CN" altLang="en-US" dirty="0">
                <a:solidFill>
                  <a:srgbClr val="92D050"/>
                </a:solidFill>
              </a:rPr>
              <a:t>；</a:t>
            </a:r>
            <a:endParaRPr lang="en-US" altLang="zh-CN" dirty="0">
              <a:solidFill>
                <a:srgbClr val="92D050"/>
              </a:solidFill>
            </a:endParaRPr>
          </a:p>
          <a:p>
            <a:pPr marL="0" indent="0">
              <a:buNone/>
            </a:pPr>
            <a:endParaRPr lang="zh-CN" altLang="en-US" dirty="0">
              <a:solidFill>
                <a:srgbClr val="92D050"/>
              </a:solidFill>
            </a:endParaRPr>
          </a:p>
        </p:txBody>
      </p:sp>
      <p:sp>
        <p:nvSpPr>
          <p:cNvPr id="7" name="TextBox 6"/>
          <p:cNvSpPr txBox="1"/>
          <p:nvPr/>
        </p:nvSpPr>
        <p:spPr>
          <a:xfrm>
            <a:off x="838200" y="4586068"/>
            <a:ext cx="10795782" cy="1815882"/>
          </a:xfrm>
          <a:prstGeom prst="rect">
            <a:avLst/>
          </a:prstGeom>
          <a:noFill/>
        </p:spPr>
        <p:txBody>
          <a:bodyPr wrap="square" rtlCol="0">
            <a:spAutoFit/>
          </a:bodyPr>
          <a:lstStyle/>
          <a:p>
            <a:r>
              <a:rPr lang="en-US" altLang="zh-CN" sz="2800" dirty="0" smtClean="0"/>
              <a:t>1. CPU-a</a:t>
            </a:r>
            <a:r>
              <a:rPr lang="zh-CN" altLang="en-US" sz="2800" dirty="0"/>
              <a:t>上要使用写屏障，保证两个写操作不乱序，并且相应的两个</a:t>
            </a:r>
            <a:r>
              <a:rPr lang="en-US" altLang="zh-CN" sz="2800" dirty="0"/>
              <a:t>cache</a:t>
            </a:r>
            <a:r>
              <a:rPr lang="zh-CN" altLang="en-US" sz="2800" dirty="0"/>
              <a:t>更新消息不乱序</a:t>
            </a:r>
            <a:r>
              <a:rPr lang="zh-CN" altLang="en-US" sz="2800" dirty="0" smtClean="0"/>
              <a:t>。</a:t>
            </a:r>
            <a:endParaRPr lang="en-US" altLang="zh-CN" sz="2800" dirty="0" smtClean="0"/>
          </a:p>
          <a:p>
            <a:r>
              <a:rPr lang="en-US" altLang="zh-CN" sz="2800" dirty="0" smtClean="0"/>
              <a:t>2. CPU-b</a:t>
            </a:r>
            <a:r>
              <a:rPr lang="zh-CN" altLang="en-US" sz="2800" dirty="0"/>
              <a:t>上则需要使用读屏障，保证对两个</a:t>
            </a:r>
            <a:r>
              <a:rPr lang="en-US" altLang="zh-CN" sz="2800" dirty="0"/>
              <a:t>cache</a:t>
            </a:r>
            <a:r>
              <a:rPr lang="zh-CN" altLang="en-US" sz="2800" dirty="0"/>
              <a:t>单元的同步不乱序</a:t>
            </a:r>
            <a:r>
              <a:rPr lang="zh-CN" altLang="en-US" sz="2800" dirty="0" smtClean="0"/>
              <a:t>。</a:t>
            </a:r>
            <a:endParaRPr lang="en-US" altLang="zh-CN" sz="2800" dirty="0" smtClean="0"/>
          </a:p>
          <a:p>
            <a:r>
              <a:rPr lang="en-US" altLang="zh-CN" sz="2800" dirty="0" smtClean="0"/>
              <a:t>3. </a:t>
            </a:r>
            <a:r>
              <a:rPr lang="zh-CN" altLang="en-US" sz="2800" dirty="0" smtClean="0"/>
              <a:t>可</a:t>
            </a:r>
            <a:r>
              <a:rPr lang="zh-CN" altLang="en-US" sz="2800" dirty="0"/>
              <a:t>见，</a:t>
            </a:r>
            <a:r>
              <a:rPr lang="en-US" altLang="zh-CN" sz="2800" dirty="0"/>
              <a:t>SMP</a:t>
            </a:r>
            <a:r>
              <a:rPr lang="zh-CN" altLang="en-US" sz="2800" dirty="0"/>
              <a:t>下的内存屏障一定是需要配对使用的。</a:t>
            </a:r>
          </a:p>
        </p:txBody>
      </p:sp>
    </p:spTree>
    <p:extLst>
      <p:ext uri="{BB962C8B-B14F-4D97-AF65-F5344CB8AC3E}">
        <p14:creationId xmlns:p14="http://schemas.microsoft.com/office/powerpoint/2010/main" val="3074660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问题</a:t>
            </a:r>
          </a:p>
        </p:txBody>
      </p:sp>
      <p:sp>
        <p:nvSpPr>
          <p:cNvPr id="3" name="Content Placeholder 2"/>
          <p:cNvSpPr>
            <a:spLocks noGrp="1"/>
          </p:cNvSpPr>
          <p:nvPr>
            <p:ph idx="1"/>
          </p:nvPr>
        </p:nvSpPr>
        <p:spPr>
          <a:xfrm>
            <a:off x="838200" y="1825625"/>
            <a:ext cx="10515600" cy="494881"/>
          </a:xfrm>
        </p:spPr>
        <p:txBody>
          <a:bodyPr/>
          <a:lstStyle/>
          <a:p>
            <a:pPr marL="0" indent="0">
              <a:buNone/>
            </a:pPr>
            <a:r>
              <a:rPr lang="zh-CN" altLang="en-US" dirty="0" smtClean="0"/>
              <a:t>并行使用</a:t>
            </a:r>
            <a:r>
              <a:rPr lang="en-US" altLang="zh-CN" dirty="0" smtClean="0"/>
              <a:t>cache</a:t>
            </a:r>
            <a:r>
              <a:rPr lang="zh-CN" altLang="en-US" dirty="0" smtClean="0"/>
              <a:t>，</a:t>
            </a:r>
            <a:r>
              <a:rPr lang="zh-CN" altLang="en-US" dirty="0"/>
              <a:t>不</a:t>
            </a:r>
            <a:r>
              <a:rPr lang="zh-CN" altLang="en-US" dirty="0" smtClean="0"/>
              <a:t>同</a:t>
            </a:r>
            <a:r>
              <a:rPr lang="en-US" altLang="zh-CN" dirty="0" smtClean="0"/>
              <a:t>cache</a:t>
            </a:r>
            <a:r>
              <a:rPr lang="zh-CN" altLang="en-US" dirty="0" smtClean="0"/>
              <a:t>之间的同一数据会有锁保护吗？</a:t>
            </a:r>
            <a:endParaRPr lang="zh-CN" altLang="en-US" dirty="0"/>
          </a:p>
        </p:txBody>
      </p:sp>
      <p:sp>
        <p:nvSpPr>
          <p:cNvPr id="4" name="Rounded Rectangle 3"/>
          <p:cNvSpPr/>
          <p:nvPr/>
        </p:nvSpPr>
        <p:spPr>
          <a:xfrm>
            <a:off x="2958993" y="2564168"/>
            <a:ext cx="1856936" cy="1125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smtClean="0">
                <a:ln w="0"/>
                <a:solidFill>
                  <a:schemeClr val="accent1"/>
                </a:solidFill>
                <a:effectLst>
                  <a:outerShdw blurRad="38100" dist="25400" dir="5400000" algn="ctr" rotWithShape="0">
                    <a:srgbClr val="6E747A">
                      <a:alpha val="43000"/>
                    </a:srgbClr>
                  </a:outerShdw>
                </a:effectLst>
              </a:rPr>
              <a:t>CPU-a</a:t>
            </a:r>
            <a:endParaRPr lang="zh-CN" altLang="en-US" sz="3200" dirty="0">
              <a:ln w="0"/>
              <a:solidFill>
                <a:schemeClr val="accent1"/>
              </a:solidFill>
              <a:effectLst>
                <a:outerShdw blurRad="38100" dist="25400" dir="5400000" algn="ctr" rotWithShape="0">
                  <a:srgbClr val="6E747A">
                    <a:alpha val="43000"/>
                  </a:srgbClr>
                </a:outerShdw>
              </a:effectLst>
            </a:endParaRPr>
          </a:p>
        </p:txBody>
      </p:sp>
      <p:sp>
        <p:nvSpPr>
          <p:cNvPr id="5" name="Rounded Rectangle 4"/>
          <p:cNvSpPr/>
          <p:nvPr/>
        </p:nvSpPr>
        <p:spPr>
          <a:xfrm>
            <a:off x="6346962" y="2564168"/>
            <a:ext cx="1856936" cy="11254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3200" dirty="0" smtClean="0">
                <a:ln w="0"/>
                <a:solidFill>
                  <a:schemeClr val="accent1"/>
                </a:solidFill>
                <a:effectLst>
                  <a:outerShdw blurRad="38100" dist="25400" dir="5400000" algn="ctr" rotWithShape="0">
                    <a:srgbClr val="6E747A">
                      <a:alpha val="43000"/>
                    </a:srgbClr>
                  </a:outerShdw>
                </a:effectLst>
              </a:rPr>
              <a:t>CPU-b</a:t>
            </a:r>
            <a:endParaRPr lang="zh-CN" altLang="en-US" sz="3200" dirty="0">
              <a:ln w="0"/>
              <a:solidFill>
                <a:schemeClr val="accent1"/>
              </a:solidFill>
              <a:effectLst>
                <a:outerShdw blurRad="38100" dist="25400" dir="5400000" algn="ctr" rotWithShape="0">
                  <a:srgbClr val="6E747A">
                    <a:alpha val="43000"/>
                  </a:srgbClr>
                </a:outerShdw>
              </a:effectLst>
            </a:endParaRPr>
          </a:p>
        </p:txBody>
      </p:sp>
      <p:sp>
        <p:nvSpPr>
          <p:cNvPr id="6" name="Round Single Corner Rectangle 5"/>
          <p:cNvSpPr/>
          <p:nvPr/>
        </p:nvSpPr>
        <p:spPr>
          <a:xfrm>
            <a:off x="3029331" y="4238224"/>
            <a:ext cx="1716259" cy="1111348"/>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800" dirty="0" smtClean="0">
                <a:ln w="0"/>
                <a:solidFill>
                  <a:schemeClr val="tx1"/>
                </a:solidFill>
                <a:effectLst>
                  <a:outerShdw blurRad="38100" dist="19050" dir="2700000" algn="tl" rotWithShape="0">
                    <a:schemeClr val="dk1">
                      <a:alpha val="40000"/>
                    </a:schemeClr>
                  </a:outerShdw>
                </a:effectLst>
              </a:rPr>
              <a:t>Cache-a</a:t>
            </a:r>
            <a:endParaRPr lang="zh-CN" altLang="en-US" sz="2800" dirty="0">
              <a:ln w="0"/>
              <a:solidFill>
                <a:schemeClr val="tx1"/>
              </a:solidFill>
              <a:effectLst>
                <a:outerShdw blurRad="38100" dist="19050" dir="2700000" algn="tl" rotWithShape="0">
                  <a:schemeClr val="dk1">
                    <a:alpha val="40000"/>
                  </a:schemeClr>
                </a:outerShdw>
              </a:effectLst>
            </a:endParaRPr>
          </a:p>
        </p:txBody>
      </p:sp>
      <p:sp>
        <p:nvSpPr>
          <p:cNvPr id="7" name="Round Single Corner Rectangle 6"/>
          <p:cNvSpPr/>
          <p:nvPr/>
        </p:nvSpPr>
        <p:spPr>
          <a:xfrm flipH="1">
            <a:off x="6397371" y="4238224"/>
            <a:ext cx="1756117" cy="1111348"/>
          </a:xfrm>
          <a:prstGeom prst="round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800" dirty="0" smtClean="0">
                <a:ln w="0"/>
                <a:solidFill>
                  <a:schemeClr val="tx1"/>
                </a:solidFill>
                <a:effectLst>
                  <a:outerShdw blurRad="38100" dist="19050" dir="2700000" algn="tl" rotWithShape="0">
                    <a:schemeClr val="dk1">
                      <a:alpha val="40000"/>
                    </a:schemeClr>
                  </a:outerShdw>
                </a:effectLst>
              </a:rPr>
              <a:t>Cache-b</a:t>
            </a:r>
            <a:endParaRPr lang="zh-CN" altLang="en-US" sz="2800" dirty="0">
              <a:ln w="0"/>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4" idx="2"/>
            <a:endCxn id="6" idx="0"/>
          </p:cNvCxnSpPr>
          <p:nvPr/>
        </p:nvCxnSpPr>
        <p:spPr>
          <a:xfrm>
            <a:off x="3887461" y="3689584"/>
            <a:ext cx="0" cy="5486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7" idx="0"/>
          </p:cNvCxnSpPr>
          <p:nvPr/>
        </p:nvCxnSpPr>
        <p:spPr>
          <a:xfrm flipH="1">
            <a:off x="7275429" y="3689584"/>
            <a:ext cx="1" cy="5486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3"/>
          </p:cNvCxnSpPr>
          <p:nvPr/>
        </p:nvCxnSpPr>
        <p:spPr>
          <a:xfrm>
            <a:off x="4745590" y="4793898"/>
            <a:ext cx="165178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a:t>
            </a:r>
            <a:r>
              <a:rPr lang="zh-CN" altLang="en-US" dirty="0" smtClean="0"/>
              <a:t>考资料</a:t>
            </a:r>
            <a:endParaRPr lang="zh-CN" altLang="en-US" dirty="0"/>
          </a:p>
        </p:txBody>
      </p:sp>
      <p:sp>
        <p:nvSpPr>
          <p:cNvPr id="4" name="Content Placeholder 3"/>
          <p:cNvSpPr>
            <a:spLocks noGrp="1"/>
          </p:cNvSpPr>
          <p:nvPr>
            <p:ph idx="1"/>
          </p:nvPr>
        </p:nvSpPr>
        <p:spPr/>
        <p:txBody>
          <a:bodyPr/>
          <a:lstStyle/>
          <a:p>
            <a:pPr marL="514350" indent="-514350">
              <a:buAutoNum type="arabicPeriod"/>
            </a:pPr>
            <a:r>
              <a:rPr lang="en-US" altLang="zh-CN" dirty="0" smtClean="0">
                <a:hlinkClick r:id="rId2"/>
              </a:rPr>
              <a:t>http</a:t>
            </a:r>
            <a:r>
              <a:rPr lang="en-US" altLang="zh-CN" dirty="0">
                <a:hlinkClick r:id="rId2"/>
              </a:rPr>
              <a:t>://</a:t>
            </a:r>
            <a:r>
              <a:rPr lang="en-US" altLang="zh-CN" dirty="0" smtClean="0">
                <a:hlinkClick r:id="rId2"/>
              </a:rPr>
              <a:t>www.uplinux.com/shizi/wenxian/4431.html</a:t>
            </a:r>
            <a:endParaRPr lang="en-US" altLang="zh-CN" dirty="0" smtClean="0"/>
          </a:p>
          <a:p>
            <a:pPr marL="514350" indent="-514350">
              <a:buAutoNum type="arabicPeriod"/>
            </a:pPr>
            <a:r>
              <a:rPr lang="en-US" altLang="zh-CN" dirty="0">
                <a:hlinkClick r:id="rId3"/>
              </a:rPr>
              <a:t>http://</a:t>
            </a:r>
            <a:r>
              <a:rPr lang="en-US" altLang="zh-CN" dirty="0" smtClean="0">
                <a:hlinkClick r:id="rId3"/>
              </a:rPr>
              <a:t>blog.csdn.net/cnctloveyu/article/details/5486339</a:t>
            </a:r>
            <a:endParaRPr lang="en-US" altLang="zh-CN" dirty="0" smtClean="0"/>
          </a:p>
          <a:p>
            <a:pPr marL="514350" indent="-514350">
              <a:buAutoNum type="arabicPeriod"/>
            </a:pPr>
            <a:r>
              <a:rPr lang="en-US" altLang="zh-CN" dirty="0">
                <a:hlinkClick r:id="rId4"/>
              </a:rPr>
              <a:t>http://</a:t>
            </a:r>
            <a:r>
              <a:rPr lang="en-US" altLang="zh-CN" dirty="0" smtClean="0">
                <a:hlinkClick r:id="rId4"/>
              </a:rPr>
              <a:t>blog.csdn.net/lzshlzsh/article/details/6912479</a:t>
            </a:r>
            <a:endParaRPr lang="en-US" altLang="zh-CN" dirty="0" smtClean="0"/>
          </a:p>
          <a:p>
            <a:pPr marL="514350" indent="-514350">
              <a:buAutoNum type="arabicPeriod"/>
            </a:pPr>
            <a:r>
              <a:rPr lang="en-US" altLang="zh-CN" dirty="0">
                <a:hlinkClick r:id="rId5"/>
              </a:rPr>
              <a:t>http://blog.csdn.net/anonymalias/article/details/9174595</a:t>
            </a:r>
            <a:endParaRPr lang="zh-CN" altLang="en-US" dirty="0"/>
          </a:p>
        </p:txBody>
      </p:sp>
    </p:spTree>
    <p:extLst>
      <p:ext uri="{BB962C8B-B14F-4D97-AF65-F5344CB8AC3E}">
        <p14:creationId xmlns:p14="http://schemas.microsoft.com/office/powerpoint/2010/main" val="3284044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End</a:t>
            </a:r>
            <a:endParaRPr lang="zh-CN" altLang="en-US" dirty="0"/>
          </a:p>
        </p:txBody>
      </p:sp>
    </p:spTree>
    <p:extLst>
      <p:ext uri="{BB962C8B-B14F-4D97-AF65-F5344CB8AC3E}">
        <p14:creationId xmlns:p14="http://schemas.microsoft.com/office/powerpoint/2010/main" val="1136825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BKL</a:t>
            </a:r>
            <a:r>
              <a:rPr lang="zh-CN" altLang="en-US" dirty="0" smtClean="0"/>
              <a:t>的神奇之处</a:t>
            </a:r>
            <a:endParaRPr lang="zh-CN" altLang="en-US" dirty="0"/>
          </a:p>
        </p:txBody>
      </p:sp>
      <p:sp>
        <p:nvSpPr>
          <p:cNvPr id="3" name="Content Placeholder 2"/>
          <p:cNvSpPr>
            <a:spLocks noGrp="1"/>
          </p:cNvSpPr>
          <p:nvPr>
            <p:ph idx="1"/>
          </p:nvPr>
        </p:nvSpPr>
        <p:spPr>
          <a:xfrm>
            <a:off x="838200" y="1487606"/>
            <a:ext cx="10515600" cy="4689357"/>
          </a:xfrm>
        </p:spPr>
        <p:txBody>
          <a:bodyPr>
            <a:normAutofit lnSpcReduction="10000"/>
          </a:bodyPr>
          <a:lstStyle/>
          <a:p>
            <a:pPr>
              <a:buFont typeface="Wingdings" panose="05000000000000000000" pitchFamily="2" charset="2"/>
              <a:buChar char="u"/>
            </a:pPr>
            <a:r>
              <a:rPr lang="en-US" altLang="zh-CN" dirty="0" smtClean="0"/>
              <a:t>BKL</a:t>
            </a:r>
            <a:r>
              <a:rPr lang="zh-CN" altLang="en-US" dirty="0" smtClean="0"/>
              <a:t>是一个全局锁</a:t>
            </a:r>
            <a:endParaRPr lang="en-US" altLang="zh-CN" dirty="0" smtClean="0"/>
          </a:p>
          <a:p>
            <a:pPr marL="0" indent="0">
              <a:buNone/>
            </a:pPr>
            <a:r>
              <a:rPr lang="en-US" altLang="zh-CN" dirty="0"/>
              <a:t>	</a:t>
            </a:r>
            <a:r>
              <a:rPr lang="zh-CN" altLang="en-US" dirty="0"/>
              <a:t>进程</a:t>
            </a:r>
            <a:r>
              <a:rPr lang="en-US" altLang="zh-CN" dirty="0"/>
              <a:t>A</a:t>
            </a:r>
            <a:r>
              <a:rPr lang="zh-CN" altLang="en-US" dirty="0"/>
              <a:t>在</a:t>
            </a:r>
            <a:r>
              <a:rPr lang="en-US" altLang="zh-CN" dirty="0"/>
              <a:t>CPU_1</a:t>
            </a:r>
            <a:r>
              <a:rPr lang="zh-CN" altLang="en-US" dirty="0"/>
              <a:t>上操作链表</a:t>
            </a:r>
            <a:r>
              <a:rPr lang="en-US" altLang="zh-CN" dirty="0" err="1"/>
              <a:t>list_a</a:t>
            </a:r>
            <a:r>
              <a:rPr lang="zh-CN" altLang="en-US" dirty="0"/>
              <a:t>，而进程</a:t>
            </a:r>
            <a:r>
              <a:rPr lang="en-US" altLang="zh-CN" dirty="0"/>
              <a:t>B</a:t>
            </a:r>
            <a:r>
              <a:rPr lang="zh-CN" altLang="en-US" dirty="0"/>
              <a:t>在</a:t>
            </a:r>
            <a:r>
              <a:rPr lang="en-US" altLang="zh-CN" dirty="0"/>
              <a:t>CPU_2</a:t>
            </a:r>
            <a:r>
              <a:rPr lang="zh-CN" altLang="en-US" dirty="0"/>
              <a:t>上操作全局变量</a:t>
            </a:r>
            <a:r>
              <a:rPr lang="en-US" altLang="zh-CN" dirty="0" err="1"/>
              <a:t>var_b</a:t>
            </a:r>
            <a:r>
              <a:rPr lang="zh-CN" altLang="en-US" dirty="0"/>
              <a:t>，这两者本身毫无瓜葛。但如</a:t>
            </a:r>
            <a:r>
              <a:rPr lang="zh-CN" altLang="en-US" dirty="0" smtClean="0"/>
              <a:t>果</a:t>
            </a:r>
            <a:r>
              <a:rPr lang="en-US" altLang="zh-CN" dirty="0" smtClean="0"/>
              <a:t>A</a:t>
            </a:r>
            <a:r>
              <a:rPr lang="zh-CN" altLang="en-US" dirty="0" smtClean="0"/>
              <a:t>使</a:t>
            </a:r>
            <a:r>
              <a:rPr lang="zh-CN" altLang="en-US" dirty="0"/>
              <a:t>用了</a:t>
            </a:r>
            <a:r>
              <a:rPr lang="en-US" altLang="zh-CN" dirty="0"/>
              <a:t>BKL</a:t>
            </a:r>
            <a:r>
              <a:rPr lang="zh-CN" altLang="en-US" dirty="0" smtClean="0"/>
              <a:t>，</a:t>
            </a:r>
            <a:r>
              <a:rPr lang="en-US" altLang="zh-CN" dirty="0" smtClean="0"/>
              <a:t>B</a:t>
            </a:r>
            <a:r>
              <a:rPr lang="zh-CN" altLang="en-US" dirty="0" smtClean="0"/>
              <a:t>就不能操作全局变量</a:t>
            </a:r>
            <a:r>
              <a:rPr lang="en-US" altLang="zh-CN" dirty="0" err="1" smtClean="0"/>
              <a:t>var_b</a:t>
            </a:r>
            <a:r>
              <a:rPr lang="zh-CN" altLang="en-US" dirty="0" smtClean="0"/>
              <a:t>了。</a:t>
            </a:r>
            <a:endParaRPr lang="en-US" altLang="zh-CN" dirty="0" smtClean="0"/>
          </a:p>
          <a:p>
            <a:pPr marL="0" indent="0">
              <a:buNone/>
            </a:pPr>
            <a:endParaRPr lang="en-US" altLang="zh-CN" dirty="0"/>
          </a:p>
          <a:p>
            <a:pPr>
              <a:buFont typeface="Wingdings" panose="05000000000000000000" pitchFamily="2" charset="2"/>
              <a:buChar char="u"/>
            </a:pPr>
            <a:r>
              <a:rPr lang="en-US" altLang="zh-CN" dirty="0" smtClean="0"/>
              <a:t>BKL</a:t>
            </a:r>
            <a:r>
              <a:rPr lang="zh-CN" altLang="en-US" dirty="0" smtClean="0"/>
              <a:t>是一个递归锁</a:t>
            </a:r>
            <a:endParaRPr lang="en-US" altLang="zh-CN" dirty="0" smtClean="0"/>
          </a:p>
          <a:p>
            <a:pPr marL="0" indent="0">
              <a:buNone/>
            </a:pPr>
            <a:r>
              <a:rPr lang="en-US" altLang="zh-CN" dirty="0"/>
              <a:t>	</a:t>
            </a:r>
            <a:r>
              <a:rPr lang="zh-CN" altLang="en-US" dirty="0"/>
              <a:t>同一进程中可以对</a:t>
            </a:r>
            <a:r>
              <a:rPr lang="en-US" altLang="zh-CN" dirty="0"/>
              <a:t>BKL</a:t>
            </a:r>
            <a:r>
              <a:rPr lang="zh-CN" altLang="en-US" dirty="0"/>
              <a:t>嵌套的上锁和解锁，当解锁次数等于上锁次数时，锁才真正被释放</a:t>
            </a:r>
            <a:r>
              <a:rPr lang="zh-CN" altLang="en-US" dirty="0" smtClean="0"/>
              <a:t>。</a:t>
            </a:r>
            <a:endParaRPr lang="en-US" altLang="zh-CN" dirty="0" smtClean="0"/>
          </a:p>
          <a:p>
            <a:pPr marL="0" indent="0">
              <a:buNone/>
            </a:pPr>
            <a:endParaRPr lang="en-US" altLang="zh-CN" dirty="0" smtClean="0"/>
          </a:p>
          <a:p>
            <a:pPr>
              <a:buFont typeface="Wingdings" panose="05000000000000000000" pitchFamily="2" charset="2"/>
              <a:buChar char="u"/>
            </a:pPr>
            <a:r>
              <a:rPr lang="en-US" altLang="zh-CN" dirty="0" smtClean="0"/>
              <a:t>BKL</a:t>
            </a:r>
            <a:r>
              <a:rPr lang="zh-CN" altLang="en-US" dirty="0" smtClean="0"/>
              <a:t>有自动释放的特性（这个详细讲）</a:t>
            </a:r>
            <a:endParaRPr lang="zh-CN" altLang="en-US" dirty="0"/>
          </a:p>
        </p:txBody>
      </p:sp>
    </p:spTree>
    <p:extLst>
      <p:ext uri="{BB962C8B-B14F-4D97-AF65-F5344CB8AC3E}">
        <p14:creationId xmlns:p14="http://schemas.microsoft.com/office/powerpoint/2010/main" val="3385761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BKL</a:t>
            </a:r>
            <a:r>
              <a:rPr lang="zh-CN" altLang="en-US" dirty="0" smtClean="0"/>
              <a:t>自动释放的特性</a:t>
            </a:r>
            <a:endParaRPr lang="zh-CN" altLang="en-US" dirty="0"/>
          </a:p>
        </p:txBody>
      </p:sp>
      <p:sp>
        <p:nvSpPr>
          <p:cNvPr id="6" name="Content Placeholder 5"/>
          <p:cNvSpPr>
            <a:spLocks noGrp="1"/>
          </p:cNvSpPr>
          <p:nvPr>
            <p:ph idx="1"/>
          </p:nvPr>
        </p:nvSpPr>
        <p:spPr>
          <a:xfrm>
            <a:off x="838200" y="1690688"/>
            <a:ext cx="10515600" cy="4486275"/>
          </a:xfrm>
        </p:spPr>
        <p:txBody>
          <a:bodyPr/>
          <a:lstStyle/>
          <a:p>
            <a:pPr marL="0" indent="0">
              <a:buNone/>
            </a:pPr>
            <a:r>
              <a:rPr lang="zh-CN" altLang="en-US" dirty="0"/>
              <a:t>我们知道，如果一个内核流程获取到资源后就应该尽快完成操作释放资源</a:t>
            </a:r>
            <a:r>
              <a:rPr lang="zh-CN" altLang="en-US" dirty="0" smtClean="0"/>
              <a:t>，以</a:t>
            </a:r>
            <a:r>
              <a:rPr lang="zh-CN" altLang="en-US" dirty="0"/>
              <a:t>便下一个竞争者获取到资源</a:t>
            </a:r>
            <a:r>
              <a:rPr lang="zh-CN" altLang="en-US" dirty="0" smtClean="0"/>
              <a:t>。所</a:t>
            </a:r>
            <a:r>
              <a:rPr lang="zh-CN" altLang="en-US" dirty="0"/>
              <a:t>以资源持有者不得睡眠是一个普遍共识</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可</a:t>
            </a:r>
            <a:r>
              <a:rPr lang="zh-CN" altLang="en-US" dirty="0"/>
              <a:t>是大内核锁不这么认为</a:t>
            </a:r>
            <a:r>
              <a:rPr lang="zh-CN" altLang="en-US" dirty="0" smtClean="0"/>
              <a:t>，持</a:t>
            </a:r>
            <a:r>
              <a:rPr lang="zh-CN" altLang="en-US" dirty="0"/>
              <a:t>有大内核锁的用户是允许睡眠</a:t>
            </a:r>
            <a:r>
              <a:rPr lang="zh-CN" altLang="en-US" dirty="0" smtClean="0"/>
              <a:t>的。虽</a:t>
            </a:r>
            <a:r>
              <a:rPr lang="zh-CN" altLang="en-US" dirty="0"/>
              <a:t>然我们并不鼓励这</a:t>
            </a:r>
            <a:r>
              <a:rPr lang="zh-CN" altLang="en-US" dirty="0" smtClean="0"/>
              <a:t>样，但</a:t>
            </a:r>
            <a:r>
              <a:rPr lang="zh-CN" altLang="en-US" dirty="0"/>
              <a:t>是内核的大内核锁的设计方案里，会在进程切换时</a:t>
            </a:r>
            <a:r>
              <a:rPr lang="zh-CN" altLang="en-US" dirty="0" smtClean="0"/>
              <a:t>，检</a:t>
            </a:r>
            <a:r>
              <a:rPr lang="zh-CN" altLang="en-US" dirty="0"/>
              <a:t>查当前进程是否持有大内核锁并释放，当重新获取到</a:t>
            </a:r>
            <a:r>
              <a:rPr lang="en-US" altLang="zh-CN" dirty="0" err="1"/>
              <a:t>cpu</a:t>
            </a:r>
            <a:r>
              <a:rPr lang="zh-CN" altLang="en-US" dirty="0"/>
              <a:t>后，再尝试抓这把大内核锁</a:t>
            </a:r>
            <a:r>
              <a:rPr lang="zh-CN" altLang="en-US" dirty="0" smtClean="0"/>
              <a:t>。</a:t>
            </a:r>
            <a:endParaRPr lang="en-US" altLang="zh-CN" dirty="0" smtClean="0"/>
          </a:p>
          <a:p>
            <a:pPr marL="0" indent="0">
              <a:buNone/>
            </a:pPr>
            <a:endParaRPr lang="en-US" altLang="zh-CN" dirty="0" smtClean="0"/>
          </a:p>
          <a:p>
            <a:pPr marL="0" indent="0">
              <a:buNone/>
            </a:pPr>
            <a:r>
              <a:rPr lang="zh-CN" altLang="en-US" dirty="0" smtClean="0"/>
              <a:t>也</a:t>
            </a:r>
            <a:r>
              <a:rPr lang="zh-CN" altLang="en-US" dirty="0"/>
              <a:t>就是说，进程</a:t>
            </a:r>
            <a:r>
              <a:rPr lang="zh-CN" altLang="en-US" dirty="0" smtClean="0"/>
              <a:t>在持</a:t>
            </a:r>
            <a:r>
              <a:rPr lang="zh-CN" altLang="en-US" dirty="0"/>
              <a:t>有大内核锁时是可以睡眠</a:t>
            </a:r>
            <a:r>
              <a:rPr lang="zh-CN" altLang="en-US" dirty="0" smtClean="0"/>
              <a:t>的，</a:t>
            </a:r>
            <a:r>
              <a:rPr lang="zh-CN" altLang="en-US" dirty="0"/>
              <a:t>这就带</a:t>
            </a:r>
            <a:r>
              <a:rPr lang="zh-CN" altLang="en-US" dirty="0" smtClean="0"/>
              <a:t>来饥饿。</a:t>
            </a:r>
            <a:endParaRPr lang="zh-CN" altLang="en-US" dirty="0"/>
          </a:p>
        </p:txBody>
      </p:sp>
    </p:spTree>
    <p:extLst>
      <p:ext uri="{BB962C8B-B14F-4D97-AF65-F5344CB8AC3E}">
        <p14:creationId xmlns:p14="http://schemas.microsoft.com/office/powerpoint/2010/main" val="47811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24335" y="3725840"/>
            <a:ext cx="2456597" cy="1392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dirty="0" smtClean="0">
                <a:ln w="0"/>
                <a:solidFill>
                  <a:schemeClr val="tx1"/>
                </a:solidFill>
                <a:effectLst>
                  <a:outerShdw blurRad="38100" dist="19050" dir="2700000" algn="tl" rotWithShape="0">
                    <a:schemeClr val="dk1">
                      <a:alpha val="40000"/>
                    </a:schemeClr>
                  </a:outerShdw>
                </a:effectLst>
              </a:rPr>
              <a:t>临界区</a:t>
            </a:r>
            <a:endParaRPr lang="zh-CN" altLang="en-US" sz="3600" dirty="0">
              <a:ln w="0"/>
              <a:solidFill>
                <a:schemeClr val="tx1"/>
              </a:solidFill>
              <a:effectLst>
                <a:outerShdw blurRad="38100" dist="19050" dir="2700000" algn="tl" rotWithShape="0">
                  <a:schemeClr val="dk1">
                    <a:alpha val="40000"/>
                  </a:schemeClr>
                </a:outerShdw>
              </a:effectLst>
            </a:endParaRPr>
          </a:p>
        </p:txBody>
      </p:sp>
      <p:sp>
        <p:nvSpPr>
          <p:cNvPr id="11" name="Oval 10"/>
          <p:cNvSpPr/>
          <p:nvPr/>
        </p:nvSpPr>
        <p:spPr>
          <a:xfrm>
            <a:off x="791571" y="2306472"/>
            <a:ext cx="1801504" cy="7506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进程</a:t>
            </a:r>
            <a:r>
              <a:rPr lang="en-US" altLang="zh-CN" dirty="0" smtClean="0"/>
              <a:t>A</a:t>
            </a:r>
            <a:endParaRPr lang="zh-CN" altLang="en-US" dirty="0"/>
          </a:p>
        </p:txBody>
      </p:sp>
      <p:cxnSp>
        <p:nvCxnSpPr>
          <p:cNvPr id="13" name="Straight Arrow Connector 12"/>
          <p:cNvCxnSpPr/>
          <p:nvPr/>
        </p:nvCxnSpPr>
        <p:spPr>
          <a:xfrm>
            <a:off x="2156347" y="3029803"/>
            <a:ext cx="1228299" cy="69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Callout 14"/>
          <p:cNvSpPr/>
          <p:nvPr/>
        </p:nvSpPr>
        <p:spPr>
          <a:xfrm>
            <a:off x="1576316" y="1050876"/>
            <a:ext cx="2033517" cy="117370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n w="0"/>
                <a:solidFill>
                  <a:schemeClr val="accent1"/>
                </a:solidFill>
                <a:effectLst>
                  <a:outerShdw blurRad="38100" dist="25400" dir="5400000" algn="ctr" rotWithShape="0">
                    <a:srgbClr val="6E747A">
                      <a:alpha val="43000"/>
                    </a:srgbClr>
                  </a:outerShdw>
                </a:effectLst>
              </a:rPr>
              <a:t>我要去操作</a:t>
            </a:r>
            <a:r>
              <a:rPr lang="en-US" altLang="zh-CN" dirty="0" err="1" smtClean="0">
                <a:ln w="0"/>
                <a:solidFill>
                  <a:schemeClr val="accent1"/>
                </a:solidFill>
                <a:effectLst>
                  <a:outerShdw blurRad="38100" dist="25400" dir="5400000" algn="ctr" rotWithShape="0">
                    <a:srgbClr val="6E747A">
                      <a:alpha val="43000"/>
                    </a:srgbClr>
                  </a:outerShdw>
                </a:effectLst>
              </a:rPr>
              <a:t>a_list</a:t>
            </a:r>
            <a:r>
              <a:rPr lang="zh-CN" altLang="en-US" dirty="0" smtClean="0">
                <a:ln w="0"/>
                <a:solidFill>
                  <a:schemeClr val="accent1"/>
                </a:solidFill>
                <a:effectLst>
                  <a:outerShdw blurRad="38100" dist="25400" dir="5400000" algn="ctr" rotWithShape="0">
                    <a:srgbClr val="6E747A">
                      <a:alpha val="43000"/>
                    </a:srgbClr>
                  </a:outerShdw>
                </a:effectLst>
              </a:rPr>
              <a:t>数据结构</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16" name="Rounded Rectangular Callout 15"/>
          <p:cNvSpPr/>
          <p:nvPr/>
        </p:nvSpPr>
        <p:spPr>
          <a:xfrm>
            <a:off x="3152633" y="2524834"/>
            <a:ext cx="1624084" cy="1064525"/>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n w="0"/>
                <a:solidFill>
                  <a:schemeClr val="accent1"/>
                </a:solidFill>
                <a:effectLst>
                  <a:outerShdw blurRad="38100" dist="25400" dir="5400000" algn="ctr" rotWithShape="0">
                    <a:srgbClr val="6E747A">
                      <a:alpha val="43000"/>
                    </a:srgbClr>
                  </a:outerShdw>
                </a:effectLst>
              </a:rPr>
              <a:t>哎呀，我被</a:t>
            </a:r>
            <a:r>
              <a:rPr lang="en-US" altLang="zh-CN" dirty="0" smtClean="0">
                <a:ln w="0"/>
                <a:solidFill>
                  <a:schemeClr val="accent1"/>
                </a:solidFill>
                <a:effectLst>
                  <a:outerShdw blurRad="38100" dist="25400" dir="5400000" algn="ctr" rotWithShape="0">
                    <a:srgbClr val="6E747A">
                      <a:alpha val="43000"/>
                    </a:srgbClr>
                  </a:outerShdw>
                </a:effectLst>
              </a:rPr>
              <a:t>A</a:t>
            </a:r>
            <a:r>
              <a:rPr lang="zh-CN" altLang="en-US" dirty="0" smtClean="0">
                <a:ln w="0"/>
                <a:solidFill>
                  <a:schemeClr val="accent1"/>
                </a:solidFill>
                <a:effectLst>
                  <a:outerShdw blurRad="38100" dist="25400" dir="5400000" algn="ctr" rotWithShape="0">
                    <a:srgbClr val="6E747A">
                      <a:alpha val="43000"/>
                    </a:srgbClr>
                  </a:outerShdw>
                </a:effectLst>
              </a:rPr>
              <a:t>加了一把大锁（</a:t>
            </a:r>
            <a:r>
              <a:rPr lang="en-US" altLang="zh-CN" dirty="0" smtClean="0">
                <a:ln w="0"/>
                <a:solidFill>
                  <a:schemeClr val="accent1"/>
                </a:solidFill>
                <a:effectLst>
                  <a:outerShdw blurRad="38100" dist="25400" dir="5400000" algn="ctr" rotWithShape="0">
                    <a:srgbClr val="6E747A">
                      <a:alpha val="43000"/>
                    </a:srgbClr>
                  </a:outerShdw>
                </a:effectLst>
              </a:rPr>
              <a:t>BKL</a:t>
            </a:r>
            <a:r>
              <a:rPr lang="zh-CN" altLang="en-US" dirty="0" smtClean="0">
                <a:ln w="0"/>
                <a:solidFill>
                  <a:schemeClr val="accent1"/>
                </a:solidFill>
                <a:effectLst>
                  <a:outerShdw blurRad="38100" dist="25400" dir="5400000" algn="ctr" rotWithShape="0">
                    <a:srgbClr val="6E747A">
                      <a:alpha val="43000"/>
                    </a:srgbClr>
                  </a:outerShdw>
                </a:effectLst>
              </a:rPr>
              <a:t>）</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17" name="Right Arrow 16"/>
          <p:cNvSpPr/>
          <p:nvPr/>
        </p:nvSpPr>
        <p:spPr>
          <a:xfrm>
            <a:off x="5131559" y="2681785"/>
            <a:ext cx="2606722" cy="13647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随着时间的流逝</a:t>
            </a:r>
            <a:endParaRPr lang="zh-CN" altLang="en-US" dirty="0"/>
          </a:p>
        </p:txBody>
      </p:sp>
      <p:sp>
        <p:nvSpPr>
          <p:cNvPr id="18" name="Rectangle 17"/>
          <p:cNvSpPr/>
          <p:nvPr/>
        </p:nvSpPr>
        <p:spPr>
          <a:xfrm>
            <a:off x="8231876" y="3725840"/>
            <a:ext cx="2456597" cy="1392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dirty="0" smtClean="0">
                <a:ln w="0"/>
                <a:solidFill>
                  <a:schemeClr val="tx1"/>
                </a:solidFill>
                <a:effectLst>
                  <a:outerShdw blurRad="38100" dist="19050" dir="2700000" algn="tl" rotWithShape="0">
                    <a:schemeClr val="dk1">
                      <a:alpha val="40000"/>
                    </a:schemeClr>
                  </a:outerShdw>
                </a:effectLst>
              </a:rPr>
              <a:t>临界区</a:t>
            </a:r>
            <a:endParaRPr lang="zh-CN" altLang="en-US" sz="3600" dirty="0">
              <a:ln w="0"/>
              <a:solidFill>
                <a:schemeClr val="tx1"/>
              </a:solidFill>
              <a:effectLst>
                <a:outerShdw blurRad="38100" dist="19050" dir="2700000" algn="tl" rotWithShape="0">
                  <a:schemeClr val="dk1">
                    <a:alpha val="40000"/>
                  </a:schemeClr>
                </a:outerShdw>
              </a:effectLst>
            </a:endParaRPr>
          </a:p>
        </p:txBody>
      </p:sp>
      <p:sp>
        <p:nvSpPr>
          <p:cNvPr id="19" name="Oval 18"/>
          <p:cNvSpPr/>
          <p:nvPr/>
        </p:nvSpPr>
        <p:spPr>
          <a:xfrm>
            <a:off x="7833816" y="2224583"/>
            <a:ext cx="1801504" cy="7506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进程</a:t>
            </a:r>
            <a:r>
              <a:rPr lang="en-US" altLang="zh-CN" dirty="0" smtClean="0"/>
              <a:t>A</a:t>
            </a:r>
            <a:endParaRPr lang="zh-CN" altLang="en-US" dirty="0"/>
          </a:p>
        </p:txBody>
      </p:sp>
      <p:cxnSp>
        <p:nvCxnSpPr>
          <p:cNvPr id="20" name="Straight Arrow Connector 19"/>
          <p:cNvCxnSpPr/>
          <p:nvPr/>
        </p:nvCxnSpPr>
        <p:spPr>
          <a:xfrm>
            <a:off x="8734568" y="3002506"/>
            <a:ext cx="1228299" cy="69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8231876" y="887098"/>
            <a:ext cx="2033517" cy="117370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n w="0"/>
                <a:solidFill>
                  <a:schemeClr val="accent1"/>
                </a:solidFill>
                <a:effectLst>
                  <a:outerShdw blurRad="38100" dist="25400" dir="5400000" algn="ctr" rotWithShape="0">
                    <a:srgbClr val="6E747A">
                      <a:alpha val="43000"/>
                    </a:srgbClr>
                  </a:outerShdw>
                </a:effectLst>
              </a:rPr>
              <a:t>糟</a:t>
            </a:r>
            <a:r>
              <a:rPr lang="zh-CN" altLang="en-US" dirty="0" smtClean="0">
                <a:ln w="0"/>
                <a:solidFill>
                  <a:schemeClr val="accent1"/>
                </a:solidFill>
                <a:effectLst>
                  <a:outerShdw blurRad="38100" dist="25400" dir="5400000" algn="ctr" rotWithShape="0">
                    <a:srgbClr val="6E747A">
                      <a:alpha val="43000"/>
                    </a:srgbClr>
                  </a:outerShdw>
                </a:effectLst>
              </a:rPr>
              <a:t>糕，我缺少资源，我要睡眠了</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23" name="Rounded Rectangular Callout 22"/>
          <p:cNvSpPr/>
          <p:nvPr/>
        </p:nvSpPr>
        <p:spPr>
          <a:xfrm>
            <a:off x="10147112" y="2306472"/>
            <a:ext cx="1624084" cy="1282887"/>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n w="0"/>
                <a:solidFill>
                  <a:schemeClr val="accent1"/>
                </a:solidFill>
                <a:effectLst>
                  <a:outerShdw blurRad="38100" dist="25400" dir="5400000" algn="ctr" rotWithShape="0">
                    <a:srgbClr val="6E747A">
                      <a:alpha val="43000"/>
                    </a:srgbClr>
                  </a:outerShdw>
                </a:effectLst>
              </a:rPr>
              <a:t>小样，不行了吧，你加的锁被释放了，哈哈</a:t>
            </a:r>
            <a:r>
              <a:rPr lang="en-US" altLang="zh-CN" dirty="0" smtClean="0">
                <a:ln w="0"/>
                <a:solidFill>
                  <a:schemeClr val="accent1"/>
                </a:solidFill>
                <a:effectLst>
                  <a:outerShdw blurRad="38100" dist="25400" dir="5400000" algn="ctr" rotWithShape="0">
                    <a:srgbClr val="6E747A">
                      <a:alpha val="43000"/>
                    </a:srgbClr>
                  </a:outerShdw>
                </a:effectLst>
              </a:rPr>
              <a:t>~</a:t>
            </a:r>
            <a:endParaRPr lang="zh-CN" alt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51921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819" y="3916909"/>
            <a:ext cx="2456597" cy="1392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dirty="0" smtClean="0">
                <a:ln w="0"/>
                <a:solidFill>
                  <a:schemeClr val="tx1"/>
                </a:solidFill>
                <a:effectLst>
                  <a:outerShdw blurRad="38100" dist="19050" dir="2700000" algn="tl" rotWithShape="0">
                    <a:schemeClr val="dk1">
                      <a:alpha val="40000"/>
                    </a:schemeClr>
                  </a:outerShdw>
                </a:effectLst>
              </a:rPr>
              <a:t>临界区</a:t>
            </a:r>
            <a:endParaRPr lang="zh-CN" altLang="en-US" sz="3600" dirty="0">
              <a:ln w="0"/>
              <a:solidFill>
                <a:schemeClr val="tx1"/>
              </a:solidFill>
              <a:effectLst>
                <a:outerShdw blurRad="38100" dist="19050" dir="2700000" algn="tl" rotWithShape="0">
                  <a:schemeClr val="dk1">
                    <a:alpha val="40000"/>
                  </a:schemeClr>
                </a:outerShdw>
              </a:effectLst>
            </a:endParaRPr>
          </a:p>
        </p:txBody>
      </p:sp>
      <p:sp>
        <p:nvSpPr>
          <p:cNvPr id="3" name="Oval 2"/>
          <p:cNvSpPr/>
          <p:nvPr/>
        </p:nvSpPr>
        <p:spPr>
          <a:xfrm>
            <a:off x="1555845" y="1433015"/>
            <a:ext cx="1801504" cy="7506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进程</a:t>
            </a:r>
            <a:r>
              <a:rPr lang="en-US" altLang="zh-CN" dirty="0" smtClean="0"/>
              <a:t>A</a:t>
            </a:r>
            <a:endParaRPr lang="zh-CN" altLang="en-US" dirty="0"/>
          </a:p>
        </p:txBody>
      </p:sp>
      <p:sp>
        <p:nvSpPr>
          <p:cNvPr id="4" name="Oval Callout 3"/>
          <p:cNvSpPr/>
          <p:nvPr/>
        </p:nvSpPr>
        <p:spPr>
          <a:xfrm>
            <a:off x="2654489" y="259308"/>
            <a:ext cx="2033517" cy="117370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n w="0"/>
                <a:solidFill>
                  <a:schemeClr val="accent1"/>
                </a:solidFill>
                <a:effectLst>
                  <a:outerShdw blurRad="38100" dist="25400" dir="5400000" algn="ctr" rotWithShape="0">
                    <a:srgbClr val="6E747A">
                      <a:alpha val="43000"/>
                    </a:srgbClr>
                  </a:outerShdw>
                </a:effectLst>
              </a:rPr>
              <a:t>我先休息休息</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5" name="Oval 4"/>
          <p:cNvSpPr/>
          <p:nvPr/>
        </p:nvSpPr>
        <p:spPr>
          <a:xfrm>
            <a:off x="7167349" y="2183641"/>
            <a:ext cx="1801504" cy="7506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进程</a:t>
            </a:r>
            <a:r>
              <a:rPr lang="en-US" altLang="zh-CN" dirty="0"/>
              <a:t>B</a:t>
            </a:r>
            <a:endParaRPr lang="zh-CN" altLang="en-US" dirty="0"/>
          </a:p>
        </p:txBody>
      </p:sp>
      <p:cxnSp>
        <p:nvCxnSpPr>
          <p:cNvPr id="7" name="Straight Arrow Connector 6"/>
          <p:cNvCxnSpPr>
            <a:stCxn id="5" idx="4"/>
            <a:endCxn id="2" idx="0"/>
          </p:cNvCxnSpPr>
          <p:nvPr/>
        </p:nvCxnSpPr>
        <p:spPr>
          <a:xfrm flipH="1">
            <a:off x="5691118" y="2934267"/>
            <a:ext cx="2376983" cy="98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Callout 8"/>
          <p:cNvSpPr/>
          <p:nvPr/>
        </p:nvSpPr>
        <p:spPr>
          <a:xfrm>
            <a:off x="7651844" y="846161"/>
            <a:ext cx="2033517" cy="117370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n w="0"/>
                <a:solidFill>
                  <a:schemeClr val="accent1"/>
                </a:solidFill>
                <a:effectLst>
                  <a:outerShdw blurRad="38100" dist="25400" dir="5400000" algn="ctr" rotWithShape="0">
                    <a:srgbClr val="6E747A">
                      <a:alpha val="43000"/>
                    </a:srgbClr>
                  </a:outerShdw>
                </a:effectLst>
              </a:rPr>
              <a:t>我要操作你里面的资源！！</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10" name="Rounded Rectangular Callout 9"/>
          <p:cNvSpPr/>
          <p:nvPr/>
        </p:nvSpPr>
        <p:spPr>
          <a:xfrm flipH="1">
            <a:off x="3405116" y="2674961"/>
            <a:ext cx="2019868" cy="109182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n w="0"/>
                <a:solidFill>
                  <a:schemeClr val="accent1"/>
                </a:solidFill>
                <a:effectLst>
                  <a:outerShdw blurRad="38100" dist="25400" dir="5400000" algn="ctr" rotWithShape="0">
                    <a:srgbClr val="6E747A">
                      <a:alpha val="43000"/>
                    </a:srgbClr>
                  </a:outerShdw>
                </a:effectLst>
              </a:rPr>
              <a:t>这是郁闷，又被锁了</a:t>
            </a:r>
            <a:endParaRPr lang="zh-CN" alt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87654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819" y="3916909"/>
            <a:ext cx="2456597" cy="1392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600" dirty="0" smtClean="0">
                <a:ln w="0"/>
                <a:solidFill>
                  <a:schemeClr val="tx1"/>
                </a:solidFill>
                <a:effectLst>
                  <a:outerShdw blurRad="38100" dist="19050" dir="2700000" algn="tl" rotWithShape="0">
                    <a:schemeClr val="dk1">
                      <a:alpha val="40000"/>
                    </a:schemeClr>
                  </a:outerShdw>
                </a:effectLst>
              </a:rPr>
              <a:t>临界区</a:t>
            </a:r>
            <a:endParaRPr lang="zh-CN" altLang="en-US" sz="3600" dirty="0">
              <a:ln w="0"/>
              <a:solidFill>
                <a:schemeClr val="tx1"/>
              </a:solidFill>
              <a:effectLst>
                <a:outerShdw blurRad="38100" dist="19050" dir="2700000" algn="tl" rotWithShape="0">
                  <a:schemeClr val="dk1">
                    <a:alpha val="40000"/>
                  </a:schemeClr>
                </a:outerShdw>
              </a:effectLst>
            </a:endParaRPr>
          </a:p>
        </p:txBody>
      </p:sp>
      <p:sp>
        <p:nvSpPr>
          <p:cNvPr id="3" name="Oval 2"/>
          <p:cNvSpPr/>
          <p:nvPr/>
        </p:nvSpPr>
        <p:spPr>
          <a:xfrm>
            <a:off x="2661315" y="2715906"/>
            <a:ext cx="1801504" cy="7506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进程</a:t>
            </a:r>
            <a:r>
              <a:rPr lang="en-US" altLang="zh-CN" dirty="0" smtClean="0"/>
              <a:t>A</a:t>
            </a:r>
            <a:endParaRPr lang="zh-CN" altLang="en-US" dirty="0"/>
          </a:p>
        </p:txBody>
      </p:sp>
      <p:sp>
        <p:nvSpPr>
          <p:cNvPr id="4" name="Oval Callout 3"/>
          <p:cNvSpPr/>
          <p:nvPr/>
        </p:nvSpPr>
        <p:spPr>
          <a:xfrm>
            <a:off x="3357349" y="1433015"/>
            <a:ext cx="2033517" cy="117370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n w="0"/>
                <a:solidFill>
                  <a:schemeClr val="accent1"/>
                </a:solidFill>
                <a:effectLst>
                  <a:outerShdw blurRad="38100" dist="25400" dir="5400000" algn="ctr" rotWithShape="0">
                    <a:srgbClr val="6E747A">
                      <a:alpha val="43000"/>
                    </a:srgbClr>
                  </a:outerShdw>
                </a:effectLst>
              </a:rPr>
              <a:t>休息好啦，又轮到我啦！</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5" name="Oval 4"/>
          <p:cNvSpPr/>
          <p:nvPr/>
        </p:nvSpPr>
        <p:spPr>
          <a:xfrm>
            <a:off x="7549487" y="1433015"/>
            <a:ext cx="1801504" cy="7506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进程</a:t>
            </a:r>
            <a:r>
              <a:rPr lang="en-US" altLang="zh-CN" dirty="0"/>
              <a:t>B</a:t>
            </a:r>
            <a:endParaRPr lang="zh-CN" altLang="en-US" dirty="0"/>
          </a:p>
        </p:txBody>
      </p:sp>
      <p:sp>
        <p:nvSpPr>
          <p:cNvPr id="7" name="Rounded Rectangular Callout 6"/>
          <p:cNvSpPr/>
          <p:nvPr/>
        </p:nvSpPr>
        <p:spPr>
          <a:xfrm>
            <a:off x="6180160" y="2661314"/>
            <a:ext cx="2154072" cy="109182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ln w="0"/>
                <a:solidFill>
                  <a:schemeClr val="accent1"/>
                </a:solidFill>
                <a:effectLst>
                  <a:outerShdw blurRad="38100" dist="25400" dir="5400000" algn="ctr" rotWithShape="0">
                    <a:srgbClr val="6E747A">
                      <a:alpha val="43000"/>
                    </a:srgbClr>
                  </a:outerShdw>
                </a:effectLst>
              </a:rPr>
              <a:t>又是你，该死！哎，我就是天生被锁的命啊</a:t>
            </a:r>
            <a:r>
              <a:rPr lang="en-US" altLang="zh-CN" dirty="0" smtClean="0">
                <a:ln w="0"/>
                <a:solidFill>
                  <a:schemeClr val="accent1"/>
                </a:solidFill>
                <a:effectLst>
                  <a:outerShdw blurRad="38100" dist="25400" dir="5400000" algn="ctr" rotWithShape="0">
                    <a:srgbClr val="6E747A">
                      <a:alpha val="43000"/>
                    </a:srgbClr>
                  </a:outerShdw>
                </a:effectLst>
              </a:rPr>
              <a:t>~</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9" name="Oval Callout 8"/>
          <p:cNvSpPr/>
          <p:nvPr/>
        </p:nvSpPr>
        <p:spPr>
          <a:xfrm>
            <a:off x="8334232" y="204715"/>
            <a:ext cx="2033517" cy="1173707"/>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n w="0"/>
                <a:solidFill>
                  <a:schemeClr val="accent1"/>
                </a:solidFill>
                <a:effectLst>
                  <a:outerShdw blurRad="38100" dist="25400" dir="5400000" algn="ctr" rotWithShape="0">
                    <a:srgbClr val="6E747A">
                      <a:alpha val="43000"/>
                    </a:srgbClr>
                  </a:outerShdw>
                </a:effectLst>
              </a:rPr>
              <a:t>好</a:t>
            </a:r>
            <a:r>
              <a:rPr lang="zh-CN" altLang="en-US" dirty="0" smtClean="0">
                <a:ln w="0"/>
                <a:solidFill>
                  <a:schemeClr val="accent1"/>
                </a:solidFill>
                <a:effectLst>
                  <a:outerShdw blurRad="38100" dist="25400" dir="5400000" algn="ctr" rotWithShape="0">
                    <a:srgbClr val="6E747A">
                      <a:alpha val="43000"/>
                    </a:srgbClr>
                  </a:outerShdw>
                </a:effectLst>
              </a:rPr>
              <a:t>啦，你的资源我用完，走啦</a:t>
            </a:r>
            <a:r>
              <a:rPr lang="en-US" altLang="zh-CN" dirty="0" smtClean="0">
                <a:ln w="0"/>
                <a:solidFill>
                  <a:schemeClr val="accent1"/>
                </a:solidFill>
                <a:effectLst>
                  <a:outerShdw blurRad="38100" dist="25400" dir="5400000" algn="ctr" rotWithShape="0">
                    <a:srgbClr val="6E747A">
                      <a:alpha val="43000"/>
                    </a:srgbClr>
                  </a:outerShdw>
                </a:effectLst>
              </a:rPr>
              <a:t>~</a:t>
            </a:r>
            <a:endParaRPr lang="zh-CN" altLang="en-US" dirty="0">
              <a:ln w="0"/>
              <a:solidFill>
                <a:schemeClr val="accent1"/>
              </a:solidFill>
              <a:effectLst>
                <a:outerShdw blurRad="38100" dist="25400" dir="5400000" algn="ctr" rotWithShape="0">
                  <a:srgbClr val="6E747A">
                    <a:alpha val="43000"/>
                  </a:srgbClr>
                </a:outerShdw>
              </a:effectLst>
            </a:endParaRPr>
          </a:p>
        </p:txBody>
      </p:sp>
      <p:cxnSp>
        <p:nvCxnSpPr>
          <p:cNvPr id="11" name="Straight Arrow Connector 10"/>
          <p:cNvCxnSpPr>
            <a:stCxn id="3" idx="5"/>
            <a:endCxn id="2" idx="0"/>
          </p:cNvCxnSpPr>
          <p:nvPr/>
        </p:nvCxnSpPr>
        <p:spPr>
          <a:xfrm>
            <a:off x="4198995" y="3356605"/>
            <a:ext cx="1492123" cy="560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629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093"/>
            <a:ext cx="10515600" cy="5521870"/>
          </a:xfrm>
        </p:spPr>
        <p:txBody>
          <a:bodyPr/>
          <a:lstStyle/>
          <a:p>
            <a:pPr marL="0" indent="0">
              <a:buNone/>
            </a:pPr>
            <a:r>
              <a:rPr lang="en-US" altLang="zh-CN" dirty="0"/>
              <a:t>Linux kernel 2.6.39 removed the final part of the </a:t>
            </a:r>
            <a:r>
              <a:rPr lang="en-US" altLang="zh-CN" dirty="0" smtClean="0"/>
              <a:t>BKL</a:t>
            </a:r>
            <a:r>
              <a:rPr lang="en-US" altLang="zh-CN" dirty="0"/>
              <a:t>.</a:t>
            </a:r>
            <a:endParaRPr lang="en-US" altLang="zh-CN" dirty="0" smtClean="0"/>
          </a:p>
          <a:p>
            <a:pPr marL="0" indent="0">
              <a:buNone/>
            </a:pPr>
            <a:endParaRPr lang="en-US" altLang="zh-CN" dirty="0"/>
          </a:p>
          <a:p>
            <a:pPr marL="0" indent="0">
              <a:buNone/>
            </a:pPr>
            <a:r>
              <a:rPr lang="en-US" altLang="zh-CN" dirty="0" smtClean="0"/>
              <a:t>BKL </a:t>
            </a:r>
            <a:r>
              <a:rPr lang="en-US" altLang="zh-CN" dirty="0"/>
              <a:t>is now finally totally gone! </a:t>
            </a:r>
            <a:endParaRPr lang="en-US" altLang="zh-CN" dirty="0" smtClean="0"/>
          </a:p>
          <a:p>
            <a:pPr marL="0" indent="0">
              <a:buNone/>
            </a:pPr>
            <a:endParaRPr lang="en-US" altLang="zh-CN" dirty="0"/>
          </a:p>
          <a:p>
            <a:pPr marL="0" indent="0">
              <a:buNone/>
            </a:pPr>
            <a:r>
              <a:rPr lang="en-US" altLang="zh-CN" dirty="0" smtClean="0"/>
              <a:t>Hooray!</a:t>
            </a:r>
          </a:p>
          <a:p>
            <a:pPr marL="0" indent="0">
              <a:buNone/>
            </a:pPr>
            <a:endParaRPr lang="en-US" altLang="zh-CN" dirty="0"/>
          </a:p>
          <a:p>
            <a:pPr marL="0" indent="0">
              <a:buNone/>
            </a:pPr>
            <a:endParaRPr lang="en-US" altLang="zh-CN" dirty="0" smtClean="0"/>
          </a:p>
          <a:p>
            <a:pPr marL="0" indent="0">
              <a:buNone/>
            </a:pPr>
            <a:r>
              <a:rPr lang="en-US" altLang="zh-CN" dirty="0"/>
              <a:t>	</a:t>
            </a:r>
            <a:r>
              <a:rPr lang="en-US" altLang="zh-CN" dirty="0" smtClean="0"/>
              <a:t>						</a:t>
            </a:r>
            <a:endParaRPr lang="en-US" altLang="zh-CN" dirty="0"/>
          </a:p>
        </p:txBody>
      </p:sp>
      <p:sp>
        <p:nvSpPr>
          <p:cNvPr id="2" name="Action Button: Return 1">
            <a:hlinkClick r:id="rId2" action="ppaction://hlinksldjump" highlightClick="1"/>
          </p:cNvPr>
          <p:cNvSpPr/>
          <p:nvPr/>
        </p:nvSpPr>
        <p:spPr>
          <a:xfrm>
            <a:off x="10003809" y="655093"/>
            <a:ext cx="1042416" cy="1042416"/>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8224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2673</Words>
  <Application>Microsoft Office PowerPoint</Application>
  <PresentationFormat>Widescreen</PresentationFormat>
  <Paragraphs>258</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宋体</vt:lpstr>
      <vt:lpstr>Arial</vt:lpstr>
      <vt:lpstr>Calibri</vt:lpstr>
      <vt:lpstr>Calibri Light</vt:lpstr>
      <vt:lpstr>Wingdings</vt:lpstr>
      <vt:lpstr>Office Theme</vt:lpstr>
      <vt:lpstr>内存屏障和屏障优化</vt:lpstr>
      <vt:lpstr>主要内容</vt:lpstr>
      <vt:lpstr>神奇的大内核锁</vt:lpstr>
      <vt:lpstr>BKL的神奇之处</vt:lpstr>
      <vt:lpstr>BKL自动释放的特性</vt:lpstr>
      <vt:lpstr>PowerPoint Presentation</vt:lpstr>
      <vt:lpstr>PowerPoint Presentation</vt:lpstr>
      <vt:lpstr>PowerPoint Presentation</vt:lpstr>
      <vt:lpstr>PowerPoint Presentation</vt:lpstr>
      <vt:lpstr>读写锁</vt:lpstr>
      <vt:lpstr>读写锁使用规则     </vt:lpstr>
      <vt:lpstr>读写锁初始化及销毁</vt:lpstr>
      <vt:lpstr>读写锁初始化及销毁</vt:lpstr>
      <vt:lpstr>读写锁的属性设置</vt:lpstr>
      <vt:lpstr>读锁的使用</vt:lpstr>
      <vt:lpstr>写锁的使用</vt:lpstr>
      <vt:lpstr>解锁</vt:lpstr>
      <vt:lpstr>读写锁的本质</vt:lpstr>
      <vt:lpstr>内存屏障和优化屏障</vt:lpstr>
      <vt:lpstr>没问题？</vt:lpstr>
      <vt:lpstr>大问题</vt:lpstr>
      <vt:lpstr>流水线的影响</vt:lpstr>
      <vt:lpstr>流水线的影响</vt:lpstr>
      <vt:lpstr>流水线的影响</vt:lpstr>
      <vt:lpstr>流水线的影响</vt:lpstr>
      <vt:lpstr>指令重排</vt:lpstr>
      <vt:lpstr>指令重排</vt:lpstr>
      <vt:lpstr>但是例外总是有的</vt:lpstr>
      <vt:lpstr>这段神奇的代码到底神奇在哪里呢？</vt:lpstr>
      <vt:lpstr>此时内存屏障的作用体现出来了</vt:lpstr>
      <vt:lpstr>回到刚才的代码</vt:lpstr>
      <vt:lpstr>SMP上怎么处理呢？</vt:lpstr>
      <vt:lpstr>我们再来看代码</vt:lpstr>
      <vt:lpstr>PowerPoint Presentation</vt:lpstr>
      <vt:lpstr>所以，上面的例子应该改写成这样，就大功告成了</vt:lpstr>
      <vt:lpstr>问题</vt:lpstr>
      <vt:lpstr>参考资料</vt:lpstr>
      <vt:lpstr>End</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内存屏障和屏障优化</dc:title>
  <dc:creator>微软用户</dc:creator>
  <cp:lastModifiedBy>bo John</cp:lastModifiedBy>
  <cp:revision>32</cp:revision>
  <dcterms:created xsi:type="dcterms:W3CDTF">2013-10-22T08:12:40Z</dcterms:created>
  <dcterms:modified xsi:type="dcterms:W3CDTF">2013-10-24T12:30:29Z</dcterms:modified>
</cp:coreProperties>
</file>