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5" r:id="rId19"/>
    <p:sldId id="276" r:id="rId20"/>
    <p:sldId id="277" r:id="rId21"/>
    <p:sldId id="27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68C31-5A7E-49C0-80C0-22F52424E314}" type="datetimeFigureOut">
              <a:rPr lang="zh-CN" altLang="en-US" smtClean="0"/>
              <a:t>2014/3/28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C8817-A51B-4934-9A08-680159A5C854}" type="slidenum">
              <a:rPr lang="zh-CN" altLang="en-US" smtClean="0"/>
              <a:t>‹#›</a:t>
            </a:fld>
            <a:endParaRPr lang="zh-CN" altLang="en-US"/>
          </a:p>
        </p:txBody>
      </p:sp>
    </p:spTree>
    <p:extLst>
      <p:ext uri="{BB962C8B-B14F-4D97-AF65-F5344CB8AC3E}">
        <p14:creationId xmlns:p14="http://schemas.microsoft.com/office/powerpoint/2010/main" val="194389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C8817-A51B-4934-9A08-680159A5C854}" type="slidenum">
              <a:rPr lang="zh-CN" altLang="en-US" smtClean="0"/>
              <a:t>8</a:t>
            </a:fld>
            <a:endParaRPr lang="zh-CN" altLang="en-US"/>
          </a:p>
        </p:txBody>
      </p:sp>
    </p:spTree>
    <p:extLst>
      <p:ext uri="{BB962C8B-B14F-4D97-AF65-F5344CB8AC3E}">
        <p14:creationId xmlns:p14="http://schemas.microsoft.com/office/powerpoint/2010/main" val="293458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C8817-A51B-4934-9A08-680159A5C854}" type="slidenum">
              <a:rPr lang="zh-CN" altLang="en-US" smtClean="0"/>
              <a:t>19</a:t>
            </a:fld>
            <a:endParaRPr lang="zh-CN" altLang="en-US"/>
          </a:p>
        </p:txBody>
      </p:sp>
    </p:spTree>
    <p:extLst>
      <p:ext uri="{BB962C8B-B14F-4D97-AF65-F5344CB8AC3E}">
        <p14:creationId xmlns:p14="http://schemas.microsoft.com/office/powerpoint/2010/main" val="686417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endParaRPr lang="zh-CN" sz="3200">
              <a:latin typeface="Times New Roman" pitchFamily="18" charset="0"/>
              <a:ea typeface="楷体_GB2312" pitchFamily="1" charset="-122"/>
            </a:endParaRPr>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noProof="0" smtClean="0"/>
          </a:p>
        </p:txBody>
      </p:sp>
    </p:spTree>
    <p:extLst>
      <p:ext uri="{BB962C8B-B14F-4D97-AF65-F5344CB8AC3E}">
        <p14:creationId xmlns:p14="http://schemas.microsoft.com/office/powerpoint/2010/main" val="27572982"/>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4560412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7903540"/>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39697103"/>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07663227"/>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976798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331921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2549233"/>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964735"/>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75630610"/>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46162111"/>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0374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539750" y="949234"/>
            <a:ext cx="8064500" cy="1358991"/>
          </a:xfrm>
        </p:spPr>
        <p:txBody>
          <a:bodyPr/>
          <a:lstStyle/>
          <a:p>
            <a:pPr algn="ctr"/>
            <a:r>
              <a:rPr lang="zh-CN" altLang="en-US" sz="5400" dirty="0" smtClean="0">
                <a:latin typeface="幼圆" panose="02010509060101010101" pitchFamily="49" charset="-122"/>
                <a:ea typeface="幼圆" panose="02010509060101010101" pitchFamily="49" charset="-122"/>
              </a:rPr>
              <a:t>非连续内存区管理</a:t>
            </a:r>
            <a:endParaRPr lang="zh-CN" altLang="en-US" sz="5400" dirty="0">
              <a:latin typeface="幼圆" panose="02010509060101010101" pitchFamily="49" charset="-122"/>
              <a:ea typeface="幼圆" panose="02010509060101010101" pitchFamily="49" charset="-122"/>
            </a:endParaRPr>
          </a:p>
        </p:txBody>
      </p:sp>
      <p:sp>
        <p:nvSpPr>
          <p:cNvPr id="5" name="副标题 2"/>
          <p:cNvSpPr>
            <a:spLocks noGrp="1"/>
          </p:cNvSpPr>
          <p:nvPr>
            <p:ph type="subTitle" idx="1"/>
          </p:nvPr>
        </p:nvSpPr>
        <p:spPr>
          <a:xfrm>
            <a:off x="1979612" y="3981314"/>
            <a:ext cx="6624638" cy="1087074"/>
          </a:xfrm>
        </p:spPr>
        <p:txBody>
          <a:bodyPr/>
          <a:lstStyle/>
          <a:p>
            <a:pPr algn="l"/>
            <a:r>
              <a:rPr lang="en-US" altLang="zh-CN" dirty="0" smtClean="0"/>
              <a:t>		</a:t>
            </a:r>
            <a:r>
              <a:rPr lang="en-US" altLang="zh-CN" dirty="0" smtClean="0">
                <a:latin typeface="+mn-ea"/>
              </a:rPr>
              <a:t>	</a:t>
            </a:r>
            <a:r>
              <a:rPr lang="zh-CN" altLang="en-US" dirty="0" smtClean="0">
                <a:latin typeface="幼圆" panose="02010509060101010101" pitchFamily="49" charset="-122"/>
                <a:ea typeface="幼圆" panose="02010509060101010101" pitchFamily="49" charset="-122"/>
              </a:rPr>
              <a:t>姓名：马翔</a:t>
            </a:r>
            <a:endParaRPr lang="en-US" altLang="zh-CN" dirty="0" smtClean="0">
              <a:latin typeface="幼圆" panose="02010509060101010101" pitchFamily="49" charset="-122"/>
              <a:ea typeface="幼圆" panose="02010509060101010101" pitchFamily="49" charset="-122"/>
            </a:endParaRPr>
          </a:p>
          <a:p>
            <a:pPr algn="l"/>
            <a:r>
              <a:rPr lang="en-US" altLang="zh-CN" dirty="0" smtClean="0">
                <a:latin typeface="幼圆" panose="02010509060101010101" pitchFamily="49" charset="-122"/>
                <a:ea typeface="幼圆" panose="02010509060101010101" pitchFamily="49" charset="-122"/>
              </a:rPr>
              <a:t>			</a:t>
            </a:r>
            <a:r>
              <a:rPr lang="zh-CN" altLang="en-US" dirty="0" smtClean="0">
                <a:latin typeface="幼圆" panose="02010509060101010101" pitchFamily="49" charset="-122"/>
                <a:ea typeface="幼圆" panose="02010509060101010101" pitchFamily="49" charset="-122"/>
              </a:rPr>
              <a:t>学号：</a:t>
            </a:r>
            <a:r>
              <a:rPr lang="en-US" altLang="zh-CN" dirty="0" smtClean="0">
                <a:latin typeface="幼圆" panose="02010509060101010101" pitchFamily="49" charset="-122"/>
                <a:ea typeface="幼圆" panose="02010509060101010101" pitchFamily="49" charset="-122"/>
              </a:rPr>
              <a:t>SA13011099</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0640318"/>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区的描述符</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en-US" altLang="zh-CN" sz="2400" dirty="0" err="1" smtClean="0">
                <a:latin typeface="Calibri" panose="020F0502020204030204" pitchFamily="34" charset="0"/>
                <a:ea typeface="幼圆" panose="02010509060101010101" pitchFamily="49" charset="-122"/>
              </a:rPr>
              <a:t>vmap_area</a:t>
            </a:r>
            <a:r>
              <a:rPr lang="zh-CN" altLang="en-US" sz="2400" dirty="0" smtClean="0">
                <a:latin typeface="Calibri" panose="020F0502020204030204" pitchFamily="34" charset="0"/>
                <a:ea typeface="幼圆" panose="02010509060101010101" pitchFamily="49" charset="-122"/>
              </a:rPr>
              <a:t>结构中的</a:t>
            </a:r>
            <a:r>
              <a:rPr lang="en-US" altLang="zh-CN" sz="2400" dirty="0" err="1" smtClean="0">
                <a:latin typeface="Calibri" panose="020F0502020204030204" pitchFamily="34" charset="0"/>
                <a:ea typeface="幼圆" panose="02010509060101010101" pitchFamily="49" charset="-122"/>
              </a:rPr>
              <a:t>rb_node</a:t>
            </a:r>
            <a:r>
              <a:rPr lang="zh-CN" altLang="en-US" sz="2400" dirty="0" smtClean="0">
                <a:latin typeface="Calibri" panose="020F0502020204030204" pitchFamily="34" charset="0"/>
                <a:ea typeface="幼圆" panose="02010509060101010101" pitchFamily="49" charset="-122"/>
              </a:rPr>
              <a:t>字段是一个红黑树节点类型，通过它可以把所有的</a:t>
            </a:r>
            <a:r>
              <a:rPr lang="en-US" altLang="zh-CN" sz="2400" dirty="0" err="1" smtClean="0">
                <a:latin typeface="Calibri" panose="020F0502020204030204" pitchFamily="34" charset="0"/>
                <a:ea typeface="幼圆" panose="02010509060101010101" pitchFamily="49" charset="-122"/>
              </a:rPr>
              <a:t>vmap_area</a:t>
            </a:r>
            <a:r>
              <a:rPr lang="zh-CN" altLang="en-US" sz="2400" dirty="0" smtClean="0">
                <a:latin typeface="Calibri" panose="020F0502020204030204" pitchFamily="34" charset="0"/>
                <a:ea typeface="幼圆" panose="02010509060101010101" pitchFamily="49" charset="-122"/>
              </a:rPr>
              <a:t>结构以红黑树的形式串起来。</a:t>
            </a:r>
            <a:endParaRPr lang="en-US" altLang="zh-CN" sz="2400" dirty="0" smtClean="0">
              <a:latin typeface="Calibri" panose="020F0502020204030204" pitchFamily="34" charset="0"/>
              <a:ea typeface="幼圆" panose="02010509060101010101" pitchFamily="49" charset="-122"/>
            </a:endParaRPr>
          </a:p>
          <a:p>
            <a:r>
              <a:rPr lang="zh-CN" altLang="en-US" sz="2400" dirty="0">
                <a:latin typeface="Calibri" panose="020F0502020204030204" pitchFamily="34" charset="0"/>
                <a:ea typeface="幼圆" panose="02010509060101010101" pitchFamily="49" charset="-122"/>
              </a:rPr>
              <a:t>该红黑</a:t>
            </a:r>
            <a:r>
              <a:rPr lang="zh-CN" altLang="en-US" sz="2400" dirty="0" smtClean="0">
                <a:latin typeface="Calibri" panose="020F0502020204030204" pitchFamily="34" charset="0"/>
                <a:ea typeface="幼圆" panose="02010509060101010101" pitchFamily="49" charset="-122"/>
              </a:rPr>
              <a:t>树的根是一个名叫</a:t>
            </a:r>
            <a:r>
              <a:rPr lang="en-US" altLang="zh-CN" sz="2400" dirty="0" err="1" smtClean="0">
                <a:latin typeface="Calibri" panose="020F0502020204030204" pitchFamily="34" charset="0"/>
                <a:ea typeface="幼圆" panose="02010509060101010101" pitchFamily="49" charset="-122"/>
              </a:rPr>
              <a:t>vmap_area_root</a:t>
            </a:r>
            <a:r>
              <a:rPr lang="zh-CN" altLang="en-US" sz="2400" dirty="0" smtClean="0">
                <a:latin typeface="Calibri" panose="020F0502020204030204" pitchFamily="34" charset="0"/>
                <a:ea typeface="幼圆" panose="02010509060101010101" pitchFamily="49" charset="-122"/>
              </a:rPr>
              <a:t>的变量。</a:t>
            </a:r>
            <a:endParaRPr lang="en-US" altLang="zh-CN" sz="2400" dirty="0" smtClean="0">
              <a:latin typeface="Calibri" panose="020F0502020204030204" pitchFamily="34" charset="0"/>
              <a:ea typeface="幼圆" panose="02010509060101010101" pitchFamily="49" charset="-122"/>
            </a:endParaRPr>
          </a:p>
          <a:p>
            <a:endParaRPr lang="en-US" altLang="zh-CN" sz="2400" dirty="0">
              <a:latin typeface="Calibri" panose="020F0502020204030204" pitchFamily="34" charset="0"/>
              <a:ea typeface="幼圆" panose="02010509060101010101" pitchFamily="49" charset="-122"/>
            </a:endParaRPr>
          </a:p>
          <a:p>
            <a:r>
              <a:rPr lang="zh-CN" altLang="en-US" sz="2400" dirty="0" smtClean="0">
                <a:latin typeface="Calibri" panose="020F0502020204030204" pitchFamily="34" charset="0"/>
                <a:ea typeface="幼圆" panose="02010509060101010101" pitchFamily="49" charset="-122"/>
              </a:rPr>
              <a:t>如果想要在非连续内存区线性地址空间寻找一块未映射过的区间，就可以不通过查找</a:t>
            </a:r>
            <a:r>
              <a:rPr lang="en-US" altLang="zh-CN" sz="2400" dirty="0" err="1" smtClean="0">
                <a:latin typeface="Calibri" panose="020F0502020204030204" pitchFamily="34" charset="0"/>
                <a:ea typeface="幼圆" panose="02010509060101010101" pitchFamily="49" charset="-122"/>
              </a:rPr>
              <a:t>vmlist</a:t>
            </a:r>
            <a:r>
              <a:rPr lang="zh-CN" altLang="en-US" sz="2400" dirty="0" smtClean="0">
                <a:latin typeface="Calibri" panose="020F0502020204030204" pitchFamily="34" charset="0"/>
                <a:ea typeface="幼圆" panose="02010509060101010101" pitchFamily="49" charset="-122"/>
              </a:rPr>
              <a:t>链表，而是通过查找</a:t>
            </a:r>
            <a:r>
              <a:rPr lang="en-US" altLang="zh-CN" sz="2400" dirty="0" err="1" smtClean="0">
                <a:latin typeface="Calibri" panose="020F0502020204030204" pitchFamily="34" charset="0"/>
                <a:ea typeface="幼圆" panose="02010509060101010101" pitchFamily="49" charset="-122"/>
              </a:rPr>
              <a:t>vmap_area_root</a:t>
            </a:r>
            <a:r>
              <a:rPr lang="zh-CN" altLang="en-US" sz="2400" dirty="0" smtClean="0">
                <a:latin typeface="Calibri" panose="020F0502020204030204" pitchFamily="34" charset="0"/>
                <a:ea typeface="幼圆" panose="02010509060101010101" pitchFamily="49" charset="-122"/>
              </a:rPr>
              <a:t>这一棵红黑树来进行，这样，查找效率和速度会非常高。</a:t>
            </a:r>
            <a:endParaRPr lang="en-US" altLang="zh-CN" sz="2400" dirty="0" smtClean="0">
              <a:latin typeface="Calibri" panose="020F0502020204030204" pitchFamily="34" charset="0"/>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1351113" y="3005593"/>
            <a:ext cx="7017824" cy="309105"/>
          </a:xfrm>
          <a:prstGeom prst="rect">
            <a:avLst/>
          </a:prstGeom>
        </p:spPr>
      </p:pic>
    </p:spTree>
    <p:extLst>
      <p:ext uri="{BB962C8B-B14F-4D97-AF65-F5344CB8AC3E}">
        <p14:creationId xmlns:p14="http://schemas.microsoft.com/office/powerpoint/2010/main" val="3138034214"/>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分配非连续内存区</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2200" dirty="0" smtClean="0">
                <a:latin typeface="Calibri" panose="020F0502020204030204" pitchFamily="34" charset="0"/>
                <a:ea typeface="幼圆" panose="02010509060101010101" pitchFamily="49" charset="-122"/>
              </a:rPr>
              <a:t>内核通过 </a:t>
            </a:r>
            <a:r>
              <a:rPr lang="en-US" altLang="zh-CN" sz="2200" dirty="0" err="1" smtClean="0">
                <a:latin typeface="Calibri" panose="020F0502020204030204" pitchFamily="34" charset="0"/>
                <a:ea typeface="幼圆" panose="02010509060101010101" pitchFamily="49" charset="-122"/>
              </a:rPr>
              <a:t>vmalloc</a:t>
            </a:r>
            <a:r>
              <a:rPr lang="en-US" altLang="zh-CN" sz="2200" dirty="0" smtClean="0">
                <a:latin typeface="Calibri" panose="020F0502020204030204" pitchFamily="34" charset="0"/>
                <a:ea typeface="幼圆" panose="02010509060101010101" pitchFamily="49" charset="-122"/>
              </a:rPr>
              <a:t>(unsigned long size) </a:t>
            </a:r>
            <a:r>
              <a:rPr lang="zh-CN" altLang="en-US" sz="2200" dirty="0" smtClean="0">
                <a:latin typeface="Calibri" panose="020F0502020204030204" pitchFamily="34" charset="0"/>
                <a:ea typeface="幼圆" panose="02010509060101010101" pitchFamily="49" charset="-122"/>
              </a:rPr>
              <a:t>函数来建立非连续内存区的。</a:t>
            </a:r>
            <a:endParaRPr lang="en-US" altLang="zh-CN" sz="2200" dirty="0" smtClean="0">
              <a:latin typeface="Calibri" panose="020F0502020204030204" pitchFamily="34" charset="0"/>
              <a:ea typeface="幼圆" panose="02010509060101010101" pitchFamily="49" charset="-122"/>
            </a:endParaRPr>
          </a:p>
          <a:p>
            <a:r>
              <a:rPr lang="en-US" altLang="zh-CN" sz="2200" dirty="0" err="1" smtClean="0">
                <a:latin typeface="Calibri" panose="020F0502020204030204" pitchFamily="34" charset="0"/>
                <a:ea typeface="幼圆" panose="02010509060101010101" pitchFamily="49" charset="-122"/>
              </a:rPr>
              <a:t>vmalloc</a:t>
            </a:r>
            <a:r>
              <a:rPr lang="en-US" altLang="zh-CN" sz="2200" dirty="0" smtClean="0">
                <a:latin typeface="Calibri" panose="020F0502020204030204" pitchFamily="34" charset="0"/>
                <a:ea typeface="幼圆" panose="02010509060101010101" pitchFamily="49" charset="-122"/>
              </a:rPr>
              <a:t>() </a:t>
            </a:r>
            <a:r>
              <a:rPr lang="zh-CN" altLang="en-US" sz="2200" dirty="0" smtClean="0">
                <a:latin typeface="Calibri" panose="020F0502020204030204" pitchFamily="34" charset="0"/>
                <a:ea typeface="幼圆" panose="02010509060101010101" pitchFamily="49" charset="-122"/>
              </a:rPr>
              <a:t>函数主要完成了以下</a:t>
            </a:r>
            <a:r>
              <a:rPr lang="en-US" altLang="zh-CN" sz="2200" dirty="0" smtClean="0">
                <a:latin typeface="Calibri" panose="020F0502020204030204" pitchFamily="34" charset="0"/>
                <a:ea typeface="幼圆" panose="02010509060101010101" pitchFamily="49" charset="-122"/>
              </a:rPr>
              <a:t>5</a:t>
            </a:r>
            <a:r>
              <a:rPr lang="zh-CN" altLang="en-US" sz="2200" dirty="0" smtClean="0">
                <a:latin typeface="Calibri" panose="020F0502020204030204" pitchFamily="34" charset="0"/>
                <a:ea typeface="幼圆" panose="02010509060101010101" pitchFamily="49" charset="-122"/>
              </a:rPr>
              <a:t>点任务：</a:t>
            </a:r>
            <a:endParaRPr lang="en-US" altLang="zh-CN" sz="2200" dirty="0" smtClean="0">
              <a:latin typeface="Calibri" panose="020F0502020204030204" pitchFamily="34" charset="0"/>
              <a:ea typeface="幼圆" panose="02010509060101010101" pitchFamily="49" charset="-122"/>
            </a:endParaRPr>
          </a:p>
          <a:p>
            <a:pPr lvl="1"/>
            <a:r>
              <a:rPr lang="en-US" altLang="zh-CN" sz="1900" dirty="0" smtClean="0">
                <a:latin typeface="Calibri" panose="020F0502020204030204" pitchFamily="34" charset="0"/>
                <a:ea typeface="幼圆" panose="02010509060101010101" pitchFamily="49" charset="-122"/>
              </a:rPr>
              <a:t>1. </a:t>
            </a:r>
            <a:r>
              <a:rPr lang="zh-CN" altLang="en-US" sz="1900" dirty="0" smtClean="0">
                <a:latin typeface="Calibri" panose="020F0502020204030204" pitchFamily="34" charset="0"/>
                <a:ea typeface="幼圆" panose="02010509060101010101" pitchFamily="49" charset="-122"/>
              </a:rPr>
              <a:t>调用</a:t>
            </a:r>
            <a:r>
              <a:rPr lang="en-US" altLang="zh-CN" sz="1900" dirty="0" err="1" smtClean="0">
                <a:latin typeface="Calibri" panose="020F0502020204030204" pitchFamily="34" charset="0"/>
                <a:ea typeface="幼圆" panose="02010509060101010101" pitchFamily="49" charset="-122"/>
              </a:rPr>
              <a:t>kmalloc_node</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函数分配一个</a:t>
            </a:r>
            <a:r>
              <a:rPr lang="en-US" altLang="zh-CN" sz="1900" dirty="0" err="1" smtClean="0">
                <a:latin typeface="Calibri" panose="020F0502020204030204" pitchFamily="34" charset="0"/>
                <a:ea typeface="幼圆" panose="02010509060101010101" pitchFamily="49" charset="-122"/>
              </a:rPr>
              <a:t>vm_struct</a:t>
            </a:r>
            <a:r>
              <a:rPr lang="zh-CN" altLang="en-US" sz="1900" dirty="0" smtClean="0">
                <a:latin typeface="Calibri" panose="020F0502020204030204" pitchFamily="34" charset="0"/>
                <a:ea typeface="幼圆" panose="02010509060101010101" pitchFamily="49" charset="-122"/>
              </a:rPr>
              <a:t>类型的变量。</a:t>
            </a:r>
            <a:endParaRPr lang="en-US" altLang="zh-CN" sz="1900" dirty="0" smtClean="0">
              <a:latin typeface="Calibri" panose="020F0502020204030204" pitchFamily="34" charset="0"/>
              <a:ea typeface="幼圆" panose="02010509060101010101" pitchFamily="49" charset="-122"/>
            </a:endParaRPr>
          </a:p>
          <a:p>
            <a:pPr lvl="1"/>
            <a:r>
              <a:rPr lang="en-US" altLang="zh-CN" sz="1900" dirty="0" smtClean="0">
                <a:latin typeface="Calibri" panose="020F0502020204030204" pitchFamily="34" charset="0"/>
                <a:ea typeface="幼圆" panose="02010509060101010101" pitchFamily="49" charset="-122"/>
              </a:rPr>
              <a:t>2. </a:t>
            </a:r>
            <a:r>
              <a:rPr lang="zh-CN" altLang="en-US" sz="1900" dirty="0" smtClean="0">
                <a:latin typeface="Calibri" panose="020F0502020204030204" pitchFamily="34" charset="0"/>
                <a:ea typeface="幼圆" panose="02010509060101010101" pitchFamily="49" charset="-122"/>
              </a:rPr>
              <a:t>调用</a:t>
            </a:r>
            <a:r>
              <a:rPr lang="en-US" altLang="zh-CN" sz="1900" dirty="0" err="1" smtClean="0">
                <a:latin typeface="Calibri" panose="020F0502020204030204" pitchFamily="34" charset="0"/>
                <a:ea typeface="幼圆" panose="02010509060101010101" pitchFamily="49" charset="-122"/>
              </a:rPr>
              <a:t>alloc_vmap_area</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分配一个</a:t>
            </a:r>
            <a:r>
              <a:rPr lang="en-US" altLang="zh-CN" sz="1900" dirty="0" err="1" smtClean="0">
                <a:latin typeface="Calibri" panose="020F0502020204030204" pitchFamily="34" charset="0"/>
                <a:ea typeface="幼圆" panose="02010509060101010101" pitchFamily="49" charset="-122"/>
              </a:rPr>
              <a:t>vmap_area</a:t>
            </a:r>
            <a:r>
              <a:rPr lang="zh-CN" altLang="en-US" sz="1900" dirty="0" smtClean="0">
                <a:latin typeface="Calibri" panose="020F0502020204030204" pitchFamily="34" charset="0"/>
                <a:ea typeface="幼圆" panose="02010509060101010101" pitchFamily="49" charset="-122"/>
              </a:rPr>
              <a:t>类型的变量，并搜索红黑树来寻找一段满足</a:t>
            </a:r>
            <a:r>
              <a:rPr lang="en-US" altLang="zh-CN" sz="1900" dirty="0" smtClean="0">
                <a:latin typeface="Calibri" panose="020F0502020204030204" pitchFamily="34" charset="0"/>
                <a:ea typeface="幼圆" panose="02010509060101010101" pitchFamily="49" charset="-122"/>
              </a:rPr>
              <a:t>size</a:t>
            </a:r>
            <a:r>
              <a:rPr lang="zh-CN" altLang="en-US" sz="1900" dirty="0" smtClean="0">
                <a:latin typeface="Calibri" panose="020F0502020204030204" pitchFamily="34" charset="0"/>
                <a:ea typeface="幼圆" panose="02010509060101010101" pitchFamily="49" charset="-122"/>
              </a:rPr>
              <a:t>大小要求的区间，并依据此区间为</a:t>
            </a:r>
            <a:r>
              <a:rPr lang="en-US" altLang="zh-CN" sz="1900" dirty="0" err="1" smtClean="0">
                <a:latin typeface="Calibri" panose="020F0502020204030204" pitchFamily="34" charset="0"/>
                <a:ea typeface="幼圆" panose="02010509060101010101" pitchFamily="49" charset="-122"/>
              </a:rPr>
              <a:t>vmap_area</a:t>
            </a:r>
            <a:r>
              <a:rPr lang="zh-CN" altLang="en-US" sz="1900" dirty="0" smtClean="0">
                <a:latin typeface="Calibri" panose="020F0502020204030204" pitchFamily="34" charset="0"/>
                <a:ea typeface="幼圆" panose="02010509060101010101" pitchFamily="49" charset="-122"/>
              </a:rPr>
              <a:t>变量赋值，并把该结构插入到红黑树中合适的位置。</a:t>
            </a:r>
            <a:endParaRPr lang="en-US" altLang="zh-CN" sz="1900" dirty="0" smtClean="0">
              <a:latin typeface="Calibri" panose="020F0502020204030204" pitchFamily="34" charset="0"/>
              <a:ea typeface="幼圆" panose="02010509060101010101" pitchFamily="49" charset="-122"/>
            </a:endParaRPr>
          </a:p>
          <a:p>
            <a:pPr lvl="1"/>
            <a:r>
              <a:rPr lang="en-US" altLang="zh-CN" sz="1900" dirty="0" smtClean="0">
                <a:latin typeface="Calibri" panose="020F0502020204030204" pitchFamily="34" charset="0"/>
                <a:ea typeface="幼圆" panose="02010509060101010101" pitchFamily="49" charset="-122"/>
              </a:rPr>
              <a:t>3. </a:t>
            </a:r>
            <a:r>
              <a:rPr lang="zh-CN" altLang="en-US" sz="1900" dirty="0" smtClean="0">
                <a:latin typeface="Calibri" panose="020F0502020204030204" pitchFamily="34" charset="0"/>
                <a:ea typeface="幼圆" panose="02010509060101010101" pitchFamily="49" charset="-122"/>
              </a:rPr>
              <a:t>调用</a:t>
            </a:r>
            <a:r>
              <a:rPr lang="en-US" altLang="zh-CN" sz="1900" dirty="0" err="1" smtClean="0">
                <a:latin typeface="Calibri" panose="020F0502020204030204" pitchFamily="34" charset="0"/>
                <a:ea typeface="幼圆" panose="02010509060101010101" pitchFamily="49" charset="-122"/>
              </a:rPr>
              <a:t>setup_vmalloc_vm</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函数根据</a:t>
            </a:r>
            <a:r>
              <a:rPr lang="en-US" altLang="zh-CN" sz="1900" dirty="0" err="1" smtClean="0">
                <a:latin typeface="Calibri" panose="020F0502020204030204" pitchFamily="34" charset="0"/>
                <a:ea typeface="幼圆" panose="02010509060101010101" pitchFamily="49" charset="-122"/>
              </a:rPr>
              <a:t>vmap_area</a:t>
            </a:r>
            <a:r>
              <a:rPr lang="zh-CN" altLang="en-US" sz="1900" dirty="0" smtClean="0">
                <a:latin typeface="Calibri" panose="020F0502020204030204" pitchFamily="34" charset="0"/>
                <a:ea typeface="幼圆" panose="02010509060101010101" pitchFamily="49" charset="-122"/>
              </a:rPr>
              <a:t>变量对</a:t>
            </a:r>
            <a:r>
              <a:rPr lang="en-US" altLang="zh-CN" sz="1900" dirty="0" err="1" smtClean="0">
                <a:latin typeface="Calibri" panose="020F0502020204030204" pitchFamily="34" charset="0"/>
                <a:ea typeface="幼圆" panose="02010509060101010101" pitchFamily="49" charset="-122"/>
              </a:rPr>
              <a:t>vm_struct</a:t>
            </a:r>
            <a:r>
              <a:rPr lang="zh-CN" altLang="en-US" sz="1900" dirty="0" smtClean="0">
                <a:latin typeface="Calibri" panose="020F0502020204030204" pitchFamily="34" charset="0"/>
                <a:ea typeface="幼圆" panose="02010509060101010101" pitchFamily="49" charset="-122"/>
              </a:rPr>
              <a:t>变量的除了</a:t>
            </a:r>
            <a:r>
              <a:rPr lang="en-US" altLang="zh-CN" sz="1900" dirty="0" smtClean="0">
                <a:latin typeface="Calibri" panose="020F0502020204030204" pitchFamily="34" charset="0"/>
                <a:ea typeface="幼圆" panose="02010509060101010101" pitchFamily="49" charset="-122"/>
              </a:rPr>
              <a:t>pages</a:t>
            </a:r>
            <a:r>
              <a:rPr lang="zh-CN" altLang="en-US" sz="1900" dirty="0" smtClean="0">
                <a:latin typeface="Calibri" panose="020F0502020204030204" pitchFamily="34" charset="0"/>
                <a:ea typeface="幼圆" panose="02010509060101010101" pitchFamily="49" charset="-122"/>
              </a:rPr>
              <a:t>字段以外的其他字段赋值，并调用</a:t>
            </a:r>
            <a:r>
              <a:rPr lang="en-US" altLang="zh-CN" sz="1900" dirty="0" err="1" smtClean="0">
                <a:latin typeface="Calibri" panose="020F0502020204030204" pitchFamily="34" charset="0"/>
                <a:ea typeface="幼圆" panose="02010509060101010101" pitchFamily="49" charset="-122"/>
              </a:rPr>
              <a:t>insert_vmalloc_vmlist</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函数把该</a:t>
            </a:r>
            <a:r>
              <a:rPr lang="en-US" altLang="zh-CN" sz="1900" dirty="0" err="1" smtClean="0">
                <a:latin typeface="Calibri" panose="020F0502020204030204" pitchFamily="34" charset="0"/>
                <a:ea typeface="幼圆" panose="02010509060101010101" pitchFamily="49" charset="-122"/>
              </a:rPr>
              <a:t>vm_struct</a:t>
            </a:r>
            <a:r>
              <a:rPr lang="zh-CN" altLang="en-US" sz="1900" dirty="0" smtClean="0">
                <a:latin typeface="Calibri" panose="020F0502020204030204" pitchFamily="34" charset="0"/>
                <a:ea typeface="幼圆" panose="02010509060101010101" pitchFamily="49" charset="-122"/>
              </a:rPr>
              <a:t>变量插入到</a:t>
            </a:r>
            <a:r>
              <a:rPr lang="en-US" altLang="zh-CN" sz="1900" dirty="0" err="1" smtClean="0">
                <a:latin typeface="Calibri" panose="020F0502020204030204" pitchFamily="34" charset="0"/>
                <a:ea typeface="幼圆" panose="02010509060101010101" pitchFamily="49" charset="-122"/>
              </a:rPr>
              <a:t>vmlist</a:t>
            </a:r>
            <a:r>
              <a:rPr lang="zh-CN" altLang="en-US" sz="1900" dirty="0" smtClean="0">
                <a:latin typeface="Calibri" panose="020F0502020204030204" pitchFamily="34" charset="0"/>
                <a:ea typeface="幼圆" panose="02010509060101010101" pitchFamily="49" charset="-122"/>
              </a:rPr>
              <a:t>链表中的合适位置。</a:t>
            </a:r>
            <a:endParaRPr lang="en-US" altLang="zh-CN" sz="1900" dirty="0" smtClean="0">
              <a:latin typeface="Calibri" panose="020F0502020204030204" pitchFamily="34" charset="0"/>
              <a:ea typeface="幼圆" panose="02010509060101010101" pitchFamily="49" charset="-122"/>
            </a:endParaRPr>
          </a:p>
          <a:p>
            <a:pPr lvl="1"/>
            <a:r>
              <a:rPr lang="en-US" altLang="zh-CN" sz="1900" dirty="0" smtClean="0">
                <a:latin typeface="Calibri" panose="020F0502020204030204" pitchFamily="34" charset="0"/>
                <a:ea typeface="幼圆" panose="02010509060101010101" pitchFamily="49" charset="-122"/>
              </a:rPr>
              <a:t>4. </a:t>
            </a:r>
            <a:r>
              <a:rPr lang="zh-CN" altLang="en-US" sz="1900" dirty="0" smtClean="0">
                <a:latin typeface="Calibri" panose="020F0502020204030204" pitchFamily="34" charset="0"/>
                <a:ea typeface="幼圆" panose="02010509060101010101" pitchFamily="49" charset="-122"/>
              </a:rPr>
              <a:t>根据</a:t>
            </a:r>
            <a:r>
              <a:rPr lang="en-US" altLang="zh-CN" sz="1900" dirty="0" smtClean="0">
                <a:latin typeface="Calibri" panose="020F0502020204030204" pitchFamily="34" charset="0"/>
                <a:ea typeface="幼圆" panose="02010509060101010101" pitchFamily="49" charset="-122"/>
              </a:rPr>
              <a:t>size</a:t>
            </a:r>
            <a:r>
              <a:rPr lang="zh-CN" altLang="en-US" sz="1900" dirty="0" smtClean="0">
                <a:latin typeface="Calibri" panose="020F0502020204030204" pitchFamily="34" charset="0"/>
                <a:ea typeface="幼圆" panose="02010509060101010101" pitchFamily="49" charset="-122"/>
              </a:rPr>
              <a:t>的大小通过</a:t>
            </a:r>
            <a:r>
              <a:rPr lang="en-US" altLang="zh-CN" sz="1900" dirty="0" err="1" smtClean="0">
                <a:latin typeface="Calibri" panose="020F0502020204030204" pitchFamily="34" charset="0"/>
                <a:ea typeface="幼圆" panose="02010509060101010101" pitchFamily="49" charset="-122"/>
              </a:rPr>
              <a:t>alloc_page</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函数在高端内存管理区上分配</a:t>
            </a:r>
            <a:r>
              <a:rPr lang="en-US" altLang="zh-CN" sz="1900" dirty="0" err="1" smtClean="0">
                <a:latin typeface="Calibri" panose="020F0502020204030204" pitchFamily="34" charset="0"/>
                <a:ea typeface="幼圆" panose="02010509060101010101" pitchFamily="49" charset="-122"/>
              </a:rPr>
              <a:t>nr_pages</a:t>
            </a:r>
            <a:r>
              <a:rPr lang="zh-CN" altLang="en-US" sz="1900" dirty="0" smtClean="0">
                <a:latin typeface="Calibri" panose="020F0502020204030204" pitchFamily="34" charset="0"/>
                <a:ea typeface="幼圆" panose="02010509060101010101" pitchFamily="49" charset="-122"/>
              </a:rPr>
              <a:t>个物理页框，并填写</a:t>
            </a:r>
            <a:r>
              <a:rPr lang="en-US" altLang="zh-CN" sz="1900" dirty="0" smtClean="0">
                <a:latin typeface="Calibri" panose="020F0502020204030204" pitchFamily="34" charset="0"/>
                <a:ea typeface="幼圆" panose="02010509060101010101" pitchFamily="49" charset="-122"/>
              </a:rPr>
              <a:t>pages[</a:t>
            </a:r>
            <a:r>
              <a:rPr lang="en-US" altLang="zh-CN" sz="1900" dirty="0" err="1" smtClean="0">
                <a:latin typeface="Calibri" panose="020F0502020204030204" pitchFamily="34" charset="0"/>
                <a:ea typeface="幼圆" panose="02010509060101010101" pitchFamily="49" charset="-122"/>
              </a:rPr>
              <a:t>nr_pages</a:t>
            </a:r>
            <a:r>
              <a:rPr lang="en-US" altLang="zh-CN" sz="1900" dirty="0" smtClean="0">
                <a:latin typeface="Calibri" panose="020F0502020204030204" pitchFamily="34" charset="0"/>
                <a:ea typeface="幼圆" panose="02010509060101010101" pitchFamily="49" charset="-122"/>
              </a:rPr>
              <a:t>]</a:t>
            </a:r>
            <a:r>
              <a:rPr lang="zh-CN" altLang="en-US" sz="1900" dirty="0" smtClean="0">
                <a:latin typeface="Calibri" panose="020F0502020204030204" pitchFamily="34" charset="0"/>
                <a:ea typeface="幼圆" panose="02010509060101010101" pitchFamily="49" charset="-122"/>
              </a:rPr>
              <a:t>指针数组。</a:t>
            </a:r>
            <a:endParaRPr lang="en-US" altLang="zh-CN" sz="1900" dirty="0" smtClean="0">
              <a:latin typeface="Calibri" panose="020F0502020204030204" pitchFamily="34" charset="0"/>
              <a:ea typeface="幼圆" panose="02010509060101010101" pitchFamily="49" charset="-122"/>
            </a:endParaRPr>
          </a:p>
          <a:p>
            <a:pPr lvl="1"/>
            <a:r>
              <a:rPr lang="en-US" altLang="zh-CN" sz="1900" dirty="0" smtClean="0">
                <a:latin typeface="Calibri" panose="020F0502020204030204" pitchFamily="34" charset="0"/>
                <a:ea typeface="幼圆" panose="02010509060101010101" pitchFamily="49" charset="-122"/>
              </a:rPr>
              <a:t>5. </a:t>
            </a:r>
            <a:r>
              <a:rPr lang="zh-CN" altLang="en-US" sz="1900" dirty="0" smtClean="0">
                <a:latin typeface="Calibri" panose="020F0502020204030204" pitchFamily="34" charset="0"/>
                <a:ea typeface="幼圆" panose="02010509060101010101" pitchFamily="49" charset="-122"/>
              </a:rPr>
              <a:t>填充内核页表结构，从而建立线性地址空间到物理地址空间之间的映射联系。</a:t>
            </a:r>
            <a:endParaRPr lang="en-US" altLang="zh-CN" sz="1900" dirty="0" smtClean="0">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val="4029314262"/>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分配非连续内存区</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1900" dirty="0" smtClean="0">
                <a:latin typeface="Calibri" panose="020F0502020204030204" pitchFamily="34" charset="0"/>
                <a:ea typeface="幼圆" panose="02010509060101010101" pitchFamily="49" charset="-122"/>
              </a:rPr>
              <a:t>内核</a:t>
            </a:r>
            <a:r>
              <a:rPr lang="zh-CN" altLang="en-US" sz="1900" dirty="0" smtClean="0">
                <a:latin typeface="Calibri" panose="020F0502020204030204" pitchFamily="34" charset="0"/>
                <a:ea typeface="幼圆" panose="02010509060101010101" pitchFamily="49" charset="-122"/>
              </a:rPr>
              <a:t>是通过</a:t>
            </a:r>
            <a:r>
              <a:rPr lang="en-US" altLang="zh-CN" sz="1900" dirty="0">
                <a:latin typeface="Calibri" panose="020F0502020204030204" pitchFamily="34" charset="0"/>
                <a:ea typeface="幼圆" panose="02010509060101010101" pitchFamily="49" charset="-122"/>
              </a:rPr>
              <a:t> </a:t>
            </a:r>
            <a:r>
              <a:rPr lang="en-US" altLang="zh-CN" sz="1900" dirty="0" err="1" smtClean="0">
                <a:latin typeface="Calibri" panose="020F0502020204030204" pitchFamily="34" charset="0"/>
                <a:ea typeface="幼圆" panose="02010509060101010101" pitchFamily="49" charset="-122"/>
              </a:rPr>
              <a:t>map_vm_area</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函数来建立映射</a:t>
            </a:r>
            <a:r>
              <a:rPr lang="zh-CN" altLang="en-US" sz="1900" dirty="0" smtClean="0">
                <a:latin typeface="Calibri" panose="020F0502020204030204" pitchFamily="34" charset="0"/>
                <a:ea typeface="幼圆" panose="02010509060101010101" pitchFamily="49" charset="-122"/>
              </a:rPr>
              <a:t>的，建立映射的过程比较繁琐，下面以例子来说明。</a:t>
            </a:r>
            <a:endParaRPr lang="en-US" altLang="zh-CN" sz="1900" dirty="0" smtClean="0">
              <a:latin typeface="Calibri" panose="020F0502020204030204" pitchFamily="34" charset="0"/>
              <a:ea typeface="幼圆" panose="02010509060101010101" pitchFamily="49" charset="-122"/>
            </a:endParaRPr>
          </a:p>
          <a:p>
            <a:r>
              <a:rPr lang="zh-CN" altLang="en-US" sz="1900" dirty="0" smtClean="0">
                <a:latin typeface="Calibri" panose="020F0502020204030204" pitchFamily="34" charset="0"/>
                <a:ea typeface="幼圆" panose="02010509060101010101" pitchFamily="49" charset="-122"/>
              </a:rPr>
              <a:t>假设我们的</a:t>
            </a:r>
            <a:r>
              <a:rPr lang="en-US" altLang="zh-CN" sz="1900" dirty="0" smtClean="0">
                <a:latin typeface="Calibri" panose="020F0502020204030204" pitchFamily="34" charset="0"/>
                <a:ea typeface="幼圆" panose="02010509060101010101" pitchFamily="49" charset="-122"/>
              </a:rPr>
              <a:t>Linux</a:t>
            </a:r>
            <a:r>
              <a:rPr lang="zh-CN" altLang="en-US" sz="1900" dirty="0" smtClean="0">
                <a:latin typeface="Calibri" panose="020F0502020204030204" pitchFamily="34" charset="0"/>
                <a:ea typeface="幼圆" panose="02010509060101010101" pitchFamily="49" charset="-122"/>
              </a:rPr>
              <a:t>系统运行在</a:t>
            </a:r>
            <a:r>
              <a:rPr lang="en-US" altLang="zh-CN" sz="1900" dirty="0" smtClean="0">
                <a:latin typeface="Calibri" panose="020F0502020204030204" pitchFamily="34" charset="0"/>
                <a:ea typeface="幼圆" panose="02010509060101010101" pitchFamily="49" charset="-122"/>
              </a:rPr>
              <a:t>X86</a:t>
            </a:r>
            <a:r>
              <a:rPr lang="zh-CN" altLang="en-US" sz="1900" dirty="0">
                <a:latin typeface="Calibri" panose="020F0502020204030204" pitchFamily="34" charset="0"/>
                <a:ea typeface="幼圆" panose="02010509060101010101" pitchFamily="49" charset="-122"/>
              </a:rPr>
              <a:t>处理器</a:t>
            </a:r>
            <a:r>
              <a:rPr lang="zh-CN" altLang="en-US" sz="1900" dirty="0" smtClean="0">
                <a:latin typeface="Calibri" panose="020F0502020204030204" pitchFamily="34" charset="0"/>
                <a:ea typeface="幼圆" panose="02010509060101010101" pitchFamily="49" charset="-122"/>
              </a:rPr>
              <a:t>上，并且不开启</a:t>
            </a:r>
            <a:r>
              <a:rPr lang="en-US" altLang="zh-CN" sz="1900" dirty="0" smtClean="0">
                <a:latin typeface="Calibri" panose="020F0502020204030204" pitchFamily="34" charset="0"/>
                <a:ea typeface="幼圆" panose="02010509060101010101" pitchFamily="49" charset="-122"/>
              </a:rPr>
              <a:t>PAE</a:t>
            </a:r>
            <a:r>
              <a:rPr lang="zh-CN" altLang="en-US" sz="1900" dirty="0" smtClean="0">
                <a:latin typeface="Calibri" panose="020F0502020204030204" pitchFamily="34" charset="0"/>
                <a:ea typeface="幼圆" panose="02010509060101010101" pitchFamily="49" charset="-122"/>
              </a:rPr>
              <a:t>和大页机制，此时我们有一个非连续内存区要建立映射，</a:t>
            </a:r>
            <a:r>
              <a:rPr lang="zh-CN" altLang="en-US" sz="1900" dirty="0">
                <a:latin typeface="Calibri" panose="020F0502020204030204" pitchFamily="34" charset="0"/>
                <a:ea typeface="幼圆" panose="02010509060101010101" pitchFamily="49" charset="-122"/>
              </a:rPr>
              <a:t>要</a:t>
            </a:r>
            <a:r>
              <a:rPr lang="zh-CN" altLang="en-US" sz="1900" dirty="0" smtClean="0">
                <a:latin typeface="Calibri" panose="020F0502020204030204" pitchFamily="34" charset="0"/>
                <a:ea typeface="幼圆" panose="02010509060101010101" pitchFamily="49" charset="-122"/>
              </a:rPr>
              <a:t>映射的线性地址范围就是从</a:t>
            </a:r>
            <a:r>
              <a:rPr lang="en-US" altLang="zh-CN" sz="1900" dirty="0" smtClean="0">
                <a:latin typeface="Calibri" panose="020F0502020204030204" pitchFamily="34" charset="0"/>
                <a:ea typeface="幼圆" panose="02010509060101010101" pitchFamily="49" charset="-122"/>
              </a:rPr>
              <a:t>VMALLOC_START</a:t>
            </a:r>
            <a:r>
              <a:rPr lang="zh-CN" altLang="en-US" sz="1900" dirty="0" smtClean="0">
                <a:latin typeface="Calibri" panose="020F0502020204030204" pitchFamily="34" charset="0"/>
                <a:ea typeface="幼圆" panose="02010509060101010101" pitchFamily="49" charset="-122"/>
              </a:rPr>
              <a:t>开始到</a:t>
            </a:r>
            <a:r>
              <a:rPr lang="en-US" altLang="zh-CN" sz="1900" dirty="0" smtClean="0">
                <a:latin typeface="Calibri" panose="020F0502020204030204" pitchFamily="34" charset="0"/>
                <a:ea typeface="幼圆" panose="02010509060101010101" pitchFamily="49" charset="-122"/>
              </a:rPr>
              <a:t>VMALLOC_START+6MB</a:t>
            </a:r>
            <a:r>
              <a:rPr lang="zh-CN" altLang="en-US" sz="1900" dirty="0" smtClean="0">
                <a:latin typeface="Calibri" panose="020F0502020204030204" pitchFamily="34" charset="0"/>
                <a:ea typeface="幼圆" panose="02010509060101010101" pitchFamily="49" charset="-122"/>
              </a:rPr>
              <a:t>的这一范围。</a:t>
            </a:r>
            <a:endParaRPr lang="en-US" altLang="zh-CN" sz="1900" dirty="0" smtClean="0">
              <a:latin typeface="Calibri" panose="020F0502020204030204" pitchFamily="34" charset="0"/>
              <a:ea typeface="幼圆" panose="02010509060101010101" pitchFamily="49" charset="-122"/>
            </a:endParaRPr>
          </a:p>
          <a:p>
            <a:r>
              <a:rPr lang="zh-CN" altLang="en-US" sz="1900" dirty="0" smtClean="0">
                <a:latin typeface="Calibri" panose="020F0502020204030204" pitchFamily="34" charset="0"/>
                <a:ea typeface="幼圆" panose="02010509060101010101" pitchFamily="49" charset="-122"/>
              </a:rPr>
              <a:t>由于是</a:t>
            </a:r>
            <a:r>
              <a:rPr lang="en-US" altLang="zh-CN" sz="1900" dirty="0" smtClean="0">
                <a:latin typeface="Calibri" panose="020F0502020204030204" pitchFamily="34" charset="0"/>
                <a:ea typeface="幼圆" panose="02010509060101010101" pitchFamily="49" charset="-122"/>
              </a:rPr>
              <a:t>X86</a:t>
            </a:r>
            <a:r>
              <a:rPr lang="zh-CN" altLang="en-US" sz="1900" dirty="0" smtClean="0">
                <a:latin typeface="Calibri" panose="020F0502020204030204" pitchFamily="34" charset="0"/>
                <a:ea typeface="幼圆" panose="02010509060101010101" pitchFamily="49" charset="-122"/>
              </a:rPr>
              <a:t>并且不开启</a:t>
            </a:r>
            <a:r>
              <a:rPr lang="en-US" altLang="zh-CN" sz="1900" dirty="0" smtClean="0">
                <a:latin typeface="Calibri" panose="020F0502020204030204" pitchFamily="34" charset="0"/>
                <a:ea typeface="幼圆" panose="02010509060101010101" pitchFamily="49" charset="-122"/>
              </a:rPr>
              <a:t>PAE</a:t>
            </a:r>
            <a:r>
              <a:rPr lang="zh-CN" altLang="en-US" sz="1900" dirty="0" smtClean="0">
                <a:latin typeface="Calibri" panose="020F0502020204030204" pitchFamily="34" charset="0"/>
                <a:ea typeface="幼圆" panose="02010509060101010101" pitchFamily="49" charset="-122"/>
              </a:rPr>
              <a:t>和</a:t>
            </a:r>
            <a:r>
              <a:rPr lang="zh-CN" altLang="en-US" sz="1900" dirty="0">
                <a:latin typeface="Calibri" panose="020F0502020204030204" pitchFamily="34" charset="0"/>
                <a:ea typeface="幼圆" panose="02010509060101010101" pitchFamily="49" charset="-122"/>
              </a:rPr>
              <a:t>大</a:t>
            </a:r>
            <a:r>
              <a:rPr lang="zh-CN" altLang="en-US" sz="1900" dirty="0" smtClean="0">
                <a:latin typeface="Calibri" panose="020F0502020204030204" pitchFamily="34" charset="0"/>
                <a:ea typeface="幼圆" panose="02010509060101010101" pitchFamily="49" charset="-122"/>
              </a:rPr>
              <a:t>页机制，所以内核真正使用的是</a:t>
            </a:r>
            <a:r>
              <a:rPr lang="en-US" altLang="zh-CN" sz="1900" dirty="0" smtClean="0">
                <a:latin typeface="Calibri" panose="020F0502020204030204" pitchFamily="34" charset="0"/>
                <a:ea typeface="幼圆" panose="02010509060101010101" pitchFamily="49" charset="-122"/>
              </a:rPr>
              <a:t>2</a:t>
            </a:r>
            <a:r>
              <a:rPr lang="zh-CN" altLang="en-US" sz="1900" dirty="0" smtClean="0">
                <a:latin typeface="Calibri" panose="020F0502020204030204" pitchFamily="34" charset="0"/>
                <a:ea typeface="幼圆" panose="02010509060101010101" pitchFamily="49" charset="-122"/>
              </a:rPr>
              <a:t>级页表而不是</a:t>
            </a:r>
            <a:r>
              <a:rPr lang="en-US" altLang="zh-CN" sz="1900" dirty="0" smtClean="0">
                <a:latin typeface="Calibri" panose="020F0502020204030204" pitchFamily="34" charset="0"/>
                <a:ea typeface="幼圆" panose="02010509060101010101" pitchFamily="49" charset="-122"/>
              </a:rPr>
              <a:t>4</a:t>
            </a:r>
            <a:r>
              <a:rPr lang="zh-CN" altLang="en-US" sz="1900" dirty="0" smtClean="0">
                <a:latin typeface="Calibri" panose="020F0502020204030204" pitchFamily="34" charset="0"/>
                <a:ea typeface="幼圆" panose="02010509060101010101" pitchFamily="49" charset="-122"/>
              </a:rPr>
              <a:t>级页表，既</a:t>
            </a:r>
            <a:r>
              <a:rPr lang="en-US" altLang="zh-CN" sz="1900" dirty="0" smtClean="0">
                <a:latin typeface="Calibri" panose="020F0502020204030204" pitchFamily="34" charset="0"/>
                <a:ea typeface="幼圆" panose="02010509060101010101" pitchFamily="49" charset="-122"/>
              </a:rPr>
              <a:t>PUD</a:t>
            </a:r>
            <a:r>
              <a:rPr lang="zh-CN" altLang="en-US" sz="1900" dirty="0" smtClean="0">
                <a:latin typeface="Calibri" panose="020F0502020204030204" pitchFamily="34" charset="0"/>
                <a:ea typeface="幼圆" panose="02010509060101010101" pitchFamily="49" charset="-122"/>
              </a:rPr>
              <a:t>和</a:t>
            </a:r>
            <a:r>
              <a:rPr lang="en-US" altLang="zh-CN" sz="1900" dirty="0" smtClean="0">
                <a:latin typeface="Calibri" panose="020F0502020204030204" pitchFamily="34" charset="0"/>
                <a:ea typeface="幼圆" panose="02010509060101010101" pitchFamily="49" charset="-122"/>
              </a:rPr>
              <a:t>PMD</a:t>
            </a:r>
            <a:r>
              <a:rPr lang="zh-CN" altLang="en-US" sz="1900" dirty="0" smtClean="0">
                <a:latin typeface="Calibri" panose="020F0502020204030204" pitchFamily="34" charset="0"/>
                <a:ea typeface="幼圆" panose="02010509060101010101" pitchFamily="49" charset="-122"/>
              </a:rPr>
              <a:t>都不使用，只是简单的把它们指向了之前的</a:t>
            </a:r>
            <a:r>
              <a:rPr lang="en-US" altLang="zh-CN" sz="1900" dirty="0" smtClean="0">
                <a:latin typeface="Calibri" panose="020F0502020204030204" pitchFamily="34" charset="0"/>
                <a:ea typeface="幼圆" panose="02010509060101010101" pitchFamily="49" charset="-122"/>
              </a:rPr>
              <a:t>PGD</a:t>
            </a:r>
            <a:r>
              <a:rPr lang="zh-CN" altLang="en-US" sz="1900" dirty="0" smtClean="0">
                <a:latin typeface="Calibri" panose="020F0502020204030204" pitchFamily="34" charset="0"/>
                <a:ea typeface="幼圆" panose="02010509060101010101" pitchFamily="49" charset="-122"/>
              </a:rPr>
              <a:t>。这样，一个</a:t>
            </a:r>
            <a:r>
              <a:rPr lang="en-US" altLang="zh-CN" sz="1900" dirty="0" smtClean="0">
                <a:latin typeface="Calibri" panose="020F0502020204030204" pitchFamily="34" charset="0"/>
                <a:ea typeface="幼圆" panose="02010509060101010101" pitchFamily="49" charset="-122"/>
              </a:rPr>
              <a:t>PGD</a:t>
            </a:r>
            <a:r>
              <a:rPr lang="zh-CN" altLang="en-US" sz="1900" dirty="0">
                <a:latin typeface="Calibri" panose="020F0502020204030204" pitchFamily="34" charset="0"/>
                <a:ea typeface="幼圆" panose="02010509060101010101" pitchFamily="49" charset="-122"/>
              </a:rPr>
              <a:t>表</a:t>
            </a:r>
            <a:r>
              <a:rPr lang="zh-CN" altLang="en-US" sz="1900" dirty="0" smtClean="0">
                <a:latin typeface="Calibri" panose="020F0502020204030204" pitchFamily="34" charset="0"/>
                <a:ea typeface="幼圆" panose="02010509060101010101" pitchFamily="49" charset="-122"/>
              </a:rPr>
              <a:t>项对应了</a:t>
            </a:r>
            <a:r>
              <a:rPr lang="en-US" altLang="zh-CN" sz="1900" dirty="0" smtClean="0">
                <a:latin typeface="Calibri" panose="020F0502020204030204" pitchFamily="34" charset="0"/>
                <a:ea typeface="幼圆" panose="02010509060101010101" pitchFamily="49" charset="-122"/>
              </a:rPr>
              <a:t>4MB</a:t>
            </a:r>
            <a:r>
              <a:rPr lang="zh-CN" altLang="en-US" sz="1900" dirty="0" smtClean="0">
                <a:latin typeface="Calibri" panose="020F0502020204030204" pitchFamily="34" charset="0"/>
                <a:ea typeface="幼圆" panose="02010509060101010101" pitchFamily="49" charset="-122"/>
              </a:rPr>
              <a:t>空间。</a:t>
            </a:r>
            <a:endParaRPr lang="en-US" altLang="zh-CN" sz="1900" dirty="0" smtClean="0">
              <a:latin typeface="Calibri" panose="020F0502020204030204" pitchFamily="34" charset="0"/>
              <a:ea typeface="幼圆" panose="02010509060101010101" pitchFamily="49" charset="-122"/>
            </a:endParaRPr>
          </a:p>
        </p:txBody>
      </p:sp>
      <p:pic>
        <p:nvPicPr>
          <p:cNvPr id="6" name="图片 5"/>
          <p:cNvPicPr>
            <a:picLocks noChangeAspect="1"/>
          </p:cNvPicPr>
          <p:nvPr/>
        </p:nvPicPr>
        <p:blipFill>
          <a:blip r:embed="rId2"/>
          <a:stretch>
            <a:fillRect/>
          </a:stretch>
        </p:blipFill>
        <p:spPr>
          <a:xfrm>
            <a:off x="1081043" y="3874003"/>
            <a:ext cx="7829550" cy="2476500"/>
          </a:xfrm>
          <a:prstGeom prst="rect">
            <a:avLst/>
          </a:prstGeom>
        </p:spPr>
      </p:pic>
    </p:spTree>
    <p:extLst>
      <p:ext uri="{BB962C8B-B14F-4D97-AF65-F5344CB8AC3E}">
        <p14:creationId xmlns:p14="http://schemas.microsoft.com/office/powerpoint/2010/main" val="58487525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分配非连续内存区</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1900" dirty="0" smtClean="0">
                <a:latin typeface="Calibri" panose="020F0502020204030204" pitchFamily="34" charset="0"/>
                <a:ea typeface="幼圆" panose="02010509060101010101" pitchFamily="49" charset="-122"/>
              </a:rPr>
              <a:t>那么，我们就从内核页表</a:t>
            </a:r>
            <a:r>
              <a:rPr lang="en-US" altLang="zh-CN" sz="1900" dirty="0" err="1" smtClean="0">
                <a:latin typeface="Calibri" panose="020F0502020204030204" pitchFamily="34" charset="0"/>
                <a:ea typeface="幼圆" panose="02010509060101010101" pitchFamily="49" charset="-122"/>
              </a:rPr>
              <a:t>swapper_pg_dir</a:t>
            </a:r>
            <a:r>
              <a:rPr lang="zh-CN" altLang="en-US" sz="1900" dirty="0" smtClean="0">
                <a:latin typeface="Calibri" panose="020F0502020204030204" pitchFamily="34" charset="0"/>
                <a:ea typeface="幼圆" panose="02010509060101010101" pitchFamily="49" charset="-122"/>
              </a:rPr>
              <a:t>的第</a:t>
            </a:r>
            <a:r>
              <a:rPr lang="en-US" altLang="zh-CN" sz="1900" dirty="0" smtClean="0">
                <a:latin typeface="Calibri" panose="020F0502020204030204" pitchFamily="34" charset="0"/>
                <a:ea typeface="幼圆" panose="02010509060101010101" pitchFamily="49" charset="-122"/>
              </a:rPr>
              <a:t>994</a:t>
            </a:r>
            <a:r>
              <a:rPr lang="zh-CN" altLang="en-US" sz="1900" dirty="0" smtClean="0">
                <a:latin typeface="Calibri" panose="020F0502020204030204" pitchFamily="34" charset="0"/>
                <a:ea typeface="幼圆" panose="02010509060101010101" pitchFamily="49" charset="-122"/>
              </a:rPr>
              <a:t>项开始建立映射，之所以是</a:t>
            </a:r>
            <a:r>
              <a:rPr lang="en-US" altLang="zh-CN" sz="1900" dirty="0" smtClean="0">
                <a:latin typeface="Calibri" panose="020F0502020204030204" pitchFamily="34" charset="0"/>
                <a:ea typeface="幼圆" panose="02010509060101010101" pitchFamily="49" charset="-122"/>
              </a:rPr>
              <a:t>994</a:t>
            </a:r>
            <a:r>
              <a:rPr lang="zh-CN" altLang="en-US" sz="1900" dirty="0" smtClean="0">
                <a:latin typeface="Calibri" panose="020F0502020204030204" pitchFamily="34" charset="0"/>
                <a:ea typeface="幼圆" panose="02010509060101010101" pitchFamily="49" charset="-122"/>
              </a:rPr>
              <a:t>，是因为</a:t>
            </a:r>
            <a:r>
              <a:rPr lang="en-US" altLang="zh-CN" sz="1900" dirty="0" smtClean="0">
                <a:latin typeface="Calibri" panose="020F0502020204030204" pitchFamily="34" charset="0"/>
                <a:ea typeface="幼圆" panose="02010509060101010101" pitchFamily="49" charset="-122"/>
              </a:rPr>
              <a:t>994 = 768 + 896/4 + 2 </a:t>
            </a:r>
            <a:r>
              <a:rPr lang="zh-CN" altLang="en-US" sz="1900" dirty="0" smtClean="0">
                <a:latin typeface="Calibri" panose="020F0502020204030204" pitchFamily="34" charset="0"/>
                <a:ea typeface="幼圆" panose="02010509060101010101" pitchFamily="49" charset="-122"/>
              </a:rPr>
              <a:t>。</a:t>
            </a:r>
            <a:endParaRPr lang="en-US" altLang="zh-CN" sz="1900" dirty="0" smtClean="0">
              <a:latin typeface="Calibri" panose="020F0502020204030204" pitchFamily="34" charset="0"/>
              <a:ea typeface="幼圆" panose="02010509060101010101" pitchFamily="49" charset="-122"/>
            </a:endParaRPr>
          </a:p>
          <a:p>
            <a:r>
              <a:rPr lang="zh-CN" altLang="en-US" sz="1900" dirty="0" smtClean="0">
                <a:latin typeface="Calibri" panose="020F0502020204030204" pitchFamily="34" charset="0"/>
                <a:ea typeface="幼圆" panose="02010509060101010101" pitchFamily="49" charset="-122"/>
              </a:rPr>
              <a:t>假设第</a:t>
            </a:r>
            <a:r>
              <a:rPr lang="en-US" altLang="zh-CN" sz="1900" dirty="0" smtClean="0">
                <a:latin typeface="Calibri" panose="020F0502020204030204" pitchFamily="34" charset="0"/>
                <a:ea typeface="幼圆" panose="02010509060101010101" pitchFamily="49" charset="-122"/>
              </a:rPr>
              <a:t>994</a:t>
            </a:r>
            <a:r>
              <a:rPr lang="zh-CN" altLang="en-US" sz="1900" dirty="0" smtClean="0">
                <a:latin typeface="Calibri" panose="020F0502020204030204" pitchFamily="34" charset="0"/>
                <a:ea typeface="幼圆" panose="02010509060101010101" pitchFamily="49" charset="-122"/>
              </a:rPr>
              <a:t>项是空的，内核进入下一层，发现页</a:t>
            </a:r>
            <a:r>
              <a:rPr lang="zh-CN" altLang="en-US" sz="1900" dirty="0">
                <a:latin typeface="Calibri" panose="020F0502020204030204" pitchFamily="34" charset="0"/>
                <a:ea typeface="幼圆" panose="02010509060101010101" pitchFamily="49" charset="-122"/>
              </a:rPr>
              <a:t>上级目录（</a:t>
            </a:r>
            <a:r>
              <a:rPr lang="en-US" altLang="zh-CN" sz="1900" dirty="0">
                <a:latin typeface="Calibri" panose="020F0502020204030204" pitchFamily="34" charset="0"/>
                <a:ea typeface="幼圆" panose="02010509060101010101" pitchFamily="49" charset="-122"/>
              </a:rPr>
              <a:t>PUD</a:t>
            </a:r>
            <a:r>
              <a:rPr lang="zh-CN" altLang="en-US" sz="1900" dirty="0">
                <a:latin typeface="Calibri" panose="020F0502020204030204" pitchFamily="34" charset="0"/>
                <a:ea typeface="幼圆" panose="02010509060101010101" pitchFamily="49" charset="-122"/>
              </a:rPr>
              <a:t>）是空</a:t>
            </a:r>
            <a:r>
              <a:rPr lang="zh-CN" altLang="en-US" sz="1900" dirty="0" smtClean="0">
                <a:latin typeface="Calibri" panose="020F0502020204030204" pitchFamily="34" charset="0"/>
                <a:ea typeface="幼圆" panose="02010509060101010101" pitchFamily="49" charset="-122"/>
              </a:rPr>
              <a:t>的，就会先去调用</a:t>
            </a:r>
            <a:r>
              <a:rPr lang="en-US" altLang="zh-CN" sz="1900" dirty="0" err="1" smtClean="0">
                <a:latin typeface="Calibri" panose="020F0502020204030204" pitchFamily="34" charset="0"/>
                <a:ea typeface="幼圆" panose="02010509060101010101" pitchFamily="49" charset="-122"/>
              </a:rPr>
              <a:t>pud_alloc</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来分配一个页作为页上级目录，并返回该目录起始地址的</a:t>
            </a:r>
            <a:r>
              <a:rPr lang="en-US" altLang="zh-CN" sz="1900" dirty="0" err="1" smtClean="0">
                <a:latin typeface="Calibri" panose="020F0502020204030204" pitchFamily="34" charset="0"/>
                <a:ea typeface="幼圆" panose="02010509060101010101" pitchFamily="49" charset="-122"/>
              </a:rPr>
              <a:t>pud</a:t>
            </a:r>
            <a:r>
              <a:rPr lang="zh-CN" altLang="en-US" sz="1900" dirty="0" smtClean="0">
                <a:latin typeface="Calibri" panose="020F0502020204030204" pitchFamily="34" charset="0"/>
                <a:ea typeface="幼圆" panose="02010509060101010101" pitchFamily="49" charset="-122"/>
              </a:rPr>
              <a:t>的指针（</a:t>
            </a:r>
            <a:r>
              <a:rPr lang="en-US" altLang="zh-CN" sz="1900" dirty="0" err="1" smtClean="0">
                <a:latin typeface="Calibri" panose="020F0502020204030204" pitchFamily="34" charset="0"/>
                <a:ea typeface="幼圆" panose="02010509060101010101" pitchFamily="49" charset="-122"/>
              </a:rPr>
              <a:t>pud</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*），但此处内核只是</a:t>
            </a:r>
            <a:r>
              <a:rPr lang="zh-CN" altLang="en-US" sz="1900" dirty="0">
                <a:latin typeface="Calibri" panose="020F0502020204030204" pitchFamily="34" charset="0"/>
                <a:ea typeface="幼圆" panose="02010509060101010101" pitchFamily="49" charset="-122"/>
              </a:rPr>
              <a:t>把</a:t>
            </a:r>
            <a:r>
              <a:rPr lang="en-US" altLang="zh-CN" sz="1900" dirty="0" err="1" smtClean="0">
                <a:latin typeface="Calibri" panose="020F0502020204030204" pitchFamily="34" charset="0"/>
                <a:ea typeface="幼圆" panose="02010509060101010101" pitchFamily="49" charset="-122"/>
              </a:rPr>
              <a:t>pgd</a:t>
            </a:r>
            <a:r>
              <a:rPr lang="zh-CN" altLang="en-US" sz="1900" dirty="0" smtClean="0">
                <a:latin typeface="Calibri" panose="020F0502020204030204" pitchFamily="34" charset="0"/>
                <a:ea typeface="幼圆" panose="02010509060101010101" pitchFamily="49" charset="-122"/>
              </a:rPr>
              <a:t>指针强制转换成了</a:t>
            </a:r>
            <a:r>
              <a:rPr lang="en-US" altLang="zh-CN" sz="1900" dirty="0" err="1" smtClean="0">
                <a:latin typeface="Calibri" panose="020F0502020204030204" pitchFamily="34" charset="0"/>
                <a:ea typeface="幼圆" panose="02010509060101010101" pitchFamily="49" charset="-122"/>
              </a:rPr>
              <a:t>pud</a:t>
            </a:r>
            <a:r>
              <a:rPr lang="zh-CN" altLang="en-US" sz="1900" dirty="0" smtClean="0">
                <a:latin typeface="Calibri" panose="020F0502020204030204" pitchFamily="34" charset="0"/>
                <a:ea typeface="幼圆" panose="02010509060101010101" pitchFamily="49" charset="-122"/>
              </a:rPr>
              <a:t>指针。</a:t>
            </a:r>
            <a:endParaRPr lang="en-US" altLang="zh-CN" sz="1900" dirty="0" smtClean="0">
              <a:latin typeface="Calibri" panose="020F0502020204030204" pitchFamily="34" charset="0"/>
              <a:ea typeface="幼圆" panose="02010509060101010101" pitchFamily="49" charset="-122"/>
            </a:endParaRPr>
          </a:p>
          <a:p>
            <a:r>
              <a:rPr lang="zh-CN" altLang="en-US" sz="1900" dirty="0" smtClean="0">
                <a:latin typeface="Calibri" panose="020F0502020204030204" pitchFamily="34" charset="0"/>
                <a:ea typeface="幼圆" panose="02010509060101010101" pitchFamily="49" charset="-122"/>
              </a:rPr>
              <a:t>类似对</a:t>
            </a:r>
            <a:r>
              <a:rPr lang="en-US" altLang="zh-CN" sz="1900" dirty="0" err="1" smtClean="0">
                <a:latin typeface="Calibri" panose="020F0502020204030204" pitchFamily="34" charset="0"/>
                <a:ea typeface="幼圆" panose="02010509060101010101" pitchFamily="49" charset="-122"/>
              </a:rPr>
              <a:t>pud</a:t>
            </a:r>
            <a:r>
              <a:rPr lang="zh-CN" altLang="en-US" sz="1900" dirty="0" smtClean="0">
                <a:latin typeface="Calibri" panose="020F0502020204030204" pitchFamily="34" charset="0"/>
                <a:ea typeface="幼圆" panose="02010509060101010101" pitchFamily="49" charset="-122"/>
              </a:rPr>
              <a:t>的处理，进入下一层，内核会直接把</a:t>
            </a:r>
            <a:r>
              <a:rPr lang="en-US" altLang="zh-CN" sz="1900" dirty="0" err="1" smtClean="0">
                <a:latin typeface="Calibri" panose="020F0502020204030204" pitchFamily="34" charset="0"/>
                <a:ea typeface="幼圆" panose="02010509060101010101" pitchFamily="49" charset="-122"/>
              </a:rPr>
              <a:t>pud</a:t>
            </a:r>
            <a:r>
              <a:rPr lang="zh-CN" altLang="en-US" sz="1900" dirty="0" smtClean="0">
                <a:latin typeface="Calibri" panose="020F0502020204030204" pitchFamily="34" charset="0"/>
                <a:ea typeface="幼圆" panose="02010509060101010101" pitchFamily="49" charset="-122"/>
              </a:rPr>
              <a:t>指针会强制转换成</a:t>
            </a:r>
            <a:r>
              <a:rPr lang="en-US" altLang="zh-CN" sz="1900" dirty="0" err="1" smtClean="0">
                <a:latin typeface="Calibri" panose="020F0502020204030204" pitchFamily="34" charset="0"/>
                <a:ea typeface="幼圆" panose="02010509060101010101" pitchFamily="49" charset="-122"/>
              </a:rPr>
              <a:t>pmd</a:t>
            </a:r>
            <a:r>
              <a:rPr lang="zh-CN" altLang="en-US" sz="1900" dirty="0" smtClean="0">
                <a:latin typeface="Calibri" panose="020F0502020204030204" pitchFamily="34" charset="0"/>
                <a:ea typeface="幼圆" panose="02010509060101010101" pitchFamily="49" charset="-122"/>
              </a:rPr>
              <a:t>指针。</a:t>
            </a:r>
          </a:p>
        </p:txBody>
      </p:sp>
      <p:graphicFrame>
        <p:nvGraphicFramePr>
          <p:cNvPr id="5" name="表格 4"/>
          <p:cNvGraphicFramePr>
            <a:graphicFrameLocks noGrp="1"/>
          </p:cNvGraphicFramePr>
          <p:nvPr>
            <p:extLst>
              <p:ext uri="{D42A27DB-BD31-4B8C-83A1-F6EECF244321}">
                <p14:modId xmlns:p14="http://schemas.microsoft.com/office/powerpoint/2010/main" val="911560131"/>
              </p:ext>
            </p:extLst>
          </p:nvPr>
        </p:nvGraphicFramePr>
        <p:xfrm>
          <a:off x="1361667" y="4031297"/>
          <a:ext cx="1564412" cy="1927317"/>
        </p:xfrm>
        <a:graphic>
          <a:graphicData uri="http://schemas.openxmlformats.org/drawingml/2006/table">
            <a:tbl>
              <a:tblPr firstRow="1" bandRow="1">
                <a:tableStyleId>{F5AB1C69-6EDB-4FF4-983F-18BD219EF322}</a:tableStyleId>
              </a:tblPr>
              <a:tblGrid>
                <a:gridCol w="580747"/>
                <a:gridCol w="983665"/>
              </a:tblGrid>
              <a:tr h="405677">
                <a:tc gridSpan="2">
                  <a:txBody>
                    <a:bodyPr/>
                    <a:lstStyle/>
                    <a:p>
                      <a:pPr algn="ctr"/>
                      <a:r>
                        <a:rPr lang="en-US" altLang="zh-CN" b="1" dirty="0" err="1" smtClean="0">
                          <a:solidFill>
                            <a:schemeClr val="bg2">
                              <a:lumMod val="10000"/>
                            </a:schemeClr>
                          </a:solidFill>
                          <a:latin typeface="Buxton Sketch" panose="03080500000500000004" pitchFamily="66" charset="0"/>
                        </a:rPr>
                        <a:t>swapper_pg_dir</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文本框 3"/>
          <p:cNvSpPr txBox="1"/>
          <p:nvPr/>
        </p:nvSpPr>
        <p:spPr>
          <a:xfrm>
            <a:off x="384541" y="4807132"/>
            <a:ext cx="756285"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pgd</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8" name="直接箭头连接符 7"/>
          <p:cNvCxnSpPr>
            <a:endCxn id="5" idx="1"/>
          </p:cNvCxnSpPr>
          <p:nvPr/>
        </p:nvCxnSpPr>
        <p:spPr bwMode="auto">
          <a:xfrm>
            <a:off x="975360" y="4994953"/>
            <a:ext cx="386307" cy="2"/>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graphicFrame>
        <p:nvGraphicFramePr>
          <p:cNvPr id="10" name="表格 9"/>
          <p:cNvGraphicFramePr>
            <a:graphicFrameLocks noGrp="1"/>
          </p:cNvGraphicFramePr>
          <p:nvPr>
            <p:extLst>
              <p:ext uri="{D42A27DB-BD31-4B8C-83A1-F6EECF244321}">
                <p14:modId xmlns:p14="http://schemas.microsoft.com/office/powerpoint/2010/main" val="4221221942"/>
              </p:ext>
            </p:extLst>
          </p:nvPr>
        </p:nvGraphicFramePr>
        <p:xfrm>
          <a:off x="4231139" y="4031296"/>
          <a:ext cx="1564412" cy="1927317"/>
        </p:xfrm>
        <a:graphic>
          <a:graphicData uri="http://schemas.openxmlformats.org/drawingml/2006/table">
            <a:tbl>
              <a:tblPr firstRow="1" bandRow="1">
                <a:tableStyleId>{F5AB1C69-6EDB-4FF4-983F-18BD219EF322}</a:tableStyleId>
              </a:tblPr>
              <a:tblGrid>
                <a:gridCol w="580747"/>
                <a:gridCol w="983665"/>
              </a:tblGrid>
              <a:tr h="405677">
                <a:tc gridSpan="2">
                  <a:txBody>
                    <a:bodyPr/>
                    <a:lstStyle/>
                    <a:p>
                      <a:pPr algn="ctr"/>
                      <a:r>
                        <a:rPr lang="en-US" altLang="zh-CN" b="1" dirty="0" err="1" smtClean="0">
                          <a:solidFill>
                            <a:schemeClr val="bg2">
                              <a:lumMod val="10000"/>
                            </a:schemeClr>
                          </a:solidFill>
                          <a:latin typeface="Buxton Sketch" panose="03080500000500000004" pitchFamily="66" charset="0"/>
                        </a:rPr>
                        <a:t>swapper_pg_dir</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文本框 10"/>
          <p:cNvSpPr txBox="1"/>
          <p:nvPr/>
        </p:nvSpPr>
        <p:spPr>
          <a:xfrm>
            <a:off x="3288846" y="4815840"/>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pud</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12" name="直接箭头连接符 11"/>
          <p:cNvCxnSpPr>
            <a:endCxn id="10" idx="1"/>
          </p:cNvCxnSpPr>
          <p:nvPr/>
        </p:nvCxnSpPr>
        <p:spPr bwMode="auto">
          <a:xfrm flipV="1">
            <a:off x="3905792" y="4994954"/>
            <a:ext cx="325347" cy="5552"/>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544881729"/>
              </p:ext>
            </p:extLst>
          </p:nvPr>
        </p:nvGraphicFramePr>
        <p:xfrm>
          <a:off x="7008970" y="4031295"/>
          <a:ext cx="1564412" cy="1927317"/>
        </p:xfrm>
        <a:graphic>
          <a:graphicData uri="http://schemas.openxmlformats.org/drawingml/2006/table">
            <a:tbl>
              <a:tblPr firstRow="1" bandRow="1">
                <a:tableStyleId>{F5AB1C69-6EDB-4FF4-983F-18BD219EF322}</a:tableStyleId>
              </a:tblPr>
              <a:tblGrid>
                <a:gridCol w="580747"/>
                <a:gridCol w="983665"/>
              </a:tblGrid>
              <a:tr h="405677">
                <a:tc gridSpan="2">
                  <a:txBody>
                    <a:bodyPr/>
                    <a:lstStyle/>
                    <a:p>
                      <a:pPr algn="ctr"/>
                      <a:r>
                        <a:rPr lang="en-US" altLang="zh-CN" b="1" dirty="0" err="1" smtClean="0">
                          <a:solidFill>
                            <a:schemeClr val="bg2">
                              <a:lumMod val="10000"/>
                            </a:schemeClr>
                          </a:solidFill>
                          <a:latin typeface="Buxton Sketch" panose="03080500000500000004" pitchFamily="66" charset="0"/>
                        </a:rPr>
                        <a:t>swapper_pg_dir</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文本框 13"/>
          <p:cNvSpPr txBox="1"/>
          <p:nvPr/>
        </p:nvSpPr>
        <p:spPr>
          <a:xfrm>
            <a:off x="6066677" y="4815839"/>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pmd</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15" name="直接箭头连接符 14"/>
          <p:cNvCxnSpPr>
            <a:endCxn id="13" idx="1"/>
          </p:cNvCxnSpPr>
          <p:nvPr/>
        </p:nvCxnSpPr>
        <p:spPr bwMode="auto">
          <a:xfrm flipV="1">
            <a:off x="6683623" y="4994953"/>
            <a:ext cx="325347" cy="5552"/>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sp>
        <p:nvSpPr>
          <p:cNvPr id="17" name="右箭头 16"/>
          <p:cNvSpPr/>
          <p:nvPr/>
        </p:nvSpPr>
        <p:spPr bwMode="auto">
          <a:xfrm>
            <a:off x="3197404" y="4066903"/>
            <a:ext cx="661851" cy="2525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8" name="右箭头 17"/>
          <p:cNvSpPr/>
          <p:nvPr/>
        </p:nvSpPr>
        <p:spPr bwMode="auto">
          <a:xfrm>
            <a:off x="6021772" y="4066903"/>
            <a:ext cx="661851" cy="2525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79455638"/>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分配非连续内存区</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1900" dirty="0" smtClean="0">
                <a:latin typeface="Calibri" panose="020F0502020204030204" pitchFamily="34" charset="0"/>
                <a:ea typeface="幼圆" panose="02010509060101010101" pitchFamily="49" charset="-122"/>
              </a:rPr>
              <a:t>有了</a:t>
            </a:r>
            <a:r>
              <a:rPr lang="en-US" altLang="zh-CN" sz="1900" dirty="0" err="1" smtClean="0">
                <a:latin typeface="Calibri" panose="020F0502020204030204" pitchFamily="34" charset="0"/>
                <a:ea typeface="幼圆" panose="02010509060101010101" pitchFamily="49" charset="-122"/>
              </a:rPr>
              <a:t>pmd</a:t>
            </a:r>
            <a:r>
              <a:rPr lang="zh-CN" altLang="en-US" sz="1900" dirty="0" smtClean="0">
                <a:latin typeface="Calibri" panose="020F0502020204030204" pitchFamily="34" charset="0"/>
                <a:ea typeface="幼圆" panose="02010509060101010101" pitchFamily="49" charset="-122"/>
              </a:rPr>
              <a:t>指针，发现</a:t>
            </a:r>
            <a:r>
              <a:rPr lang="en-US" altLang="zh-CN" sz="1900" dirty="0" err="1" smtClean="0">
                <a:latin typeface="Calibri" panose="020F0502020204030204" pitchFamily="34" charset="0"/>
                <a:ea typeface="幼圆" panose="02010509060101010101" pitchFamily="49" charset="-122"/>
              </a:rPr>
              <a:t>pmd</a:t>
            </a:r>
            <a:r>
              <a:rPr lang="zh-CN" altLang="en-US" sz="1900" dirty="0" smtClean="0">
                <a:latin typeface="Calibri" panose="020F0502020204030204" pitchFamily="34" charset="0"/>
                <a:ea typeface="幼圆" panose="02010509060101010101" pitchFamily="49" charset="-122"/>
              </a:rPr>
              <a:t>指针指的这一项还是空的，内核就调用</a:t>
            </a:r>
            <a:r>
              <a:rPr lang="en-US" altLang="zh-CN" sz="1900" dirty="0" err="1" smtClean="0">
                <a:latin typeface="Calibri" panose="020F0502020204030204" pitchFamily="34" charset="0"/>
                <a:ea typeface="幼圆" panose="02010509060101010101" pitchFamily="49" charset="-122"/>
              </a:rPr>
              <a:t>pte_alloc_kernel</a:t>
            </a:r>
            <a:r>
              <a:rPr lang="en-US" altLang="zh-CN" sz="1900" dirty="0" smtClean="0">
                <a:latin typeface="Calibri" panose="020F0502020204030204" pitchFamily="34" charset="0"/>
                <a:ea typeface="幼圆" panose="02010509060101010101" pitchFamily="49" charset="-122"/>
              </a:rPr>
              <a:t>() </a:t>
            </a:r>
            <a:r>
              <a:rPr lang="zh-CN" altLang="en-US" sz="1900" dirty="0" smtClean="0">
                <a:latin typeface="Calibri" panose="020F0502020204030204" pitchFamily="34" charset="0"/>
                <a:ea typeface="幼圆" panose="02010509060101010101" pitchFamily="49" charset="-122"/>
              </a:rPr>
              <a:t>分配一个页，用做页表（</a:t>
            </a:r>
            <a:r>
              <a:rPr lang="en-US" altLang="zh-CN" sz="1900" dirty="0" smtClean="0">
                <a:latin typeface="Calibri" panose="020F0502020204030204" pitchFamily="34" charset="0"/>
                <a:ea typeface="幼圆" panose="02010509060101010101" pitchFamily="49" charset="-122"/>
              </a:rPr>
              <a:t>PTE</a:t>
            </a:r>
            <a:r>
              <a:rPr lang="zh-CN" altLang="en-US" sz="1900" dirty="0" smtClean="0">
                <a:latin typeface="Calibri" panose="020F0502020204030204" pitchFamily="34" charset="0"/>
                <a:ea typeface="幼圆" panose="02010509060101010101" pitchFamily="49" charset="-122"/>
              </a:rPr>
              <a:t>），并将</a:t>
            </a:r>
            <a:r>
              <a:rPr lang="en-US" altLang="zh-CN" sz="1900" dirty="0" err="1" smtClean="0">
                <a:latin typeface="Calibri" panose="020F0502020204030204" pitchFamily="34" charset="0"/>
                <a:ea typeface="幼圆" panose="02010509060101010101" pitchFamily="49" charset="-122"/>
              </a:rPr>
              <a:t>pmd</a:t>
            </a:r>
            <a:r>
              <a:rPr lang="zh-CN" altLang="en-US" sz="1900" dirty="0" smtClean="0">
                <a:latin typeface="Calibri" panose="020F0502020204030204" pitchFamily="34" charset="0"/>
                <a:ea typeface="幼圆" panose="02010509060101010101" pitchFamily="49" charset="-122"/>
              </a:rPr>
              <a:t>指针对应项指向该页表。</a:t>
            </a:r>
            <a:endParaRPr lang="en-US" altLang="zh-CN" sz="1900" dirty="0" smtClean="0">
              <a:latin typeface="Calibri" panose="020F0502020204030204" pitchFamily="34" charset="0"/>
              <a:ea typeface="幼圆" panose="02010509060101010101" pitchFamily="49"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1170945774"/>
              </p:ext>
            </p:extLst>
          </p:nvPr>
        </p:nvGraphicFramePr>
        <p:xfrm>
          <a:off x="1330981" y="2624849"/>
          <a:ext cx="1564412" cy="1927317"/>
        </p:xfrm>
        <a:graphic>
          <a:graphicData uri="http://schemas.openxmlformats.org/drawingml/2006/table">
            <a:tbl>
              <a:tblPr firstRow="1" bandRow="1">
                <a:tableStyleId>{F5AB1C69-6EDB-4FF4-983F-18BD219EF322}</a:tableStyleId>
              </a:tblPr>
              <a:tblGrid>
                <a:gridCol w="580747"/>
                <a:gridCol w="983665"/>
              </a:tblGrid>
              <a:tr h="405677">
                <a:tc gridSpan="2">
                  <a:txBody>
                    <a:bodyPr/>
                    <a:lstStyle/>
                    <a:p>
                      <a:pPr algn="ctr"/>
                      <a:r>
                        <a:rPr lang="en-US" altLang="zh-CN" b="1" dirty="0" err="1" smtClean="0">
                          <a:solidFill>
                            <a:schemeClr val="bg2">
                              <a:lumMod val="10000"/>
                            </a:schemeClr>
                          </a:solidFill>
                          <a:latin typeface="Buxton Sketch" panose="03080500000500000004" pitchFamily="66" charset="0"/>
                        </a:rPr>
                        <a:t>swapper_pg_dir</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文本框 13"/>
          <p:cNvSpPr txBox="1"/>
          <p:nvPr/>
        </p:nvSpPr>
        <p:spPr>
          <a:xfrm>
            <a:off x="388688" y="3405035"/>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pmd</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15" name="直接箭头连接符 14"/>
          <p:cNvCxnSpPr>
            <a:stCxn id="14" idx="3"/>
            <a:endCxn id="13" idx="1"/>
          </p:cNvCxnSpPr>
          <p:nvPr/>
        </p:nvCxnSpPr>
        <p:spPr bwMode="auto">
          <a:xfrm flipV="1">
            <a:off x="1118848" y="3588507"/>
            <a:ext cx="212133" cy="1194"/>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2431113858"/>
              </p:ext>
            </p:extLst>
          </p:nvPr>
        </p:nvGraphicFramePr>
        <p:xfrm>
          <a:off x="4061118" y="2624849"/>
          <a:ext cx="1564412" cy="2307727"/>
        </p:xfrm>
        <a:graphic>
          <a:graphicData uri="http://schemas.openxmlformats.org/drawingml/2006/table">
            <a:tbl>
              <a:tblPr firstRow="1" bandRow="1">
                <a:tableStyleId>{F5AB1C69-6EDB-4FF4-983F-18BD219EF322}</a:tableStyleId>
              </a:tblPr>
              <a:tblGrid>
                <a:gridCol w="719888"/>
                <a:gridCol w="844524"/>
              </a:tblGrid>
              <a:tr h="405677">
                <a:tc gridSpan="2">
                  <a:txBody>
                    <a:bodyPr/>
                    <a:lstStyle/>
                    <a:p>
                      <a:pPr algn="ctr"/>
                      <a:r>
                        <a:rPr lang="zh-CN" altLang="en-US" b="1" dirty="0" smtClean="0">
                          <a:solidFill>
                            <a:schemeClr val="bg2">
                              <a:lumMod val="10000"/>
                            </a:schemeClr>
                          </a:solidFill>
                          <a:latin typeface="幼圆" panose="02010509060101010101" pitchFamily="49" charset="-122"/>
                          <a:ea typeface="幼圆" panose="02010509060101010101" pitchFamily="49" charset="-122"/>
                        </a:rPr>
                        <a:t>页表</a:t>
                      </a:r>
                      <a:endParaRPr lang="zh-CN" altLang="en-US" b="1" dirty="0">
                        <a:solidFill>
                          <a:schemeClr val="bg2">
                            <a:lumMod val="10000"/>
                          </a:schemeClr>
                        </a:solidFill>
                        <a:latin typeface="幼圆" panose="02010509060101010101" pitchFamily="49" charset="-122"/>
                        <a:ea typeface="幼圆" panose="02010509060101010101" pitchFamily="49" charset="-122"/>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文本框 11"/>
          <p:cNvSpPr txBox="1"/>
          <p:nvPr/>
        </p:nvSpPr>
        <p:spPr>
          <a:xfrm>
            <a:off x="3213416" y="3053710"/>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pte</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18" name="直接箭头连接符 17"/>
          <p:cNvCxnSpPr/>
          <p:nvPr/>
        </p:nvCxnSpPr>
        <p:spPr bwMode="auto">
          <a:xfrm flipV="1">
            <a:off x="3847780" y="3237182"/>
            <a:ext cx="212133" cy="1194"/>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7" name="肘形连接符 6"/>
          <p:cNvCxnSpPr/>
          <p:nvPr/>
        </p:nvCxnSpPr>
        <p:spPr bwMode="auto">
          <a:xfrm flipV="1">
            <a:off x="2307771" y="3047989"/>
            <a:ext cx="1741715" cy="540518"/>
          </a:xfrm>
          <a:prstGeom prst="bentConnector3">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20356436"/>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分配非连续内存区</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1900" dirty="0" smtClean="0">
                <a:latin typeface="Calibri" panose="020F0502020204030204" pitchFamily="34" charset="0"/>
                <a:ea typeface="幼圆" panose="02010509060101010101" pitchFamily="49" charset="-122"/>
              </a:rPr>
              <a:t>接着，就根据</a:t>
            </a:r>
            <a:r>
              <a:rPr lang="en-US" altLang="zh-CN" sz="1900" dirty="0" err="1" smtClean="0">
                <a:latin typeface="Calibri" panose="020F0502020204030204" pitchFamily="34" charset="0"/>
                <a:ea typeface="幼圆" panose="02010509060101010101" pitchFamily="49" charset="-122"/>
              </a:rPr>
              <a:t>vm_struct</a:t>
            </a:r>
            <a:r>
              <a:rPr lang="zh-CN" altLang="en-US" sz="1900" dirty="0" smtClean="0">
                <a:latin typeface="Calibri" panose="020F0502020204030204" pitchFamily="34" charset="0"/>
                <a:ea typeface="幼圆" panose="02010509060101010101" pitchFamily="49" charset="-122"/>
              </a:rPr>
              <a:t>结构变量中的字段</a:t>
            </a:r>
            <a:r>
              <a:rPr lang="en-US" altLang="zh-CN" sz="1900" dirty="0" smtClean="0">
                <a:latin typeface="Calibri" panose="020F0502020204030204" pitchFamily="34" charset="0"/>
                <a:ea typeface="幼圆" panose="02010509060101010101" pitchFamily="49" charset="-122"/>
              </a:rPr>
              <a:t>pages</a:t>
            </a:r>
            <a:r>
              <a:rPr lang="zh-CN" altLang="en-US" sz="1900" dirty="0" smtClean="0">
                <a:latin typeface="Calibri" panose="020F0502020204030204" pitchFamily="34" charset="0"/>
                <a:ea typeface="幼圆" panose="02010509060101010101" pitchFamily="49" charset="-122"/>
              </a:rPr>
              <a:t>的每一项的</a:t>
            </a:r>
            <a:r>
              <a:rPr lang="en-US" altLang="zh-CN" sz="1900" dirty="0" smtClean="0">
                <a:latin typeface="Calibri" panose="020F0502020204030204" pitchFamily="34" charset="0"/>
                <a:ea typeface="幼圆" panose="02010509060101010101" pitchFamily="49" charset="-122"/>
              </a:rPr>
              <a:t>pages</a:t>
            </a:r>
            <a:r>
              <a:rPr lang="zh-CN" altLang="en-US" sz="1900" dirty="0" smtClean="0">
                <a:latin typeface="Calibri" panose="020F0502020204030204" pitchFamily="34" charset="0"/>
                <a:ea typeface="幼圆" panose="02010509060101010101" pitchFamily="49" charset="-122"/>
              </a:rPr>
              <a:t>*指针合成</a:t>
            </a:r>
            <a:r>
              <a:rPr lang="en-US" altLang="zh-CN" sz="1900" dirty="0" err="1" smtClean="0">
                <a:latin typeface="Calibri" panose="020F0502020204030204" pitchFamily="34" charset="0"/>
                <a:ea typeface="幼圆" panose="02010509060101010101" pitchFamily="49" charset="-122"/>
              </a:rPr>
              <a:t>pte</a:t>
            </a:r>
            <a:r>
              <a:rPr lang="zh-CN" altLang="en-US" sz="1900" dirty="0" smtClean="0">
                <a:latin typeface="Calibri" panose="020F0502020204030204" pitchFamily="34" charset="0"/>
                <a:ea typeface="幼圆" panose="02010509060101010101" pitchFamily="49" charset="-122"/>
              </a:rPr>
              <a:t>结构，然后填入</a:t>
            </a:r>
            <a:r>
              <a:rPr lang="en-US" altLang="zh-CN" sz="1900" dirty="0" err="1" smtClean="0">
                <a:latin typeface="Calibri" panose="020F0502020204030204" pitchFamily="34" charset="0"/>
                <a:ea typeface="幼圆" panose="02010509060101010101" pitchFamily="49" charset="-122"/>
              </a:rPr>
              <a:t>pte</a:t>
            </a:r>
            <a:r>
              <a:rPr lang="zh-CN" altLang="en-US" sz="1900" dirty="0" smtClean="0">
                <a:latin typeface="Calibri" panose="020F0502020204030204" pitchFamily="34" charset="0"/>
                <a:ea typeface="幼圆" panose="02010509060101010101" pitchFamily="49" charset="-122"/>
              </a:rPr>
              <a:t>* 指向的页表项。这里有着很多的地址边界范围检查，保证页表项指向了正确的页框。</a:t>
            </a:r>
            <a:endParaRPr lang="en-US" altLang="zh-CN" sz="1900" dirty="0" smtClean="0">
              <a:latin typeface="Calibri" panose="020F0502020204030204" pitchFamily="34" charset="0"/>
              <a:ea typeface="幼圆" panose="02010509060101010101" pitchFamily="49"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4283522036"/>
              </p:ext>
            </p:extLst>
          </p:nvPr>
        </p:nvGraphicFramePr>
        <p:xfrm>
          <a:off x="1330981" y="2624849"/>
          <a:ext cx="1564412" cy="1927317"/>
        </p:xfrm>
        <a:graphic>
          <a:graphicData uri="http://schemas.openxmlformats.org/drawingml/2006/table">
            <a:tbl>
              <a:tblPr firstRow="1" bandRow="1">
                <a:tableStyleId>{F5AB1C69-6EDB-4FF4-983F-18BD219EF322}</a:tableStyleId>
              </a:tblPr>
              <a:tblGrid>
                <a:gridCol w="580747"/>
                <a:gridCol w="983665"/>
              </a:tblGrid>
              <a:tr h="405677">
                <a:tc gridSpan="2">
                  <a:txBody>
                    <a:bodyPr/>
                    <a:lstStyle/>
                    <a:p>
                      <a:pPr algn="ctr"/>
                      <a:r>
                        <a:rPr lang="en-US" altLang="zh-CN" b="1" dirty="0" err="1" smtClean="0">
                          <a:solidFill>
                            <a:schemeClr val="bg2">
                              <a:lumMod val="10000"/>
                            </a:schemeClr>
                          </a:solidFill>
                          <a:latin typeface="Buxton Sketch" panose="03080500000500000004" pitchFamily="66" charset="0"/>
                        </a:rPr>
                        <a:t>swapper_pg_dir</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4" name="文本框 23"/>
          <p:cNvSpPr txBox="1"/>
          <p:nvPr/>
        </p:nvSpPr>
        <p:spPr>
          <a:xfrm>
            <a:off x="388688" y="3405035"/>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pmd</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25" name="直接箭头连接符 24"/>
          <p:cNvCxnSpPr>
            <a:stCxn id="24" idx="3"/>
            <a:endCxn id="23" idx="1"/>
          </p:cNvCxnSpPr>
          <p:nvPr/>
        </p:nvCxnSpPr>
        <p:spPr bwMode="auto">
          <a:xfrm flipV="1">
            <a:off x="1118848" y="3588507"/>
            <a:ext cx="212133" cy="1194"/>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graphicFrame>
        <p:nvGraphicFramePr>
          <p:cNvPr id="26" name="表格 25"/>
          <p:cNvGraphicFramePr>
            <a:graphicFrameLocks noGrp="1"/>
          </p:cNvGraphicFramePr>
          <p:nvPr>
            <p:extLst>
              <p:ext uri="{D42A27DB-BD31-4B8C-83A1-F6EECF244321}">
                <p14:modId xmlns:p14="http://schemas.microsoft.com/office/powerpoint/2010/main" val="3470426184"/>
              </p:ext>
            </p:extLst>
          </p:nvPr>
        </p:nvGraphicFramePr>
        <p:xfrm>
          <a:off x="4061118" y="2624849"/>
          <a:ext cx="1564412" cy="2307727"/>
        </p:xfrm>
        <a:graphic>
          <a:graphicData uri="http://schemas.openxmlformats.org/drawingml/2006/table">
            <a:tbl>
              <a:tblPr firstRow="1" bandRow="1">
                <a:tableStyleId>{F5AB1C69-6EDB-4FF4-983F-18BD219EF322}</a:tableStyleId>
              </a:tblPr>
              <a:tblGrid>
                <a:gridCol w="719888"/>
                <a:gridCol w="844524"/>
              </a:tblGrid>
              <a:tr h="405677">
                <a:tc gridSpan="2">
                  <a:txBody>
                    <a:bodyPr/>
                    <a:lstStyle/>
                    <a:p>
                      <a:pPr algn="ctr"/>
                      <a:r>
                        <a:rPr lang="zh-CN" altLang="en-US" b="1" dirty="0" smtClean="0">
                          <a:solidFill>
                            <a:schemeClr val="bg2">
                              <a:lumMod val="10000"/>
                            </a:schemeClr>
                          </a:solidFill>
                          <a:latin typeface="幼圆" panose="02010509060101010101" pitchFamily="49" charset="-122"/>
                          <a:ea typeface="幼圆" panose="02010509060101010101" pitchFamily="49" charset="-122"/>
                        </a:rPr>
                        <a:t>页表</a:t>
                      </a:r>
                      <a:endParaRPr lang="zh-CN" altLang="en-US" b="1" dirty="0">
                        <a:solidFill>
                          <a:schemeClr val="bg2">
                            <a:lumMod val="10000"/>
                          </a:schemeClr>
                        </a:solidFill>
                        <a:latin typeface="幼圆" panose="02010509060101010101" pitchFamily="49" charset="-122"/>
                        <a:ea typeface="幼圆" panose="02010509060101010101" pitchFamily="49" charset="-122"/>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7" name="文本框 26"/>
          <p:cNvSpPr txBox="1"/>
          <p:nvPr/>
        </p:nvSpPr>
        <p:spPr>
          <a:xfrm>
            <a:off x="3213416" y="3053710"/>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pte</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28" name="直接箭头连接符 27"/>
          <p:cNvCxnSpPr/>
          <p:nvPr/>
        </p:nvCxnSpPr>
        <p:spPr bwMode="auto">
          <a:xfrm flipV="1">
            <a:off x="3847780" y="3237182"/>
            <a:ext cx="212133" cy="1194"/>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29" name="肘形连接符 28"/>
          <p:cNvCxnSpPr/>
          <p:nvPr/>
        </p:nvCxnSpPr>
        <p:spPr bwMode="auto">
          <a:xfrm flipV="1">
            <a:off x="2307771" y="3047989"/>
            <a:ext cx="1741715" cy="540518"/>
          </a:xfrm>
          <a:prstGeom prst="bentConnector3">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2839311868"/>
              </p:ext>
            </p:extLst>
          </p:nvPr>
        </p:nvGraphicFramePr>
        <p:xfrm>
          <a:off x="6739003" y="2624849"/>
          <a:ext cx="1873774" cy="3448957"/>
        </p:xfrm>
        <a:graphic>
          <a:graphicData uri="http://schemas.openxmlformats.org/drawingml/2006/table">
            <a:tbl>
              <a:tblPr firstRow="1" bandRow="1">
                <a:tableStyleId>{F5AB1C69-6EDB-4FF4-983F-18BD219EF322}</a:tableStyleId>
              </a:tblPr>
              <a:tblGrid>
                <a:gridCol w="715534"/>
                <a:gridCol w="1158240"/>
              </a:tblGrid>
              <a:tr h="405677">
                <a:tc gridSpan="2">
                  <a:txBody>
                    <a:bodyPr/>
                    <a:lstStyle/>
                    <a:p>
                      <a:pPr marL="0" algn="ctr" defTabSz="914400" rtl="0" eaLnBrk="1" latinLnBrk="0" hangingPunct="1"/>
                      <a:r>
                        <a:rPr lang="en-US" altLang="zh-CN" sz="1800" kern="1200" dirty="0" smtClean="0">
                          <a:solidFill>
                            <a:schemeClr val="bg2">
                              <a:lumMod val="10000"/>
                            </a:schemeClr>
                          </a:solidFill>
                          <a:latin typeface="Buxton Sketch" panose="03080500000500000004" pitchFamily="66" charset="0"/>
                          <a:ea typeface="+mn-ea"/>
                          <a:cs typeface="+mn-cs"/>
                        </a:rPr>
                        <a:t>pages[</a:t>
                      </a:r>
                      <a:r>
                        <a:rPr lang="en-US" altLang="zh-CN" sz="1800" kern="1200" dirty="0" err="1" smtClean="0">
                          <a:solidFill>
                            <a:schemeClr val="bg2">
                              <a:lumMod val="10000"/>
                            </a:schemeClr>
                          </a:solidFill>
                          <a:latin typeface="Buxton Sketch" panose="03080500000500000004" pitchFamily="66" charset="0"/>
                          <a:ea typeface="+mn-ea"/>
                          <a:cs typeface="+mn-cs"/>
                        </a:rPr>
                        <a:t>nr_pages</a:t>
                      </a:r>
                      <a:r>
                        <a:rPr lang="en-US" altLang="zh-CN" sz="1800" kern="1200" dirty="0" smtClean="0">
                          <a:solidFill>
                            <a:schemeClr val="bg2">
                              <a:lumMod val="10000"/>
                            </a:schemeClr>
                          </a:solidFill>
                          <a:latin typeface="Buxton Sketch" panose="03080500000500000004" pitchFamily="66" charset="0"/>
                          <a:ea typeface="+mn-ea"/>
                          <a:cs typeface="+mn-cs"/>
                        </a:rPr>
                        <a:t>]</a:t>
                      </a:r>
                      <a:endParaRPr lang="zh-CN" altLang="en-US" sz="1800" kern="1200" dirty="0">
                        <a:solidFill>
                          <a:schemeClr val="bg2">
                            <a:lumMod val="10000"/>
                          </a:schemeClr>
                        </a:solidFill>
                        <a:latin typeface="Buxton Sketch" panose="03080500000500000004" pitchFamily="66" charset="0"/>
                        <a:ea typeface="+mn-ea"/>
                        <a:cs typeface="+mn-cs"/>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2">
                              <a:lumMod val="10000"/>
                            </a:schemeClr>
                          </a:solidFill>
                          <a:latin typeface="Buxton Sketch" panose="03080500000500000004" pitchFamily="66" charset="0"/>
                        </a:rPr>
                        <a:t>……</a:t>
                      </a:r>
                      <a:endParaRPr lang="zh-CN" altLang="en-US" dirty="0" smtClean="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1535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5" name="直接箭头连接符 34"/>
          <p:cNvCxnSpPr/>
          <p:nvPr/>
        </p:nvCxnSpPr>
        <p:spPr bwMode="auto">
          <a:xfrm>
            <a:off x="5207726" y="3237182"/>
            <a:ext cx="1532708" cy="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bwMode="auto">
          <a:xfrm>
            <a:off x="5207726" y="3588507"/>
            <a:ext cx="1532708" cy="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37" name="直接箭头连接符 36"/>
          <p:cNvCxnSpPr/>
          <p:nvPr/>
        </p:nvCxnSpPr>
        <p:spPr bwMode="auto">
          <a:xfrm>
            <a:off x="5207726" y="4730702"/>
            <a:ext cx="1532708" cy="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33015899"/>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分配非连续内存区</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1900" dirty="0" smtClean="0">
                <a:latin typeface="Calibri" panose="020F0502020204030204" pitchFamily="34" charset="0"/>
                <a:ea typeface="幼圆" panose="02010509060101010101" pitchFamily="49" charset="-122"/>
              </a:rPr>
              <a:t>此时，第一次大循环就执行完了，内核就回到最上层的页全局目录中，此时会检查地址范围，发现还剩下</a:t>
            </a:r>
            <a:r>
              <a:rPr lang="en-US" altLang="zh-CN" sz="1900" dirty="0" smtClean="0">
                <a:latin typeface="Calibri" panose="020F0502020204030204" pitchFamily="34" charset="0"/>
                <a:ea typeface="幼圆" panose="02010509060101010101" pitchFamily="49" charset="-122"/>
              </a:rPr>
              <a:t>2MB</a:t>
            </a:r>
            <a:r>
              <a:rPr lang="zh-CN" altLang="en-US" sz="1900" dirty="0" smtClean="0">
                <a:latin typeface="Calibri" panose="020F0502020204030204" pitchFamily="34" charset="0"/>
                <a:ea typeface="幼圆" panose="02010509060101010101" pitchFamily="49" charset="-122"/>
              </a:rPr>
              <a:t>没有建立映射，于是内核会继续这个过程，再一次的一级一级的向下建立映射，直到完成。</a:t>
            </a:r>
            <a:endParaRPr lang="en-US" altLang="zh-CN" sz="1900" dirty="0" smtClean="0">
              <a:latin typeface="Calibri" panose="020F0502020204030204" pitchFamily="34" charset="0"/>
              <a:ea typeface="幼圆" panose="02010509060101010101" pitchFamily="49"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3573823869"/>
              </p:ext>
            </p:extLst>
          </p:nvPr>
        </p:nvGraphicFramePr>
        <p:xfrm>
          <a:off x="1330981" y="2354885"/>
          <a:ext cx="1564412" cy="1927317"/>
        </p:xfrm>
        <a:graphic>
          <a:graphicData uri="http://schemas.openxmlformats.org/drawingml/2006/table">
            <a:tbl>
              <a:tblPr firstRow="1" bandRow="1">
                <a:tableStyleId>{F5AB1C69-6EDB-4FF4-983F-18BD219EF322}</a:tableStyleId>
              </a:tblPr>
              <a:tblGrid>
                <a:gridCol w="580747"/>
                <a:gridCol w="983665"/>
              </a:tblGrid>
              <a:tr h="405677">
                <a:tc gridSpan="2">
                  <a:txBody>
                    <a:bodyPr/>
                    <a:lstStyle/>
                    <a:p>
                      <a:pPr algn="ctr"/>
                      <a:r>
                        <a:rPr lang="en-US" altLang="zh-CN" b="1" dirty="0" err="1" smtClean="0">
                          <a:solidFill>
                            <a:schemeClr val="bg2">
                              <a:lumMod val="10000"/>
                            </a:schemeClr>
                          </a:solidFill>
                          <a:latin typeface="Buxton Sketch" panose="03080500000500000004" pitchFamily="66" charset="0"/>
                        </a:rPr>
                        <a:t>swapper_pg_dir</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4" name="文本框 23"/>
          <p:cNvSpPr txBox="1"/>
          <p:nvPr/>
        </p:nvSpPr>
        <p:spPr>
          <a:xfrm>
            <a:off x="388688" y="3135071"/>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pmd</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25" name="直接箭头连接符 24"/>
          <p:cNvCxnSpPr>
            <a:stCxn id="24" idx="3"/>
            <a:endCxn id="23" idx="1"/>
          </p:cNvCxnSpPr>
          <p:nvPr/>
        </p:nvCxnSpPr>
        <p:spPr bwMode="auto">
          <a:xfrm flipV="1">
            <a:off x="1118848" y="3318543"/>
            <a:ext cx="212133" cy="1194"/>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graphicFrame>
        <p:nvGraphicFramePr>
          <p:cNvPr id="26" name="表格 25"/>
          <p:cNvGraphicFramePr>
            <a:graphicFrameLocks noGrp="1"/>
          </p:cNvGraphicFramePr>
          <p:nvPr>
            <p:extLst>
              <p:ext uri="{D42A27DB-BD31-4B8C-83A1-F6EECF244321}">
                <p14:modId xmlns:p14="http://schemas.microsoft.com/office/powerpoint/2010/main" val="1299950846"/>
              </p:ext>
            </p:extLst>
          </p:nvPr>
        </p:nvGraphicFramePr>
        <p:xfrm>
          <a:off x="4061118" y="2354885"/>
          <a:ext cx="1564412" cy="2307727"/>
        </p:xfrm>
        <a:graphic>
          <a:graphicData uri="http://schemas.openxmlformats.org/drawingml/2006/table">
            <a:tbl>
              <a:tblPr firstRow="1" bandRow="1">
                <a:tableStyleId>{F5AB1C69-6EDB-4FF4-983F-18BD219EF322}</a:tableStyleId>
              </a:tblPr>
              <a:tblGrid>
                <a:gridCol w="719888"/>
                <a:gridCol w="844524"/>
              </a:tblGrid>
              <a:tr h="405677">
                <a:tc gridSpan="2">
                  <a:txBody>
                    <a:bodyPr/>
                    <a:lstStyle/>
                    <a:p>
                      <a:pPr algn="ctr"/>
                      <a:r>
                        <a:rPr lang="zh-CN" altLang="en-US" b="1" dirty="0" smtClean="0">
                          <a:solidFill>
                            <a:schemeClr val="bg2">
                              <a:lumMod val="10000"/>
                            </a:schemeClr>
                          </a:solidFill>
                          <a:latin typeface="幼圆" panose="02010509060101010101" pitchFamily="49" charset="-122"/>
                          <a:ea typeface="幼圆" panose="02010509060101010101" pitchFamily="49" charset="-122"/>
                        </a:rPr>
                        <a:t>页表</a:t>
                      </a:r>
                      <a:endParaRPr lang="zh-CN" altLang="en-US" b="1" dirty="0">
                        <a:solidFill>
                          <a:schemeClr val="bg2">
                            <a:lumMod val="10000"/>
                          </a:schemeClr>
                        </a:solidFill>
                        <a:latin typeface="幼圆" panose="02010509060101010101" pitchFamily="49" charset="-122"/>
                        <a:ea typeface="幼圆" panose="02010509060101010101" pitchFamily="49" charset="-122"/>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7" name="文本框 26"/>
          <p:cNvSpPr txBox="1"/>
          <p:nvPr/>
        </p:nvSpPr>
        <p:spPr>
          <a:xfrm>
            <a:off x="3213416" y="2783746"/>
            <a:ext cx="730160" cy="369332"/>
          </a:xfrm>
          <a:prstGeom prst="rect">
            <a:avLst/>
          </a:prstGeom>
          <a:noFill/>
        </p:spPr>
        <p:txBody>
          <a:bodyPr wrap="square" rtlCol="0">
            <a:spAutoFit/>
          </a:bodyPr>
          <a:lstStyle/>
          <a:p>
            <a:r>
              <a:rPr lang="en-US" altLang="zh-CN" dirty="0" err="1" smtClean="0">
                <a:latin typeface="Consolas" panose="020B0609020204030204" pitchFamily="49" charset="0"/>
                <a:cs typeface="Consolas" panose="020B0609020204030204" pitchFamily="49" charset="0"/>
              </a:rPr>
              <a:t>pte</a:t>
            </a:r>
            <a:r>
              <a:rPr lang="zh-CN" altLang="en-US"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28" name="直接箭头连接符 27"/>
          <p:cNvCxnSpPr/>
          <p:nvPr/>
        </p:nvCxnSpPr>
        <p:spPr bwMode="auto">
          <a:xfrm flipV="1">
            <a:off x="3847780" y="2967218"/>
            <a:ext cx="212133" cy="1194"/>
          </a:xfrm>
          <a:prstGeom prst="straightConnector1">
            <a:avLst/>
          </a:prstGeom>
          <a:ln>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29" name="肘形连接符 28"/>
          <p:cNvCxnSpPr/>
          <p:nvPr/>
        </p:nvCxnSpPr>
        <p:spPr bwMode="auto">
          <a:xfrm flipV="1">
            <a:off x="2307771" y="2778025"/>
            <a:ext cx="1741715" cy="540518"/>
          </a:xfrm>
          <a:prstGeom prst="bentConnector3">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150958246"/>
              </p:ext>
            </p:extLst>
          </p:nvPr>
        </p:nvGraphicFramePr>
        <p:xfrm>
          <a:off x="6739003" y="2354885"/>
          <a:ext cx="1873774" cy="3448957"/>
        </p:xfrm>
        <a:graphic>
          <a:graphicData uri="http://schemas.openxmlformats.org/drawingml/2006/table">
            <a:tbl>
              <a:tblPr firstRow="1" bandRow="1">
                <a:tableStyleId>{F5AB1C69-6EDB-4FF4-983F-18BD219EF322}</a:tableStyleId>
              </a:tblPr>
              <a:tblGrid>
                <a:gridCol w="715534"/>
                <a:gridCol w="1158240"/>
              </a:tblGrid>
              <a:tr h="405677">
                <a:tc gridSpan="2">
                  <a:txBody>
                    <a:bodyPr/>
                    <a:lstStyle/>
                    <a:p>
                      <a:pPr marL="0" algn="ctr" defTabSz="914400" rtl="0" eaLnBrk="1" latinLnBrk="0" hangingPunct="1"/>
                      <a:r>
                        <a:rPr lang="en-US" altLang="zh-CN" sz="1800" kern="1200" dirty="0" smtClean="0">
                          <a:solidFill>
                            <a:schemeClr val="bg2">
                              <a:lumMod val="10000"/>
                            </a:schemeClr>
                          </a:solidFill>
                          <a:latin typeface="Buxton Sketch" panose="03080500000500000004" pitchFamily="66" charset="0"/>
                          <a:ea typeface="+mn-ea"/>
                          <a:cs typeface="+mn-cs"/>
                        </a:rPr>
                        <a:t>pages[</a:t>
                      </a:r>
                      <a:r>
                        <a:rPr lang="en-US" altLang="zh-CN" sz="1800" kern="1200" dirty="0" err="1" smtClean="0">
                          <a:solidFill>
                            <a:schemeClr val="bg2">
                              <a:lumMod val="10000"/>
                            </a:schemeClr>
                          </a:solidFill>
                          <a:latin typeface="Buxton Sketch" panose="03080500000500000004" pitchFamily="66" charset="0"/>
                          <a:ea typeface="+mn-ea"/>
                          <a:cs typeface="+mn-cs"/>
                        </a:rPr>
                        <a:t>nr_pages</a:t>
                      </a:r>
                      <a:r>
                        <a:rPr lang="en-US" altLang="zh-CN" sz="1800" kern="1200" dirty="0" smtClean="0">
                          <a:solidFill>
                            <a:schemeClr val="bg2">
                              <a:lumMod val="10000"/>
                            </a:schemeClr>
                          </a:solidFill>
                          <a:latin typeface="Buxton Sketch" panose="03080500000500000004" pitchFamily="66" charset="0"/>
                          <a:ea typeface="+mn-ea"/>
                          <a:cs typeface="+mn-cs"/>
                        </a:rPr>
                        <a:t>]</a:t>
                      </a:r>
                      <a:endParaRPr lang="zh-CN" altLang="en-US" sz="1800" kern="1200" dirty="0">
                        <a:solidFill>
                          <a:schemeClr val="bg2">
                            <a:lumMod val="10000"/>
                          </a:schemeClr>
                        </a:solidFill>
                        <a:latin typeface="Buxton Sketch" panose="03080500000500000004" pitchFamily="66" charset="0"/>
                        <a:ea typeface="+mn-ea"/>
                        <a:cs typeface="+mn-cs"/>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2">
                              <a:lumMod val="10000"/>
                            </a:schemeClr>
                          </a:solidFill>
                          <a:latin typeface="Buxton Sketch" panose="03080500000500000004" pitchFamily="66" charset="0"/>
                        </a:rPr>
                        <a:t>……</a:t>
                      </a:r>
                      <a:endParaRPr lang="zh-CN" altLang="en-US" dirty="0" smtClean="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1535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5" name="直接箭头连接符 34"/>
          <p:cNvCxnSpPr/>
          <p:nvPr/>
        </p:nvCxnSpPr>
        <p:spPr bwMode="auto">
          <a:xfrm>
            <a:off x="5207726" y="2967218"/>
            <a:ext cx="1532708" cy="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36" name="直接箭头连接符 35"/>
          <p:cNvCxnSpPr/>
          <p:nvPr/>
        </p:nvCxnSpPr>
        <p:spPr bwMode="auto">
          <a:xfrm>
            <a:off x="5207726" y="3318543"/>
            <a:ext cx="1532708" cy="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37" name="直接箭头连接符 36"/>
          <p:cNvCxnSpPr/>
          <p:nvPr/>
        </p:nvCxnSpPr>
        <p:spPr bwMode="auto">
          <a:xfrm>
            <a:off x="5207726" y="4460738"/>
            <a:ext cx="1532708" cy="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graphicFrame>
        <p:nvGraphicFramePr>
          <p:cNvPr id="15" name="表格 14"/>
          <p:cNvGraphicFramePr>
            <a:graphicFrameLocks noGrp="1"/>
          </p:cNvGraphicFramePr>
          <p:nvPr>
            <p:extLst>
              <p:ext uri="{D42A27DB-BD31-4B8C-83A1-F6EECF244321}">
                <p14:modId xmlns:p14="http://schemas.microsoft.com/office/powerpoint/2010/main" val="1371977627"/>
              </p:ext>
            </p:extLst>
          </p:nvPr>
        </p:nvGraphicFramePr>
        <p:xfrm>
          <a:off x="4059913" y="4806348"/>
          <a:ext cx="1564412" cy="1927317"/>
        </p:xfrm>
        <a:graphic>
          <a:graphicData uri="http://schemas.openxmlformats.org/drawingml/2006/table">
            <a:tbl>
              <a:tblPr firstRow="1" bandRow="1">
                <a:tableStyleId>{F5AB1C69-6EDB-4FF4-983F-18BD219EF322}</a:tableStyleId>
              </a:tblPr>
              <a:tblGrid>
                <a:gridCol w="719888"/>
                <a:gridCol w="844524"/>
              </a:tblGrid>
              <a:tr h="405677">
                <a:tc gridSpan="2">
                  <a:txBody>
                    <a:bodyPr/>
                    <a:lstStyle/>
                    <a:p>
                      <a:pPr algn="ctr"/>
                      <a:r>
                        <a:rPr lang="zh-CN" altLang="en-US" b="1" dirty="0" smtClean="0">
                          <a:solidFill>
                            <a:schemeClr val="bg2">
                              <a:lumMod val="10000"/>
                            </a:schemeClr>
                          </a:solidFill>
                          <a:latin typeface="幼圆" panose="02010509060101010101" pitchFamily="49" charset="-122"/>
                          <a:ea typeface="幼圆" panose="02010509060101010101" pitchFamily="49" charset="-122"/>
                        </a:rPr>
                        <a:t>页表</a:t>
                      </a:r>
                      <a:endParaRPr lang="zh-CN" altLang="en-US" b="1" dirty="0">
                        <a:solidFill>
                          <a:schemeClr val="bg2">
                            <a:lumMod val="10000"/>
                          </a:schemeClr>
                        </a:solidFill>
                        <a:latin typeface="幼圆" panose="02010509060101010101" pitchFamily="49" charset="-122"/>
                        <a:ea typeface="幼圆" panose="02010509060101010101" pitchFamily="49" charset="-122"/>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511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6" name="肘形连接符 15"/>
          <p:cNvCxnSpPr/>
          <p:nvPr/>
        </p:nvCxnSpPr>
        <p:spPr bwMode="auto">
          <a:xfrm>
            <a:off x="2307770" y="3740625"/>
            <a:ext cx="1741716" cy="1475809"/>
          </a:xfrm>
          <a:prstGeom prst="bentConnector3">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bwMode="auto">
          <a:xfrm flipV="1">
            <a:off x="5142412" y="4824549"/>
            <a:ext cx="1598022" cy="57236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cxnSp>
        <p:nvCxnSpPr>
          <p:cNvPr id="20" name="直接箭头连接符 19"/>
          <p:cNvCxnSpPr/>
          <p:nvPr/>
        </p:nvCxnSpPr>
        <p:spPr bwMode="auto">
          <a:xfrm flipV="1">
            <a:off x="5175069" y="5602933"/>
            <a:ext cx="1598022" cy="572360"/>
          </a:xfrm>
          <a:prstGeom prst="straightConnector1">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725316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释放非</a:t>
            </a:r>
            <a:r>
              <a:rPr lang="zh-CN" altLang="en-US" sz="3600" dirty="0" smtClean="0">
                <a:latin typeface="幼圆" panose="02010509060101010101" pitchFamily="49" charset="-122"/>
                <a:ea typeface="幼圆" panose="02010509060101010101" pitchFamily="49" charset="-122"/>
              </a:rPr>
              <a:t>连续内存区</a:t>
            </a:r>
            <a:endParaRPr lang="zh-CN" altLang="en-US" sz="3600" dirty="0">
              <a:latin typeface="幼圆" panose="02010509060101010101" pitchFamily="49" charset="-122"/>
              <a:ea typeface="幼圆" panose="02010509060101010101" pitchFamily="49" charset="-122"/>
            </a:endParaRPr>
          </a:p>
        </p:txBody>
      </p:sp>
      <p:sp>
        <p:nvSpPr>
          <p:cNvPr id="21" name="内容占位符 2"/>
          <p:cNvSpPr>
            <a:spLocks noGrp="1"/>
          </p:cNvSpPr>
          <p:nvPr>
            <p:ph idx="1"/>
          </p:nvPr>
        </p:nvSpPr>
        <p:spPr>
          <a:xfrm>
            <a:off x="900113" y="1341438"/>
            <a:ext cx="7856537" cy="4895850"/>
          </a:xfrm>
        </p:spPr>
        <p:txBody>
          <a:bodyPr/>
          <a:lstStyle/>
          <a:p>
            <a:r>
              <a:rPr lang="zh-CN" altLang="en-US" sz="2000" dirty="0" smtClean="0">
                <a:latin typeface="Calibri" panose="020F0502020204030204" pitchFamily="34" charset="0"/>
                <a:ea typeface="幼圆" panose="02010509060101010101" pitchFamily="49" charset="-122"/>
              </a:rPr>
              <a:t>内核通过</a:t>
            </a:r>
            <a:r>
              <a:rPr lang="en-US" altLang="zh-CN" sz="2000" dirty="0" err="1">
                <a:latin typeface="Calibri" panose="020F0502020204030204" pitchFamily="34" charset="0"/>
                <a:ea typeface="幼圆" panose="02010509060101010101" pitchFamily="49" charset="-122"/>
              </a:rPr>
              <a:t>vfree</a:t>
            </a:r>
            <a:r>
              <a:rPr lang="en-US" altLang="zh-CN" sz="2000" dirty="0">
                <a:latin typeface="Calibri" panose="020F0502020204030204" pitchFamily="34" charset="0"/>
                <a:ea typeface="幼圆" panose="02010509060101010101" pitchFamily="49" charset="-122"/>
              </a:rPr>
              <a:t>(</a:t>
            </a:r>
            <a:r>
              <a:rPr lang="en-US" altLang="zh-CN" sz="2000" dirty="0" err="1">
                <a:latin typeface="Calibri" panose="020F0502020204030204" pitchFamily="34" charset="0"/>
                <a:ea typeface="幼圆" panose="02010509060101010101" pitchFamily="49" charset="-122"/>
              </a:rPr>
              <a:t>const</a:t>
            </a:r>
            <a:r>
              <a:rPr lang="en-US" altLang="zh-CN" sz="2000" dirty="0">
                <a:latin typeface="Calibri" panose="020F0502020204030204" pitchFamily="34" charset="0"/>
                <a:ea typeface="幼圆" panose="02010509060101010101" pitchFamily="49" charset="-122"/>
              </a:rPr>
              <a:t> void *</a:t>
            </a:r>
            <a:r>
              <a:rPr lang="en-US" altLang="zh-CN" sz="2000" dirty="0" err="1">
                <a:latin typeface="Calibri" panose="020F0502020204030204" pitchFamily="34" charset="0"/>
                <a:ea typeface="幼圆" panose="02010509060101010101" pitchFamily="49" charset="-122"/>
              </a:rPr>
              <a:t>addr</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函数来释放非连续内存区，该函数本质是调用</a:t>
            </a:r>
            <a:r>
              <a:rPr lang="en-US" altLang="zh-CN" sz="2000" dirty="0" smtClean="0">
                <a:latin typeface="Calibri" panose="020F0502020204030204" pitchFamily="34" charset="0"/>
                <a:ea typeface="幼圆" panose="02010509060101010101" pitchFamily="49" charset="-122"/>
              </a:rPr>
              <a:t>__</a:t>
            </a:r>
            <a:r>
              <a:rPr lang="en-US" altLang="zh-CN" sz="2000" dirty="0" err="1" smtClean="0">
                <a:latin typeface="Calibri" panose="020F0502020204030204" pitchFamily="34" charset="0"/>
                <a:ea typeface="幼圆" panose="02010509060101010101" pitchFamily="49" charset="-122"/>
              </a:rPr>
              <a:t>vummap</a:t>
            </a:r>
            <a:r>
              <a:rPr lang="en-US" altLang="zh-CN" sz="2000" dirty="0" smtClean="0">
                <a:latin typeface="Calibri" panose="020F0502020204030204" pitchFamily="34" charset="0"/>
                <a:ea typeface="幼圆" panose="02010509060101010101" pitchFamily="49" charset="-122"/>
              </a:rPr>
              <a:t>( ) </a:t>
            </a:r>
            <a:r>
              <a:rPr lang="zh-CN" altLang="en-US" sz="2000" dirty="0" smtClean="0">
                <a:latin typeface="Calibri" panose="020F0502020204030204" pitchFamily="34" charset="0"/>
                <a:ea typeface="幼圆" panose="02010509060101010101" pitchFamily="49" charset="-122"/>
              </a:rPr>
              <a:t>函数。</a:t>
            </a:r>
            <a:endParaRPr lang="en-US" altLang="zh-CN" sz="2000" dirty="0" smtClean="0">
              <a:latin typeface="Calibri" panose="020F0502020204030204" pitchFamily="34" charset="0"/>
              <a:ea typeface="幼圆" panose="02010509060101010101" pitchFamily="49" charset="-122"/>
            </a:endParaRPr>
          </a:p>
          <a:p>
            <a:r>
              <a:rPr lang="en-US" altLang="zh-CN" sz="2000" dirty="0">
                <a:latin typeface="Calibri" panose="020F0502020204030204" pitchFamily="34" charset="0"/>
                <a:ea typeface="幼圆" panose="02010509060101010101" pitchFamily="49" charset="-122"/>
              </a:rPr>
              <a:t>__</a:t>
            </a:r>
            <a:r>
              <a:rPr lang="en-US" altLang="zh-CN" sz="2000" dirty="0" err="1">
                <a:latin typeface="Calibri" panose="020F0502020204030204" pitchFamily="34" charset="0"/>
                <a:ea typeface="幼圆" panose="02010509060101010101" pitchFamily="49" charset="-122"/>
              </a:rPr>
              <a:t>vummap</a:t>
            </a:r>
            <a:r>
              <a:rPr lang="en-US" altLang="zh-CN" sz="2000" dirty="0">
                <a:latin typeface="Calibri" panose="020F0502020204030204" pitchFamily="34" charset="0"/>
                <a:ea typeface="幼圆" panose="02010509060101010101" pitchFamily="49" charset="-122"/>
              </a:rPr>
              <a:t>(</a:t>
            </a:r>
            <a:r>
              <a:rPr lang="en-US" altLang="zh-CN" sz="2000" dirty="0" err="1">
                <a:latin typeface="Calibri" panose="020F0502020204030204" pitchFamily="34" charset="0"/>
                <a:ea typeface="幼圆" panose="02010509060101010101" pitchFamily="49" charset="-122"/>
              </a:rPr>
              <a:t>const</a:t>
            </a:r>
            <a:r>
              <a:rPr lang="en-US" altLang="zh-CN" sz="2000" dirty="0">
                <a:latin typeface="Calibri" panose="020F0502020204030204" pitchFamily="34" charset="0"/>
                <a:ea typeface="幼圆" panose="02010509060101010101" pitchFamily="49" charset="-122"/>
              </a:rPr>
              <a:t> void *</a:t>
            </a:r>
            <a:r>
              <a:rPr lang="en-US" altLang="zh-CN" sz="2000" dirty="0" err="1">
                <a:latin typeface="Calibri" panose="020F0502020204030204" pitchFamily="34" charset="0"/>
                <a:ea typeface="幼圆" panose="02010509060101010101" pitchFamily="49" charset="-122"/>
              </a:rPr>
              <a:t>addr</a:t>
            </a:r>
            <a:r>
              <a:rPr lang="en-US" altLang="zh-CN" sz="2000" dirty="0">
                <a:latin typeface="Calibri" panose="020F0502020204030204" pitchFamily="34" charset="0"/>
                <a:ea typeface="幼圆" panose="02010509060101010101" pitchFamily="49" charset="-122"/>
              </a:rPr>
              <a:t>, </a:t>
            </a:r>
            <a:r>
              <a:rPr lang="en-US" altLang="zh-CN" sz="2000" dirty="0" err="1">
                <a:latin typeface="Calibri" panose="020F0502020204030204" pitchFamily="34" charset="0"/>
                <a:ea typeface="幼圆" panose="02010509060101010101" pitchFamily="49" charset="-122"/>
              </a:rPr>
              <a:t>int</a:t>
            </a:r>
            <a:r>
              <a:rPr lang="en-US" altLang="zh-CN" sz="2000" dirty="0">
                <a:latin typeface="Calibri" panose="020F0502020204030204" pitchFamily="34" charset="0"/>
                <a:ea typeface="幼圆" panose="02010509060101010101" pitchFamily="49" charset="-122"/>
              </a:rPr>
              <a:t> </a:t>
            </a:r>
            <a:r>
              <a:rPr lang="en-US" altLang="zh-CN" sz="2000" dirty="0" err="1">
                <a:latin typeface="Calibri" panose="020F0502020204030204" pitchFamily="34" charset="0"/>
                <a:ea typeface="幼圆" panose="02010509060101010101" pitchFamily="49" charset="-122"/>
              </a:rPr>
              <a:t>deallocate_pages</a:t>
            </a:r>
            <a:r>
              <a:rPr lang="en-US" altLang="zh-CN" sz="2000" dirty="0">
                <a:latin typeface="Calibri" panose="020F0502020204030204" pitchFamily="34" charset="0"/>
                <a:ea typeface="幼圆" panose="02010509060101010101" pitchFamily="49" charset="-122"/>
              </a:rPr>
              <a:t> </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 完成一下几点任务：</a:t>
            </a:r>
            <a:endParaRPr lang="en-US" altLang="zh-CN" sz="2000" dirty="0" smtClean="0">
              <a:latin typeface="Calibri" panose="020F0502020204030204" pitchFamily="34" charset="0"/>
              <a:ea typeface="幼圆" panose="02010509060101010101" pitchFamily="49" charset="-122"/>
            </a:endParaRPr>
          </a:p>
          <a:p>
            <a:pPr lvl="1"/>
            <a:r>
              <a:rPr lang="zh-CN" altLang="en-US" sz="2000" dirty="0" smtClean="0">
                <a:latin typeface="Calibri" panose="020F0502020204030204" pitchFamily="34" charset="0"/>
                <a:ea typeface="幼圆" panose="02010509060101010101" pitchFamily="49" charset="-122"/>
              </a:rPr>
              <a:t>调用</a:t>
            </a:r>
            <a:r>
              <a:rPr lang="en-US" altLang="zh-CN" sz="2000" dirty="0" err="1" smtClean="0">
                <a:latin typeface="Calibri" panose="020F0502020204030204" pitchFamily="34" charset="0"/>
                <a:ea typeface="幼圆" panose="02010509060101010101" pitchFamily="49" charset="-122"/>
              </a:rPr>
              <a:t>remove_vm_area</a:t>
            </a:r>
            <a:r>
              <a:rPr lang="en-US" altLang="zh-CN" sz="2000" dirty="0" smtClean="0">
                <a:latin typeface="Calibri" panose="020F0502020204030204" pitchFamily="34" charset="0"/>
                <a:ea typeface="幼圆" panose="02010509060101010101" pitchFamily="49" charset="-122"/>
              </a:rPr>
              <a:t>(</a:t>
            </a:r>
            <a:r>
              <a:rPr lang="en-US" altLang="zh-CN" sz="2000" dirty="0" err="1" smtClean="0">
                <a:latin typeface="Calibri" panose="020F0502020204030204" pitchFamily="34" charset="0"/>
                <a:ea typeface="幼圆" panose="02010509060101010101" pitchFamily="49" charset="-122"/>
              </a:rPr>
              <a:t>addr</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来从红黑树上寻找该地址对应的</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结构，从而找到</a:t>
            </a:r>
            <a:r>
              <a:rPr lang="en-US" altLang="zh-CN" sz="2000" dirty="0" err="1" smtClean="0">
                <a:latin typeface="Calibri" panose="020F0502020204030204" pitchFamily="34" charset="0"/>
                <a:ea typeface="幼圆" panose="02010509060101010101" pitchFamily="49" charset="-122"/>
              </a:rPr>
              <a:t>vm_struct</a:t>
            </a:r>
            <a:r>
              <a:rPr lang="zh-CN" altLang="en-US" sz="2000" dirty="0" smtClean="0">
                <a:latin typeface="Calibri" panose="020F0502020204030204" pitchFamily="34" charset="0"/>
                <a:ea typeface="幼圆" panose="02010509060101010101" pitchFamily="49" charset="-122"/>
              </a:rPr>
              <a:t>结构，然后从</a:t>
            </a:r>
            <a:r>
              <a:rPr lang="en-US" altLang="zh-CN" sz="2000" dirty="0" err="1" smtClean="0">
                <a:latin typeface="Calibri" panose="020F0502020204030204" pitchFamily="34" charset="0"/>
                <a:ea typeface="幼圆" panose="02010509060101010101" pitchFamily="49" charset="-122"/>
              </a:rPr>
              <a:t>vmlist</a:t>
            </a:r>
            <a:r>
              <a:rPr lang="zh-CN" altLang="en-US" sz="2000" dirty="0" smtClean="0">
                <a:latin typeface="Calibri" panose="020F0502020204030204" pitchFamily="34" charset="0"/>
                <a:ea typeface="幼圆" panose="02010509060101010101" pitchFamily="49" charset="-122"/>
              </a:rPr>
              <a:t>把该</a:t>
            </a:r>
            <a:r>
              <a:rPr lang="en-US" altLang="zh-CN" sz="2000" dirty="0" err="1" smtClean="0">
                <a:latin typeface="Calibri" panose="020F0502020204030204" pitchFamily="34" charset="0"/>
                <a:ea typeface="幼圆" panose="02010509060101010101" pitchFamily="49" charset="-122"/>
              </a:rPr>
              <a:t>vm_struct</a:t>
            </a:r>
            <a:r>
              <a:rPr lang="zh-CN" altLang="en-US" sz="2000" dirty="0" smtClean="0">
                <a:latin typeface="Calibri" panose="020F0502020204030204" pitchFamily="34" charset="0"/>
                <a:ea typeface="幼圆" panose="02010509060101010101" pitchFamily="49" charset="-122"/>
              </a:rPr>
              <a:t>结构移除。接着在调用</a:t>
            </a:r>
            <a:r>
              <a:rPr lang="en-US" altLang="zh-CN" sz="2000" dirty="0" err="1">
                <a:latin typeface="Calibri" panose="020F0502020204030204" pitchFamily="34" charset="0"/>
                <a:ea typeface="幼圆" panose="02010509060101010101" pitchFamily="49" charset="-122"/>
              </a:rPr>
              <a:t>free_unmap_vmap_area</a:t>
            </a:r>
            <a:r>
              <a:rPr lang="en-US" altLang="zh-CN" sz="2000" dirty="0">
                <a:latin typeface="Calibri" panose="020F0502020204030204" pitchFamily="34" charset="0"/>
                <a:ea typeface="幼圆" panose="02010509060101010101" pitchFamily="49" charset="-122"/>
              </a:rPr>
              <a:t>(</a:t>
            </a:r>
            <a:r>
              <a:rPr lang="en-US" altLang="zh-CN" sz="2000" dirty="0" err="1">
                <a:latin typeface="Calibri" panose="020F0502020204030204" pitchFamily="34" charset="0"/>
                <a:ea typeface="幼圆" panose="02010509060101010101" pitchFamily="49" charset="-122"/>
              </a:rPr>
              <a:t>va</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函数，该函数会接触这一非连续内存区的线性地址与物理地址之间的映射，并释放</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a:t>
            </a:r>
            <a:endParaRPr lang="en-US" altLang="zh-CN" sz="2000" dirty="0" smtClean="0">
              <a:latin typeface="Calibri" panose="020F0502020204030204" pitchFamily="34" charset="0"/>
              <a:ea typeface="幼圆" panose="02010509060101010101" pitchFamily="49" charset="-122"/>
            </a:endParaRPr>
          </a:p>
          <a:p>
            <a:pPr lvl="1"/>
            <a:r>
              <a:rPr lang="zh-CN" altLang="en-US" sz="2000" dirty="0" smtClean="0">
                <a:latin typeface="Calibri" panose="020F0502020204030204" pitchFamily="34" charset="0"/>
                <a:ea typeface="幼圆" panose="02010509060101010101" pitchFamily="49" charset="-122"/>
              </a:rPr>
              <a:t>如果</a:t>
            </a:r>
            <a:r>
              <a:rPr lang="en-US" altLang="zh-CN" sz="2000" dirty="0" err="1" smtClean="0">
                <a:latin typeface="Calibri" panose="020F0502020204030204" pitchFamily="34" charset="0"/>
                <a:ea typeface="幼圆" panose="02010509060101010101" pitchFamily="49" charset="-122"/>
              </a:rPr>
              <a:t>deallocate_pages</a:t>
            </a:r>
            <a:r>
              <a:rPr lang="zh-CN" altLang="en-US" sz="2000" dirty="0">
                <a:latin typeface="Calibri" panose="020F0502020204030204" pitchFamily="34" charset="0"/>
                <a:ea typeface="幼圆" panose="02010509060101010101" pitchFamily="49" charset="-122"/>
              </a:rPr>
              <a:t>被</a:t>
            </a:r>
            <a:r>
              <a:rPr lang="zh-CN" altLang="en-US" sz="2000" dirty="0" smtClean="0">
                <a:latin typeface="Calibri" panose="020F0502020204030204" pitchFamily="34" charset="0"/>
                <a:ea typeface="幼圆" panose="02010509060101010101" pitchFamily="49" charset="-122"/>
              </a:rPr>
              <a:t>置位，就把该</a:t>
            </a:r>
            <a:r>
              <a:rPr lang="en-US" altLang="zh-CN" sz="2000" dirty="0" err="1" smtClean="0">
                <a:latin typeface="Calibri" panose="020F0502020204030204" pitchFamily="34" charset="0"/>
                <a:ea typeface="幼圆" panose="02010509060101010101" pitchFamily="49" charset="-122"/>
              </a:rPr>
              <a:t>vm_struct</a:t>
            </a:r>
            <a:r>
              <a:rPr lang="zh-CN" altLang="en-US" sz="2000" dirty="0" smtClean="0">
                <a:latin typeface="Calibri" panose="020F0502020204030204" pitchFamily="34" charset="0"/>
                <a:ea typeface="幼圆" panose="02010509060101010101" pitchFamily="49" charset="-122"/>
              </a:rPr>
              <a:t>结构的</a:t>
            </a:r>
            <a:r>
              <a:rPr lang="en-US" altLang="zh-CN" sz="2000" dirty="0" smtClean="0">
                <a:latin typeface="Calibri" panose="020F0502020204030204" pitchFamily="34" charset="0"/>
                <a:ea typeface="幼圆" panose="02010509060101010101" pitchFamily="49" charset="-122"/>
              </a:rPr>
              <a:t>pages[</a:t>
            </a:r>
            <a:r>
              <a:rPr lang="en-US" altLang="zh-CN" sz="2000" dirty="0" err="1" smtClean="0">
                <a:latin typeface="Calibri" panose="020F0502020204030204" pitchFamily="34" charset="0"/>
                <a:ea typeface="幼圆" panose="02010509060101010101" pitchFamily="49" charset="-122"/>
              </a:rPr>
              <a:t>nr_pages</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的每一项指向的页框调用</a:t>
            </a:r>
            <a:r>
              <a:rPr lang="en-US" altLang="zh-CN" sz="2000" dirty="0" err="1" smtClean="0">
                <a:latin typeface="Calibri" panose="020F0502020204030204" pitchFamily="34" charset="0"/>
                <a:ea typeface="幼圆" panose="02010509060101010101" pitchFamily="49" charset="-122"/>
              </a:rPr>
              <a:t>free_page</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函数进行回收，归还给相应管理区。并根据</a:t>
            </a:r>
            <a:r>
              <a:rPr lang="en-US" altLang="zh-CN" sz="2000" dirty="0" smtClean="0">
                <a:latin typeface="Calibri" panose="020F0502020204030204" pitchFamily="34" charset="0"/>
                <a:ea typeface="幼圆" panose="02010509060101010101" pitchFamily="49" charset="-122"/>
              </a:rPr>
              <a:t>pages</a:t>
            </a:r>
            <a:r>
              <a:rPr lang="zh-CN" altLang="en-US" sz="2000" dirty="0" smtClean="0">
                <a:latin typeface="Calibri" panose="020F0502020204030204" pitchFamily="34" charset="0"/>
                <a:ea typeface="幼圆" panose="02010509060101010101" pitchFamily="49" charset="-122"/>
              </a:rPr>
              <a:t>数组分配的位置调用</a:t>
            </a:r>
            <a:r>
              <a:rPr lang="en-US" altLang="zh-CN" sz="2000" dirty="0" err="1" smtClean="0">
                <a:latin typeface="Calibri" panose="020F0502020204030204" pitchFamily="34" charset="0"/>
                <a:ea typeface="幼圆" panose="02010509060101010101" pitchFamily="49" charset="-122"/>
              </a:rPr>
              <a:t>vfree</a:t>
            </a:r>
            <a:r>
              <a:rPr lang="en-US" altLang="zh-CN" sz="2000" dirty="0" smtClean="0">
                <a:latin typeface="Calibri" panose="020F0502020204030204" pitchFamily="34" charset="0"/>
                <a:ea typeface="幼圆" panose="02010509060101010101" pitchFamily="49" charset="-122"/>
              </a:rPr>
              <a:t>( )</a:t>
            </a:r>
            <a:r>
              <a:rPr lang="zh-CN" altLang="en-US" sz="2000" dirty="0" smtClean="0">
                <a:latin typeface="Calibri" panose="020F0502020204030204" pitchFamily="34" charset="0"/>
                <a:ea typeface="幼圆" panose="02010509060101010101" pitchFamily="49" charset="-122"/>
              </a:rPr>
              <a:t>或是</a:t>
            </a:r>
            <a:r>
              <a:rPr lang="en-US" altLang="zh-CN" sz="2000" dirty="0" err="1" smtClean="0">
                <a:latin typeface="Calibri" panose="020F0502020204030204" pitchFamily="34" charset="0"/>
                <a:ea typeface="幼圆" panose="02010509060101010101" pitchFamily="49" charset="-122"/>
              </a:rPr>
              <a:t>kfree</a:t>
            </a:r>
            <a:r>
              <a:rPr lang="en-US" altLang="zh-CN" sz="2000" dirty="0" smtClean="0">
                <a:latin typeface="Calibri" panose="020F0502020204030204" pitchFamily="34" charset="0"/>
                <a:ea typeface="幼圆" panose="02010509060101010101" pitchFamily="49" charset="-122"/>
              </a:rPr>
              <a:t>( )</a:t>
            </a:r>
            <a:r>
              <a:rPr lang="zh-CN" altLang="en-US" sz="2000" dirty="0" smtClean="0">
                <a:latin typeface="Calibri" panose="020F0502020204030204" pitchFamily="34" charset="0"/>
                <a:ea typeface="幼圆" panose="02010509060101010101" pitchFamily="49" charset="-122"/>
              </a:rPr>
              <a:t>函数释放。</a:t>
            </a:r>
            <a:endParaRPr lang="en-US" altLang="zh-CN" sz="2000" dirty="0" smtClean="0">
              <a:latin typeface="Calibri" panose="020F0502020204030204" pitchFamily="34" charset="0"/>
              <a:ea typeface="幼圆" panose="02010509060101010101" pitchFamily="49" charset="-122"/>
            </a:endParaRPr>
          </a:p>
          <a:p>
            <a:pPr lvl="1"/>
            <a:r>
              <a:rPr lang="zh-CN" altLang="en-US" sz="2000" dirty="0" smtClean="0">
                <a:latin typeface="Calibri" panose="020F0502020204030204" pitchFamily="34" charset="0"/>
                <a:ea typeface="幼圆" panose="02010509060101010101" pitchFamily="49" charset="-122"/>
              </a:rPr>
              <a:t>最后，调用</a:t>
            </a:r>
            <a:r>
              <a:rPr lang="en-US" altLang="zh-CN" sz="2000" dirty="0" err="1" smtClean="0">
                <a:latin typeface="Calibri" panose="020F0502020204030204" pitchFamily="34" charset="0"/>
                <a:ea typeface="幼圆" panose="02010509060101010101" pitchFamily="49" charset="-122"/>
              </a:rPr>
              <a:t>kfree_node</a:t>
            </a:r>
            <a:r>
              <a:rPr lang="en-US" altLang="zh-CN" sz="2000" dirty="0" smtClean="0">
                <a:latin typeface="Calibri" panose="020F0502020204030204" pitchFamily="34" charset="0"/>
                <a:ea typeface="幼圆" panose="02010509060101010101" pitchFamily="49" charset="-122"/>
              </a:rPr>
              <a:t>() </a:t>
            </a:r>
            <a:r>
              <a:rPr lang="zh-CN" altLang="en-US" sz="2000" dirty="0" smtClean="0">
                <a:latin typeface="Calibri" panose="020F0502020204030204" pitchFamily="34" charset="0"/>
                <a:ea typeface="幼圆" panose="02010509060101010101" pitchFamily="49" charset="-122"/>
              </a:rPr>
              <a:t>函数释放掉该</a:t>
            </a:r>
            <a:r>
              <a:rPr lang="en-US" altLang="zh-CN" sz="2000" dirty="0" err="1" smtClean="0">
                <a:latin typeface="Calibri" panose="020F0502020204030204" pitchFamily="34" charset="0"/>
                <a:ea typeface="幼圆" panose="02010509060101010101" pitchFamily="49" charset="-122"/>
              </a:rPr>
              <a:t>vm_struct</a:t>
            </a:r>
            <a:r>
              <a:rPr lang="zh-CN" altLang="en-US" sz="2000" dirty="0" smtClean="0">
                <a:latin typeface="Calibri" panose="020F0502020204030204" pitchFamily="34" charset="0"/>
                <a:ea typeface="幼圆" panose="02010509060101010101" pitchFamily="49" charset="-122"/>
              </a:rPr>
              <a:t>结构变量。</a:t>
            </a:r>
            <a:endParaRPr lang="en-US" altLang="zh-CN" sz="2000" dirty="0" smtClean="0">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val="59059569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释放非</a:t>
            </a:r>
            <a:r>
              <a:rPr lang="zh-CN" altLang="en-US" sz="3600" dirty="0" smtClean="0">
                <a:latin typeface="幼圆" panose="02010509060101010101" pitchFamily="49" charset="-122"/>
                <a:ea typeface="幼圆" panose="02010509060101010101" pitchFamily="49" charset="-122"/>
              </a:rPr>
              <a:t>连续内存区</a:t>
            </a:r>
            <a:endParaRPr lang="zh-CN" altLang="en-US" sz="3600" dirty="0">
              <a:latin typeface="幼圆" panose="02010509060101010101" pitchFamily="49" charset="-122"/>
              <a:ea typeface="幼圆" panose="02010509060101010101" pitchFamily="49" charset="-122"/>
            </a:endParaRPr>
          </a:p>
        </p:txBody>
      </p:sp>
      <p:sp>
        <p:nvSpPr>
          <p:cNvPr id="21" name="内容占位符 2"/>
          <p:cNvSpPr>
            <a:spLocks noGrp="1"/>
          </p:cNvSpPr>
          <p:nvPr>
            <p:ph idx="1"/>
          </p:nvPr>
        </p:nvSpPr>
        <p:spPr>
          <a:xfrm>
            <a:off x="900113" y="1341438"/>
            <a:ext cx="7856537" cy="4895850"/>
          </a:xfrm>
        </p:spPr>
        <p:txBody>
          <a:bodyPr/>
          <a:lstStyle/>
          <a:p>
            <a:r>
              <a:rPr lang="zh-CN" altLang="en-US" sz="2000" dirty="0" smtClean="0">
                <a:latin typeface="Calibri" panose="020F0502020204030204" pitchFamily="34" charset="0"/>
                <a:ea typeface="幼圆" panose="02010509060101010101" pitchFamily="49" charset="-122"/>
              </a:rPr>
              <a:t>调用</a:t>
            </a:r>
            <a:r>
              <a:rPr lang="en-US" altLang="zh-CN" sz="2000" dirty="0" err="1">
                <a:latin typeface="Calibri" panose="020F0502020204030204" pitchFamily="34" charset="0"/>
                <a:ea typeface="幼圆" panose="02010509060101010101" pitchFamily="49" charset="-122"/>
              </a:rPr>
              <a:t>free_unmap_vmap_area</a:t>
            </a:r>
            <a:r>
              <a:rPr lang="en-US" altLang="zh-CN" sz="2000" dirty="0">
                <a:latin typeface="Calibri" panose="020F0502020204030204" pitchFamily="34" charset="0"/>
                <a:ea typeface="幼圆" panose="02010509060101010101" pitchFamily="49" charset="-122"/>
              </a:rPr>
              <a:t>(</a:t>
            </a:r>
            <a:r>
              <a:rPr lang="en-US" altLang="zh-CN" sz="2000" dirty="0" err="1">
                <a:latin typeface="Calibri" panose="020F0502020204030204" pitchFamily="34" charset="0"/>
                <a:ea typeface="幼圆" panose="02010509060101010101" pitchFamily="49" charset="-122"/>
              </a:rPr>
              <a:t>va</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函数在接触映射并释放</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结构变量时，内核采取了一种叫做</a:t>
            </a:r>
            <a:r>
              <a:rPr lang="en-US" altLang="zh-CN" sz="2000" dirty="0" smtClean="0">
                <a:latin typeface="Calibri" panose="020F0502020204030204" pitchFamily="34" charset="0"/>
                <a:ea typeface="幼圆" panose="02010509060101010101" pitchFamily="49" charset="-122"/>
              </a:rPr>
              <a:t>VM_LAZY_FREE</a:t>
            </a:r>
            <a:r>
              <a:rPr lang="zh-CN" altLang="en-US" sz="2000" dirty="0" smtClean="0">
                <a:latin typeface="Calibri" panose="020F0502020204030204" pitchFamily="34" charset="0"/>
                <a:ea typeface="幼圆" panose="02010509060101010101" pitchFamily="49" charset="-122"/>
              </a:rPr>
              <a:t>的技术。</a:t>
            </a:r>
            <a:endParaRPr lang="en-US" altLang="zh-CN" sz="2000" dirty="0" smtClean="0">
              <a:latin typeface="Calibri" panose="020F0502020204030204" pitchFamily="34" charset="0"/>
              <a:ea typeface="幼圆" panose="02010509060101010101" pitchFamily="49" charset="-122"/>
            </a:endParaRPr>
          </a:p>
          <a:p>
            <a:r>
              <a:rPr lang="zh-CN" altLang="en-US" sz="2000" dirty="0" smtClean="0">
                <a:latin typeface="Calibri" panose="020F0502020204030204" pitchFamily="34" charset="0"/>
                <a:ea typeface="幼圆" panose="02010509060101010101" pitchFamily="49" charset="-122"/>
              </a:rPr>
              <a:t>简而言之，该技术就是在释放一个</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结构和解除对应的地址映射时，并不真正的释放，而是简单的把</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结构的</a:t>
            </a:r>
            <a:r>
              <a:rPr lang="en-US" altLang="zh-CN" sz="2000" dirty="0" smtClean="0">
                <a:latin typeface="Calibri" panose="020F0502020204030204" pitchFamily="34" charset="0"/>
                <a:ea typeface="幼圆" panose="02010509060101010101" pitchFamily="49" charset="-122"/>
              </a:rPr>
              <a:t>flag</a:t>
            </a:r>
            <a:r>
              <a:rPr lang="zh-CN" altLang="en-US" sz="2000" dirty="0" smtClean="0">
                <a:latin typeface="Calibri" panose="020F0502020204030204" pitchFamily="34" charset="0"/>
                <a:ea typeface="幼圆" panose="02010509060101010101" pitchFamily="49" charset="-122"/>
              </a:rPr>
              <a:t>字段加上一个</a:t>
            </a:r>
            <a:r>
              <a:rPr lang="en-US" altLang="zh-CN" sz="2000" dirty="0" smtClean="0">
                <a:latin typeface="Calibri" panose="020F0502020204030204" pitchFamily="34" charset="0"/>
                <a:ea typeface="幼圆" panose="02010509060101010101" pitchFamily="49" charset="-122"/>
              </a:rPr>
              <a:t>VM_LAZY_FREE</a:t>
            </a:r>
            <a:r>
              <a:rPr lang="zh-CN" altLang="en-US" sz="2000" dirty="0" smtClean="0">
                <a:latin typeface="Calibri" panose="020F0502020204030204" pitchFamily="34" charset="0"/>
                <a:ea typeface="幼圆" panose="02010509060101010101" pitchFamily="49" charset="-122"/>
              </a:rPr>
              <a:t>属性。</a:t>
            </a:r>
            <a:endParaRPr lang="en-US" altLang="zh-CN" sz="2000" dirty="0" smtClean="0">
              <a:latin typeface="Calibri" panose="020F0502020204030204" pitchFamily="34" charset="0"/>
              <a:ea typeface="幼圆" panose="02010509060101010101" pitchFamily="49" charset="-122"/>
            </a:endParaRPr>
          </a:p>
          <a:p>
            <a:endParaRPr lang="en-US" altLang="zh-CN" sz="2000" dirty="0" smtClean="0">
              <a:latin typeface="Calibri" panose="020F0502020204030204" pitchFamily="34" charset="0"/>
              <a:ea typeface="幼圆" panose="02010509060101010101" pitchFamily="49" charset="-122"/>
            </a:endParaRPr>
          </a:p>
          <a:p>
            <a:r>
              <a:rPr lang="zh-CN" altLang="en-US" sz="2000" dirty="0" smtClean="0">
                <a:latin typeface="Calibri" panose="020F0502020204030204" pitchFamily="34" charset="0"/>
                <a:ea typeface="幼圆" panose="02010509060101010101" pitchFamily="49" charset="-122"/>
              </a:rPr>
              <a:t>内核通过一个</a:t>
            </a:r>
            <a:r>
              <a:rPr lang="en-US" altLang="zh-CN" sz="2000" dirty="0" err="1" smtClean="0">
                <a:latin typeface="Calibri" panose="020F0502020204030204" pitchFamily="34" charset="0"/>
                <a:ea typeface="幼圆" panose="02010509060101010101" pitchFamily="49" charset="-122"/>
              </a:rPr>
              <a:t>vmap_lazy_nr</a:t>
            </a:r>
            <a:r>
              <a:rPr lang="zh-CN" altLang="en-US" sz="2000" dirty="0" smtClean="0">
                <a:latin typeface="Calibri" panose="020F0502020204030204" pitchFamily="34" charset="0"/>
                <a:ea typeface="幼圆" panose="02010509060101010101" pitchFamily="49" charset="-122"/>
              </a:rPr>
              <a:t>变量记录有多少个</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结构映射的页处于</a:t>
            </a:r>
            <a:r>
              <a:rPr lang="en-US" altLang="zh-CN" sz="2000" dirty="0" err="1" smtClean="0">
                <a:latin typeface="Calibri" panose="020F0502020204030204" pitchFamily="34" charset="0"/>
                <a:ea typeface="幼圆" panose="02010509060101010101" pitchFamily="49" charset="-122"/>
              </a:rPr>
              <a:t>Lazy_Free</a:t>
            </a:r>
            <a:r>
              <a:rPr lang="zh-CN" altLang="en-US" sz="2000" dirty="0" smtClean="0">
                <a:latin typeface="Calibri" panose="020F0502020204030204" pitchFamily="34" charset="0"/>
                <a:ea typeface="幼圆" panose="02010509060101010101" pitchFamily="49" charset="-122"/>
              </a:rPr>
              <a:t>，当这个变量的大小超过给定的上限时（</a:t>
            </a:r>
            <a:r>
              <a:rPr lang="en-US" altLang="zh-CN" sz="2000" dirty="0" err="1" smtClean="0">
                <a:latin typeface="Calibri" panose="020F0502020204030204" pitchFamily="34" charset="0"/>
                <a:ea typeface="幼圆" panose="02010509060101010101" pitchFamily="49" charset="-122"/>
              </a:rPr>
              <a:t>lazy_max_pages</a:t>
            </a:r>
            <a:r>
              <a:rPr lang="en-US" altLang="zh-CN" sz="2000" dirty="0" smtClean="0">
                <a:latin typeface="Calibri" panose="020F0502020204030204" pitchFamily="34" charset="0"/>
                <a:ea typeface="幼圆" panose="02010509060101010101" pitchFamily="49" charset="-122"/>
              </a:rPr>
              <a:t> </a:t>
            </a:r>
            <a:r>
              <a:rPr lang="zh-CN" altLang="en-US" sz="2000" dirty="0" smtClean="0">
                <a:latin typeface="Calibri" panose="020F0502020204030204" pitchFamily="34" charset="0"/>
                <a:ea typeface="幼圆" panose="02010509060101010101" pitchFamily="49" charset="-122"/>
              </a:rPr>
              <a:t>），内核就真的开始去释放结构，解除映射。</a:t>
            </a:r>
            <a:endParaRPr lang="en-US" altLang="zh-CN" sz="2000" dirty="0" smtClean="0">
              <a:latin typeface="Calibri" panose="020F0502020204030204" pitchFamily="34" charset="0"/>
              <a:ea typeface="幼圆" panose="02010509060101010101" pitchFamily="49" charset="-122"/>
            </a:endParaRPr>
          </a:p>
          <a:p>
            <a:r>
              <a:rPr lang="zh-CN" altLang="en-US" sz="2000" dirty="0" smtClean="0">
                <a:latin typeface="Calibri" panose="020F0502020204030204" pitchFamily="34" charset="0"/>
                <a:ea typeface="幼圆" panose="02010509060101010101" pitchFamily="49" charset="-122"/>
              </a:rPr>
              <a:t>内核调用</a:t>
            </a:r>
            <a:r>
              <a:rPr lang="en-US" altLang="zh-CN" sz="2000" dirty="0">
                <a:latin typeface="Calibri" panose="020F0502020204030204" pitchFamily="34" charset="0"/>
                <a:ea typeface="幼圆" panose="02010509060101010101" pitchFamily="49" charset="-122"/>
              </a:rPr>
              <a:t>__</a:t>
            </a:r>
            <a:r>
              <a:rPr lang="en-US" altLang="zh-CN" sz="2000" dirty="0" err="1" smtClean="0">
                <a:latin typeface="Calibri" panose="020F0502020204030204" pitchFamily="34" charset="0"/>
                <a:ea typeface="幼圆" panose="02010509060101010101" pitchFamily="49" charset="-122"/>
              </a:rPr>
              <a:t>purge_vmap_area_lazy</a:t>
            </a:r>
            <a:r>
              <a:rPr lang="en-US" altLang="zh-CN" sz="2000" dirty="0" smtClean="0">
                <a:latin typeface="Calibri" panose="020F0502020204030204" pitchFamily="34" charset="0"/>
                <a:ea typeface="幼圆" panose="02010509060101010101" pitchFamily="49" charset="-122"/>
              </a:rPr>
              <a:t>() </a:t>
            </a:r>
            <a:r>
              <a:rPr lang="zh-CN" altLang="en-US" sz="2000" dirty="0" smtClean="0">
                <a:latin typeface="Calibri" panose="020F0502020204030204" pitchFamily="34" charset="0"/>
                <a:ea typeface="幼圆" panose="02010509060101010101" pitchFamily="49" charset="-122"/>
              </a:rPr>
              <a:t>函数根据</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结构串成的链表一个个检查该</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是否处于</a:t>
            </a:r>
            <a:r>
              <a:rPr lang="en-US" altLang="zh-CN" sz="2000" dirty="0" err="1" smtClean="0">
                <a:latin typeface="Calibri" panose="020F0502020204030204" pitchFamily="34" charset="0"/>
                <a:ea typeface="幼圆" panose="02010509060101010101" pitchFamily="49" charset="-122"/>
              </a:rPr>
              <a:t>lazy_free</a:t>
            </a:r>
            <a:r>
              <a:rPr lang="zh-CN" altLang="en-US" sz="2000" dirty="0" smtClean="0">
                <a:latin typeface="Calibri" panose="020F0502020204030204" pitchFamily="34" charset="0"/>
                <a:ea typeface="幼圆" panose="02010509060101010101" pitchFamily="49" charset="-122"/>
              </a:rPr>
              <a:t>模式，如果是，那就解除该</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对应的线性地址空间的映射，然后把该</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结构根据其字段</a:t>
            </a:r>
            <a:r>
              <a:rPr lang="en-US" altLang="zh-CN" sz="2000" dirty="0" err="1" smtClean="0">
                <a:latin typeface="Calibri" panose="020F0502020204030204" pitchFamily="34" charset="0"/>
                <a:ea typeface="幼圆" panose="02010509060101010101" pitchFamily="49" charset="-122"/>
              </a:rPr>
              <a:t>purge_list</a:t>
            </a:r>
            <a:r>
              <a:rPr lang="zh-CN" altLang="en-US" sz="2000" dirty="0" smtClean="0">
                <a:latin typeface="Calibri" panose="020F0502020204030204" pitchFamily="34" charset="0"/>
                <a:ea typeface="幼圆" panose="02010509060101010101" pitchFamily="49" charset="-122"/>
              </a:rPr>
              <a:t>加入到一个</a:t>
            </a:r>
            <a:r>
              <a:rPr lang="en-US" altLang="zh-CN" sz="2000" dirty="0" err="1" smtClean="0">
                <a:latin typeface="Calibri" panose="020F0502020204030204" pitchFamily="34" charset="0"/>
                <a:ea typeface="幼圆" panose="02010509060101010101" pitchFamily="49" charset="-122"/>
              </a:rPr>
              <a:t>valist</a:t>
            </a:r>
            <a:r>
              <a:rPr lang="zh-CN" altLang="en-US" sz="2000" dirty="0" smtClean="0">
                <a:latin typeface="Calibri" panose="020F0502020204030204" pitchFamily="34" charset="0"/>
                <a:ea typeface="幼圆" panose="02010509060101010101" pitchFamily="49" charset="-122"/>
              </a:rPr>
              <a:t>的链表上。</a:t>
            </a:r>
            <a:endParaRPr lang="en-US" altLang="zh-CN" sz="2000" dirty="0" smtClean="0">
              <a:latin typeface="Calibri" panose="020F0502020204030204" pitchFamily="34" charset="0"/>
              <a:ea typeface="幼圆" panose="02010509060101010101" pitchFamily="49" charset="-122"/>
            </a:endParaRPr>
          </a:p>
          <a:p>
            <a:r>
              <a:rPr lang="zh-CN" altLang="en-US" sz="2000" dirty="0" smtClean="0">
                <a:latin typeface="Calibri" panose="020F0502020204030204" pitchFamily="34" charset="0"/>
                <a:ea typeface="幼圆" panose="02010509060101010101" pitchFamily="49" charset="-122"/>
              </a:rPr>
              <a:t>最后调用</a:t>
            </a:r>
            <a:r>
              <a:rPr lang="en-US" altLang="zh-CN" sz="2000" dirty="0">
                <a:latin typeface="Calibri" panose="020F0502020204030204" pitchFamily="34" charset="0"/>
                <a:ea typeface="幼圆" panose="02010509060101010101" pitchFamily="49" charset="-122"/>
              </a:rPr>
              <a:t>__</a:t>
            </a:r>
            <a:r>
              <a:rPr lang="en-US" altLang="zh-CN" sz="2000" dirty="0" err="1" smtClean="0">
                <a:latin typeface="Calibri" panose="020F0502020204030204" pitchFamily="34" charset="0"/>
                <a:ea typeface="幼圆" panose="02010509060101010101" pitchFamily="49" charset="-122"/>
              </a:rPr>
              <a:t>free_vmap_area</a:t>
            </a:r>
            <a:r>
              <a:rPr lang="en-US" altLang="zh-CN" sz="2000" dirty="0" smtClean="0">
                <a:latin typeface="Calibri" panose="020F0502020204030204" pitchFamily="34" charset="0"/>
                <a:ea typeface="幼圆" panose="02010509060101010101" pitchFamily="49" charset="-122"/>
              </a:rPr>
              <a:t>()</a:t>
            </a:r>
            <a:r>
              <a:rPr lang="zh-CN" altLang="en-US" sz="2000" dirty="0" smtClean="0">
                <a:latin typeface="Calibri" panose="020F0502020204030204" pitchFamily="34" charset="0"/>
                <a:ea typeface="幼圆" panose="02010509060101010101" pitchFamily="49" charset="-122"/>
              </a:rPr>
              <a:t>释放处于</a:t>
            </a:r>
            <a:r>
              <a:rPr lang="en-US" altLang="zh-CN" sz="2000" dirty="0" err="1" smtClean="0">
                <a:latin typeface="Calibri" panose="020F0502020204030204" pitchFamily="34" charset="0"/>
                <a:ea typeface="幼圆" panose="02010509060101010101" pitchFamily="49" charset="-122"/>
              </a:rPr>
              <a:t>valist</a:t>
            </a:r>
            <a:r>
              <a:rPr lang="zh-CN" altLang="en-US" sz="2000" dirty="0" smtClean="0">
                <a:latin typeface="Calibri" panose="020F0502020204030204" pitchFamily="34" charset="0"/>
                <a:ea typeface="幼圆" panose="02010509060101010101" pitchFamily="49" charset="-122"/>
              </a:rPr>
              <a:t>链表上的</a:t>
            </a:r>
            <a:r>
              <a:rPr lang="en-US" altLang="zh-CN" sz="2000" dirty="0" err="1" smtClean="0">
                <a:latin typeface="Calibri" panose="020F0502020204030204" pitchFamily="34" charset="0"/>
                <a:ea typeface="幼圆" panose="02010509060101010101" pitchFamily="49" charset="-122"/>
              </a:rPr>
              <a:t>vmap_area</a:t>
            </a:r>
            <a:r>
              <a:rPr lang="zh-CN" altLang="en-US" sz="2000" dirty="0" smtClean="0">
                <a:latin typeface="Calibri" panose="020F0502020204030204" pitchFamily="34" charset="0"/>
                <a:ea typeface="幼圆" panose="02010509060101010101" pitchFamily="49" charset="-122"/>
              </a:rPr>
              <a:t>结构。</a:t>
            </a:r>
            <a:endParaRPr lang="en-US" altLang="zh-CN" sz="2000" dirty="0" smtClean="0">
              <a:latin typeface="Calibri" panose="020F0502020204030204" pitchFamily="34" charset="0"/>
              <a:ea typeface="幼圆" panose="02010509060101010101" pitchFamily="49" charset="-122"/>
            </a:endParaRPr>
          </a:p>
          <a:p>
            <a:endParaRPr lang="en-US" altLang="zh-CN" sz="2000" dirty="0" smtClean="0">
              <a:latin typeface="Calibri" panose="020F0502020204030204" pitchFamily="34" charset="0"/>
              <a:ea typeface="幼圆" panose="02010509060101010101" pitchFamily="49" charset="-122"/>
            </a:endParaRPr>
          </a:p>
        </p:txBody>
      </p:sp>
      <p:pic>
        <p:nvPicPr>
          <p:cNvPr id="3" name="图片 2"/>
          <p:cNvPicPr>
            <a:picLocks noChangeAspect="1"/>
          </p:cNvPicPr>
          <p:nvPr/>
        </p:nvPicPr>
        <p:blipFill>
          <a:blip r:embed="rId2"/>
          <a:stretch>
            <a:fillRect/>
          </a:stretch>
        </p:blipFill>
        <p:spPr>
          <a:xfrm>
            <a:off x="1335270" y="3023915"/>
            <a:ext cx="5724525" cy="409575"/>
          </a:xfrm>
          <a:prstGeom prst="rect">
            <a:avLst/>
          </a:prstGeom>
        </p:spPr>
      </p:pic>
    </p:spTree>
    <p:extLst>
      <p:ext uri="{BB962C8B-B14F-4D97-AF65-F5344CB8AC3E}">
        <p14:creationId xmlns:p14="http://schemas.microsoft.com/office/powerpoint/2010/main" val="1318391055"/>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释放非</a:t>
            </a:r>
            <a:r>
              <a:rPr lang="zh-CN" altLang="en-US" sz="3600" dirty="0" smtClean="0">
                <a:latin typeface="幼圆" panose="02010509060101010101" pitchFamily="49" charset="-122"/>
                <a:ea typeface="幼圆" panose="02010509060101010101" pitchFamily="49" charset="-122"/>
              </a:rPr>
              <a:t>连续内存区</a:t>
            </a:r>
            <a:endParaRPr lang="zh-CN" altLang="en-US" sz="3600" dirty="0">
              <a:latin typeface="幼圆" panose="02010509060101010101" pitchFamily="49" charset="-122"/>
              <a:ea typeface="幼圆" panose="02010509060101010101" pitchFamily="49" charset="-122"/>
            </a:endParaRPr>
          </a:p>
        </p:txBody>
      </p:sp>
      <p:sp>
        <p:nvSpPr>
          <p:cNvPr id="21" name="内容占位符 2"/>
          <p:cNvSpPr>
            <a:spLocks noGrp="1"/>
          </p:cNvSpPr>
          <p:nvPr>
            <p:ph idx="1"/>
          </p:nvPr>
        </p:nvSpPr>
        <p:spPr>
          <a:xfrm>
            <a:off x="900113" y="1341438"/>
            <a:ext cx="7856537" cy="4895850"/>
          </a:xfrm>
        </p:spPr>
        <p:txBody>
          <a:bodyPr/>
          <a:lstStyle/>
          <a:p>
            <a:r>
              <a:rPr lang="zh-CN" altLang="en-US" sz="2400" dirty="0" smtClean="0">
                <a:latin typeface="Calibri" panose="020F0502020204030204" pitchFamily="34" charset="0"/>
                <a:ea typeface="幼圆" panose="02010509060101010101" pitchFamily="49" charset="-122"/>
              </a:rPr>
              <a:t>内核调用</a:t>
            </a:r>
            <a:r>
              <a:rPr lang="en-US" altLang="zh-CN" sz="2400" dirty="0" err="1" smtClean="0">
                <a:latin typeface="Calibri" panose="020F0502020204030204" pitchFamily="34" charset="0"/>
                <a:ea typeface="幼圆" panose="02010509060101010101" pitchFamily="49" charset="-122"/>
              </a:rPr>
              <a:t>unmap_vmap_area</a:t>
            </a:r>
            <a:r>
              <a:rPr lang="en-US" altLang="zh-CN" sz="2400" dirty="0" smtClean="0">
                <a:latin typeface="Calibri" panose="020F0502020204030204" pitchFamily="34" charset="0"/>
                <a:ea typeface="幼圆" panose="02010509060101010101" pitchFamily="49" charset="-122"/>
              </a:rPr>
              <a:t>() </a:t>
            </a:r>
            <a:r>
              <a:rPr lang="zh-CN" altLang="en-US" sz="2400" dirty="0" smtClean="0">
                <a:latin typeface="Calibri" panose="020F0502020204030204" pitchFamily="34" charset="0"/>
                <a:ea typeface="幼圆" panose="02010509060101010101" pitchFamily="49" charset="-122"/>
              </a:rPr>
              <a:t>解除</a:t>
            </a:r>
            <a:r>
              <a:rPr lang="en-US" altLang="zh-CN" sz="2400" dirty="0" err="1" smtClean="0">
                <a:latin typeface="Calibri" panose="020F0502020204030204" pitchFamily="34" charset="0"/>
                <a:ea typeface="幼圆" panose="02010509060101010101" pitchFamily="49" charset="-122"/>
              </a:rPr>
              <a:t>vmap_area</a:t>
            </a:r>
            <a:r>
              <a:rPr lang="zh-CN" altLang="en-US" sz="2400" dirty="0" smtClean="0">
                <a:latin typeface="Calibri" panose="020F0502020204030204" pitchFamily="34" charset="0"/>
                <a:ea typeface="幼圆" panose="02010509060101010101" pitchFamily="49" charset="-122"/>
              </a:rPr>
              <a:t>结构对应的线性地址空间的映射。</a:t>
            </a:r>
            <a:endParaRPr lang="en-US" altLang="zh-CN" sz="2400" dirty="0" smtClean="0">
              <a:latin typeface="Calibri" panose="020F0502020204030204" pitchFamily="34" charset="0"/>
              <a:ea typeface="幼圆" panose="02010509060101010101" pitchFamily="49" charset="-122"/>
            </a:endParaRPr>
          </a:p>
          <a:p>
            <a:r>
              <a:rPr lang="zh-CN" altLang="en-US" sz="2400" dirty="0">
                <a:latin typeface="Calibri" panose="020F0502020204030204" pitchFamily="34" charset="0"/>
                <a:ea typeface="幼圆" panose="02010509060101010101" pitchFamily="49" charset="-122"/>
              </a:rPr>
              <a:t>与</a:t>
            </a:r>
            <a:r>
              <a:rPr lang="zh-CN" altLang="en-US" sz="2400" dirty="0" smtClean="0">
                <a:latin typeface="Calibri" panose="020F0502020204030204" pitchFamily="34" charset="0"/>
                <a:ea typeface="幼圆" panose="02010509060101010101" pitchFamily="49" charset="-122"/>
              </a:rPr>
              <a:t>建立映射比较相似，内核也是从高层到低层，循环往复的调用</a:t>
            </a:r>
            <a:r>
              <a:rPr lang="en-US" altLang="zh-CN" sz="2400" dirty="0" err="1" smtClean="0">
                <a:latin typeface="Calibri" panose="020F0502020204030204" pitchFamily="34" charset="0"/>
                <a:ea typeface="幼圆" panose="02010509060101010101" pitchFamily="49" charset="-122"/>
              </a:rPr>
              <a:t>ptep_get_and_clear</a:t>
            </a:r>
            <a:r>
              <a:rPr lang="en-US" altLang="zh-CN" sz="2400" dirty="0" smtClean="0">
                <a:latin typeface="Calibri" panose="020F0502020204030204" pitchFamily="34" charset="0"/>
                <a:ea typeface="幼圆" panose="02010509060101010101" pitchFamily="49" charset="-122"/>
              </a:rPr>
              <a:t>()</a:t>
            </a:r>
            <a:r>
              <a:rPr lang="zh-CN" altLang="en-US" sz="2400" dirty="0" smtClean="0">
                <a:latin typeface="Calibri" panose="020F0502020204030204" pitchFamily="34" charset="0"/>
                <a:ea typeface="幼圆" panose="02010509060101010101" pitchFamily="49" charset="-122"/>
              </a:rPr>
              <a:t>函数解除每个</a:t>
            </a:r>
            <a:r>
              <a:rPr lang="en-US" altLang="zh-CN" sz="2400" dirty="0" smtClean="0">
                <a:latin typeface="Calibri" panose="020F0502020204030204" pitchFamily="34" charset="0"/>
                <a:ea typeface="幼圆" panose="02010509060101010101" pitchFamily="49" charset="-122"/>
              </a:rPr>
              <a:t>PTE</a:t>
            </a:r>
            <a:r>
              <a:rPr lang="zh-CN" altLang="en-US" sz="2400" dirty="0" smtClean="0">
                <a:latin typeface="Calibri" panose="020F0502020204030204" pitchFamily="34" charset="0"/>
                <a:ea typeface="幼圆" panose="02010509060101010101" pitchFamily="49" charset="-122"/>
              </a:rPr>
              <a:t>项的映射</a:t>
            </a:r>
            <a:r>
              <a:rPr lang="zh-CN" altLang="en-US" sz="2400" dirty="0">
                <a:latin typeface="Calibri" panose="020F0502020204030204" pitchFamily="34" charset="0"/>
                <a:ea typeface="幼圆" panose="02010509060101010101" pitchFamily="49" charset="-122"/>
              </a:rPr>
              <a:t>（</a:t>
            </a:r>
            <a:r>
              <a:rPr lang="zh-CN" altLang="en-US" sz="2400" dirty="0" smtClean="0">
                <a:latin typeface="Calibri" panose="020F0502020204030204" pitchFamily="34" charset="0"/>
                <a:ea typeface="幼圆" panose="02010509060101010101" pitchFamily="49" charset="-122"/>
              </a:rPr>
              <a:t>把该</a:t>
            </a:r>
            <a:r>
              <a:rPr lang="en-US" altLang="zh-CN" sz="2400" dirty="0" smtClean="0">
                <a:latin typeface="Calibri" panose="020F0502020204030204" pitchFamily="34" charset="0"/>
                <a:ea typeface="幼圆" panose="02010509060101010101" pitchFamily="49" charset="-122"/>
              </a:rPr>
              <a:t>PTE</a:t>
            </a:r>
            <a:r>
              <a:rPr lang="zh-CN" altLang="en-US" sz="2400" dirty="0" smtClean="0">
                <a:latin typeface="Calibri" panose="020F0502020204030204" pitchFamily="34" charset="0"/>
                <a:ea typeface="幼圆" panose="02010509060101010101" pitchFamily="49" charset="-122"/>
              </a:rPr>
              <a:t>置</a:t>
            </a:r>
            <a:r>
              <a:rPr lang="en-US" altLang="zh-CN" sz="2400" dirty="0" smtClean="0">
                <a:latin typeface="Calibri" panose="020F0502020204030204" pitchFamily="34" charset="0"/>
                <a:ea typeface="幼圆" panose="02010509060101010101" pitchFamily="49" charset="-122"/>
              </a:rPr>
              <a:t>0</a:t>
            </a:r>
            <a:r>
              <a:rPr lang="zh-CN" altLang="en-US" sz="2400" dirty="0" smtClean="0">
                <a:latin typeface="Calibri" panose="020F0502020204030204" pitchFamily="34" charset="0"/>
                <a:ea typeface="幼圆" panose="02010509060101010101" pitchFamily="49" charset="-122"/>
              </a:rPr>
              <a:t>）。</a:t>
            </a:r>
            <a:endParaRPr lang="en-US" altLang="zh-CN" sz="2400" dirty="0" smtClean="0">
              <a:latin typeface="Calibri" panose="020F0502020204030204" pitchFamily="34" charset="0"/>
              <a:ea typeface="幼圆" panose="02010509060101010101" pitchFamily="49" charset="-122"/>
            </a:endParaRPr>
          </a:p>
          <a:p>
            <a:r>
              <a:rPr lang="zh-CN" altLang="en-US" sz="2400" dirty="0" smtClean="0">
                <a:latin typeface="Calibri" panose="020F0502020204030204" pitchFamily="34" charset="0"/>
                <a:ea typeface="幼圆" panose="02010509060101010101" pitchFamily="49" charset="-122"/>
              </a:rPr>
              <a:t>与建立映射不同的是，内核在释放时，只是解除了最后一级页表项与物理页的映射的关系，对于之前分配的页表、页中间目录、页上级目录神马的都不再释放了，这样在下次使用时能够重复利用。</a:t>
            </a:r>
            <a:endParaRPr lang="en-US" altLang="zh-CN" sz="2400" dirty="0" smtClean="0">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val="820918077"/>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区的线性地址</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2200" dirty="0" smtClean="0">
                <a:latin typeface="幼圆" panose="02010509060101010101" pitchFamily="49" charset="-122"/>
                <a:ea typeface="幼圆" panose="02010509060101010101" pitchFamily="49" charset="-122"/>
              </a:rPr>
              <a:t>非连续内存区的线性地址范围位于高端内存区域开始后的</a:t>
            </a:r>
            <a:r>
              <a:rPr lang="en-US" altLang="zh-CN" sz="2200" dirty="0" smtClean="0">
                <a:latin typeface="Calibri" panose="020F0502020204030204" pitchFamily="34" charset="0"/>
                <a:ea typeface="幼圆" panose="02010509060101010101" pitchFamily="49" charset="-122"/>
              </a:rPr>
              <a:t>8MB</a:t>
            </a:r>
            <a:r>
              <a:rPr lang="zh-CN" altLang="en-US" sz="2200" dirty="0" smtClean="0">
                <a:latin typeface="幼圆" panose="02010509060101010101" pitchFamily="49" charset="-122"/>
                <a:ea typeface="幼圆" panose="02010509060101010101" pitchFamily="49" charset="-122"/>
              </a:rPr>
              <a:t>与永久内核映射之前的</a:t>
            </a:r>
            <a:r>
              <a:rPr lang="en-US" altLang="zh-CN" sz="2200" dirty="0">
                <a:latin typeface="Calibri" panose="020F0502020204030204" pitchFamily="34" charset="0"/>
                <a:ea typeface="幼圆" panose="02010509060101010101" pitchFamily="49" charset="-122"/>
              </a:rPr>
              <a:t>8KB</a:t>
            </a:r>
            <a:r>
              <a:rPr lang="zh-CN" altLang="en-US" sz="2200" dirty="0" smtClean="0">
                <a:latin typeface="幼圆" panose="02010509060101010101" pitchFamily="49" charset="-122"/>
                <a:ea typeface="幼圆" panose="02010509060101010101" pitchFamily="49" charset="-122"/>
              </a:rPr>
              <a:t>之间。</a:t>
            </a:r>
            <a:endParaRPr lang="en-US" altLang="zh-CN" sz="2200" dirty="0" smtClean="0">
              <a:latin typeface="幼圆" panose="02010509060101010101" pitchFamily="49" charset="-122"/>
              <a:ea typeface="幼圆" panose="02010509060101010101" pitchFamily="49" charset="-122"/>
            </a:endParaRPr>
          </a:p>
          <a:p>
            <a:r>
              <a:rPr lang="zh-CN" altLang="en-US" sz="2200" dirty="0" smtClean="0">
                <a:latin typeface="幼圆" panose="02010509060101010101" pitchFamily="49" charset="-122"/>
                <a:ea typeface="幼圆" panose="02010509060101010101" pitchFamily="49" charset="-122"/>
              </a:rPr>
              <a:t>非连续内存管理区起始地址由宏</a:t>
            </a:r>
            <a:r>
              <a:rPr lang="en-US" altLang="zh-CN" sz="2200" dirty="0">
                <a:latin typeface="Calibri" panose="020F0502020204030204" pitchFamily="34" charset="0"/>
                <a:ea typeface="幼圆" panose="02010509060101010101" pitchFamily="49" charset="-122"/>
              </a:rPr>
              <a:t>VMALLOC_START</a:t>
            </a:r>
            <a:r>
              <a:rPr lang="zh-CN" altLang="en-US" sz="2200" dirty="0" smtClean="0">
                <a:latin typeface="幼圆" panose="02010509060101010101" pitchFamily="49" charset="-122"/>
                <a:ea typeface="幼圆" panose="02010509060101010101" pitchFamily="49" charset="-122"/>
              </a:rPr>
              <a:t>表示，结束地址由</a:t>
            </a:r>
            <a:r>
              <a:rPr lang="en-US" altLang="zh-CN" sz="2200" dirty="0">
                <a:latin typeface="Calibri" panose="020F0502020204030204" pitchFamily="34" charset="0"/>
                <a:ea typeface="幼圆" panose="02010509060101010101" pitchFamily="49" charset="-122"/>
              </a:rPr>
              <a:t>VMALLOC_END</a:t>
            </a:r>
            <a:r>
              <a:rPr lang="zh-CN" altLang="en-US" sz="2200" dirty="0" smtClean="0">
                <a:latin typeface="幼圆" panose="02010509060101010101" pitchFamily="49" charset="-122"/>
                <a:ea typeface="幼圆" panose="02010509060101010101" pitchFamily="49" charset="-122"/>
              </a:rPr>
              <a:t>表示。</a:t>
            </a:r>
            <a:endParaRPr lang="zh-CN" altLang="en-US" sz="2200" dirty="0">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a:blip r:embed="rId2"/>
          <a:stretch>
            <a:fillRect/>
          </a:stretch>
        </p:blipFill>
        <p:spPr>
          <a:xfrm>
            <a:off x="755650" y="3096166"/>
            <a:ext cx="8001000" cy="2677613"/>
          </a:xfrm>
          <a:prstGeom prst="rect">
            <a:avLst/>
          </a:prstGeom>
        </p:spPr>
      </p:pic>
    </p:spTree>
    <p:extLst>
      <p:ext uri="{BB962C8B-B14F-4D97-AF65-F5344CB8AC3E}">
        <p14:creationId xmlns:p14="http://schemas.microsoft.com/office/powerpoint/2010/main" val="375683733"/>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幼圆" panose="02010509060101010101" pitchFamily="49" charset="-122"/>
                <a:ea typeface="幼圆" panose="02010509060101010101" pitchFamily="49" charset="-122"/>
              </a:rPr>
              <a:t>释放非</a:t>
            </a:r>
            <a:r>
              <a:rPr lang="zh-CN" altLang="en-US" sz="3600" dirty="0" smtClean="0">
                <a:latin typeface="幼圆" panose="02010509060101010101" pitchFamily="49" charset="-122"/>
                <a:ea typeface="幼圆" panose="02010509060101010101" pitchFamily="49" charset="-122"/>
              </a:rPr>
              <a:t>连续内存区</a:t>
            </a:r>
            <a:endParaRPr lang="zh-CN" altLang="en-US" sz="3600" dirty="0">
              <a:latin typeface="幼圆" panose="02010509060101010101" pitchFamily="49" charset="-122"/>
              <a:ea typeface="幼圆" panose="02010509060101010101" pitchFamily="49" charset="-122"/>
            </a:endParaRPr>
          </a:p>
        </p:txBody>
      </p:sp>
      <p:sp>
        <p:nvSpPr>
          <p:cNvPr id="21" name="内容占位符 2"/>
          <p:cNvSpPr>
            <a:spLocks noGrp="1"/>
          </p:cNvSpPr>
          <p:nvPr>
            <p:ph idx="1"/>
          </p:nvPr>
        </p:nvSpPr>
        <p:spPr>
          <a:xfrm>
            <a:off x="900113" y="1341438"/>
            <a:ext cx="7856537" cy="4895850"/>
          </a:xfrm>
        </p:spPr>
        <p:txBody>
          <a:bodyPr/>
          <a:lstStyle/>
          <a:p>
            <a:r>
              <a:rPr lang="zh-CN" altLang="en-US" sz="2200" dirty="0" smtClean="0">
                <a:latin typeface="Calibri" panose="020F0502020204030204" pitchFamily="34" charset="0"/>
                <a:ea typeface="幼圆" panose="02010509060101010101" pitchFamily="49" charset="-122"/>
              </a:rPr>
              <a:t>以之前的例子来说明，释放非连续内存区后，内核页表如下所示：</a:t>
            </a:r>
            <a:endParaRPr lang="en-US" altLang="zh-CN" sz="2200" dirty="0" smtClean="0">
              <a:latin typeface="Calibri" panose="020F0502020204030204" pitchFamily="34" charset="0"/>
              <a:ea typeface="幼圆" panose="020105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671579809"/>
              </p:ext>
            </p:extLst>
          </p:nvPr>
        </p:nvGraphicFramePr>
        <p:xfrm>
          <a:off x="1357108" y="2154583"/>
          <a:ext cx="1564412" cy="1927317"/>
        </p:xfrm>
        <a:graphic>
          <a:graphicData uri="http://schemas.openxmlformats.org/drawingml/2006/table">
            <a:tbl>
              <a:tblPr firstRow="1" bandRow="1">
                <a:tableStyleId>{F5AB1C69-6EDB-4FF4-983F-18BD219EF322}</a:tableStyleId>
              </a:tblPr>
              <a:tblGrid>
                <a:gridCol w="580747"/>
                <a:gridCol w="983665"/>
              </a:tblGrid>
              <a:tr h="405677">
                <a:tc gridSpan="2">
                  <a:txBody>
                    <a:bodyPr/>
                    <a:lstStyle/>
                    <a:p>
                      <a:pPr algn="ctr"/>
                      <a:r>
                        <a:rPr lang="en-US" altLang="zh-CN" b="1" dirty="0" err="1" smtClean="0">
                          <a:solidFill>
                            <a:schemeClr val="bg2">
                              <a:lumMod val="10000"/>
                            </a:schemeClr>
                          </a:solidFill>
                          <a:latin typeface="Buxton Sketch" panose="03080500000500000004" pitchFamily="66" charset="0"/>
                        </a:rPr>
                        <a:t>swapper_pg_dir</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995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39626244"/>
              </p:ext>
            </p:extLst>
          </p:nvPr>
        </p:nvGraphicFramePr>
        <p:xfrm>
          <a:off x="4087245" y="2154583"/>
          <a:ext cx="1564412" cy="2307727"/>
        </p:xfrm>
        <a:graphic>
          <a:graphicData uri="http://schemas.openxmlformats.org/drawingml/2006/table">
            <a:tbl>
              <a:tblPr firstRow="1" bandRow="1">
                <a:tableStyleId>{F5AB1C69-6EDB-4FF4-983F-18BD219EF322}</a:tableStyleId>
              </a:tblPr>
              <a:tblGrid>
                <a:gridCol w="719888"/>
                <a:gridCol w="844524"/>
              </a:tblGrid>
              <a:tr h="405677">
                <a:tc gridSpan="2">
                  <a:txBody>
                    <a:bodyPr/>
                    <a:lstStyle/>
                    <a:p>
                      <a:pPr algn="ctr"/>
                      <a:r>
                        <a:rPr lang="zh-CN" altLang="en-US" b="1" dirty="0" smtClean="0">
                          <a:solidFill>
                            <a:schemeClr val="bg2">
                              <a:lumMod val="10000"/>
                            </a:schemeClr>
                          </a:solidFill>
                          <a:latin typeface="幼圆" panose="02010509060101010101" pitchFamily="49" charset="-122"/>
                          <a:ea typeface="幼圆" panose="02010509060101010101" pitchFamily="49" charset="-122"/>
                        </a:rPr>
                        <a:t>页表</a:t>
                      </a:r>
                      <a:endParaRPr lang="zh-CN" altLang="en-US" b="1" dirty="0">
                        <a:solidFill>
                          <a:schemeClr val="bg2">
                            <a:lumMod val="10000"/>
                          </a:schemeClr>
                        </a:solidFill>
                        <a:latin typeface="幼圆" panose="02010509060101010101" pitchFamily="49" charset="-122"/>
                        <a:ea typeface="幼圆" panose="02010509060101010101" pitchFamily="49" charset="-122"/>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0" name="肘形连接符 9"/>
          <p:cNvCxnSpPr/>
          <p:nvPr/>
        </p:nvCxnSpPr>
        <p:spPr bwMode="auto">
          <a:xfrm flipV="1">
            <a:off x="2333898" y="2577723"/>
            <a:ext cx="1741715" cy="540518"/>
          </a:xfrm>
          <a:prstGeom prst="bentConnector3">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2332700529"/>
              </p:ext>
            </p:extLst>
          </p:nvPr>
        </p:nvGraphicFramePr>
        <p:xfrm>
          <a:off x="6564831" y="2154583"/>
          <a:ext cx="1873774" cy="3957680"/>
        </p:xfrm>
        <a:graphic>
          <a:graphicData uri="http://schemas.openxmlformats.org/drawingml/2006/table">
            <a:tbl>
              <a:tblPr firstRow="1" bandRow="1">
                <a:tableStyleId>{F5AB1C69-6EDB-4FF4-983F-18BD219EF322}</a:tableStyleId>
              </a:tblPr>
              <a:tblGrid>
                <a:gridCol w="715534"/>
                <a:gridCol w="1158240"/>
              </a:tblGrid>
              <a:tr h="405677">
                <a:tc gridSpan="2">
                  <a:txBody>
                    <a:bodyPr/>
                    <a:lstStyle/>
                    <a:p>
                      <a:pPr marL="0" algn="ctr" defTabSz="914400" rtl="0" eaLnBrk="1" latinLnBrk="0" hangingPunct="1"/>
                      <a:r>
                        <a:rPr lang="en-US" altLang="zh-CN" sz="1800" kern="1200" dirty="0" smtClean="0">
                          <a:solidFill>
                            <a:schemeClr val="bg2">
                              <a:lumMod val="10000"/>
                            </a:schemeClr>
                          </a:solidFill>
                          <a:latin typeface="Buxton Sketch" panose="03080500000500000004" pitchFamily="66" charset="0"/>
                          <a:ea typeface="+mn-ea"/>
                          <a:cs typeface="+mn-cs"/>
                        </a:rPr>
                        <a:t>pages[</a:t>
                      </a:r>
                      <a:r>
                        <a:rPr lang="en-US" altLang="zh-CN" sz="1800" kern="1200" dirty="0" err="1" smtClean="0">
                          <a:solidFill>
                            <a:schemeClr val="bg2">
                              <a:lumMod val="10000"/>
                            </a:schemeClr>
                          </a:solidFill>
                          <a:latin typeface="Buxton Sketch" panose="03080500000500000004" pitchFamily="66" charset="0"/>
                          <a:ea typeface="+mn-ea"/>
                          <a:cs typeface="+mn-cs"/>
                        </a:rPr>
                        <a:t>nr_pages</a:t>
                      </a:r>
                      <a:r>
                        <a:rPr lang="en-US" altLang="zh-CN" sz="1800" kern="1200" dirty="0" smtClean="0">
                          <a:solidFill>
                            <a:schemeClr val="bg2">
                              <a:lumMod val="10000"/>
                            </a:schemeClr>
                          </a:solidFill>
                          <a:latin typeface="Buxton Sketch" panose="03080500000500000004" pitchFamily="66" charset="0"/>
                          <a:ea typeface="+mn-ea"/>
                          <a:cs typeface="+mn-cs"/>
                        </a:rPr>
                        <a:t>]</a:t>
                      </a:r>
                    </a:p>
                    <a:p>
                      <a:pPr marL="0" algn="ctr" defTabSz="914400" rtl="0" eaLnBrk="1" latinLnBrk="0" hangingPunct="1"/>
                      <a:r>
                        <a:rPr lang="zh-CN" altLang="en-US" sz="1800" kern="1200" dirty="0" smtClean="0">
                          <a:solidFill>
                            <a:schemeClr val="bg2">
                              <a:lumMod val="10000"/>
                            </a:schemeClr>
                          </a:solidFill>
                          <a:latin typeface="幼圆" panose="02010509060101010101" pitchFamily="49" charset="-122"/>
                          <a:ea typeface="幼圆" panose="02010509060101010101" pitchFamily="49" charset="-122"/>
                          <a:cs typeface="+mn-cs"/>
                        </a:rPr>
                        <a:t>该指针数组已经被释放回收</a:t>
                      </a:r>
                      <a:endParaRPr lang="zh-CN" altLang="en-US" sz="1800" kern="1200" dirty="0">
                        <a:solidFill>
                          <a:schemeClr val="bg2">
                            <a:lumMod val="10000"/>
                          </a:schemeClr>
                        </a:solidFill>
                        <a:latin typeface="幼圆" panose="02010509060101010101" pitchFamily="49" charset="-122"/>
                        <a:ea typeface="幼圆" panose="02010509060101010101" pitchFamily="49" charset="-122"/>
                        <a:cs typeface="+mn-cs"/>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2">
                              <a:lumMod val="10000"/>
                            </a:schemeClr>
                          </a:solidFill>
                          <a:latin typeface="Buxton Sketch" panose="03080500000500000004" pitchFamily="66" charset="0"/>
                        </a:rPr>
                        <a:t>……</a:t>
                      </a:r>
                      <a:endParaRPr lang="zh-CN" altLang="en-US" dirty="0" smtClean="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1024</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1535</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260480378"/>
              </p:ext>
            </p:extLst>
          </p:nvPr>
        </p:nvGraphicFramePr>
        <p:xfrm>
          <a:off x="4086040" y="4606046"/>
          <a:ext cx="1564412" cy="1927317"/>
        </p:xfrm>
        <a:graphic>
          <a:graphicData uri="http://schemas.openxmlformats.org/drawingml/2006/table">
            <a:tbl>
              <a:tblPr firstRow="1" bandRow="1">
                <a:tableStyleId>{F5AB1C69-6EDB-4FF4-983F-18BD219EF322}</a:tableStyleId>
              </a:tblPr>
              <a:tblGrid>
                <a:gridCol w="719888"/>
                <a:gridCol w="844524"/>
              </a:tblGrid>
              <a:tr h="405677">
                <a:tc gridSpan="2">
                  <a:txBody>
                    <a:bodyPr/>
                    <a:lstStyle/>
                    <a:p>
                      <a:pPr algn="ctr"/>
                      <a:r>
                        <a:rPr lang="zh-CN" altLang="en-US" b="1" dirty="0" smtClean="0">
                          <a:solidFill>
                            <a:schemeClr val="bg2">
                              <a:lumMod val="10000"/>
                            </a:schemeClr>
                          </a:solidFill>
                          <a:latin typeface="幼圆" panose="02010509060101010101" pitchFamily="49" charset="-122"/>
                          <a:ea typeface="幼圆" panose="02010509060101010101" pitchFamily="49" charset="-122"/>
                        </a:rPr>
                        <a:t>页表</a:t>
                      </a:r>
                      <a:endParaRPr lang="zh-CN" altLang="en-US" b="1" dirty="0">
                        <a:solidFill>
                          <a:schemeClr val="bg2">
                            <a:lumMod val="10000"/>
                          </a:schemeClr>
                        </a:solidFill>
                        <a:latin typeface="幼圆" panose="02010509060101010101" pitchFamily="49" charset="-122"/>
                        <a:ea typeface="幼圆" panose="02010509060101010101" pitchFamily="49" charset="-122"/>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0</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511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8041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NULL</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6" name="肘形连接符 15"/>
          <p:cNvCxnSpPr/>
          <p:nvPr/>
        </p:nvCxnSpPr>
        <p:spPr bwMode="auto">
          <a:xfrm>
            <a:off x="2333897" y="3540323"/>
            <a:ext cx="1741716" cy="1475809"/>
          </a:xfrm>
          <a:prstGeom prst="bentConnector3">
            <a:avLst/>
          </a:prstGeom>
          <a:ln>
            <a:headEnd type="none" w="med" len="med"/>
            <a:tailEnd type="triangle"/>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33705524"/>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6596" y="2967335"/>
            <a:ext cx="3890809" cy="1200329"/>
          </a:xfrm>
          <a:prstGeom prst="rect">
            <a:avLst/>
          </a:prstGeom>
          <a:noFill/>
        </p:spPr>
        <p:txBody>
          <a:bodyPr wrap="none" lIns="91440" tIns="45720" rIns="91440" bIns="45720">
            <a:spAutoFit/>
          </a:bodyPr>
          <a:lstStyle/>
          <a:p>
            <a:pPr algn="ctr"/>
            <a:r>
              <a:rPr lang="zh-CN" altLang="en-US" sz="7200" b="1" dirty="0">
                <a:ln w="22225">
                  <a:solidFill>
                    <a:schemeClr val="accent2"/>
                  </a:solidFill>
                  <a:prstDash val="solid"/>
                </a:ln>
                <a:solidFill>
                  <a:schemeClr val="accent2">
                    <a:lumMod val="40000"/>
                    <a:lumOff val="60000"/>
                  </a:schemeClr>
                </a:solidFill>
                <a:latin typeface="幼圆" panose="02010509060101010101" pitchFamily="49" charset="-122"/>
                <a:ea typeface="幼圆" panose="02010509060101010101" pitchFamily="49" charset="-122"/>
              </a:rPr>
              <a:t>谢谢</a:t>
            </a:r>
            <a:r>
              <a:rPr lang="zh-CN" altLang="en-US" sz="7200" b="1" dirty="0" smtClean="0">
                <a:ln w="22225">
                  <a:solidFill>
                    <a:schemeClr val="accent2"/>
                  </a:solidFill>
                  <a:prstDash val="solid"/>
                </a:ln>
                <a:solidFill>
                  <a:schemeClr val="accent2">
                    <a:lumMod val="40000"/>
                    <a:lumOff val="60000"/>
                  </a:schemeClr>
                </a:solidFill>
                <a:latin typeface="幼圆" panose="02010509060101010101" pitchFamily="49" charset="-122"/>
                <a:ea typeface="幼圆" panose="02010509060101010101" pitchFamily="49" charset="-122"/>
              </a:rPr>
              <a:t>观看</a:t>
            </a:r>
            <a:endParaRPr lang="zh-CN" altLang="en-US" sz="7200" b="1" cap="none" spc="0" dirty="0">
              <a:ln w="22225">
                <a:solidFill>
                  <a:schemeClr val="accent2"/>
                </a:solidFill>
                <a:prstDash val="solid"/>
              </a:ln>
              <a:solidFill>
                <a:schemeClr val="accent2">
                  <a:lumMod val="40000"/>
                  <a:lumOff val="60000"/>
                </a:schemeClr>
              </a:solidFill>
              <a:effectLst/>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022333725"/>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区的线性地址</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2400" dirty="0" smtClean="0">
                <a:latin typeface="Calibri" panose="020F0502020204030204" pitchFamily="34" charset="0"/>
                <a:ea typeface="幼圆" panose="02010509060101010101" pitchFamily="49" charset="-122"/>
              </a:rPr>
              <a:t>与内核线性地址空间前</a:t>
            </a:r>
            <a:r>
              <a:rPr lang="en-US" altLang="zh-CN" sz="2400" dirty="0" smtClean="0">
                <a:latin typeface="Calibri" panose="020F0502020204030204" pitchFamily="34" charset="0"/>
                <a:ea typeface="幼圆" panose="02010509060101010101" pitchFamily="49" charset="-122"/>
              </a:rPr>
              <a:t>896MB</a:t>
            </a:r>
            <a:r>
              <a:rPr lang="zh-CN" altLang="en-US" sz="2400" dirty="0" smtClean="0">
                <a:latin typeface="Calibri" panose="020F0502020204030204" pitchFamily="34" charset="0"/>
                <a:ea typeface="幼圆" panose="02010509060101010101" pitchFamily="49" charset="-122"/>
              </a:rPr>
              <a:t>直接映射到物理内存地址的前</a:t>
            </a:r>
            <a:r>
              <a:rPr lang="en-US" altLang="zh-CN" sz="2400" dirty="0" smtClean="0">
                <a:latin typeface="Calibri" panose="020F0502020204030204" pitchFamily="34" charset="0"/>
                <a:ea typeface="幼圆" panose="02010509060101010101" pitchFamily="49" charset="-122"/>
              </a:rPr>
              <a:t>896MB</a:t>
            </a:r>
            <a:r>
              <a:rPr lang="zh-CN" altLang="en-US" sz="2400" dirty="0" smtClean="0">
                <a:latin typeface="Calibri" panose="020F0502020204030204" pitchFamily="34" charset="0"/>
                <a:ea typeface="幼圆" panose="02010509060101010101" pitchFamily="49" charset="-122"/>
              </a:rPr>
              <a:t>不同，非连续内存区的线性地址区间可以映射到物理内存地址的任何地方（主要是高端内存区），这点和进程地址空间映射十分的相似。</a:t>
            </a:r>
            <a:endParaRPr lang="en-US" altLang="zh-CN" sz="2400" dirty="0" smtClean="0">
              <a:latin typeface="Calibri" panose="020F0502020204030204" pitchFamily="34" charset="0"/>
              <a:ea typeface="幼圆" panose="02010509060101010101" pitchFamily="49" charset="-122"/>
            </a:endParaRPr>
          </a:p>
          <a:p>
            <a:r>
              <a:rPr lang="zh-CN" altLang="en-US" sz="2400" dirty="0" smtClean="0">
                <a:latin typeface="Calibri" panose="020F0502020204030204" pitchFamily="34" charset="0"/>
                <a:ea typeface="幼圆" panose="02010509060101010101" pitchFamily="49" charset="-122"/>
              </a:rPr>
              <a:t>也就是说，运用非连续内存区，我们可以把一堆物理地址不连续的内存页框映射到线性地址连续的内核页中</a:t>
            </a:r>
            <a:r>
              <a:rPr lang="zh-CN" altLang="zh-CN" sz="2400" dirty="0" smtClean="0">
                <a:latin typeface="Calibri" panose="020F0502020204030204" pitchFamily="34" charset="0"/>
                <a:ea typeface="幼圆" panose="02010509060101010101" pitchFamily="49" charset="-122"/>
              </a:rPr>
              <a:t>。</a:t>
            </a:r>
            <a:endParaRPr lang="zh-CN" altLang="zh-CN" sz="2400" dirty="0">
              <a:latin typeface="Calibri" panose="020F0502020204030204" pitchFamily="34" charset="0"/>
              <a:ea typeface="幼圆" panose="02010509060101010101" pitchFamily="49" charset="-122"/>
            </a:endParaRPr>
          </a:p>
          <a:p>
            <a:r>
              <a:rPr lang="zh-CN" altLang="zh-CN" sz="2400" dirty="0" smtClean="0">
                <a:latin typeface="Calibri" panose="020F0502020204030204" pitchFamily="34" charset="0"/>
                <a:ea typeface="幼圆" panose="02010509060101010101" pitchFamily="49" charset="-122"/>
              </a:rPr>
              <a:t>非</a:t>
            </a:r>
            <a:r>
              <a:rPr lang="zh-CN" altLang="zh-CN" sz="2400" dirty="0">
                <a:latin typeface="Calibri" panose="020F0502020204030204" pitchFamily="34" charset="0"/>
                <a:ea typeface="幼圆" panose="02010509060101010101" pitchFamily="49" charset="-122"/>
              </a:rPr>
              <a:t>连续内存区</a:t>
            </a:r>
            <a:r>
              <a:rPr lang="zh-CN" altLang="zh-CN" sz="2400" dirty="0" smtClean="0">
                <a:latin typeface="Calibri" panose="020F0502020204030204" pitchFamily="34" charset="0"/>
                <a:ea typeface="幼圆" panose="02010509060101010101" pitchFamily="49" charset="-122"/>
              </a:rPr>
              <a:t>在</a:t>
            </a:r>
            <a:r>
              <a:rPr lang="zh-CN" altLang="en-US" sz="2400" dirty="0" smtClean="0">
                <a:latin typeface="Calibri" panose="020F0502020204030204" pitchFamily="34" charset="0"/>
                <a:ea typeface="幼圆" panose="02010509060101010101" pitchFamily="49" charset="-122"/>
              </a:rPr>
              <a:t>主要用于以下几个方面</a:t>
            </a:r>
            <a:r>
              <a:rPr lang="zh-CN" altLang="zh-CN" sz="2400" dirty="0" smtClean="0">
                <a:latin typeface="Calibri" panose="020F0502020204030204" pitchFamily="34" charset="0"/>
                <a:ea typeface="幼圆" panose="02010509060101010101" pitchFamily="49" charset="-122"/>
              </a:rPr>
              <a:t>：</a:t>
            </a:r>
            <a:endParaRPr lang="zh-CN" altLang="zh-CN" sz="2400" dirty="0">
              <a:latin typeface="Calibri" panose="020F0502020204030204" pitchFamily="34" charset="0"/>
              <a:ea typeface="幼圆" panose="02010509060101010101" pitchFamily="49" charset="-122"/>
            </a:endParaRPr>
          </a:p>
          <a:p>
            <a:pPr lvl="1" fontAlgn="ctr"/>
            <a:r>
              <a:rPr lang="zh-CN" altLang="zh-CN" sz="2200" dirty="0">
                <a:latin typeface="Calibri" panose="020F0502020204030204" pitchFamily="34" charset="0"/>
                <a:ea typeface="幼圆" panose="02010509060101010101" pitchFamily="49" charset="-122"/>
              </a:rPr>
              <a:t>为活动的交换区分配数据结构</a:t>
            </a:r>
          </a:p>
          <a:p>
            <a:pPr lvl="1" fontAlgn="ctr"/>
            <a:r>
              <a:rPr lang="zh-CN" altLang="zh-CN" sz="2200" dirty="0">
                <a:latin typeface="Calibri" panose="020F0502020204030204" pitchFamily="34" charset="0"/>
                <a:ea typeface="幼圆" panose="02010509060101010101" pitchFamily="49" charset="-122"/>
              </a:rPr>
              <a:t>为模块分配空间</a:t>
            </a:r>
          </a:p>
          <a:p>
            <a:pPr lvl="1" fontAlgn="ctr"/>
            <a:r>
              <a:rPr lang="zh-CN" altLang="zh-CN" sz="2200" dirty="0">
                <a:latin typeface="Calibri" panose="020F0502020204030204" pitchFamily="34" charset="0"/>
                <a:ea typeface="幼圆" panose="02010509060101010101" pitchFamily="49" charset="-122"/>
              </a:rPr>
              <a:t>给某些</a:t>
            </a:r>
            <a:r>
              <a:rPr lang="en-US" altLang="zh-CN" sz="2200" dirty="0">
                <a:latin typeface="Calibri" panose="020F0502020204030204" pitchFamily="34" charset="0"/>
                <a:ea typeface="幼圆" panose="02010509060101010101" pitchFamily="49" charset="-122"/>
              </a:rPr>
              <a:t>I/O</a:t>
            </a:r>
            <a:r>
              <a:rPr lang="zh-CN" altLang="zh-CN" sz="2200" dirty="0">
                <a:latin typeface="Calibri" panose="020F0502020204030204" pitchFamily="34" charset="0"/>
                <a:ea typeface="幼圆" panose="02010509060101010101" pitchFamily="49" charset="-122"/>
              </a:rPr>
              <a:t>驱动程序分配</a:t>
            </a:r>
            <a:r>
              <a:rPr lang="zh-CN" altLang="zh-CN" sz="2200" dirty="0" smtClean="0">
                <a:latin typeface="Calibri" panose="020F0502020204030204" pitchFamily="34" charset="0"/>
                <a:ea typeface="幼圆" panose="02010509060101010101" pitchFamily="49" charset="-122"/>
              </a:rPr>
              <a:t>缓冲区</a:t>
            </a:r>
            <a:endParaRPr lang="en-US" altLang="zh-CN" sz="2200" dirty="0" smtClean="0">
              <a:latin typeface="Calibri" panose="020F0502020204030204" pitchFamily="34" charset="0"/>
              <a:ea typeface="幼圆" panose="02010509060101010101" pitchFamily="49" charset="-122"/>
            </a:endParaRPr>
          </a:p>
          <a:p>
            <a:pPr lvl="1" fontAlgn="ctr"/>
            <a:r>
              <a:rPr lang="zh-CN" altLang="en-US" sz="2200" dirty="0" smtClean="0">
                <a:latin typeface="Calibri" panose="020F0502020204030204" pitchFamily="34" charset="0"/>
                <a:ea typeface="幼圆" panose="02010509060101010101" pitchFamily="49" charset="-122"/>
              </a:rPr>
              <a:t>映射外部设备物理存储空间</a:t>
            </a:r>
            <a:endParaRPr lang="zh-CN" altLang="zh-CN" sz="2200" dirty="0">
              <a:latin typeface="Calibri" panose="020F0502020204030204" pitchFamily="34" charset="0"/>
              <a:ea typeface="幼圆" panose="02010509060101010101" pitchFamily="49" charset="-122"/>
            </a:endParaRPr>
          </a:p>
          <a:p>
            <a:endParaRPr lang="zh-CN" altLang="en-US" sz="2400" dirty="0">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val="2987538404"/>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区的描述符</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2200" dirty="0" smtClean="0">
                <a:latin typeface="Calibri" panose="020F0502020204030204" pitchFamily="34" charset="0"/>
                <a:ea typeface="幼圆" panose="02010509060101010101" pitchFamily="49" charset="-122"/>
              </a:rPr>
              <a:t>每个非连续内存区都对应着一个类型为</a:t>
            </a:r>
            <a:r>
              <a:rPr lang="en-US" altLang="zh-CN" sz="2200" dirty="0" err="1" smtClean="0">
                <a:latin typeface="Calibri" panose="020F0502020204030204" pitchFamily="34" charset="0"/>
                <a:ea typeface="幼圆" panose="02010509060101010101" pitchFamily="49" charset="-122"/>
              </a:rPr>
              <a:t>vm_struct</a:t>
            </a:r>
            <a:r>
              <a:rPr lang="zh-CN" altLang="en-US" sz="2200" dirty="0" smtClean="0">
                <a:latin typeface="Calibri" panose="020F0502020204030204" pitchFamily="34" charset="0"/>
                <a:ea typeface="幼圆" panose="02010509060101010101" pitchFamily="49" charset="-122"/>
              </a:rPr>
              <a:t>的描述符。</a:t>
            </a:r>
            <a:endParaRPr lang="en-US" altLang="zh-CN" sz="2200" dirty="0" smtClean="0">
              <a:latin typeface="Calibri" panose="020F0502020204030204" pitchFamily="34" charset="0"/>
              <a:ea typeface="幼圆" panose="02010509060101010101" pitchFamily="49" charset="-122"/>
            </a:endParaRPr>
          </a:p>
          <a:p>
            <a:r>
              <a:rPr lang="zh-CN" altLang="en-US" sz="2200" dirty="0" smtClean="0">
                <a:latin typeface="Calibri" panose="020F0502020204030204" pitchFamily="34" charset="0"/>
                <a:ea typeface="幼圆" panose="02010509060101010101" pitchFamily="49" charset="-122"/>
              </a:rPr>
              <a:t>每当内核调用</a:t>
            </a:r>
            <a:r>
              <a:rPr lang="en-US" altLang="zh-CN" sz="2200" dirty="0" err="1" smtClean="0">
                <a:latin typeface="Calibri" panose="020F0502020204030204" pitchFamily="34" charset="0"/>
                <a:ea typeface="幼圆" panose="02010509060101010101" pitchFamily="49" charset="-122"/>
              </a:rPr>
              <a:t>vmalloc</a:t>
            </a:r>
            <a:r>
              <a:rPr lang="zh-CN" altLang="en-US" sz="2200" dirty="0" smtClean="0">
                <a:latin typeface="Calibri" panose="020F0502020204030204" pitchFamily="34" charset="0"/>
                <a:ea typeface="幼圆" panose="02010509060101010101" pitchFamily="49" charset="-122"/>
              </a:rPr>
              <a:t>函数来在非连续内存区地址上分配</a:t>
            </a:r>
            <a:r>
              <a:rPr lang="en-US" altLang="zh-CN" sz="2200" dirty="0" smtClean="0">
                <a:latin typeface="Calibri" panose="020F0502020204030204" pitchFamily="34" charset="0"/>
                <a:ea typeface="幼圆" panose="02010509060101010101" pitchFamily="49" charset="-122"/>
              </a:rPr>
              <a:t>size</a:t>
            </a:r>
            <a:r>
              <a:rPr lang="zh-CN" altLang="en-US" sz="2200" dirty="0" smtClean="0">
                <a:latin typeface="Calibri" panose="020F0502020204030204" pitchFamily="34" charset="0"/>
                <a:ea typeface="幼圆" panose="02010509060101010101" pitchFamily="49" charset="-122"/>
              </a:rPr>
              <a:t>大小的字节时，都会创建一个新的</a:t>
            </a:r>
            <a:r>
              <a:rPr lang="en-US" altLang="zh-CN" sz="2200" dirty="0" err="1" smtClean="0">
                <a:latin typeface="Calibri" panose="020F0502020204030204" pitchFamily="34" charset="0"/>
                <a:ea typeface="幼圆" panose="02010509060101010101" pitchFamily="49" charset="-122"/>
              </a:rPr>
              <a:t>vm_struct</a:t>
            </a:r>
            <a:r>
              <a:rPr lang="zh-CN" altLang="en-US" sz="2200" dirty="0" smtClean="0">
                <a:latin typeface="Calibri" panose="020F0502020204030204" pitchFamily="34" charset="0"/>
                <a:ea typeface="幼圆" panose="02010509060101010101" pitchFamily="49" charset="-122"/>
              </a:rPr>
              <a:t>结构来描述这一个非连续内存区各个属性，并把它按地址由低到高的插入到</a:t>
            </a:r>
            <a:r>
              <a:rPr lang="en-US" altLang="zh-CN" sz="2200" dirty="0" err="1" smtClean="0">
                <a:latin typeface="Calibri" panose="020F0502020204030204" pitchFamily="34" charset="0"/>
                <a:ea typeface="幼圆" panose="02010509060101010101" pitchFamily="49" charset="-122"/>
              </a:rPr>
              <a:t>vmlist</a:t>
            </a:r>
            <a:r>
              <a:rPr lang="zh-CN" altLang="en-US" sz="2200" dirty="0" smtClean="0">
                <a:latin typeface="Calibri" panose="020F0502020204030204" pitchFamily="34" charset="0"/>
                <a:ea typeface="幼圆" panose="02010509060101010101" pitchFamily="49" charset="-122"/>
              </a:rPr>
              <a:t>队列中。</a:t>
            </a:r>
            <a:endParaRPr lang="zh-CN" altLang="en-US" sz="2200" dirty="0">
              <a:latin typeface="Calibri" panose="020F0502020204030204" pitchFamily="34" charset="0"/>
              <a:ea typeface="幼圆" panose="02010509060101010101" pitchFamily="49" charset="-122"/>
            </a:endParaRPr>
          </a:p>
        </p:txBody>
      </p:sp>
      <p:pic>
        <p:nvPicPr>
          <p:cNvPr id="4" name="图片 3"/>
          <p:cNvPicPr>
            <a:picLocks noChangeAspect="1"/>
          </p:cNvPicPr>
          <p:nvPr/>
        </p:nvPicPr>
        <p:blipFill>
          <a:blip r:embed="rId2"/>
          <a:stretch>
            <a:fillRect/>
          </a:stretch>
        </p:blipFill>
        <p:spPr>
          <a:xfrm>
            <a:off x="1251448" y="3185431"/>
            <a:ext cx="5819912" cy="2928731"/>
          </a:xfrm>
          <a:prstGeom prst="rect">
            <a:avLst/>
          </a:prstGeom>
        </p:spPr>
      </p:pic>
    </p:spTree>
    <p:extLst>
      <p:ext uri="{BB962C8B-B14F-4D97-AF65-F5344CB8AC3E}">
        <p14:creationId xmlns:p14="http://schemas.microsoft.com/office/powerpoint/2010/main" val="3825376769"/>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区的描述符</a:t>
            </a:r>
            <a:endParaRPr lang="zh-CN" altLang="en-US" sz="3600" dirty="0">
              <a:latin typeface="幼圆" panose="02010509060101010101" pitchFamily="49" charset="-122"/>
              <a:ea typeface="幼圆" panose="02010509060101010101" pitchFamily="49" charset="-122"/>
            </a:endParaRPr>
          </a:p>
        </p:txBody>
      </p:sp>
      <p:pic>
        <p:nvPicPr>
          <p:cNvPr id="10" name="图片 9"/>
          <p:cNvPicPr>
            <a:picLocks noChangeAspect="1"/>
          </p:cNvPicPr>
          <p:nvPr/>
        </p:nvPicPr>
        <p:blipFill>
          <a:blip r:embed="rId2"/>
          <a:stretch>
            <a:fillRect/>
          </a:stretch>
        </p:blipFill>
        <p:spPr>
          <a:xfrm>
            <a:off x="834029" y="1208578"/>
            <a:ext cx="5305513" cy="2669872"/>
          </a:xfrm>
          <a:prstGeom prst="rect">
            <a:avLst/>
          </a:prstGeom>
        </p:spPr>
      </p:pic>
      <p:sp>
        <p:nvSpPr>
          <p:cNvPr id="11" name="文本框 10"/>
          <p:cNvSpPr txBox="1"/>
          <p:nvPr/>
        </p:nvSpPr>
        <p:spPr>
          <a:xfrm>
            <a:off x="834030" y="3953692"/>
            <a:ext cx="8059145" cy="2123658"/>
          </a:xfrm>
          <a:prstGeom prst="rect">
            <a:avLst/>
          </a:prstGeom>
          <a:noFill/>
        </p:spPr>
        <p:txBody>
          <a:bodyPr wrap="square" rtlCol="0">
            <a:spAutoFit/>
          </a:bodyPr>
          <a:lstStyle/>
          <a:p>
            <a:r>
              <a:rPr lang="en-US" altLang="zh-CN" sz="2200" b="1" dirty="0" smtClean="0">
                <a:solidFill>
                  <a:schemeClr val="bg2">
                    <a:lumMod val="10000"/>
                  </a:schemeClr>
                </a:solidFill>
                <a:latin typeface="Calibri" panose="020F0502020204030204" pitchFamily="34" charset="0"/>
                <a:ea typeface="幼圆" panose="02010509060101010101" pitchFamily="49" charset="-122"/>
              </a:rPr>
              <a:t>next</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a:t>
            </a:r>
            <a:r>
              <a:rPr lang="en-US" altLang="zh-CN" sz="2200" b="1" dirty="0" smtClean="0">
                <a:solidFill>
                  <a:schemeClr val="bg2">
                    <a:lumMod val="10000"/>
                  </a:schemeClr>
                </a:solidFill>
                <a:latin typeface="Calibri" panose="020F0502020204030204" pitchFamily="34" charset="0"/>
                <a:ea typeface="幼圆" panose="02010509060101010101" pitchFamily="49" charset="-122"/>
              </a:rPr>
              <a:t>	</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指向下一个</a:t>
            </a:r>
            <a:r>
              <a:rPr lang="en-US" altLang="zh-CN" sz="2200" b="1" dirty="0" err="1" smtClean="0">
                <a:solidFill>
                  <a:schemeClr val="bg2">
                    <a:lumMod val="10000"/>
                  </a:schemeClr>
                </a:solidFill>
                <a:latin typeface="Calibri" panose="020F0502020204030204" pitchFamily="34" charset="0"/>
                <a:ea typeface="幼圆" panose="02010509060101010101" pitchFamily="49" charset="-122"/>
              </a:rPr>
              <a:t>vm_struct</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结构指针</a:t>
            </a:r>
            <a:endParaRPr lang="en-US" altLang="zh-CN" sz="2200" b="1" dirty="0" smtClean="0">
              <a:solidFill>
                <a:schemeClr val="bg2">
                  <a:lumMod val="10000"/>
                </a:schemeClr>
              </a:solidFill>
              <a:latin typeface="Calibri" panose="020F0502020204030204" pitchFamily="34" charset="0"/>
              <a:ea typeface="幼圆" panose="02010509060101010101" pitchFamily="49" charset="-122"/>
            </a:endParaRPr>
          </a:p>
          <a:p>
            <a:r>
              <a:rPr lang="en-US" altLang="zh-CN" sz="2200" b="1" dirty="0" err="1" smtClean="0">
                <a:solidFill>
                  <a:schemeClr val="bg2">
                    <a:lumMod val="10000"/>
                  </a:schemeClr>
                </a:solidFill>
                <a:latin typeface="Calibri" panose="020F0502020204030204" pitchFamily="34" charset="0"/>
                <a:ea typeface="幼圆" panose="02010509060101010101" pitchFamily="49" charset="-122"/>
              </a:rPr>
              <a:t>addr</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a:t>
            </a:r>
            <a:r>
              <a:rPr lang="en-US" altLang="zh-CN" sz="2200" b="1" dirty="0" smtClean="0">
                <a:solidFill>
                  <a:schemeClr val="bg2">
                    <a:lumMod val="10000"/>
                  </a:schemeClr>
                </a:solidFill>
                <a:latin typeface="Calibri" panose="020F0502020204030204" pitchFamily="34" charset="0"/>
                <a:ea typeface="幼圆" panose="02010509060101010101" pitchFamily="49" charset="-122"/>
              </a:rPr>
              <a:t>	</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非连续内存区线性地址的起始地址</a:t>
            </a:r>
            <a:endParaRPr lang="en-US" altLang="zh-CN" sz="2200" b="1" dirty="0" smtClean="0">
              <a:solidFill>
                <a:schemeClr val="bg2">
                  <a:lumMod val="10000"/>
                </a:schemeClr>
              </a:solidFill>
              <a:latin typeface="Calibri" panose="020F0502020204030204" pitchFamily="34" charset="0"/>
              <a:ea typeface="幼圆" panose="02010509060101010101" pitchFamily="49" charset="-122"/>
            </a:endParaRPr>
          </a:p>
          <a:p>
            <a:r>
              <a:rPr lang="en-US" altLang="zh-CN" sz="2200" b="1" dirty="0" smtClean="0">
                <a:solidFill>
                  <a:schemeClr val="bg2">
                    <a:lumMod val="10000"/>
                  </a:schemeClr>
                </a:solidFill>
                <a:latin typeface="Calibri" panose="020F0502020204030204" pitchFamily="34" charset="0"/>
                <a:ea typeface="幼圆" panose="02010509060101010101" pitchFamily="49" charset="-122"/>
              </a:rPr>
              <a:t>size</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a:t>
            </a:r>
            <a:r>
              <a:rPr lang="en-US" altLang="zh-CN" sz="2200" b="1" dirty="0" smtClean="0">
                <a:solidFill>
                  <a:schemeClr val="bg2">
                    <a:lumMod val="10000"/>
                  </a:schemeClr>
                </a:solidFill>
                <a:latin typeface="Calibri" panose="020F0502020204030204" pitchFamily="34" charset="0"/>
                <a:ea typeface="幼圆" panose="02010509060101010101" pitchFamily="49" charset="-122"/>
              </a:rPr>
              <a:t>	</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内存区的大小加上</a:t>
            </a:r>
            <a:r>
              <a:rPr lang="en-US" altLang="zh-CN" sz="2200" b="1" dirty="0" smtClean="0">
                <a:solidFill>
                  <a:schemeClr val="bg2">
                    <a:lumMod val="10000"/>
                  </a:schemeClr>
                </a:solidFill>
                <a:latin typeface="Calibri" panose="020F0502020204030204" pitchFamily="34" charset="0"/>
                <a:ea typeface="幼圆" panose="02010509060101010101" pitchFamily="49" charset="-122"/>
              </a:rPr>
              <a:t>4096</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（内存区之间的安全区间大小）</a:t>
            </a:r>
            <a:endParaRPr lang="en-US" altLang="zh-CN" sz="2200" b="1" dirty="0" smtClean="0">
              <a:solidFill>
                <a:schemeClr val="bg2">
                  <a:lumMod val="10000"/>
                </a:schemeClr>
              </a:solidFill>
              <a:latin typeface="Calibri" panose="020F0502020204030204" pitchFamily="34" charset="0"/>
              <a:ea typeface="幼圆" panose="02010509060101010101" pitchFamily="49" charset="-122"/>
            </a:endParaRPr>
          </a:p>
          <a:p>
            <a:r>
              <a:rPr lang="en-US" altLang="zh-CN" sz="2200" b="1" dirty="0" smtClean="0">
                <a:solidFill>
                  <a:schemeClr val="bg2">
                    <a:lumMod val="10000"/>
                  </a:schemeClr>
                </a:solidFill>
                <a:latin typeface="Calibri" panose="020F0502020204030204" pitchFamily="34" charset="0"/>
                <a:ea typeface="幼圆" panose="02010509060101010101" pitchFamily="49" charset="-122"/>
              </a:rPr>
              <a:t>flags</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        非连续内存区映射的内存的属性类型</a:t>
            </a:r>
            <a:endParaRPr lang="en-US" altLang="zh-CN" sz="2200" b="1" dirty="0" smtClean="0">
              <a:solidFill>
                <a:schemeClr val="bg2">
                  <a:lumMod val="10000"/>
                </a:schemeClr>
              </a:solidFill>
              <a:latin typeface="Calibri" panose="020F0502020204030204" pitchFamily="34" charset="0"/>
              <a:ea typeface="幼圆" panose="02010509060101010101" pitchFamily="49" charset="-122"/>
            </a:endParaRPr>
          </a:p>
          <a:p>
            <a:r>
              <a:rPr lang="en-US" altLang="zh-CN" sz="2200" b="1" dirty="0" smtClean="0">
                <a:solidFill>
                  <a:schemeClr val="bg2">
                    <a:lumMod val="10000"/>
                  </a:schemeClr>
                </a:solidFill>
                <a:latin typeface="Calibri" panose="020F0502020204030204" pitchFamily="34" charset="0"/>
                <a:ea typeface="幼圆" panose="02010509060101010101" pitchFamily="49" charset="-122"/>
              </a:rPr>
              <a:t>pages</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      指向</a:t>
            </a:r>
            <a:r>
              <a:rPr lang="en-US" altLang="zh-CN" sz="2200" b="1" dirty="0" err="1" smtClean="0">
                <a:solidFill>
                  <a:schemeClr val="bg2">
                    <a:lumMod val="10000"/>
                  </a:schemeClr>
                </a:solidFill>
                <a:latin typeface="Calibri" panose="020F0502020204030204" pitchFamily="34" charset="0"/>
                <a:ea typeface="幼圆" panose="02010509060101010101" pitchFamily="49" charset="-122"/>
              </a:rPr>
              <a:t>nr_pages</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数组指针，该数组由</a:t>
            </a:r>
            <a:r>
              <a:rPr lang="en-US" altLang="zh-CN" sz="2200" b="1" dirty="0" smtClean="0">
                <a:solidFill>
                  <a:schemeClr val="bg2">
                    <a:lumMod val="10000"/>
                  </a:schemeClr>
                </a:solidFill>
                <a:latin typeface="Calibri" panose="020F0502020204030204" pitchFamily="34" charset="0"/>
                <a:ea typeface="幼圆" panose="02010509060101010101" pitchFamily="49" charset="-122"/>
              </a:rPr>
              <a:t>page *</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类型构成</a:t>
            </a:r>
            <a:endParaRPr lang="en-US" altLang="zh-CN" sz="2200" b="1" dirty="0" smtClean="0">
              <a:solidFill>
                <a:schemeClr val="bg2">
                  <a:lumMod val="10000"/>
                </a:schemeClr>
              </a:solidFill>
              <a:latin typeface="Calibri" panose="020F0502020204030204" pitchFamily="34" charset="0"/>
              <a:ea typeface="幼圆" panose="02010509060101010101" pitchFamily="49" charset="-122"/>
            </a:endParaRPr>
          </a:p>
          <a:p>
            <a:r>
              <a:rPr lang="en-US" altLang="zh-CN" sz="2200" b="1" dirty="0" err="1" smtClean="0">
                <a:solidFill>
                  <a:schemeClr val="bg2">
                    <a:lumMod val="10000"/>
                  </a:schemeClr>
                </a:solidFill>
                <a:latin typeface="Calibri" panose="020F0502020204030204" pitchFamily="34" charset="0"/>
                <a:ea typeface="幼圆" panose="02010509060101010101" pitchFamily="49" charset="-122"/>
              </a:rPr>
              <a:t>nr_pages</a:t>
            </a:r>
            <a:r>
              <a:rPr lang="zh-CN" altLang="en-US" sz="2200" b="1" dirty="0" smtClean="0">
                <a:solidFill>
                  <a:schemeClr val="bg2">
                    <a:lumMod val="10000"/>
                  </a:schemeClr>
                </a:solidFill>
                <a:latin typeface="Calibri" panose="020F0502020204030204" pitchFamily="34" charset="0"/>
                <a:ea typeface="幼圆" panose="02010509060101010101" pitchFamily="49" charset="-122"/>
              </a:rPr>
              <a:t>：内存区对应的页的个数</a:t>
            </a:r>
            <a:endParaRPr lang="en-US" altLang="zh-CN" sz="2200" b="1" dirty="0" smtClean="0">
              <a:solidFill>
                <a:schemeClr val="bg2">
                  <a:lumMod val="10000"/>
                </a:schemeClr>
              </a:solidFill>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val="2878554927"/>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区的描述符</a:t>
            </a:r>
            <a:endParaRPr lang="zh-CN" altLang="en-US" sz="3600" dirty="0">
              <a:latin typeface="幼圆" panose="02010509060101010101" pitchFamily="49" charset="-122"/>
              <a:ea typeface="幼圆" panose="020105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764601216"/>
              </p:ext>
            </p:extLst>
          </p:nvPr>
        </p:nvGraphicFramePr>
        <p:xfrm>
          <a:off x="755650" y="1849842"/>
          <a:ext cx="1891756" cy="1483360"/>
        </p:xfrm>
        <a:graphic>
          <a:graphicData uri="http://schemas.openxmlformats.org/drawingml/2006/table">
            <a:tbl>
              <a:tblPr firstRow="1" bandRow="1">
                <a:tableStyleId>{F5AB1C69-6EDB-4FF4-983F-18BD219EF322}</a:tableStyleId>
              </a:tblPr>
              <a:tblGrid>
                <a:gridCol w="945878"/>
                <a:gridCol w="945878"/>
              </a:tblGrid>
              <a:tr h="370840">
                <a:tc gridSpan="2">
                  <a:txBody>
                    <a:bodyPr/>
                    <a:lstStyle/>
                    <a:p>
                      <a:pPr algn="ctr"/>
                      <a:r>
                        <a:rPr lang="en-US" altLang="zh-CN" b="1" dirty="0" err="1" smtClean="0">
                          <a:solidFill>
                            <a:schemeClr val="bg2">
                              <a:lumMod val="10000"/>
                            </a:schemeClr>
                          </a:solidFill>
                          <a:latin typeface="Buxton Sketch" panose="03080500000500000004" pitchFamily="66" charset="0"/>
                        </a:rPr>
                        <a:t>vm_struct</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dirty="0" smtClean="0">
                          <a:solidFill>
                            <a:schemeClr val="bg2">
                              <a:lumMod val="10000"/>
                            </a:schemeClr>
                          </a:solidFill>
                          <a:latin typeface="Buxton Sketch" panose="03080500000500000004" pitchFamily="66" charset="0"/>
                        </a:rPr>
                        <a:t>page</a:t>
                      </a:r>
                      <a:r>
                        <a:rPr lang="en-US" altLang="zh-CN" baseline="0" dirty="0" smtClean="0">
                          <a:solidFill>
                            <a:schemeClr val="bg2">
                              <a:lumMod val="10000"/>
                            </a:schemeClr>
                          </a:solidFill>
                          <a:latin typeface="Buxton Sketch" panose="03080500000500000004" pitchFamily="66" charset="0"/>
                        </a:rPr>
                        <a:t> **</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pages</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904715101"/>
              </p:ext>
            </p:extLst>
          </p:nvPr>
        </p:nvGraphicFramePr>
        <p:xfrm>
          <a:off x="3712214" y="1501504"/>
          <a:ext cx="1891756" cy="2225040"/>
        </p:xfrm>
        <a:graphic>
          <a:graphicData uri="http://schemas.openxmlformats.org/drawingml/2006/table">
            <a:tbl>
              <a:tblPr firstRow="1" bandRow="1">
                <a:tableStyleId>{F5AB1C69-6EDB-4FF4-983F-18BD219EF322}</a:tableStyleId>
              </a:tblPr>
              <a:tblGrid>
                <a:gridCol w="945878"/>
                <a:gridCol w="945878"/>
              </a:tblGrid>
              <a:tr h="370840">
                <a:tc gridSpan="2">
                  <a:txBody>
                    <a:bodyPr/>
                    <a:lstStyle/>
                    <a:p>
                      <a:pPr algn="ctr"/>
                      <a:r>
                        <a:rPr lang="en-US" altLang="zh-CN" b="1" dirty="0" smtClean="0">
                          <a:solidFill>
                            <a:schemeClr val="bg2">
                              <a:lumMod val="10000"/>
                            </a:schemeClr>
                          </a:solidFill>
                          <a:latin typeface="Buxton Sketch" panose="03080500000500000004" pitchFamily="66" charset="0"/>
                        </a:rPr>
                        <a:t>pages[</a:t>
                      </a:r>
                      <a:r>
                        <a:rPr lang="en-US" altLang="zh-CN" b="1" dirty="0" err="1" smtClean="0">
                          <a:solidFill>
                            <a:schemeClr val="bg2">
                              <a:lumMod val="10000"/>
                            </a:schemeClr>
                          </a:solidFill>
                          <a:latin typeface="Buxton Sketch" panose="03080500000500000004" pitchFamily="66" charset="0"/>
                        </a:rPr>
                        <a:t>nr_pages</a:t>
                      </a:r>
                      <a:r>
                        <a:rPr lang="en-US" altLang="zh-CN" b="1" dirty="0" smtClean="0">
                          <a:solidFill>
                            <a:schemeClr val="bg2">
                              <a:lumMod val="10000"/>
                            </a:schemeClr>
                          </a:solidFill>
                          <a:latin typeface="Buxton Sketch" panose="03080500000500000004" pitchFamily="66" charset="0"/>
                        </a:rPr>
                        <a:t>]</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rowSpan="5">
                  <a:txBody>
                    <a:bodyPr/>
                    <a:lstStyle/>
                    <a:p>
                      <a:pPr algn="ctr"/>
                      <a:r>
                        <a:rPr lang="en-US" altLang="zh-CN" dirty="0" smtClean="0">
                          <a:solidFill>
                            <a:schemeClr val="bg2">
                              <a:lumMod val="10000"/>
                            </a:schemeClr>
                          </a:solidFill>
                          <a:latin typeface="Buxton Sketch" panose="03080500000500000004" pitchFamily="66" charset="0"/>
                        </a:rPr>
                        <a:t>page</a:t>
                      </a:r>
                      <a:r>
                        <a:rPr lang="en-US" altLang="zh-CN" baseline="0" dirty="0" smtClean="0">
                          <a:solidFill>
                            <a:schemeClr val="bg2">
                              <a:lumMod val="10000"/>
                            </a:schemeClr>
                          </a:solidFill>
                          <a:latin typeface="Buxton Sketch" panose="03080500000500000004" pitchFamily="66" charset="0"/>
                        </a:rPr>
                        <a:t> *</a:t>
                      </a:r>
                      <a:endParaRPr lang="zh-CN" altLang="en-US" dirty="0">
                        <a:solidFill>
                          <a:schemeClr val="bg2">
                            <a:lumMod val="10000"/>
                          </a:schemeClr>
                        </a:solidFill>
                        <a:latin typeface="Buxton Sketch" panose="03080500000500000004" pitchFamily="66"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p1</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p2</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p3</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117231237"/>
              </p:ext>
            </p:extLst>
          </p:nvPr>
        </p:nvGraphicFramePr>
        <p:xfrm>
          <a:off x="6694898" y="1501504"/>
          <a:ext cx="1891756" cy="4450080"/>
        </p:xfrm>
        <a:graphic>
          <a:graphicData uri="http://schemas.openxmlformats.org/drawingml/2006/table">
            <a:tbl>
              <a:tblPr firstRow="1" bandRow="1">
                <a:tableStyleId>{F5AB1C69-6EDB-4FF4-983F-18BD219EF322}</a:tableStyleId>
              </a:tblPr>
              <a:tblGrid>
                <a:gridCol w="945878"/>
                <a:gridCol w="945878"/>
              </a:tblGrid>
              <a:tr h="370840">
                <a:tc gridSpan="2">
                  <a:txBody>
                    <a:bodyPr/>
                    <a:lstStyle/>
                    <a:p>
                      <a:pPr algn="ctr"/>
                      <a:r>
                        <a:rPr lang="en-US" altLang="zh-CN" b="1" dirty="0" err="1" smtClean="0">
                          <a:solidFill>
                            <a:schemeClr val="bg2">
                              <a:lumMod val="10000"/>
                            </a:schemeClr>
                          </a:solidFill>
                          <a:latin typeface="Buxton Sketch" panose="03080500000500000004" pitchFamily="66" charset="0"/>
                        </a:rPr>
                        <a:t>mem_map</a:t>
                      </a:r>
                      <a:endParaRPr lang="zh-CN" altLang="en-US" b="1"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rowSpan="11">
                  <a:txBody>
                    <a:bodyPr/>
                    <a:lstStyle/>
                    <a:p>
                      <a:pPr algn="ctr"/>
                      <a:r>
                        <a:rPr lang="en-US" altLang="zh-CN" dirty="0" smtClean="0">
                          <a:solidFill>
                            <a:schemeClr val="bg2">
                              <a:lumMod val="10000"/>
                            </a:schemeClr>
                          </a:solidFill>
                          <a:latin typeface="Buxton Sketch" panose="03080500000500000004" pitchFamily="66" charset="0"/>
                        </a:rPr>
                        <a:t>page</a:t>
                      </a:r>
                      <a:endParaRPr lang="zh-CN" altLang="en-US" dirty="0">
                        <a:solidFill>
                          <a:schemeClr val="bg2">
                            <a:lumMod val="10000"/>
                          </a:schemeClr>
                        </a:solidFill>
                        <a:latin typeface="Buxton Sketch" panose="03080500000500000004" pitchFamily="66"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pPr algn="ctr"/>
                      <a:endParaRPr lang="zh-CN" altLang="en-US" dirty="0">
                        <a:solidFill>
                          <a:schemeClr val="bg2">
                            <a:lumMod val="10000"/>
                          </a:schemeClr>
                        </a:solidFill>
                        <a:latin typeface="Calibri" panose="020F0502020204030204" pitchFamily="34" charset="0"/>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solidFill>
                            <a:schemeClr val="bg2">
                              <a:lumMod val="10000"/>
                            </a:schemeClr>
                          </a:solidFill>
                          <a:latin typeface="Buxton Sketch" panose="03080500000500000004" pitchFamily="66" charset="0"/>
                        </a:rPr>
                        <a:t>……</a:t>
                      </a:r>
                      <a:endParaRPr lang="zh-CN" altLang="en-US" dirty="0">
                        <a:solidFill>
                          <a:schemeClr val="bg2">
                            <a:lumMod val="10000"/>
                          </a:schemeClr>
                        </a:solidFill>
                        <a:latin typeface="Buxton Sketch" panose="03080500000500000004" pitchFamily="66" charset="0"/>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2" name="肘形连接符 11"/>
          <p:cNvCxnSpPr/>
          <p:nvPr/>
        </p:nvCxnSpPr>
        <p:spPr bwMode="auto">
          <a:xfrm flipV="1">
            <a:off x="2516777" y="1863634"/>
            <a:ext cx="1201783" cy="923105"/>
          </a:xfrm>
          <a:prstGeom prst="bentConnector3">
            <a:avLst>
              <a:gd name="adj1" fmla="val 50000"/>
            </a:avLst>
          </a:prstGeom>
          <a:ln>
            <a:solidFill>
              <a:schemeClr val="bg2">
                <a:lumMod val="10000"/>
              </a:schemeClr>
            </a:solidFill>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18" name="直接箭头连接符 17"/>
          <p:cNvCxnSpPr/>
          <p:nvPr/>
        </p:nvCxnSpPr>
        <p:spPr bwMode="auto">
          <a:xfrm>
            <a:off x="5448300" y="2443163"/>
            <a:ext cx="2180409" cy="12654"/>
          </a:xfrm>
          <a:prstGeom prst="straightConnector1">
            <a:avLst/>
          </a:prstGeom>
          <a:ln>
            <a:solidFill>
              <a:schemeClr val="bg2">
                <a:lumMod val="10000"/>
              </a:schemeClr>
            </a:solidFill>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20" name="肘形连接符 19"/>
          <p:cNvCxnSpPr/>
          <p:nvPr/>
        </p:nvCxnSpPr>
        <p:spPr bwMode="auto">
          <a:xfrm>
            <a:off x="5448300" y="2786739"/>
            <a:ext cx="2189117" cy="757650"/>
          </a:xfrm>
          <a:prstGeom prst="bentConnector3">
            <a:avLst/>
          </a:prstGeom>
          <a:ln>
            <a:solidFill>
              <a:schemeClr val="bg2">
                <a:lumMod val="10000"/>
              </a:schemeClr>
            </a:solidFill>
            <a:headEnd type="none" w="med" len="med"/>
            <a:tailEnd type="triangle"/>
          </a:ln>
          <a:extLst/>
        </p:spPr>
        <p:style>
          <a:lnRef idx="2">
            <a:schemeClr val="dk1"/>
          </a:lnRef>
          <a:fillRef idx="0">
            <a:schemeClr val="dk1"/>
          </a:fillRef>
          <a:effectRef idx="1">
            <a:schemeClr val="dk1"/>
          </a:effectRef>
          <a:fontRef idx="minor">
            <a:schemeClr val="tx1"/>
          </a:fontRef>
        </p:style>
      </p:cxnSp>
      <p:cxnSp>
        <p:nvCxnSpPr>
          <p:cNvPr id="22" name="肘形连接符 21"/>
          <p:cNvCxnSpPr/>
          <p:nvPr/>
        </p:nvCxnSpPr>
        <p:spPr bwMode="auto">
          <a:xfrm>
            <a:off x="5448300" y="3177540"/>
            <a:ext cx="2189117" cy="1856014"/>
          </a:xfrm>
          <a:prstGeom prst="bentConnector3">
            <a:avLst>
              <a:gd name="adj1" fmla="val 32596"/>
            </a:avLst>
          </a:prstGeom>
          <a:ln>
            <a:solidFill>
              <a:schemeClr val="bg2">
                <a:lumMod val="10000"/>
              </a:schemeClr>
            </a:solidFill>
            <a:headEnd type="none" w="med" len="med"/>
            <a:tailEnd type="triangle"/>
          </a:ln>
          <a:extLst/>
        </p:spPr>
        <p:style>
          <a:lnRef idx="2">
            <a:schemeClr val="dk1"/>
          </a:lnRef>
          <a:fillRef idx="0">
            <a:schemeClr val="dk1"/>
          </a:fillRef>
          <a:effectRef idx="1">
            <a:schemeClr val="dk1"/>
          </a:effectRef>
          <a:fontRef idx="minor">
            <a:schemeClr val="tx1"/>
          </a:fontRef>
        </p:style>
      </p:cxnSp>
      <p:sp>
        <p:nvSpPr>
          <p:cNvPr id="31" name="文本框 30"/>
          <p:cNvSpPr txBox="1"/>
          <p:nvPr/>
        </p:nvSpPr>
        <p:spPr>
          <a:xfrm>
            <a:off x="607605" y="4004849"/>
            <a:ext cx="5383893" cy="2246769"/>
          </a:xfrm>
          <a:prstGeom prst="rect">
            <a:avLst/>
          </a:prstGeom>
          <a:noFill/>
        </p:spPr>
        <p:txBody>
          <a:bodyPr wrap="square" rtlCol="0">
            <a:spAutoFit/>
          </a:bodyPr>
          <a:lstStyle/>
          <a:p>
            <a:r>
              <a:rPr lang="en-US" altLang="zh-CN" sz="2000" b="1" dirty="0" err="1" smtClean="0">
                <a:solidFill>
                  <a:schemeClr val="accent2">
                    <a:lumMod val="75000"/>
                  </a:schemeClr>
                </a:solidFill>
                <a:latin typeface="Calibri" panose="020F0502020204030204" pitchFamily="34" charset="0"/>
                <a:ea typeface="幼圆" panose="02010509060101010101" pitchFamily="49" charset="-122"/>
              </a:rPr>
              <a:t>vm_struct</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结构由</a:t>
            </a:r>
            <a:r>
              <a:rPr lang="en-US" altLang="zh-CN" sz="2000" b="1" dirty="0" err="1" smtClean="0">
                <a:solidFill>
                  <a:schemeClr val="accent2">
                    <a:lumMod val="75000"/>
                  </a:schemeClr>
                </a:solidFill>
                <a:latin typeface="Calibri" panose="020F0502020204030204" pitchFamily="34" charset="0"/>
                <a:ea typeface="幼圆" panose="02010509060101010101" pitchFamily="49" charset="-122"/>
              </a:rPr>
              <a:t>kmalloc_node</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函数分配，也就是说，该结构分配在通用的</a:t>
            </a:r>
            <a:r>
              <a:rPr lang="en-US" altLang="zh-CN" sz="2000" b="1" dirty="0" smtClean="0">
                <a:solidFill>
                  <a:schemeClr val="accent2">
                    <a:lumMod val="75000"/>
                  </a:schemeClr>
                </a:solidFill>
                <a:latin typeface="Calibri" panose="020F0502020204030204" pitchFamily="34" charset="0"/>
                <a:ea typeface="幼圆" panose="02010509060101010101" pitchFamily="49" charset="-122"/>
              </a:rPr>
              <a:t>slab</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队列上，既在前物理内存的</a:t>
            </a:r>
            <a:r>
              <a:rPr lang="en-US" altLang="zh-CN" sz="2000" b="1" smtClean="0">
                <a:solidFill>
                  <a:schemeClr val="accent2">
                    <a:lumMod val="75000"/>
                  </a:schemeClr>
                </a:solidFill>
                <a:latin typeface="Calibri" panose="020F0502020204030204" pitchFamily="34" charset="0"/>
                <a:ea typeface="幼圆" panose="02010509060101010101" pitchFamily="49" charset="-122"/>
              </a:rPr>
              <a:t>896MB</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中。</a:t>
            </a:r>
            <a:endParaRPr lang="en-US" altLang="zh-CN" sz="2000" b="1" dirty="0" smtClean="0">
              <a:solidFill>
                <a:schemeClr val="accent2">
                  <a:lumMod val="75000"/>
                </a:schemeClr>
              </a:solidFill>
              <a:latin typeface="Calibri" panose="020F0502020204030204" pitchFamily="34" charset="0"/>
              <a:ea typeface="幼圆" panose="02010509060101010101" pitchFamily="49" charset="-122"/>
            </a:endParaRPr>
          </a:p>
          <a:p>
            <a:r>
              <a:rPr lang="en-US" altLang="zh-CN" sz="2000" b="1" dirty="0" err="1" smtClean="0">
                <a:solidFill>
                  <a:schemeClr val="accent2">
                    <a:lumMod val="75000"/>
                  </a:schemeClr>
                </a:solidFill>
                <a:latin typeface="Calibri" panose="020F0502020204030204" pitchFamily="34" charset="0"/>
                <a:ea typeface="幼圆" panose="02010509060101010101" pitchFamily="49" charset="-122"/>
              </a:rPr>
              <a:t>vm_struct</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的</a:t>
            </a:r>
            <a:r>
              <a:rPr lang="en-US" altLang="zh-CN" sz="2000" b="1" dirty="0" smtClean="0">
                <a:solidFill>
                  <a:schemeClr val="accent2">
                    <a:lumMod val="75000"/>
                  </a:schemeClr>
                </a:solidFill>
                <a:latin typeface="Calibri" panose="020F0502020204030204" pitchFamily="34" charset="0"/>
                <a:ea typeface="幼圆" panose="02010509060101010101" pitchFamily="49" charset="-122"/>
              </a:rPr>
              <a:t>pages</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指针指向的指针数组结构则不同，当该指针数组大小大于一页时，它会由</a:t>
            </a:r>
            <a:r>
              <a:rPr lang="en-US" altLang="zh-CN" sz="2000" b="1" dirty="0" err="1" smtClean="0">
                <a:solidFill>
                  <a:schemeClr val="accent2">
                    <a:lumMod val="75000"/>
                  </a:schemeClr>
                </a:solidFill>
                <a:latin typeface="Calibri" panose="020F0502020204030204" pitchFamily="34" charset="0"/>
                <a:ea typeface="幼圆" panose="02010509060101010101" pitchFamily="49" charset="-122"/>
              </a:rPr>
              <a:t>vmalloc_node</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函数分配到非连续内存区；当大小小于一页时，它会由</a:t>
            </a:r>
            <a:r>
              <a:rPr lang="en-US" altLang="zh-CN" sz="2000" b="1" dirty="0" err="1" smtClean="0">
                <a:solidFill>
                  <a:schemeClr val="accent2">
                    <a:lumMod val="75000"/>
                  </a:schemeClr>
                </a:solidFill>
                <a:latin typeface="Calibri" panose="020F0502020204030204" pitchFamily="34" charset="0"/>
                <a:ea typeface="幼圆" panose="02010509060101010101" pitchFamily="49" charset="-122"/>
              </a:rPr>
              <a:t>kmalloc_node</a:t>
            </a:r>
            <a:r>
              <a:rPr lang="zh-CN" altLang="en-US" sz="2000" b="1" dirty="0" smtClean="0">
                <a:solidFill>
                  <a:schemeClr val="accent2">
                    <a:lumMod val="75000"/>
                  </a:schemeClr>
                </a:solidFill>
                <a:latin typeface="Calibri" panose="020F0502020204030204" pitchFamily="34" charset="0"/>
                <a:ea typeface="幼圆" panose="02010509060101010101" pitchFamily="49" charset="-122"/>
              </a:rPr>
              <a:t>函数分配。</a:t>
            </a:r>
            <a:endParaRPr lang="zh-CN" altLang="en-US" sz="2000" b="1" dirty="0">
              <a:solidFill>
                <a:schemeClr val="accent2">
                  <a:lumMod val="75000"/>
                </a:schemeClr>
              </a:solidFill>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val="1479878513"/>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区的描述符</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2200" dirty="0" smtClean="0">
                <a:latin typeface="Calibri" panose="020F0502020204030204" pitchFamily="34" charset="0"/>
                <a:ea typeface="幼圆" panose="02010509060101010101" pitchFamily="49" charset="-122"/>
              </a:rPr>
              <a:t>当我们调用 </a:t>
            </a:r>
            <a:r>
              <a:rPr lang="en-US" altLang="zh-CN" sz="2200" dirty="0" err="1" smtClean="0">
                <a:latin typeface="Calibri" panose="020F0502020204030204" pitchFamily="34" charset="0"/>
                <a:ea typeface="幼圆" panose="02010509060101010101" pitchFamily="49" charset="-122"/>
              </a:rPr>
              <a:t>vmalloc</a:t>
            </a:r>
            <a:r>
              <a:rPr lang="en-US" altLang="zh-CN" sz="2200" dirty="0" smtClean="0">
                <a:latin typeface="Calibri" panose="020F0502020204030204" pitchFamily="34" charset="0"/>
                <a:ea typeface="幼圆" panose="02010509060101010101" pitchFamily="49" charset="-122"/>
              </a:rPr>
              <a:t>(unsigned long size) </a:t>
            </a:r>
            <a:r>
              <a:rPr lang="zh-CN" altLang="en-US" sz="2200" dirty="0" smtClean="0">
                <a:latin typeface="Calibri" panose="020F0502020204030204" pitchFamily="34" charset="0"/>
                <a:ea typeface="幼圆" panose="02010509060101010101" pitchFamily="49" charset="-122"/>
              </a:rPr>
              <a:t>函数去建立一个非连续内存区时，只是传入了要建立的内存区的大小，我们并不知道在非连续内存区线性地址空间中，哪一段的地址范围属于我们将要建立的</a:t>
            </a:r>
            <a:r>
              <a:rPr lang="en-US" altLang="zh-CN" sz="2200" dirty="0" err="1" smtClean="0">
                <a:latin typeface="Calibri" panose="020F0502020204030204" pitchFamily="34" charset="0"/>
                <a:ea typeface="幼圆" panose="02010509060101010101" pitchFamily="49" charset="-122"/>
              </a:rPr>
              <a:t>vm_struct</a:t>
            </a:r>
            <a:r>
              <a:rPr lang="zh-CN" altLang="en-US" sz="2200" dirty="0" smtClean="0">
                <a:latin typeface="Calibri" panose="020F0502020204030204" pitchFamily="34" charset="0"/>
                <a:ea typeface="幼圆" panose="02010509060101010101" pitchFamily="49" charset="-122"/>
              </a:rPr>
              <a:t>结构所要去映射的。</a:t>
            </a:r>
            <a:endParaRPr lang="en-US" altLang="zh-CN" sz="2200" dirty="0" smtClean="0">
              <a:latin typeface="Calibri" panose="020F0502020204030204" pitchFamily="34" charset="0"/>
              <a:ea typeface="幼圆" panose="02010509060101010101" pitchFamily="49" charset="-122"/>
            </a:endParaRPr>
          </a:p>
          <a:p>
            <a:r>
              <a:rPr lang="zh-CN" altLang="en-US" sz="2200" dirty="0" smtClean="0">
                <a:latin typeface="Calibri" panose="020F0502020204030204" pitchFamily="34" charset="0"/>
                <a:ea typeface="幼圆" panose="02010509060101010101" pitchFamily="49" charset="-122"/>
              </a:rPr>
              <a:t>既，怎样在确定</a:t>
            </a:r>
            <a:r>
              <a:rPr lang="en-US" altLang="zh-CN" sz="2200" dirty="0" err="1" smtClean="0">
                <a:latin typeface="Calibri" panose="020F0502020204030204" pitchFamily="34" charset="0"/>
                <a:ea typeface="幼圆" panose="02010509060101010101" pitchFamily="49" charset="-122"/>
              </a:rPr>
              <a:t>vm_struct</a:t>
            </a:r>
            <a:r>
              <a:rPr lang="zh-CN" altLang="en-US" sz="2200" dirty="0" smtClean="0">
                <a:latin typeface="Calibri" panose="020F0502020204030204" pitchFamily="34" charset="0"/>
                <a:ea typeface="幼圆" panose="02010509060101010101" pitchFamily="49" charset="-122"/>
              </a:rPr>
              <a:t>结构的</a:t>
            </a:r>
            <a:r>
              <a:rPr lang="en-US" altLang="zh-CN" sz="2200" dirty="0" err="1" smtClean="0">
                <a:latin typeface="Calibri" panose="020F0502020204030204" pitchFamily="34" charset="0"/>
                <a:ea typeface="幼圆" panose="02010509060101010101" pitchFamily="49" charset="-122"/>
              </a:rPr>
              <a:t>addr</a:t>
            </a:r>
            <a:r>
              <a:rPr lang="zh-CN" altLang="en-US" sz="2200" dirty="0" smtClean="0">
                <a:latin typeface="Calibri" panose="020F0502020204030204" pitchFamily="34" charset="0"/>
                <a:ea typeface="幼圆" panose="02010509060101010101" pitchFamily="49" charset="-122"/>
              </a:rPr>
              <a:t>变量。</a:t>
            </a:r>
            <a:endParaRPr lang="en-US" altLang="zh-CN" sz="2200" dirty="0" smtClean="0">
              <a:latin typeface="Calibri" panose="020F0502020204030204" pitchFamily="34" charset="0"/>
              <a:ea typeface="幼圆" panose="02010509060101010101" pitchFamily="49" charset="-122"/>
            </a:endParaRPr>
          </a:p>
          <a:p>
            <a:endParaRPr lang="en-US" altLang="zh-CN" sz="2200" dirty="0" smtClean="0">
              <a:latin typeface="Calibri" panose="020F0502020204030204" pitchFamily="34" charset="0"/>
              <a:ea typeface="幼圆" panose="02010509060101010101" pitchFamily="49" charset="-122"/>
            </a:endParaRPr>
          </a:p>
          <a:p>
            <a:endParaRPr lang="en-US" altLang="zh-CN" sz="2200" dirty="0" smtClean="0">
              <a:latin typeface="Calibri" panose="020F0502020204030204" pitchFamily="34" charset="0"/>
              <a:ea typeface="幼圆" panose="02010509060101010101" pitchFamily="49" charset="-122"/>
            </a:endParaRPr>
          </a:p>
          <a:p>
            <a:r>
              <a:rPr lang="zh-CN" altLang="en-US" sz="2200" dirty="0" smtClean="0">
                <a:latin typeface="Calibri" panose="020F0502020204030204" pitchFamily="34" charset="0"/>
                <a:ea typeface="幼圆" panose="02010509060101010101" pitchFamily="49" charset="-122"/>
              </a:rPr>
              <a:t>在以前的版本中，所有的</a:t>
            </a:r>
            <a:r>
              <a:rPr lang="en-US" altLang="zh-CN" sz="2200" dirty="0" err="1" smtClean="0">
                <a:latin typeface="Calibri" panose="020F0502020204030204" pitchFamily="34" charset="0"/>
                <a:ea typeface="幼圆" panose="02010509060101010101" pitchFamily="49" charset="-122"/>
              </a:rPr>
              <a:t>vm_struct</a:t>
            </a:r>
            <a:r>
              <a:rPr lang="zh-CN" altLang="en-US" sz="2200" dirty="0" smtClean="0">
                <a:latin typeface="Calibri" panose="020F0502020204030204" pitchFamily="34" charset="0"/>
                <a:ea typeface="幼圆" panose="02010509060101010101" pitchFamily="49" charset="-122"/>
              </a:rPr>
              <a:t>结构由一个</a:t>
            </a:r>
            <a:r>
              <a:rPr lang="en-US" altLang="zh-CN" sz="2200" dirty="0" err="1" smtClean="0">
                <a:latin typeface="Calibri" panose="020F0502020204030204" pitchFamily="34" charset="0"/>
                <a:ea typeface="幼圆" panose="02010509060101010101" pitchFamily="49" charset="-122"/>
              </a:rPr>
              <a:t>vmlist</a:t>
            </a:r>
            <a:r>
              <a:rPr lang="zh-CN" altLang="en-US" sz="2200" dirty="0" smtClean="0">
                <a:latin typeface="Calibri" panose="020F0502020204030204" pitchFamily="34" charset="0"/>
                <a:ea typeface="幼圆" panose="02010509060101010101" pitchFamily="49" charset="-122"/>
              </a:rPr>
              <a:t>链表串在一起，并且由这些结构对应的区间由低至高排列。当需要插入一个新的区间时，内核会根据这个链表在非连续内存区线性地址空间中寻找一块满足所要求的内存区大小的未映映的地址范围，并返回该区间的起始线性地址。</a:t>
            </a:r>
            <a:endParaRPr lang="en-US" altLang="zh-CN" sz="2200" dirty="0" smtClean="0">
              <a:latin typeface="Calibri" panose="020F0502020204030204" pitchFamily="34" charset="0"/>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1317989" y="3639686"/>
            <a:ext cx="4542880" cy="326434"/>
          </a:xfrm>
          <a:prstGeom prst="rect">
            <a:avLst/>
          </a:prstGeom>
        </p:spPr>
      </p:pic>
    </p:spTree>
    <p:extLst>
      <p:ext uri="{BB962C8B-B14F-4D97-AF65-F5344CB8AC3E}">
        <p14:creationId xmlns:p14="http://schemas.microsoft.com/office/powerpoint/2010/main" val="1686744968"/>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区的描述符</a:t>
            </a:r>
            <a:endParaRPr lang="zh-CN" altLang="en-US" sz="3600" dirty="0">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3"/>
          <a:stretch>
            <a:fillRect/>
          </a:stretch>
        </p:blipFill>
        <p:spPr>
          <a:xfrm>
            <a:off x="374467" y="1863630"/>
            <a:ext cx="8492582" cy="3648893"/>
          </a:xfrm>
          <a:prstGeom prst="rect">
            <a:avLst/>
          </a:prstGeom>
        </p:spPr>
      </p:pic>
    </p:spTree>
    <p:extLst>
      <p:ext uri="{BB962C8B-B14F-4D97-AF65-F5344CB8AC3E}">
        <p14:creationId xmlns:p14="http://schemas.microsoft.com/office/powerpoint/2010/main" val="2835305420"/>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幼圆" panose="02010509060101010101" pitchFamily="49" charset="-122"/>
                <a:ea typeface="幼圆" panose="02010509060101010101" pitchFamily="49" charset="-122"/>
              </a:rPr>
              <a:t>非连续内存</a:t>
            </a:r>
            <a:r>
              <a:rPr lang="zh-CN" altLang="en-US" sz="3600" dirty="0" smtClean="0">
                <a:latin typeface="幼圆" panose="02010509060101010101" pitchFamily="49" charset="-122"/>
                <a:ea typeface="幼圆" panose="02010509060101010101" pitchFamily="49" charset="-122"/>
              </a:rPr>
              <a:t>区的描述符</a:t>
            </a:r>
            <a:endParaRPr lang="zh-CN" altLang="en-US" sz="3600"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p:txBody>
          <a:bodyPr/>
          <a:lstStyle/>
          <a:p>
            <a:r>
              <a:rPr lang="zh-CN" altLang="en-US" sz="2200" dirty="0" smtClean="0">
                <a:latin typeface="Calibri" panose="020F0502020204030204" pitchFamily="34" charset="0"/>
                <a:ea typeface="幼圆" panose="02010509060101010101" pitchFamily="49" charset="-122"/>
              </a:rPr>
              <a:t>在我所阅读的</a:t>
            </a:r>
            <a:r>
              <a:rPr lang="en-US" altLang="zh-CN" sz="2200" dirty="0" smtClean="0">
                <a:latin typeface="Calibri" panose="020F0502020204030204" pitchFamily="34" charset="0"/>
                <a:ea typeface="幼圆" panose="02010509060101010101" pitchFamily="49" charset="-122"/>
              </a:rPr>
              <a:t>2.6.32</a:t>
            </a:r>
            <a:r>
              <a:rPr lang="zh-CN" altLang="en-US" sz="2200" dirty="0" smtClean="0">
                <a:latin typeface="Calibri" panose="020F0502020204030204" pitchFamily="34" charset="0"/>
                <a:ea typeface="幼圆" panose="02010509060101010101" pitchFamily="49" charset="-122"/>
              </a:rPr>
              <a:t>内核代码中，可能是为了更加快速的来查找非连续内存区和空闲线性地址区间，内核引入了一个叫做</a:t>
            </a:r>
            <a:r>
              <a:rPr lang="en-US" altLang="zh-CN" sz="2200" dirty="0" err="1" smtClean="0">
                <a:latin typeface="Calibri" panose="020F0502020204030204" pitchFamily="34" charset="0"/>
                <a:ea typeface="幼圆" panose="02010509060101010101" pitchFamily="49" charset="-122"/>
              </a:rPr>
              <a:t>vmap_area</a:t>
            </a:r>
            <a:r>
              <a:rPr lang="zh-CN" altLang="en-US" sz="2200" dirty="0" smtClean="0">
                <a:latin typeface="Calibri" panose="020F0502020204030204" pitchFamily="34" charset="0"/>
                <a:ea typeface="幼圆" panose="02010509060101010101" pitchFamily="49" charset="-122"/>
              </a:rPr>
              <a:t>数据结构类型。</a:t>
            </a:r>
            <a:endParaRPr lang="en-US" altLang="zh-CN" sz="2200" dirty="0" smtClean="0">
              <a:latin typeface="Calibri" panose="020F0502020204030204" pitchFamily="34" charset="0"/>
              <a:ea typeface="幼圆" panose="02010509060101010101" pitchFamily="49" charset="-122"/>
            </a:endParaRPr>
          </a:p>
          <a:p>
            <a:r>
              <a:rPr lang="zh-CN" altLang="en-US" sz="2200" dirty="0" smtClean="0">
                <a:latin typeface="Calibri" panose="020F0502020204030204" pitchFamily="34" charset="0"/>
                <a:ea typeface="幼圆" panose="02010509060101010101" pitchFamily="49" charset="-122"/>
              </a:rPr>
              <a:t>该</a:t>
            </a:r>
            <a:r>
              <a:rPr lang="en-US" altLang="zh-CN" sz="2200" dirty="0" err="1" smtClean="0">
                <a:latin typeface="Calibri" panose="020F0502020204030204" pitchFamily="34" charset="0"/>
                <a:ea typeface="幼圆" panose="02010509060101010101" pitchFamily="49" charset="-122"/>
              </a:rPr>
              <a:t>vmap_area</a:t>
            </a:r>
            <a:r>
              <a:rPr lang="zh-CN" altLang="en-US" sz="2200" dirty="0" smtClean="0">
                <a:latin typeface="Calibri" panose="020F0502020204030204" pitchFamily="34" charset="0"/>
                <a:ea typeface="幼圆" panose="02010509060101010101" pitchFamily="49" charset="-122"/>
              </a:rPr>
              <a:t>数据结构既可以当作红黑树的节点，也可以当作普通链表的节点。</a:t>
            </a:r>
            <a:r>
              <a:rPr lang="en-US" altLang="zh-CN" sz="2200" dirty="0" smtClean="0">
                <a:latin typeface="Calibri" panose="020F0502020204030204" pitchFamily="34" charset="0"/>
                <a:ea typeface="幼圆" panose="02010509060101010101" pitchFamily="49" charset="-122"/>
              </a:rPr>
              <a:t>private</a:t>
            </a:r>
            <a:r>
              <a:rPr lang="zh-CN" altLang="en-US" sz="2200" dirty="0" smtClean="0">
                <a:latin typeface="Calibri" panose="020F0502020204030204" pitchFamily="34" charset="0"/>
                <a:ea typeface="幼圆" panose="02010509060101010101" pitchFamily="49" charset="-122"/>
              </a:rPr>
              <a:t>字段指向了一个</a:t>
            </a:r>
            <a:r>
              <a:rPr lang="en-US" altLang="zh-CN" sz="2200" dirty="0" err="1" smtClean="0">
                <a:latin typeface="Calibri" panose="020F0502020204030204" pitchFamily="34" charset="0"/>
                <a:ea typeface="幼圆" panose="02010509060101010101" pitchFamily="49" charset="-122"/>
              </a:rPr>
              <a:t>vm_struct</a:t>
            </a:r>
            <a:r>
              <a:rPr lang="zh-CN" altLang="en-US" sz="2200" dirty="0" smtClean="0">
                <a:latin typeface="Calibri" panose="020F0502020204030204" pitchFamily="34" charset="0"/>
                <a:ea typeface="幼圆" panose="02010509060101010101" pitchFamily="49" charset="-122"/>
              </a:rPr>
              <a:t>结构，</a:t>
            </a:r>
            <a:r>
              <a:rPr lang="en-US" altLang="zh-CN" sz="2200" dirty="0" err="1" smtClean="0">
                <a:latin typeface="Calibri" panose="020F0502020204030204" pitchFamily="34" charset="0"/>
                <a:ea typeface="幼圆" panose="02010509060101010101" pitchFamily="49" charset="-122"/>
              </a:rPr>
              <a:t>va_start</a:t>
            </a:r>
            <a:r>
              <a:rPr lang="zh-CN" altLang="en-US" sz="2200" dirty="0" smtClean="0">
                <a:latin typeface="Calibri" panose="020F0502020204030204" pitchFamily="34" charset="0"/>
                <a:ea typeface="幼圆" panose="02010509060101010101" pitchFamily="49" charset="-122"/>
              </a:rPr>
              <a:t>与</a:t>
            </a:r>
            <a:r>
              <a:rPr lang="en-US" altLang="zh-CN" sz="2200" dirty="0" err="1" smtClean="0">
                <a:latin typeface="Calibri" panose="020F0502020204030204" pitchFamily="34" charset="0"/>
                <a:ea typeface="幼圆" panose="02010509060101010101" pitchFamily="49" charset="-122"/>
              </a:rPr>
              <a:t>va_end</a:t>
            </a:r>
            <a:r>
              <a:rPr lang="zh-CN" altLang="en-US" sz="2200" dirty="0" smtClean="0">
                <a:latin typeface="Calibri" panose="020F0502020204030204" pitchFamily="34" charset="0"/>
                <a:ea typeface="幼圆" panose="02010509060101010101" pitchFamily="49" charset="-122"/>
              </a:rPr>
              <a:t>字段都设置成了相应</a:t>
            </a:r>
            <a:r>
              <a:rPr lang="en-US" altLang="zh-CN" sz="2200" dirty="0" err="1" smtClean="0">
                <a:latin typeface="Calibri" panose="020F0502020204030204" pitchFamily="34" charset="0"/>
                <a:ea typeface="幼圆" panose="02010509060101010101" pitchFamily="49" charset="-122"/>
              </a:rPr>
              <a:t>vm_struct</a:t>
            </a:r>
            <a:r>
              <a:rPr lang="zh-CN" altLang="en-US" sz="2200" dirty="0" smtClean="0">
                <a:latin typeface="Calibri" panose="020F0502020204030204" pitchFamily="34" charset="0"/>
                <a:ea typeface="幼圆" panose="02010509060101010101" pitchFamily="49" charset="-122"/>
              </a:rPr>
              <a:t>结构映射的非连续内存区线性地址空间对应的地址范围。</a:t>
            </a:r>
            <a:endParaRPr lang="en-US" altLang="zh-CN" sz="2200" dirty="0" smtClean="0">
              <a:latin typeface="Calibri" panose="020F0502020204030204" pitchFamily="34" charset="0"/>
              <a:ea typeface="幼圆" panose="02010509060101010101" pitchFamily="49" charset="-122"/>
            </a:endParaRPr>
          </a:p>
        </p:txBody>
      </p:sp>
      <p:pic>
        <p:nvPicPr>
          <p:cNvPr id="4" name="图片 3"/>
          <p:cNvPicPr>
            <a:picLocks noChangeAspect="1"/>
          </p:cNvPicPr>
          <p:nvPr/>
        </p:nvPicPr>
        <p:blipFill>
          <a:blip r:embed="rId2"/>
          <a:stretch>
            <a:fillRect/>
          </a:stretch>
        </p:blipFill>
        <p:spPr>
          <a:xfrm>
            <a:off x="1287916" y="3899537"/>
            <a:ext cx="7002644" cy="2285382"/>
          </a:xfrm>
          <a:prstGeom prst="rect">
            <a:avLst/>
          </a:prstGeom>
        </p:spPr>
      </p:pic>
    </p:spTree>
    <p:extLst>
      <p:ext uri="{BB962C8B-B14F-4D97-AF65-F5344CB8AC3E}">
        <p14:creationId xmlns:p14="http://schemas.microsoft.com/office/powerpoint/2010/main" val="2932632344"/>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中科大嵌入式系统实验室主题">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中科大嵌入式系统实验室主题" id="{715FBAA3-E3C5-4A90-A8FF-490415B11100}" vid="{72659E39-443A-42B4-9840-189D3C93135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中科大嵌入式系统实验室主题</Template>
  <TotalTime>664</TotalTime>
  <Words>2015</Words>
  <Application>Microsoft Office PowerPoint</Application>
  <PresentationFormat>全屏显示(4:3)</PresentationFormat>
  <Paragraphs>285</Paragraphs>
  <Slides>21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楷体_GB2312</vt:lpstr>
      <vt:lpstr>宋体</vt:lpstr>
      <vt:lpstr>幼圆</vt:lpstr>
      <vt:lpstr>Arial</vt:lpstr>
      <vt:lpstr>Buxton Sketch</vt:lpstr>
      <vt:lpstr>Calibri</vt:lpstr>
      <vt:lpstr>Consolas</vt:lpstr>
      <vt:lpstr>Times New Roman</vt:lpstr>
      <vt:lpstr>Wingdings</vt:lpstr>
      <vt:lpstr>中科大嵌入式系统实验室主题</vt:lpstr>
      <vt:lpstr>非连续内存区管理</vt:lpstr>
      <vt:lpstr>非连续内存区的线性地址</vt:lpstr>
      <vt:lpstr>非连续内存区的线性地址</vt:lpstr>
      <vt:lpstr>非连续内存区的描述符</vt:lpstr>
      <vt:lpstr>非连续内存区的描述符</vt:lpstr>
      <vt:lpstr>非连续内存区的描述符</vt:lpstr>
      <vt:lpstr>非连续内存区的描述符</vt:lpstr>
      <vt:lpstr>非连续内存区的描述符</vt:lpstr>
      <vt:lpstr>非连续内存区的描述符</vt:lpstr>
      <vt:lpstr>非连续内存区的描述符</vt:lpstr>
      <vt:lpstr>分配非连续内存区</vt:lpstr>
      <vt:lpstr>分配非连续内存区</vt:lpstr>
      <vt:lpstr>分配非连续内存区</vt:lpstr>
      <vt:lpstr>分配非连续内存区</vt:lpstr>
      <vt:lpstr>分配非连续内存区</vt:lpstr>
      <vt:lpstr>分配非连续内存区</vt:lpstr>
      <vt:lpstr>释放非连续内存区</vt:lpstr>
      <vt:lpstr>释放非连续内存区</vt:lpstr>
      <vt:lpstr>释放非连续内存区</vt:lpstr>
      <vt:lpstr>释放非连续内存区</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处理高速缓存和TLB</dc:title>
  <dc:creator>马翔</dc:creator>
  <cp:lastModifiedBy>马翔</cp:lastModifiedBy>
  <cp:revision>82</cp:revision>
  <dcterms:created xsi:type="dcterms:W3CDTF">2014-03-26T04:01:25Z</dcterms:created>
  <dcterms:modified xsi:type="dcterms:W3CDTF">2014-03-28T14:51:58Z</dcterms:modified>
</cp:coreProperties>
</file>