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58" r:id="rId3"/>
    <p:sldId id="257" r:id="rId4"/>
    <p:sldId id="260" r:id="rId5"/>
    <p:sldId id="259" r:id="rId6"/>
    <p:sldId id="261" r:id="rId7"/>
    <p:sldId id="262" r:id="rId8"/>
    <p:sldId id="263" r:id="rId9"/>
    <p:sldId id="264" r:id="rId10"/>
    <p:sldId id="265" r:id="rId11"/>
    <p:sldId id="268" r:id="rId12"/>
    <p:sldId id="266" r:id="rId13"/>
    <p:sldId id="267" r:id="rId14"/>
    <p:sldId id="269" r:id="rId15"/>
    <p:sldId id="270" r:id="rId16"/>
    <p:sldId id="271" r:id="rId17"/>
    <p:sldId id="272" r:id="rId18"/>
    <p:sldId id="273" r:id="rId19"/>
    <p:sldId id="277" r:id="rId20"/>
    <p:sldId id="275" r:id="rId21"/>
    <p:sldId id="278" r:id="rId22"/>
    <p:sldId id="281" r:id="rId23"/>
    <p:sldId id="279" r:id="rId24"/>
    <p:sldId id="280" r:id="rId25"/>
    <p:sldId id="282" r:id="rId26"/>
    <p:sldId id="284" r:id="rId27"/>
    <p:sldId id="283" r:id="rId28"/>
    <p:sldId id="285" r:id="rId29"/>
    <p:sldId id="286" r:id="rId30"/>
    <p:sldId id="287"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02897-790A-4DB0-9678-2BA21EEFA030}" type="datetimeFigureOut">
              <a:rPr lang="zh-CN" altLang="en-US" smtClean="0"/>
              <a:t>2013/11/7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BB5B64-0D79-47CE-BBA0-D7AB6EE5EA98}" type="slidenum">
              <a:rPr lang="zh-CN" altLang="en-US" smtClean="0"/>
              <a:t>‹#›</a:t>
            </a:fld>
            <a:endParaRPr lang="zh-CN" altLang="en-US"/>
          </a:p>
        </p:txBody>
      </p:sp>
    </p:spTree>
    <p:extLst>
      <p:ext uri="{BB962C8B-B14F-4D97-AF65-F5344CB8AC3E}">
        <p14:creationId xmlns:p14="http://schemas.microsoft.com/office/powerpoint/2010/main" val="2316504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BB5B64-0D79-47CE-BBA0-D7AB6EE5EA98}" type="slidenum">
              <a:rPr lang="zh-CN" altLang="en-US" smtClean="0"/>
              <a:t>8</a:t>
            </a:fld>
            <a:endParaRPr lang="zh-CN" altLang="en-US"/>
          </a:p>
        </p:txBody>
      </p:sp>
    </p:spTree>
    <p:extLst>
      <p:ext uri="{BB962C8B-B14F-4D97-AF65-F5344CB8AC3E}">
        <p14:creationId xmlns:p14="http://schemas.microsoft.com/office/powerpoint/2010/main" val="2827531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BB5B64-0D79-47CE-BBA0-D7AB6EE5EA98}" type="slidenum">
              <a:rPr lang="zh-CN" altLang="en-US" smtClean="0"/>
              <a:t>10</a:t>
            </a:fld>
            <a:endParaRPr lang="zh-CN" altLang="en-US"/>
          </a:p>
        </p:txBody>
      </p:sp>
    </p:spTree>
    <p:extLst>
      <p:ext uri="{BB962C8B-B14F-4D97-AF65-F5344CB8AC3E}">
        <p14:creationId xmlns:p14="http://schemas.microsoft.com/office/powerpoint/2010/main" val="2753821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BB5B64-0D79-47CE-BBA0-D7AB6EE5EA98}" type="slidenum">
              <a:rPr lang="zh-CN" altLang="en-US" smtClean="0"/>
              <a:t>13</a:t>
            </a:fld>
            <a:endParaRPr lang="zh-CN" altLang="en-US"/>
          </a:p>
        </p:txBody>
      </p:sp>
    </p:spTree>
    <p:extLst>
      <p:ext uri="{BB962C8B-B14F-4D97-AF65-F5344CB8AC3E}">
        <p14:creationId xmlns:p14="http://schemas.microsoft.com/office/powerpoint/2010/main" val="721917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BB5B64-0D79-47CE-BBA0-D7AB6EE5EA98}" type="slidenum">
              <a:rPr lang="zh-CN" altLang="en-US" smtClean="0"/>
              <a:t>25</a:t>
            </a:fld>
            <a:endParaRPr lang="zh-CN" altLang="en-US"/>
          </a:p>
        </p:txBody>
      </p:sp>
    </p:spTree>
    <p:extLst>
      <p:ext uri="{BB962C8B-B14F-4D97-AF65-F5344CB8AC3E}">
        <p14:creationId xmlns:p14="http://schemas.microsoft.com/office/powerpoint/2010/main" val="2243194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050" name="Group 2"/>
          <p:cNvGrpSpPr>
            <a:grpSpLocks/>
          </p:cNvGrpSpPr>
          <p:nvPr/>
        </p:nvGrpSpPr>
        <p:grpSpPr bwMode="auto">
          <a:xfrm>
            <a:off x="34925" y="2349500"/>
            <a:ext cx="9074150" cy="279400"/>
            <a:chOff x="0" y="0"/>
            <a:chExt cx="4965" cy="176"/>
          </a:xfrm>
        </p:grpSpPr>
        <p:pic>
          <p:nvPicPr>
            <p:cNvPr id="2051" name="Lin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Text Box 4"/>
            <p:cNvSpPr txBox="1">
              <a:spLocks noChangeArrowheads="1"/>
            </p:cNvSpPr>
            <p:nvPr/>
          </p:nvSpPr>
          <p:spPr bwMode="auto">
            <a:xfrm>
              <a:off x="72" y="86"/>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b="0"/>
            </a:p>
          </p:txBody>
        </p:sp>
      </p:grpSp>
      <p:sp>
        <p:nvSpPr>
          <p:cNvPr id="2053" name="Rectangle 5"/>
          <p:cNvSpPr>
            <a:spLocks noChangeArrowheads="1"/>
          </p:cNvSpPr>
          <p:nvPr/>
        </p:nvSpPr>
        <p:spPr bwMode="auto">
          <a:xfrm>
            <a:off x="1739900" y="2708275"/>
            <a:ext cx="6553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p:txBody>
      </p:sp>
      <p:sp>
        <p:nvSpPr>
          <p:cNvPr id="2054" name="Rectangle 6"/>
          <p:cNvSpPr>
            <a:spLocks noChangeArrowheads="1"/>
          </p:cNvSpPr>
          <p:nvPr/>
        </p:nvSpPr>
        <p:spPr bwMode="auto">
          <a:xfrm>
            <a:off x="760413" y="2209800"/>
            <a:ext cx="77724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90000"/>
              </a:lnSpc>
            </a:pPr>
            <a:endParaRPr lang="zh-CN" sz="3200">
              <a:latin typeface="Times New Roman" pitchFamily="18" charset="0"/>
              <a:ea typeface="楷体_GB2312" pitchFamily="1" charset="-122"/>
            </a:endParaRPr>
          </a:p>
        </p:txBody>
      </p:sp>
      <p:pic>
        <p:nvPicPr>
          <p:cNvPr id="2055" name="Picture 7" descr="logo_with_title_horizon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400" y="5518150"/>
            <a:ext cx="4751388"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6" name="Rectangle 8"/>
          <p:cNvSpPr>
            <a:spLocks noGrp="1" noChangeArrowheads="1"/>
          </p:cNvSpPr>
          <p:nvPr>
            <p:ph type="ctrTitle"/>
          </p:nvPr>
        </p:nvSpPr>
        <p:spPr>
          <a:xfrm>
            <a:off x="539750" y="1412875"/>
            <a:ext cx="8064500" cy="89535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lvl1pPr>
          </a:lstStyle>
          <a:p>
            <a:pPr lvl="0"/>
            <a:r>
              <a:rPr lang="zh-CN" altLang="en-US" noProof="0" smtClean="0"/>
              <a:t>单击此处编辑母版标题样式</a:t>
            </a:r>
            <a:endParaRPr lang="zh-CN" noProof="0" smtClean="0"/>
          </a:p>
        </p:txBody>
      </p:sp>
      <p:sp>
        <p:nvSpPr>
          <p:cNvPr id="2057" name="Rectangle 9"/>
          <p:cNvSpPr>
            <a:spLocks noGrp="1" noChangeArrowheads="1"/>
          </p:cNvSpPr>
          <p:nvPr>
            <p:ph type="subTitle" idx="1"/>
          </p:nvPr>
        </p:nvSpPr>
        <p:spPr>
          <a:xfrm>
            <a:off x="1981200" y="2709863"/>
            <a:ext cx="6624638" cy="175260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r">
              <a:buFont typeface="Wingdings" pitchFamily="2" charset="2"/>
              <a:buNone/>
              <a:defRPr/>
            </a:lvl1pPr>
          </a:lstStyle>
          <a:p>
            <a:pPr lvl="0"/>
            <a:r>
              <a:rPr lang="zh-CN" altLang="en-US" noProof="0" smtClean="0"/>
              <a:t>单击此处编辑母版副标题样式</a:t>
            </a:r>
            <a:endParaRPr lang="zh-CN" noProof="0" smtClean="0"/>
          </a:p>
        </p:txBody>
      </p:sp>
    </p:spTree>
    <p:extLst>
      <p:ext uri="{BB962C8B-B14F-4D97-AF65-F5344CB8AC3E}">
        <p14:creationId xmlns:p14="http://schemas.microsoft.com/office/powerpoint/2010/main" val="2681164190"/>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66453535"/>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9588" y="261938"/>
            <a:ext cx="2033587"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0" y="261938"/>
            <a:ext cx="5951538" cy="5975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81481759"/>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70448032"/>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87850836"/>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00113" y="1341438"/>
            <a:ext cx="385127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3788" y="1341438"/>
            <a:ext cx="3852862"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19992573"/>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45063610"/>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29682354"/>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037697"/>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13925412"/>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2063593"/>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AutoShape 3"/>
          <p:cNvSpPr>
            <a:spLocks noChangeArrowheads="1"/>
          </p:cNvSpPr>
          <p:nvPr/>
        </p:nvSpPr>
        <p:spPr bwMode="auto">
          <a:xfrm>
            <a:off x="762000" y="9144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sz="2400" b="0">
              <a:latin typeface="Times New Roman" pitchFamily="18" charset="0"/>
            </a:endParaRPr>
          </a:p>
        </p:txBody>
      </p:sp>
      <p:sp>
        <p:nvSpPr>
          <p:cNvPr id="1027" name="Rectangle 4"/>
          <p:cNvSpPr>
            <a:spLocks noGrp="1" noChangeArrowheads="1"/>
          </p:cNvSpPr>
          <p:nvPr>
            <p:ph type="title"/>
          </p:nvPr>
        </p:nvSpPr>
        <p:spPr bwMode="auto">
          <a:xfrm>
            <a:off x="755650" y="261938"/>
            <a:ext cx="81375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8" name="Rectangle 5"/>
          <p:cNvSpPr>
            <a:spLocks noGrp="1" noChangeArrowheads="1"/>
          </p:cNvSpPr>
          <p:nvPr>
            <p:ph type="body" idx="1"/>
          </p:nvPr>
        </p:nvSpPr>
        <p:spPr bwMode="auto">
          <a:xfrm>
            <a:off x="900113" y="1341438"/>
            <a:ext cx="785653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12"/>
          <p:cNvSpPr>
            <a:spLocks noChangeArrowheads="1"/>
          </p:cNvSpPr>
          <p:nvPr/>
        </p:nvSpPr>
        <p:spPr bwMode="auto">
          <a:xfrm>
            <a:off x="0" y="0"/>
            <a:ext cx="327025" cy="6858000"/>
          </a:xfrm>
          <a:prstGeom prst="rect">
            <a:avLst/>
          </a:prstGeom>
          <a:gradFill rotWithShape="0">
            <a:gsLst>
              <a:gs pos="0">
                <a:srgbClr val="333399"/>
              </a:gs>
              <a:gs pos="100000">
                <a:srgbClr val="C6D6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b="0"/>
          </a:p>
        </p:txBody>
      </p:sp>
      <p:grpSp>
        <p:nvGrpSpPr>
          <p:cNvPr id="1030" name="Group 6"/>
          <p:cNvGrpSpPr>
            <a:grpSpLocks/>
          </p:cNvGrpSpPr>
          <p:nvPr/>
        </p:nvGrpSpPr>
        <p:grpSpPr bwMode="auto">
          <a:xfrm>
            <a:off x="539750" y="981075"/>
            <a:ext cx="8569325" cy="279400"/>
            <a:chOff x="0" y="0"/>
            <a:chExt cx="4965" cy="176"/>
          </a:xfrm>
        </p:grpSpPr>
        <p:pic>
          <p:nvPicPr>
            <p:cNvPr id="1031" name="Line 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8"/>
            <p:cNvSpPr txBox="1">
              <a:spLocks noChangeArrowheads="1"/>
            </p:cNvSpPr>
            <p:nvPr/>
          </p:nvSpPr>
          <p:spPr bwMode="auto">
            <a:xfrm>
              <a:off x="72" y="86"/>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b="0"/>
            </a:p>
          </p:txBody>
        </p:sp>
      </p:grpSp>
      <p:pic>
        <p:nvPicPr>
          <p:cNvPr id="1033" name="Picture 9" descr="ustc_logo_水印"/>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1054100"/>
            <a:ext cx="53975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logo_with_title_horizontal"/>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229350" y="6121400"/>
            <a:ext cx="26638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219837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advClick="0"/>
  <p:txStyles>
    <p:titleStyle>
      <a:lvl1pPr algn="l" rtl="0" eaLnBrk="1" fontAlgn="base" hangingPunct="1">
        <a:lnSpc>
          <a:spcPct val="90000"/>
        </a:lnSpc>
        <a:spcBef>
          <a:spcPct val="0"/>
        </a:spcBef>
        <a:spcAft>
          <a:spcPct val="0"/>
        </a:spcAft>
        <a:defRPr sz="3200" b="1">
          <a:latin typeface="+mj-lt"/>
          <a:ea typeface="+mj-ea"/>
          <a:cs typeface="+mj-cs"/>
        </a:defRPr>
      </a:lvl1pPr>
      <a:lvl2pPr algn="l" rtl="0" eaLnBrk="1" fontAlgn="base" hangingPunct="1">
        <a:lnSpc>
          <a:spcPct val="90000"/>
        </a:lnSpc>
        <a:spcBef>
          <a:spcPct val="0"/>
        </a:spcBef>
        <a:spcAft>
          <a:spcPct val="0"/>
        </a:spcAft>
        <a:defRPr sz="3200" b="1">
          <a:latin typeface="Times New Roman" pitchFamily="18" charset="0"/>
          <a:ea typeface="楷体_GB2312" pitchFamily="1" charset="-122"/>
        </a:defRPr>
      </a:lvl2pPr>
      <a:lvl3pPr algn="l" rtl="0" eaLnBrk="1" fontAlgn="base" hangingPunct="1">
        <a:lnSpc>
          <a:spcPct val="90000"/>
        </a:lnSpc>
        <a:spcBef>
          <a:spcPct val="0"/>
        </a:spcBef>
        <a:spcAft>
          <a:spcPct val="0"/>
        </a:spcAft>
        <a:defRPr sz="3200" b="1">
          <a:latin typeface="Times New Roman" pitchFamily="18" charset="0"/>
          <a:ea typeface="楷体_GB2312" pitchFamily="1" charset="-122"/>
        </a:defRPr>
      </a:lvl3pPr>
      <a:lvl4pPr algn="l" rtl="0" eaLnBrk="1" fontAlgn="base" hangingPunct="1">
        <a:lnSpc>
          <a:spcPct val="90000"/>
        </a:lnSpc>
        <a:spcBef>
          <a:spcPct val="0"/>
        </a:spcBef>
        <a:spcAft>
          <a:spcPct val="0"/>
        </a:spcAft>
        <a:defRPr sz="3200" b="1">
          <a:latin typeface="Times New Roman" pitchFamily="18" charset="0"/>
          <a:ea typeface="楷体_GB2312" pitchFamily="1" charset="-122"/>
        </a:defRPr>
      </a:lvl4pPr>
      <a:lvl5pPr algn="l" rtl="0" eaLnBrk="1" fontAlgn="base" hangingPunct="1">
        <a:lnSpc>
          <a:spcPct val="90000"/>
        </a:lnSpc>
        <a:spcBef>
          <a:spcPct val="0"/>
        </a:spcBef>
        <a:spcAft>
          <a:spcPct val="0"/>
        </a:spcAft>
        <a:defRPr sz="3200" b="1">
          <a:latin typeface="Times New Roman" pitchFamily="18" charset="0"/>
          <a:ea typeface="楷体_GB2312" pitchFamily="1" charset="-122"/>
        </a:defRPr>
      </a:lvl5pPr>
      <a:lvl6pPr marL="457200" algn="l" rtl="0" eaLnBrk="1" fontAlgn="base" hangingPunct="1">
        <a:lnSpc>
          <a:spcPct val="90000"/>
        </a:lnSpc>
        <a:spcBef>
          <a:spcPct val="0"/>
        </a:spcBef>
        <a:spcAft>
          <a:spcPct val="0"/>
        </a:spcAft>
        <a:defRPr sz="3200" b="1">
          <a:latin typeface="Times New Roman" pitchFamily="18" charset="0"/>
          <a:ea typeface="楷体_GB2312" pitchFamily="1" charset="-122"/>
        </a:defRPr>
      </a:lvl6pPr>
      <a:lvl7pPr marL="914400" algn="l" rtl="0" eaLnBrk="1" fontAlgn="base" hangingPunct="1">
        <a:lnSpc>
          <a:spcPct val="90000"/>
        </a:lnSpc>
        <a:spcBef>
          <a:spcPct val="0"/>
        </a:spcBef>
        <a:spcAft>
          <a:spcPct val="0"/>
        </a:spcAft>
        <a:defRPr sz="3200" b="1">
          <a:latin typeface="Times New Roman" pitchFamily="18" charset="0"/>
          <a:ea typeface="楷体_GB2312" pitchFamily="1" charset="-122"/>
        </a:defRPr>
      </a:lvl7pPr>
      <a:lvl8pPr marL="1371600" algn="l" rtl="0" eaLnBrk="1" fontAlgn="base" hangingPunct="1">
        <a:lnSpc>
          <a:spcPct val="90000"/>
        </a:lnSpc>
        <a:spcBef>
          <a:spcPct val="0"/>
        </a:spcBef>
        <a:spcAft>
          <a:spcPct val="0"/>
        </a:spcAft>
        <a:defRPr sz="3200" b="1">
          <a:latin typeface="Times New Roman" pitchFamily="18" charset="0"/>
          <a:ea typeface="楷体_GB2312" pitchFamily="1" charset="-122"/>
        </a:defRPr>
      </a:lvl8pPr>
      <a:lvl9pPr marL="1828800" algn="l" rtl="0" eaLnBrk="1" fontAlgn="base" hangingPunct="1">
        <a:lnSpc>
          <a:spcPct val="90000"/>
        </a:lnSpc>
        <a:spcBef>
          <a:spcPct val="0"/>
        </a:spcBef>
        <a:spcAft>
          <a:spcPct val="0"/>
        </a:spcAft>
        <a:defRPr sz="3200" b="1">
          <a:latin typeface="Times New Roman" pitchFamily="18" charset="0"/>
          <a:ea typeface="楷体_GB2312" pitchFamily="1" charset="-122"/>
        </a:defRPr>
      </a:lvl9pPr>
    </p:titleStyle>
    <p:bodyStyle>
      <a:lvl1pPr marL="342900" indent="-342900" algn="l" rtl="0" eaLnBrk="1" fontAlgn="base" hangingPunct="1">
        <a:spcBef>
          <a:spcPct val="20000"/>
        </a:spcBef>
        <a:spcAft>
          <a:spcPct val="0"/>
        </a:spcAft>
        <a:buClr>
          <a:srgbClr val="333399"/>
        </a:buClr>
        <a:buFont typeface="Wingdings" pitchFamily="2" charset="2"/>
        <a:buChar char="v"/>
        <a:defRPr sz="2800" b="1">
          <a:latin typeface="+mn-lt"/>
          <a:ea typeface="+mn-ea"/>
          <a:cs typeface="+mn-cs"/>
        </a:defRPr>
      </a:lvl1pPr>
      <a:lvl2pPr marL="742950" indent="-285750" algn="l" rtl="0" eaLnBrk="1" fontAlgn="base" hangingPunct="1">
        <a:spcBef>
          <a:spcPct val="20000"/>
        </a:spcBef>
        <a:spcAft>
          <a:spcPct val="0"/>
        </a:spcAft>
        <a:buClr>
          <a:srgbClr val="333399"/>
        </a:buClr>
        <a:buFont typeface="Wingdings" pitchFamily="2" charset="2"/>
        <a:buChar char="Ø"/>
        <a:defRPr sz="2400" b="1">
          <a:latin typeface="+mn-lt"/>
          <a:ea typeface="+mn-ea"/>
        </a:defRPr>
      </a:lvl2pPr>
      <a:lvl3pPr marL="1143000" indent="-228600" algn="l" rtl="0" eaLnBrk="1" fontAlgn="base" hangingPunct="1">
        <a:spcBef>
          <a:spcPct val="20000"/>
        </a:spcBef>
        <a:spcAft>
          <a:spcPct val="0"/>
        </a:spcAft>
        <a:buClr>
          <a:srgbClr val="333399"/>
        </a:buClr>
        <a:buFont typeface="Wingdings" pitchFamily="2" charset="2"/>
        <a:buChar char="l"/>
        <a:defRPr sz="2000" b="1">
          <a:latin typeface="+mn-lt"/>
          <a:ea typeface="+mn-ea"/>
        </a:defRPr>
      </a:lvl3pPr>
      <a:lvl4pPr marL="1600200" indent="-228600" algn="l" rtl="0" eaLnBrk="1" fontAlgn="base" hangingPunct="1">
        <a:spcBef>
          <a:spcPct val="20000"/>
        </a:spcBef>
        <a:spcAft>
          <a:spcPct val="0"/>
        </a:spcAft>
        <a:buClr>
          <a:srgbClr val="333399"/>
        </a:buClr>
        <a:buFont typeface="Wingdings" pitchFamily="2" charset="2"/>
        <a:buChar char="§"/>
        <a:defRPr sz="2000" b="1">
          <a:latin typeface="+mn-lt"/>
          <a:ea typeface="+mn-ea"/>
        </a:defRPr>
      </a:lvl4pPr>
      <a:lvl5pPr marL="2057400" indent="-228600" algn="l" rtl="0" eaLnBrk="1" fontAlgn="base" hangingPunct="1">
        <a:spcBef>
          <a:spcPct val="20000"/>
        </a:spcBef>
        <a:spcAft>
          <a:spcPct val="0"/>
        </a:spcAft>
        <a:buClr>
          <a:srgbClr val="333399"/>
        </a:buClr>
        <a:buChar char="•"/>
        <a:defRPr sz="2000" b="1">
          <a:latin typeface="+mn-lt"/>
          <a:ea typeface="+mn-ea"/>
        </a:defRPr>
      </a:lvl5pPr>
      <a:lvl6pPr marL="2514600" indent="-228600" algn="l" rtl="0" eaLnBrk="1" fontAlgn="base" hangingPunct="1">
        <a:spcBef>
          <a:spcPct val="20000"/>
        </a:spcBef>
        <a:spcAft>
          <a:spcPct val="0"/>
        </a:spcAft>
        <a:buClr>
          <a:srgbClr val="333399"/>
        </a:buClr>
        <a:buChar char="•"/>
        <a:defRPr sz="2000" b="1">
          <a:latin typeface="+mn-lt"/>
          <a:ea typeface="+mn-ea"/>
        </a:defRPr>
      </a:lvl6pPr>
      <a:lvl7pPr marL="2971800" indent="-228600" algn="l" rtl="0" eaLnBrk="1" fontAlgn="base" hangingPunct="1">
        <a:spcBef>
          <a:spcPct val="20000"/>
        </a:spcBef>
        <a:spcAft>
          <a:spcPct val="0"/>
        </a:spcAft>
        <a:buClr>
          <a:srgbClr val="333399"/>
        </a:buClr>
        <a:buChar char="•"/>
        <a:defRPr sz="2000" b="1">
          <a:latin typeface="+mn-lt"/>
          <a:ea typeface="+mn-ea"/>
        </a:defRPr>
      </a:lvl7pPr>
      <a:lvl8pPr marL="3429000" indent="-228600" algn="l" rtl="0" eaLnBrk="1" fontAlgn="base" hangingPunct="1">
        <a:spcBef>
          <a:spcPct val="20000"/>
        </a:spcBef>
        <a:spcAft>
          <a:spcPct val="0"/>
        </a:spcAft>
        <a:buClr>
          <a:srgbClr val="333399"/>
        </a:buClr>
        <a:buChar char="•"/>
        <a:defRPr sz="2000" b="1">
          <a:latin typeface="+mn-lt"/>
          <a:ea typeface="+mn-ea"/>
        </a:defRPr>
      </a:lvl8pPr>
      <a:lvl9pPr marL="3886200" indent="-228600" algn="l" rtl="0" eaLnBrk="1" fontAlgn="base" hangingPunct="1">
        <a:spcBef>
          <a:spcPct val="20000"/>
        </a:spcBef>
        <a:spcAft>
          <a:spcPct val="0"/>
        </a:spcAft>
        <a:buClr>
          <a:srgbClr val="333399"/>
        </a:buClr>
        <a:buChar char="•"/>
        <a:defRPr sz="2000" b="1">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1979612" y="3981314"/>
            <a:ext cx="6624638" cy="1087074"/>
          </a:xfrm>
        </p:spPr>
        <p:txBody>
          <a:bodyPr/>
          <a:lstStyle/>
          <a:p>
            <a:pPr algn="l"/>
            <a:r>
              <a:rPr lang="en-US" altLang="zh-CN" dirty="0" smtClean="0"/>
              <a:t>			</a:t>
            </a:r>
            <a:r>
              <a:rPr lang="zh-CN" altLang="en-US" dirty="0" smtClean="0">
                <a:latin typeface="幼圆" panose="02010509060101010101" pitchFamily="49" charset="-122"/>
                <a:ea typeface="幼圆" panose="02010509060101010101" pitchFamily="49" charset="-122"/>
              </a:rPr>
              <a:t>姓名：马翔</a:t>
            </a:r>
            <a:endParaRPr lang="en-US" altLang="zh-CN" dirty="0" smtClean="0">
              <a:latin typeface="幼圆" panose="02010509060101010101" pitchFamily="49" charset="-122"/>
              <a:ea typeface="幼圆" panose="02010509060101010101" pitchFamily="49" charset="-122"/>
            </a:endParaRPr>
          </a:p>
          <a:p>
            <a:pPr algn="l"/>
            <a:r>
              <a:rPr lang="en-US" altLang="zh-CN" dirty="0" smtClean="0">
                <a:latin typeface="幼圆" panose="02010509060101010101" pitchFamily="49" charset="-122"/>
                <a:ea typeface="幼圆" panose="02010509060101010101" pitchFamily="49" charset="-122"/>
              </a:rPr>
              <a:t>			</a:t>
            </a:r>
            <a:r>
              <a:rPr lang="zh-CN" altLang="en-US" dirty="0" smtClean="0">
                <a:latin typeface="幼圆" panose="02010509060101010101" pitchFamily="49" charset="-122"/>
                <a:ea typeface="幼圆" panose="02010509060101010101" pitchFamily="49" charset="-122"/>
              </a:rPr>
              <a:t>学号：</a:t>
            </a:r>
            <a:r>
              <a:rPr lang="en-US" altLang="zh-CN" dirty="0" smtClean="0">
                <a:latin typeface="幼圆" panose="02010509060101010101" pitchFamily="49" charset="-122"/>
                <a:ea typeface="幼圆" panose="02010509060101010101" pitchFamily="49" charset="-122"/>
              </a:rPr>
              <a:t>SA13011099</a:t>
            </a:r>
            <a:endParaRPr lang="zh-CN" altLang="en-US" dirty="0">
              <a:latin typeface="幼圆" panose="02010509060101010101" pitchFamily="49" charset="-122"/>
              <a:ea typeface="幼圆" panose="02010509060101010101" pitchFamily="49" charset="-122"/>
            </a:endParaRPr>
          </a:p>
        </p:txBody>
      </p:sp>
      <p:sp>
        <p:nvSpPr>
          <p:cNvPr id="8" name="标题 1"/>
          <p:cNvSpPr>
            <a:spLocks noGrp="1"/>
          </p:cNvSpPr>
          <p:nvPr>
            <p:ph type="ctrTitle"/>
          </p:nvPr>
        </p:nvSpPr>
        <p:spPr>
          <a:xfrm>
            <a:off x="539750" y="949234"/>
            <a:ext cx="8064500" cy="1358991"/>
          </a:xfrm>
        </p:spPr>
        <p:txBody>
          <a:bodyPr/>
          <a:lstStyle/>
          <a:p>
            <a:pPr algn="ctr"/>
            <a:r>
              <a:rPr lang="zh-CN" altLang="en-US" sz="5400" dirty="0" smtClean="0">
                <a:latin typeface="幼圆" panose="02010509060101010101" pitchFamily="49" charset="-122"/>
                <a:ea typeface="幼圆" panose="02010509060101010101" pitchFamily="49" charset="-122"/>
              </a:rPr>
              <a:t>捕获信号</a:t>
            </a:r>
            <a:endParaRPr lang="zh-CN" altLang="en-US" sz="54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877313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650" y="1210491"/>
            <a:ext cx="7856537" cy="5355771"/>
          </a:xfrm>
        </p:spPr>
        <p:txBody>
          <a:bodyPr/>
          <a:lstStyle/>
          <a:p>
            <a:pPr marL="0" indent="0">
              <a:buNone/>
            </a:pPr>
            <a:r>
              <a:rPr lang="en-US" altLang="zh-CN" sz="1200" dirty="0" err="1">
                <a:latin typeface="Ebrima" panose="02000000000000000000" pitchFamily="2" charset="0"/>
                <a:ea typeface="Ebrima" panose="02000000000000000000" pitchFamily="2" charset="0"/>
                <a:cs typeface="Ebrima" panose="02000000000000000000" pitchFamily="2" charset="0"/>
              </a:rPr>
              <a:t>struct</a:t>
            </a:r>
            <a:r>
              <a:rPr lang="en-US" altLang="zh-CN" sz="1200" dirty="0">
                <a:latin typeface="Ebrima" panose="02000000000000000000" pitchFamily="2" charset="0"/>
                <a:ea typeface="Ebrima" panose="02000000000000000000" pitchFamily="2" charset="0"/>
                <a:cs typeface="Ebrima" panose="02000000000000000000" pitchFamily="2" charset="0"/>
              </a:rPr>
              <a:t> </a:t>
            </a:r>
            <a:r>
              <a:rPr lang="en-US" altLang="zh-CN" sz="1200" dirty="0" err="1">
                <a:latin typeface="Ebrima" panose="02000000000000000000" pitchFamily="2" charset="0"/>
                <a:ea typeface="Ebrima" panose="02000000000000000000" pitchFamily="2" charset="0"/>
                <a:cs typeface="Ebrima" panose="02000000000000000000" pitchFamily="2" charset="0"/>
              </a:rPr>
              <a:t>sigcontext</a:t>
            </a:r>
            <a:r>
              <a:rPr lang="en-US" altLang="zh-CN" sz="1200"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unsigned short </a:t>
            </a:r>
            <a:r>
              <a:rPr lang="en-US" altLang="zh-CN" sz="1200" dirty="0" err="1">
                <a:latin typeface="Ebrima" panose="02000000000000000000" pitchFamily="2" charset="0"/>
                <a:ea typeface="Ebrima" panose="02000000000000000000" pitchFamily="2" charset="0"/>
                <a:cs typeface="Ebrima" panose="02000000000000000000" pitchFamily="2" charset="0"/>
              </a:rPr>
              <a:t>gs</a:t>
            </a:r>
            <a:r>
              <a:rPr lang="en-US" altLang="zh-CN" sz="1200" dirty="0">
                <a:latin typeface="Ebrima" panose="02000000000000000000" pitchFamily="2" charset="0"/>
                <a:ea typeface="Ebrima" panose="02000000000000000000" pitchFamily="2" charset="0"/>
                <a:cs typeface="Ebrima" panose="02000000000000000000" pitchFamily="2" charset="0"/>
              </a:rPr>
              <a:t>, __</a:t>
            </a:r>
            <a:r>
              <a:rPr lang="en-US" altLang="zh-CN" sz="1200" dirty="0" err="1">
                <a:latin typeface="Ebrima" panose="02000000000000000000" pitchFamily="2" charset="0"/>
                <a:ea typeface="Ebrima" panose="02000000000000000000" pitchFamily="2" charset="0"/>
                <a:cs typeface="Ebrima" panose="02000000000000000000" pitchFamily="2" charset="0"/>
              </a:rPr>
              <a:t>gsh</a:t>
            </a:r>
            <a:r>
              <a:rPr lang="en-US" altLang="zh-CN" sz="12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unsigned short </a:t>
            </a:r>
            <a:r>
              <a:rPr lang="en-US" altLang="zh-CN" sz="1200" dirty="0" err="1">
                <a:latin typeface="Ebrima" panose="02000000000000000000" pitchFamily="2" charset="0"/>
                <a:ea typeface="Ebrima" panose="02000000000000000000" pitchFamily="2" charset="0"/>
                <a:cs typeface="Ebrima" panose="02000000000000000000" pitchFamily="2" charset="0"/>
              </a:rPr>
              <a:t>fs</a:t>
            </a:r>
            <a:r>
              <a:rPr lang="en-US" altLang="zh-CN" sz="1200" dirty="0">
                <a:latin typeface="Ebrima" panose="02000000000000000000" pitchFamily="2" charset="0"/>
                <a:ea typeface="Ebrima" panose="02000000000000000000" pitchFamily="2" charset="0"/>
                <a:cs typeface="Ebrima" panose="02000000000000000000" pitchFamily="2" charset="0"/>
              </a:rPr>
              <a:t>, __</a:t>
            </a:r>
            <a:r>
              <a:rPr lang="en-US" altLang="zh-CN" sz="1200" dirty="0" err="1">
                <a:latin typeface="Ebrima" panose="02000000000000000000" pitchFamily="2" charset="0"/>
                <a:ea typeface="Ebrima" panose="02000000000000000000" pitchFamily="2" charset="0"/>
                <a:cs typeface="Ebrima" panose="02000000000000000000" pitchFamily="2" charset="0"/>
              </a:rPr>
              <a:t>fsh</a:t>
            </a:r>
            <a:r>
              <a:rPr lang="en-US" altLang="zh-CN" sz="12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unsigned short </a:t>
            </a:r>
            <a:r>
              <a:rPr lang="en-US" altLang="zh-CN" sz="1200" dirty="0" err="1">
                <a:latin typeface="Ebrima" panose="02000000000000000000" pitchFamily="2" charset="0"/>
                <a:ea typeface="Ebrima" panose="02000000000000000000" pitchFamily="2" charset="0"/>
                <a:cs typeface="Ebrima" panose="02000000000000000000" pitchFamily="2" charset="0"/>
              </a:rPr>
              <a:t>es</a:t>
            </a:r>
            <a:r>
              <a:rPr lang="en-US" altLang="zh-CN" sz="1200" dirty="0">
                <a:latin typeface="Ebrima" panose="02000000000000000000" pitchFamily="2" charset="0"/>
                <a:ea typeface="Ebrima" panose="02000000000000000000" pitchFamily="2" charset="0"/>
                <a:cs typeface="Ebrima" panose="02000000000000000000" pitchFamily="2" charset="0"/>
              </a:rPr>
              <a:t>, __</a:t>
            </a:r>
            <a:r>
              <a:rPr lang="en-US" altLang="zh-CN" sz="1200" dirty="0" err="1">
                <a:latin typeface="Ebrima" panose="02000000000000000000" pitchFamily="2" charset="0"/>
                <a:ea typeface="Ebrima" panose="02000000000000000000" pitchFamily="2" charset="0"/>
                <a:cs typeface="Ebrima" panose="02000000000000000000" pitchFamily="2" charset="0"/>
              </a:rPr>
              <a:t>esh</a:t>
            </a:r>
            <a:r>
              <a:rPr lang="en-US" altLang="zh-CN" sz="12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unsigned short ds, __</a:t>
            </a:r>
            <a:r>
              <a:rPr lang="en-US" altLang="zh-CN" sz="1200" dirty="0" err="1">
                <a:latin typeface="Ebrima" panose="02000000000000000000" pitchFamily="2" charset="0"/>
                <a:ea typeface="Ebrima" panose="02000000000000000000" pitchFamily="2" charset="0"/>
                <a:cs typeface="Ebrima" panose="02000000000000000000" pitchFamily="2" charset="0"/>
              </a:rPr>
              <a:t>dsh</a:t>
            </a:r>
            <a:r>
              <a:rPr lang="en-US" altLang="zh-CN" sz="12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unsigned long </a:t>
            </a:r>
            <a:r>
              <a:rPr lang="en-US" altLang="zh-CN" sz="1200" dirty="0" err="1">
                <a:latin typeface="Ebrima" panose="02000000000000000000" pitchFamily="2" charset="0"/>
                <a:ea typeface="Ebrima" panose="02000000000000000000" pitchFamily="2" charset="0"/>
                <a:cs typeface="Ebrima" panose="02000000000000000000" pitchFamily="2" charset="0"/>
              </a:rPr>
              <a:t>edi</a:t>
            </a:r>
            <a:r>
              <a:rPr lang="en-US" altLang="zh-CN" sz="12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unsigned long </a:t>
            </a:r>
            <a:r>
              <a:rPr lang="en-US" altLang="zh-CN" sz="1200" dirty="0" err="1">
                <a:latin typeface="Ebrima" panose="02000000000000000000" pitchFamily="2" charset="0"/>
                <a:ea typeface="Ebrima" panose="02000000000000000000" pitchFamily="2" charset="0"/>
                <a:cs typeface="Ebrima" panose="02000000000000000000" pitchFamily="2" charset="0"/>
              </a:rPr>
              <a:t>esi</a:t>
            </a:r>
            <a:r>
              <a:rPr lang="en-US" altLang="zh-CN" sz="12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unsigned long </a:t>
            </a:r>
            <a:r>
              <a:rPr lang="en-US" altLang="zh-CN" sz="1200" dirty="0" err="1">
                <a:latin typeface="Ebrima" panose="02000000000000000000" pitchFamily="2" charset="0"/>
                <a:ea typeface="Ebrima" panose="02000000000000000000" pitchFamily="2" charset="0"/>
                <a:cs typeface="Ebrima" panose="02000000000000000000" pitchFamily="2" charset="0"/>
              </a:rPr>
              <a:t>ebp</a:t>
            </a:r>
            <a:r>
              <a:rPr lang="en-US" altLang="zh-CN" sz="12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unsigned long </a:t>
            </a:r>
            <a:r>
              <a:rPr lang="en-US" altLang="zh-CN" sz="1200" dirty="0" err="1">
                <a:latin typeface="Ebrima" panose="02000000000000000000" pitchFamily="2" charset="0"/>
                <a:ea typeface="Ebrima" panose="02000000000000000000" pitchFamily="2" charset="0"/>
                <a:cs typeface="Ebrima" panose="02000000000000000000" pitchFamily="2" charset="0"/>
              </a:rPr>
              <a:t>esp</a:t>
            </a:r>
            <a:r>
              <a:rPr lang="en-US" altLang="zh-CN" sz="12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unsigned long </a:t>
            </a:r>
            <a:r>
              <a:rPr lang="en-US" altLang="zh-CN" sz="1200" dirty="0" err="1">
                <a:latin typeface="Ebrima" panose="02000000000000000000" pitchFamily="2" charset="0"/>
                <a:ea typeface="Ebrima" panose="02000000000000000000" pitchFamily="2" charset="0"/>
                <a:cs typeface="Ebrima" panose="02000000000000000000" pitchFamily="2" charset="0"/>
              </a:rPr>
              <a:t>ebx</a:t>
            </a:r>
            <a:r>
              <a:rPr lang="en-US" altLang="zh-CN" sz="12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unsigned long </a:t>
            </a:r>
            <a:r>
              <a:rPr lang="en-US" altLang="zh-CN" sz="1200" dirty="0" err="1">
                <a:latin typeface="Ebrima" panose="02000000000000000000" pitchFamily="2" charset="0"/>
                <a:ea typeface="Ebrima" panose="02000000000000000000" pitchFamily="2" charset="0"/>
                <a:cs typeface="Ebrima" panose="02000000000000000000" pitchFamily="2" charset="0"/>
              </a:rPr>
              <a:t>edx</a:t>
            </a:r>
            <a:r>
              <a:rPr lang="en-US" altLang="zh-CN" sz="12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unsigned long </a:t>
            </a:r>
            <a:r>
              <a:rPr lang="en-US" altLang="zh-CN" sz="1200" dirty="0" err="1">
                <a:latin typeface="Ebrima" panose="02000000000000000000" pitchFamily="2" charset="0"/>
                <a:ea typeface="Ebrima" panose="02000000000000000000" pitchFamily="2" charset="0"/>
                <a:cs typeface="Ebrima" panose="02000000000000000000" pitchFamily="2" charset="0"/>
              </a:rPr>
              <a:t>ecx</a:t>
            </a:r>
            <a:r>
              <a:rPr lang="en-US" altLang="zh-CN" sz="12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unsigned long </a:t>
            </a:r>
            <a:r>
              <a:rPr lang="en-US" altLang="zh-CN" sz="1200" dirty="0" err="1">
                <a:latin typeface="Ebrima" panose="02000000000000000000" pitchFamily="2" charset="0"/>
                <a:ea typeface="Ebrima" panose="02000000000000000000" pitchFamily="2" charset="0"/>
                <a:cs typeface="Ebrima" panose="02000000000000000000" pitchFamily="2" charset="0"/>
              </a:rPr>
              <a:t>eax</a:t>
            </a:r>
            <a:r>
              <a:rPr lang="en-US" altLang="zh-CN" sz="12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unsigned long </a:t>
            </a:r>
            <a:r>
              <a:rPr lang="en-US" altLang="zh-CN" sz="1200" dirty="0" err="1">
                <a:latin typeface="Ebrima" panose="02000000000000000000" pitchFamily="2" charset="0"/>
                <a:ea typeface="Ebrima" panose="02000000000000000000" pitchFamily="2" charset="0"/>
                <a:cs typeface="Ebrima" panose="02000000000000000000" pitchFamily="2" charset="0"/>
              </a:rPr>
              <a:t>trapno</a:t>
            </a:r>
            <a:r>
              <a:rPr lang="en-US" altLang="zh-CN" sz="12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unsigned long err;</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unsigned long </a:t>
            </a:r>
            <a:r>
              <a:rPr lang="en-US" altLang="zh-CN" sz="1200" dirty="0" err="1">
                <a:latin typeface="Ebrima" panose="02000000000000000000" pitchFamily="2" charset="0"/>
                <a:ea typeface="Ebrima" panose="02000000000000000000" pitchFamily="2" charset="0"/>
                <a:cs typeface="Ebrima" panose="02000000000000000000" pitchFamily="2" charset="0"/>
              </a:rPr>
              <a:t>eip</a:t>
            </a:r>
            <a:r>
              <a:rPr lang="en-US" altLang="zh-CN" sz="12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unsigned short </a:t>
            </a:r>
            <a:r>
              <a:rPr lang="en-US" altLang="zh-CN" sz="1200" dirty="0" err="1">
                <a:latin typeface="Ebrima" panose="02000000000000000000" pitchFamily="2" charset="0"/>
                <a:ea typeface="Ebrima" panose="02000000000000000000" pitchFamily="2" charset="0"/>
                <a:cs typeface="Ebrima" panose="02000000000000000000" pitchFamily="2" charset="0"/>
              </a:rPr>
              <a:t>cs</a:t>
            </a:r>
            <a:r>
              <a:rPr lang="en-US" altLang="zh-CN" sz="1200" dirty="0">
                <a:latin typeface="Ebrima" panose="02000000000000000000" pitchFamily="2" charset="0"/>
                <a:ea typeface="Ebrima" panose="02000000000000000000" pitchFamily="2" charset="0"/>
                <a:cs typeface="Ebrima" panose="02000000000000000000" pitchFamily="2" charset="0"/>
              </a:rPr>
              <a:t>, __</a:t>
            </a:r>
            <a:r>
              <a:rPr lang="en-US" altLang="zh-CN" sz="1200" dirty="0" err="1">
                <a:latin typeface="Ebrima" panose="02000000000000000000" pitchFamily="2" charset="0"/>
                <a:ea typeface="Ebrima" panose="02000000000000000000" pitchFamily="2" charset="0"/>
                <a:cs typeface="Ebrima" panose="02000000000000000000" pitchFamily="2" charset="0"/>
              </a:rPr>
              <a:t>csh</a:t>
            </a:r>
            <a:r>
              <a:rPr lang="en-US" altLang="zh-CN" sz="12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unsigned long </a:t>
            </a:r>
            <a:r>
              <a:rPr lang="en-US" altLang="zh-CN" sz="1200" dirty="0" err="1">
                <a:latin typeface="Ebrima" panose="02000000000000000000" pitchFamily="2" charset="0"/>
                <a:ea typeface="Ebrima" panose="02000000000000000000" pitchFamily="2" charset="0"/>
                <a:cs typeface="Ebrima" panose="02000000000000000000" pitchFamily="2" charset="0"/>
              </a:rPr>
              <a:t>eflags</a:t>
            </a:r>
            <a:r>
              <a:rPr lang="en-US" altLang="zh-CN" sz="12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unsigned long </a:t>
            </a:r>
            <a:r>
              <a:rPr lang="en-US" altLang="zh-CN" sz="1200" dirty="0" err="1">
                <a:latin typeface="Ebrima" panose="02000000000000000000" pitchFamily="2" charset="0"/>
                <a:ea typeface="Ebrima" panose="02000000000000000000" pitchFamily="2" charset="0"/>
                <a:cs typeface="Ebrima" panose="02000000000000000000" pitchFamily="2" charset="0"/>
              </a:rPr>
              <a:t>esp_at_signal</a:t>
            </a:r>
            <a:r>
              <a:rPr lang="en-US" altLang="zh-CN" sz="12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unsigned short </a:t>
            </a:r>
            <a:r>
              <a:rPr lang="en-US" altLang="zh-CN" sz="1200" dirty="0" err="1">
                <a:latin typeface="Ebrima" panose="02000000000000000000" pitchFamily="2" charset="0"/>
                <a:ea typeface="Ebrima" panose="02000000000000000000" pitchFamily="2" charset="0"/>
                <a:cs typeface="Ebrima" panose="02000000000000000000" pitchFamily="2" charset="0"/>
              </a:rPr>
              <a:t>ss</a:t>
            </a:r>
            <a:r>
              <a:rPr lang="en-US" altLang="zh-CN" sz="1200" dirty="0">
                <a:latin typeface="Ebrima" panose="02000000000000000000" pitchFamily="2" charset="0"/>
                <a:ea typeface="Ebrima" panose="02000000000000000000" pitchFamily="2" charset="0"/>
                <a:cs typeface="Ebrima" panose="02000000000000000000" pitchFamily="2" charset="0"/>
              </a:rPr>
              <a:t>, __</a:t>
            </a:r>
            <a:r>
              <a:rPr lang="en-US" altLang="zh-CN" sz="1200" dirty="0" err="1">
                <a:latin typeface="Ebrima" panose="02000000000000000000" pitchFamily="2" charset="0"/>
                <a:ea typeface="Ebrima" panose="02000000000000000000" pitchFamily="2" charset="0"/>
                <a:cs typeface="Ebrima" panose="02000000000000000000" pitchFamily="2" charset="0"/>
              </a:rPr>
              <a:t>ssh</a:t>
            </a:r>
            <a:r>
              <a:rPr lang="en-US" altLang="zh-CN" sz="12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a:t>
            </a:r>
            <a:r>
              <a:rPr lang="en-US" altLang="zh-CN" sz="1200" dirty="0" err="1">
                <a:latin typeface="Ebrima" panose="02000000000000000000" pitchFamily="2" charset="0"/>
                <a:ea typeface="Ebrima" panose="02000000000000000000" pitchFamily="2" charset="0"/>
                <a:cs typeface="Ebrima" panose="02000000000000000000" pitchFamily="2" charset="0"/>
              </a:rPr>
              <a:t>struct</a:t>
            </a:r>
            <a:r>
              <a:rPr lang="en-US" altLang="zh-CN" sz="1200" dirty="0">
                <a:latin typeface="Ebrima" panose="02000000000000000000" pitchFamily="2" charset="0"/>
                <a:ea typeface="Ebrima" panose="02000000000000000000" pitchFamily="2" charset="0"/>
                <a:cs typeface="Ebrima" panose="02000000000000000000" pitchFamily="2" charset="0"/>
              </a:rPr>
              <a:t> _</a:t>
            </a:r>
            <a:r>
              <a:rPr lang="en-US" altLang="zh-CN" sz="1200" dirty="0" err="1">
                <a:latin typeface="Ebrima" panose="02000000000000000000" pitchFamily="2" charset="0"/>
                <a:ea typeface="Ebrima" panose="02000000000000000000" pitchFamily="2" charset="0"/>
                <a:cs typeface="Ebrima" panose="02000000000000000000" pitchFamily="2" charset="0"/>
              </a:rPr>
              <a:t>fpstate</a:t>
            </a:r>
            <a:r>
              <a:rPr lang="en-US" altLang="zh-CN" sz="1200" dirty="0">
                <a:latin typeface="Ebrima" panose="02000000000000000000" pitchFamily="2" charset="0"/>
                <a:ea typeface="Ebrima" panose="02000000000000000000" pitchFamily="2" charset="0"/>
                <a:cs typeface="Ebrima" panose="02000000000000000000" pitchFamily="2" charset="0"/>
              </a:rPr>
              <a:t> __user *</a:t>
            </a:r>
            <a:r>
              <a:rPr lang="en-US" altLang="zh-CN" sz="1200" dirty="0" err="1">
                <a:latin typeface="Ebrima" panose="02000000000000000000" pitchFamily="2" charset="0"/>
                <a:ea typeface="Ebrima" panose="02000000000000000000" pitchFamily="2" charset="0"/>
                <a:cs typeface="Ebrima" panose="02000000000000000000" pitchFamily="2" charset="0"/>
              </a:rPr>
              <a:t>fpstate</a:t>
            </a:r>
            <a:r>
              <a:rPr lang="en-US" altLang="zh-CN" sz="12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unsigned long </a:t>
            </a:r>
            <a:r>
              <a:rPr lang="en-US" altLang="zh-CN" sz="1200" dirty="0" err="1">
                <a:latin typeface="Ebrima" panose="02000000000000000000" pitchFamily="2" charset="0"/>
                <a:ea typeface="Ebrima" panose="02000000000000000000" pitchFamily="2" charset="0"/>
                <a:cs typeface="Ebrima" panose="02000000000000000000" pitchFamily="2" charset="0"/>
              </a:rPr>
              <a:t>oldmask</a:t>
            </a:r>
            <a:r>
              <a:rPr lang="en-US" altLang="zh-CN" sz="12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	unsigned long cr2;</a:t>
            </a:r>
          </a:p>
          <a:p>
            <a:pPr marL="0" indent="0">
              <a:buNone/>
            </a:pPr>
            <a:r>
              <a:rPr lang="en-US" altLang="zh-CN" sz="1200" dirty="0">
                <a:latin typeface="Ebrima" panose="02000000000000000000" pitchFamily="2" charset="0"/>
                <a:ea typeface="Ebrima" panose="02000000000000000000" pitchFamily="2" charset="0"/>
                <a:cs typeface="Ebrima" panose="02000000000000000000" pitchFamily="2" charset="0"/>
              </a:rPr>
              <a:t>};</a:t>
            </a:r>
            <a:endParaRPr lang="zh-CN" altLang="en-US" sz="1200" dirty="0">
              <a:latin typeface="Ebrima" panose="02000000000000000000" pitchFamily="2" charset="0"/>
              <a:cs typeface="Ebrima" panose="02000000000000000000" pitchFamily="2" charset="0"/>
            </a:endParaRPr>
          </a:p>
        </p:txBody>
      </p:sp>
      <p:sp>
        <p:nvSpPr>
          <p:cNvPr id="4" name="标题 1"/>
          <p:cNvSpPr>
            <a:spLocks noGrp="1"/>
          </p:cNvSpPr>
          <p:nvPr>
            <p:ph type="title"/>
          </p:nvPr>
        </p:nvSpPr>
        <p:spPr>
          <a:xfrm>
            <a:off x="755650" y="261938"/>
            <a:ext cx="8137525" cy="649287"/>
          </a:xfrm>
        </p:spPr>
        <p:txBody>
          <a:bodyPr/>
          <a:lstStyle/>
          <a:p>
            <a:r>
              <a:rPr lang="zh-CN" altLang="en-US" dirty="0">
                <a:latin typeface="黑体" panose="02010609060101010101" pitchFamily="49" charset="-122"/>
                <a:ea typeface="黑体" panose="02010609060101010101" pitchFamily="49" charset="-122"/>
                <a:cs typeface="Ebrima" panose="02000000000000000000" pitchFamily="2" charset="0"/>
              </a:rPr>
              <a:t>普通信号的帧结构</a:t>
            </a:r>
          </a:p>
        </p:txBody>
      </p:sp>
      <p:sp>
        <p:nvSpPr>
          <p:cNvPr id="6" name="文本框 5"/>
          <p:cNvSpPr txBox="1"/>
          <p:nvPr/>
        </p:nvSpPr>
        <p:spPr>
          <a:xfrm>
            <a:off x="5355772" y="2830286"/>
            <a:ext cx="2159726" cy="1631216"/>
          </a:xfrm>
          <a:prstGeom prst="rect">
            <a:avLst/>
          </a:prstGeom>
          <a:noFill/>
        </p:spPr>
        <p:txBody>
          <a:bodyPr wrap="square" rtlCol="0">
            <a:spAutoFit/>
          </a:bodyPr>
          <a:lstStyle/>
          <a:p>
            <a:r>
              <a:rPr lang="en-US" altLang="zh-CN" sz="2000"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sigcontext</a:t>
            </a:r>
            <a:r>
              <a:rPr lang="zh-CN" altLang="en-US" sz="2000" dirty="0" smtClean="0">
                <a:solidFill>
                  <a:schemeClr val="bg2">
                    <a:lumMod val="10000"/>
                  </a:schemeClr>
                </a:solidFill>
                <a:latin typeface="Ebrima" panose="02000000000000000000" pitchFamily="2" charset="0"/>
                <a:cs typeface="Ebrima" panose="02000000000000000000" pitchFamily="2" charset="0"/>
              </a:rPr>
              <a:t>结构体包含了几乎所有的硬件上下文信息和常规信号阻塞位组。</a:t>
            </a:r>
            <a:endParaRPr lang="zh-CN" altLang="en-US" sz="2000" dirty="0">
              <a:solidFill>
                <a:schemeClr val="bg2">
                  <a:lumMod val="10000"/>
                </a:schemeClr>
              </a:solidFill>
              <a:latin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441081302"/>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15404" y="1802675"/>
            <a:ext cx="8606675" cy="3759380"/>
          </a:xfrm>
          <a:prstGeom prst="rect">
            <a:avLst/>
          </a:prstGeom>
        </p:spPr>
      </p:pic>
      <p:sp>
        <p:nvSpPr>
          <p:cNvPr id="5"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cs typeface="Ebrima" panose="02000000000000000000" pitchFamily="2" charset="0"/>
              </a:rPr>
              <a:t>普通信号的帧结构</a:t>
            </a:r>
          </a:p>
        </p:txBody>
      </p:sp>
    </p:spTree>
    <p:extLst>
      <p:ext uri="{BB962C8B-B14F-4D97-AF65-F5344CB8AC3E}">
        <p14:creationId xmlns:p14="http://schemas.microsoft.com/office/powerpoint/2010/main" val="1395155352"/>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4353" y="1297895"/>
            <a:ext cx="8209053" cy="5277076"/>
          </a:xfrm>
        </p:spPr>
        <p:txBody>
          <a:bodyPr/>
          <a:lstStyle/>
          <a:p>
            <a:pPr marL="0" indent="0">
              <a:buNone/>
            </a:pPr>
            <a:r>
              <a:rPr lang="en-US" altLang="zh-CN" sz="1600" b="0" dirty="0" err="1">
                <a:latin typeface="Ebrima" panose="02000000000000000000" pitchFamily="2" charset="0"/>
                <a:cs typeface="Ebrima" panose="02000000000000000000" pitchFamily="2" charset="0"/>
              </a:rPr>
              <a:t>int</a:t>
            </a:r>
            <a:r>
              <a:rPr lang="en-US" altLang="zh-CN" sz="1600" b="0" dirty="0">
                <a:latin typeface="Ebrima" panose="02000000000000000000" pitchFamily="2" charset="0"/>
                <a:cs typeface="Ebrima" panose="02000000000000000000" pitchFamily="2" charset="0"/>
              </a:rPr>
              <a:t> ia32_setup_frame(</a:t>
            </a:r>
            <a:r>
              <a:rPr lang="en-US" altLang="zh-CN" sz="1600" b="0" dirty="0" err="1">
                <a:latin typeface="Ebrima" panose="02000000000000000000" pitchFamily="2" charset="0"/>
                <a:cs typeface="Ebrima" panose="02000000000000000000" pitchFamily="2" charset="0"/>
              </a:rPr>
              <a:t>int</a:t>
            </a:r>
            <a:r>
              <a:rPr lang="en-US" altLang="zh-CN" sz="1600" b="0" dirty="0">
                <a:latin typeface="Ebrima" panose="02000000000000000000" pitchFamily="2" charset="0"/>
                <a:cs typeface="Ebrima" panose="02000000000000000000" pitchFamily="2" charset="0"/>
              </a:rPr>
              <a:t> sig, </a:t>
            </a:r>
            <a:r>
              <a:rPr lang="en-US" altLang="zh-CN" sz="1600" b="0" dirty="0" err="1">
                <a:latin typeface="Ebrima" panose="02000000000000000000" pitchFamily="2" charset="0"/>
                <a:cs typeface="Ebrima" panose="02000000000000000000" pitchFamily="2" charset="0"/>
              </a:rPr>
              <a:t>struct</a:t>
            </a:r>
            <a:r>
              <a:rPr lang="en-US" altLang="zh-CN" sz="1600" b="0" dirty="0">
                <a:latin typeface="Ebrima" panose="02000000000000000000" pitchFamily="2" charset="0"/>
                <a:cs typeface="Ebrima" panose="02000000000000000000" pitchFamily="2" charset="0"/>
              </a:rPr>
              <a:t> </a:t>
            </a:r>
            <a:r>
              <a:rPr lang="en-US" altLang="zh-CN" sz="1600" b="0" dirty="0" err="1">
                <a:latin typeface="Ebrima" panose="02000000000000000000" pitchFamily="2" charset="0"/>
                <a:cs typeface="Ebrima" panose="02000000000000000000" pitchFamily="2" charset="0"/>
              </a:rPr>
              <a:t>k_sigaction</a:t>
            </a:r>
            <a:r>
              <a:rPr lang="en-US" altLang="zh-CN" sz="1600" b="0" dirty="0">
                <a:latin typeface="Ebrima" panose="02000000000000000000" pitchFamily="2" charset="0"/>
                <a:cs typeface="Ebrima" panose="02000000000000000000" pitchFamily="2" charset="0"/>
              </a:rPr>
              <a:t> *</a:t>
            </a:r>
            <a:r>
              <a:rPr lang="en-US" altLang="zh-CN" sz="1600" b="0" dirty="0" err="1" smtClean="0">
                <a:latin typeface="Ebrima" panose="02000000000000000000" pitchFamily="2" charset="0"/>
                <a:cs typeface="Ebrima" panose="02000000000000000000" pitchFamily="2" charset="0"/>
              </a:rPr>
              <a:t>ka</a:t>
            </a:r>
            <a:r>
              <a:rPr lang="en-US" altLang="zh-CN" sz="1600" b="0" dirty="0" smtClean="0">
                <a:latin typeface="Ebrima" panose="02000000000000000000" pitchFamily="2" charset="0"/>
                <a:cs typeface="Ebrima" panose="02000000000000000000" pitchFamily="2" charset="0"/>
              </a:rPr>
              <a:t>, </a:t>
            </a:r>
            <a:r>
              <a:rPr lang="en-US" altLang="zh-CN" sz="1600" b="0" dirty="0" err="1" smtClean="0">
                <a:latin typeface="Ebrima" panose="02000000000000000000" pitchFamily="2" charset="0"/>
                <a:cs typeface="Ebrima" panose="02000000000000000000" pitchFamily="2" charset="0"/>
              </a:rPr>
              <a:t>sigset_t</a:t>
            </a:r>
            <a:r>
              <a:rPr lang="en-US" altLang="zh-CN" sz="1600" b="0" dirty="0" smtClean="0">
                <a:latin typeface="Ebrima" panose="02000000000000000000" pitchFamily="2" charset="0"/>
                <a:cs typeface="Ebrima" panose="02000000000000000000" pitchFamily="2" charset="0"/>
              </a:rPr>
              <a:t> </a:t>
            </a:r>
            <a:r>
              <a:rPr lang="en-US" altLang="zh-CN" sz="1600" b="0" dirty="0">
                <a:latin typeface="Ebrima" panose="02000000000000000000" pitchFamily="2" charset="0"/>
                <a:cs typeface="Ebrima" panose="02000000000000000000" pitchFamily="2" charset="0"/>
              </a:rPr>
              <a:t>*set, </a:t>
            </a:r>
            <a:r>
              <a:rPr lang="en-US" altLang="zh-CN" sz="1600" b="0" dirty="0" err="1">
                <a:latin typeface="Ebrima" panose="02000000000000000000" pitchFamily="2" charset="0"/>
                <a:cs typeface="Ebrima" panose="02000000000000000000" pitchFamily="2" charset="0"/>
              </a:rPr>
              <a:t>struct</a:t>
            </a:r>
            <a:r>
              <a:rPr lang="en-US" altLang="zh-CN" sz="1600" b="0" dirty="0">
                <a:latin typeface="Ebrima" panose="02000000000000000000" pitchFamily="2" charset="0"/>
                <a:cs typeface="Ebrima" panose="02000000000000000000" pitchFamily="2" charset="0"/>
              </a:rPr>
              <a:t> </a:t>
            </a:r>
            <a:r>
              <a:rPr lang="en-US" altLang="zh-CN" sz="1600" b="0" dirty="0" err="1">
                <a:latin typeface="Ebrima" panose="02000000000000000000" pitchFamily="2" charset="0"/>
                <a:cs typeface="Ebrima" panose="02000000000000000000" pitchFamily="2" charset="0"/>
              </a:rPr>
              <a:t>pt_regs</a:t>
            </a:r>
            <a:r>
              <a:rPr lang="en-US" altLang="zh-CN" sz="1600" b="0" dirty="0">
                <a:latin typeface="Ebrima" panose="02000000000000000000" pitchFamily="2" charset="0"/>
                <a:cs typeface="Ebrima" panose="02000000000000000000" pitchFamily="2" charset="0"/>
              </a:rPr>
              <a:t> *</a:t>
            </a:r>
            <a:r>
              <a:rPr lang="en-US" altLang="zh-CN" sz="1600" b="0" dirty="0" err="1">
                <a:latin typeface="Ebrima" panose="02000000000000000000" pitchFamily="2" charset="0"/>
                <a:cs typeface="Ebrima" panose="02000000000000000000" pitchFamily="2" charset="0"/>
              </a:rPr>
              <a:t>regs</a:t>
            </a:r>
            <a:r>
              <a:rPr lang="en-US" altLang="zh-CN" sz="1600" b="0" dirty="0">
                <a:latin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cs typeface="Ebrima" panose="02000000000000000000" pitchFamily="2" charset="0"/>
              </a:rPr>
              <a:t>	</a:t>
            </a:r>
            <a:r>
              <a:rPr lang="en-US" altLang="zh-CN" sz="1600" b="0" dirty="0" err="1">
                <a:latin typeface="Ebrima" panose="02000000000000000000" pitchFamily="2" charset="0"/>
                <a:cs typeface="Ebrima" panose="02000000000000000000" pitchFamily="2" charset="0"/>
              </a:rPr>
              <a:t>struct</a:t>
            </a:r>
            <a:r>
              <a:rPr lang="en-US" altLang="zh-CN" sz="1600" b="0" dirty="0">
                <a:latin typeface="Ebrima" panose="02000000000000000000" pitchFamily="2" charset="0"/>
                <a:cs typeface="Ebrima" panose="02000000000000000000" pitchFamily="2" charset="0"/>
              </a:rPr>
              <a:t> sigframe_ia32 __user *frame;</a:t>
            </a:r>
          </a:p>
          <a:p>
            <a:pPr marL="0" indent="0">
              <a:buNone/>
            </a:pPr>
            <a:r>
              <a:rPr lang="en-US" altLang="zh-CN" sz="1600" b="0" dirty="0">
                <a:latin typeface="Ebrima" panose="02000000000000000000" pitchFamily="2" charset="0"/>
                <a:cs typeface="Ebrima" panose="02000000000000000000" pitchFamily="2" charset="0"/>
              </a:rPr>
              <a:t>	void __user *restorer;</a:t>
            </a:r>
          </a:p>
          <a:p>
            <a:pPr marL="0" indent="0">
              <a:buNone/>
            </a:pPr>
            <a:r>
              <a:rPr lang="en-US" altLang="zh-CN" sz="1600" b="0" dirty="0">
                <a:latin typeface="Ebrima" panose="02000000000000000000" pitchFamily="2" charset="0"/>
                <a:cs typeface="Ebrima" panose="02000000000000000000" pitchFamily="2" charset="0"/>
              </a:rPr>
              <a:t>	</a:t>
            </a:r>
            <a:r>
              <a:rPr lang="en-US" altLang="zh-CN" sz="1600" b="0" dirty="0" err="1">
                <a:latin typeface="Ebrima" panose="02000000000000000000" pitchFamily="2" charset="0"/>
                <a:cs typeface="Ebrima" panose="02000000000000000000" pitchFamily="2" charset="0"/>
              </a:rPr>
              <a:t>int</a:t>
            </a:r>
            <a:r>
              <a:rPr lang="en-US" altLang="zh-CN" sz="1600" b="0" dirty="0">
                <a:latin typeface="Ebrima" panose="02000000000000000000" pitchFamily="2" charset="0"/>
                <a:cs typeface="Ebrima" panose="02000000000000000000" pitchFamily="2" charset="0"/>
              </a:rPr>
              <a:t> err = 0;</a:t>
            </a:r>
          </a:p>
          <a:p>
            <a:pPr marL="0" indent="0">
              <a:buNone/>
            </a:pPr>
            <a:r>
              <a:rPr lang="en-US" altLang="zh-CN" sz="1600" b="0" dirty="0">
                <a:latin typeface="Ebrima" panose="02000000000000000000" pitchFamily="2" charset="0"/>
                <a:cs typeface="Ebrima" panose="02000000000000000000" pitchFamily="2" charset="0"/>
              </a:rPr>
              <a:t>	void __user *</a:t>
            </a:r>
            <a:r>
              <a:rPr lang="en-US" altLang="zh-CN" sz="1600" b="0" dirty="0" err="1">
                <a:latin typeface="Ebrima" panose="02000000000000000000" pitchFamily="2" charset="0"/>
                <a:cs typeface="Ebrima" panose="02000000000000000000" pitchFamily="2" charset="0"/>
              </a:rPr>
              <a:t>fpstate</a:t>
            </a:r>
            <a:r>
              <a:rPr lang="en-US" altLang="zh-CN" sz="1600" b="0" dirty="0">
                <a:latin typeface="Ebrima" panose="02000000000000000000" pitchFamily="2" charset="0"/>
                <a:cs typeface="Ebrima" panose="02000000000000000000" pitchFamily="2" charset="0"/>
              </a:rPr>
              <a:t> = NULL;</a:t>
            </a:r>
          </a:p>
          <a:p>
            <a:pPr marL="0" indent="0">
              <a:buNone/>
            </a:pPr>
            <a:endParaRPr lang="en-US" altLang="zh-CN" sz="1600" b="0" dirty="0">
              <a:latin typeface="Ebrima" panose="02000000000000000000" pitchFamily="2" charset="0"/>
              <a:cs typeface="Ebrima" panose="02000000000000000000" pitchFamily="2" charset="0"/>
            </a:endParaRPr>
          </a:p>
          <a:p>
            <a:pPr marL="0" indent="0">
              <a:buNone/>
            </a:pPr>
            <a:r>
              <a:rPr lang="en-US" altLang="zh-CN" sz="1600" b="0" dirty="0">
                <a:latin typeface="Ebrima" panose="02000000000000000000" pitchFamily="2" charset="0"/>
                <a:cs typeface="Ebrima" panose="02000000000000000000" pitchFamily="2" charset="0"/>
              </a:rPr>
              <a:t>	</a:t>
            </a:r>
            <a:r>
              <a:rPr lang="en-US" altLang="zh-CN" sz="1600" b="0" dirty="0" smtClean="0">
                <a:latin typeface="Ebrima" panose="02000000000000000000" pitchFamily="2" charset="0"/>
                <a:cs typeface="Ebrima" panose="02000000000000000000" pitchFamily="2" charset="0"/>
              </a:rPr>
              <a:t>static </a:t>
            </a:r>
            <a:r>
              <a:rPr lang="en-US" altLang="zh-CN" sz="1600" b="0" dirty="0" err="1">
                <a:latin typeface="Ebrima" panose="02000000000000000000" pitchFamily="2" charset="0"/>
                <a:cs typeface="Ebrima" panose="02000000000000000000" pitchFamily="2" charset="0"/>
              </a:rPr>
              <a:t>const</a:t>
            </a:r>
            <a:r>
              <a:rPr lang="en-US" altLang="zh-CN" sz="1600" b="0" dirty="0">
                <a:latin typeface="Ebrima" panose="02000000000000000000" pitchFamily="2" charset="0"/>
                <a:cs typeface="Ebrima" panose="02000000000000000000" pitchFamily="2" charset="0"/>
              </a:rPr>
              <a:t> </a:t>
            </a:r>
            <a:r>
              <a:rPr lang="en-US" altLang="zh-CN" sz="1600" b="0" dirty="0" err="1">
                <a:latin typeface="Ebrima" panose="02000000000000000000" pitchFamily="2" charset="0"/>
                <a:cs typeface="Ebrima" panose="02000000000000000000" pitchFamily="2" charset="0"/>
              </a:rPr>
              <a:t>struct</a:t>
            </a:r>
            <a:r>
              <a:rPr lang="en-US" altLang="zh-CN" sz="1600" b="0" dirty="0">
                <a:latin typeface="Ebrima" panose="02000000000000000000" pitchFamily="2" charset="0"/>
                <a:cs typeface="Ebrima" panose="02000000000000000000" pitchFamily="2" charset="0"/>
              </a:rPr>
              <a:t> {</a:t>
            </a:r>
          </a:p>
          <a:p>
            <a:pPr marL="0" indent="0">
              <a:buNone/>
            </a:pPr>
            <a:r>
              <a:rPr lang="en-US" altLang="zh-CN" sz="1600" b="0" dirty="0">
                <a:latin typeface="Ebrima" panose="02000000000000000000" pitchFamily="2" charset="0"/>
                <a:cs typeface="Ebrima" panose="02000000000000000000" pitchFamily="2" charset="0"/>
              </a:rPr>
              <a:t>		u16 </a:t>
            </a:r>
            <a:r>
              <a:rPr lang="en-US" altLang="zh-CN" sz="1600" b="0" dirty="0" err="1">
                <a:latin typeface="Ebrima" panose="02000000000000000000" pitchFamily="2" charset="0"/>
                <a:cs typeface="Ebrima" panose="02000000000000000000" pitchFamily="2" charset="0"/>
              </a:rPr>
              <a:t>poplmovl</a:t>
            </a:r>
            <a:r>
              <a:rPr lang="en-US" altLang="zh-CN" sz="1600" b="0" dirty="0">
                <a:latin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cs typeface="Ebrima" panose="02000000000000000000" pitchFamily="2" charset="0"/>
              </a:rPr>
              <a:t>		u32 </a:t>
            </a:r>
            <a:r>
              <a:rPr lang="en-US" altLang="zh-CN" sz="1600" b="0" dirty="0" err="1">
                <a:latin typeface="Ebrima" panose="02000000000000000000" pitchFamily="2" charset="0"/>
                <a:cs typeface="Ebrima" panose="02000000000000000000" pitchFamily="2" charset="0"/>
              </a:rPr>
              <a:t>val</a:t>
            </a:r>
            <a:r>
              <a:rPr lang="en-US" altLang="zh-CN" sz="1600" b="0" dirty="0">
                <a:latin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cs typeface="Ebrima" panose="02000000000000000000" pitchFamily="2" charset="0"/>
              </a:rPr>
              <a:t>		u16 int80;</a:t>
            </a:r>
          </a:p>
          <a:p>
            <a:pPr marL="0" indent="0">
              <a:buNone/>
            </a:pPr>
            <a:r>
              <a:rPr lang="en-US" altLang="zh-CN" sz="1600" b="0" dirty="0">
                <a:latin typeface="Ebrima" panose="02000000000000000000" pitchFamily="2" charset="0"/>
                <a:cs typeface="Ebrima" panose="02000000000000000000" pitchFamily="2" charset="0"/>
              </a:rPr>
              <a:t>	} __attribute__((packed)) </a:t>
            </a:r>
            <a:r>
              <a:rPr lang="en-US" altLang="zh-CN" sz="1600" b="0" dirty="0">
                <a:solidFill>
                  <a:srgbClr val="FF0000"/>
                </a:solidFill>
                <a:latin typeface="Ebrima" panose="02000000000000000000" pitchFamily="2" charset="0"/>
                <a:cs typeface="Ebrima" panose="02000000000000000000" pitchFamily="2" charset="0"/>
              </a:rPr>
              <a:t>code</a:t>
            </a:r>
            <a:r>
              <a:rPr lang="en-US" altLang="zh-CN" sz="1600" b="0" dirty="0">
                <a:latin typeface="Ebrima" panose="02000000000000000000" pitchFamily="2" charset="0"/>
                <a:cs typeface="Ebrima" panose="02000000000000000000" pitchFamily="2" charset="0"/>
              </a:rPr>
              <a:t> = {</a:t>
            </a:r>
          </a:p>
          <a:p>
            <a:pPr marL="0" indent="0">
              <a:buNone/>
            </a:pPr>
            <a:r>
              <a:rPr lang="en-US" altLang="zh-CN" sz="1600" b="0" dirty="0">
                <a:latin typeface="Ebrima" panose="02000000000000000000" pitchFamily="2" charset="0"/>
                <a:cs typeface="Ebrima" panose="02000000000000000000" pitchFamily="2" charset="0"/>
              </a:rPr>
              <a:t>		</a:t>
            </a:r>
            <a:r>
              <a:rPr lang="en-US" altLang="zh-CN" sz="1600" b="0" dirty="0">
                <a:solidFill>
                  <a:srgbClr val="FF0000"/>
                </a:solidFill>
                <a:latin typeface="Ebrima" panose="02000000000000000000" pitchFamily="2" charset="0"/>
                <a:cs typeface="Ebrima" panose="02000000000000000000" pitchFamily="2" charset="0"/>
              </a:rPr>
              <a:t>0xb858,		 /* </a:t>
            </a:r>
            <a:r>
              <a:rPr lang="en-US" altLang="zh-CN" sz="1600" b="0" dirty="0" err="1">
                <a:solidFill>
                  <a:srgbClr val="FF0000"/>
                </a:solidFill>
                <a:latin typeface="Ebrima" panose="02000000000000000000" pitchFamily="2" charset="0"/>
                <a:cs typeface="Ebrima" panose="02000000000000000000" pitchFamily="2" charset="0"/>
              </a:rPr>
              <a:t>popl</a:t>
            </a:r>
            <a:r>
              <a:rPr lang="en-US" altLang="zh-CN" sz="1600" b="0" dirty="0">
                <a:solidFill>
                  <a:srgbClr val="FF0000"/>
                </a:solidFill>
                <a:latin typeface="Ebrima" panose="02000000000000000000" pitchFamily="2" charset="0"/>
                <a:cs typeface="Ebrima" panose="02000000000000000000" pitchFamily="2" charset="0"/>
              </a:rPr>
              <a:t> %</a:t>
            </a:r>
            <a:r>
              <a:rPr lang="en-US" altLang="zh-CN" sz="1600" b="0" dirty="0" err="1">
                <a:solidFill>
                  <a:srgbClr val="FF0000"/>
                </a:solidFill>
                <a:latin typeface="Ebrima" panose="02000000000000000000" pitchFamily="2" charset="0"/>
                <a:cs typeface="Ebrima" panose="02000000000000000000" pitchFamily="2" charset="0"/>
              </a:rPr>
              <a:t>eax</a:t>
            </a:r>
            <a:r>
              <a:rPr lang="en-US" altLang="zh-CN" sz="1600" b="0" dirty="0">
                <a:solidFill>
                  <a:srgbClr val="FF0000"/>
                </a:solidFill>
                <a:latin typeface="Ebrima" panose="02000000000000000000" pitchFamily="2" charset="0"/>
                <a:cs typeface="Ebrima" panose="02000000000000000000" pitchFamily="2" charset="0"/>
              </a:rPr>
              <a:t> ; </a:t>
            </a:r>
            <a:r>
              <a:rPr lang="en-US" altLang="zh-CN" sz="1600" b="0" dirty="0" err="1">
                <a:solidFill>
                  <a:srgbClr val="FF0000"/>
                </a:solidFill>
                <a:latin typeface="Ebrima" panose="02000000000000000000" pitchFamily="2" charset="0"/>
                <a:cs typeface="Ebrima" panose="02000000000000000000" pitchFamily="2" charset="0"/>
              </a:rPr>
              <a:t>movl</a:t>
            </a:r>
            <a:r>
              <a:rPr lang="en-US" altLang="zh-CN" sz="1600" b="0" dirty="0">
                <a:solidFill>
                  <a:srgbClr val="FF0000"/>
                </a:solidFill>
                <a:latin typeface="Ebrima" panose="02000000000000000000" pitchFamily="2" charset="0"/>
                <a:cs typeface="Ebrima" panose="02000000000000000000" pitchFamily="2" charset="0"/>
              </a:rPr>
              <a:t> $...,%</a:t>
            </a:r>
            <a:r>
              <a:rPr lang="en-US" altLang="zh-CN" sz="1600" b="0" dirty="0" err="1">
                <a:solidFill>
                  <a:srgbClr val="FF0000"/>
                </a:solidFill>
                <a:latin typeface="Ebrima" panose="02000000000000000000" pitchFamily="2" charset="0"/>
                <a:cs typeface="Ebrima" panose="02000000000000000000" pitchFamily="2" charset="0"/>
              </a:rPr>
              <a:t>eax</a:t>
            </a:r>
            <a:r>
              <a:rPr lang="en-US" altLang="zh-CN" sz="1600" b="0" dirty="0">
                <a:solidFill>
                  <a:srgbClr val="FF0000"/>
                </a:solidFill>
                <a:latin typeface="Ebrima" panose="02000000000000000000" pitchFamily="2" charset="0"/>
                <a:cs typeface="Ebrima" panose="02000000000000000000" pitchFamily="2" charset="0"/>
              </a:rPr>
              <a:t> */</a:t>
            </a:r>
          </a:p>
          <a:p>
            <a:pPr marL="0" indent="0">
              <a:buNone/>
            </a:pPr>
            <a:r>
              <a:rPr lang="en-US" altLang="zh-CN" sz="1600" b="0" dirty="0">
                <a:solidFill>
                  <a:srgbClr val="FF0000"/>
                </a:solidFill>
                <a:latin typeface="Ebrima" panose="02000000000000000000" pitchFamily="2" charset="0"/>
                <a:cs typeface="Ebrima" panose="02000000000000000000" pitchFamily="2" charset="0"/>
              </a:rPr>
              <a:t>		__NR_ia32_sigreturn,</a:t>
            </a:r>
          </a:p>
          <a:p>
            <a:pPr marL="0" indent="0">
              <a:buNone/>
            </a:pPr>
            <a:r>
              <a:rPr lang="en-US" altLang="zh-CN" sz="1600" b="0" dirty="0">
                <a:solidFill>
                  <a:srgbClr val="FF0000"/>
                </a:solidFill>
                <a:latin typeface="Ebrima" panose="02000000000000000000" pitchFamily="2" charset="0"/>
                <a:cs typeface="Ebrima" panose="02000000000000000000" pitchFamily="2" charset="0"/>
              </a:rPr>
              <a:t>		0x80cd,		/* </a:t>
            </a:r>
            <a:r>
              <a:rPr lang="en-US" altLang="zh-CN" sz="1600" b="0" dirty="0" err="1">
                <a:solidFill>
                  <a:srgbClr val="FF0000"/>
                </a:solidFill>
                <a:latin typeface="Ebrima" panose="02000000000000000000" pitchFamily="2" charset="0"/>
                <a:cs typeface="Ebrima" panose="02000000000000000000" pitchFamily="2" charset="0"/>
              </a:rPr>
              <a:t>int</a:t>
            </a:r>
            <a:r>
              <a:rPr lang="en-US" altLang="zh-CN" sz="1600" b="0" dirty="0">
                <a:solidFill>
                  <a:srgbClr val="FF0000"/>
                </a:solidFill>
                <a:latin typeface="Ebrima" panose="02000000000000000000" pitchFamily="2" charset="0"/>
                <a:cs typeface="Ebrima" panose="02000000000000000000" pitchFamily="2" charset="0"/>
              </a:rPr>
              <a:t> $0x80 */</a:t>
            </a:r>
          </a:p>
          <a:p>
            <a:pPr marL="0" indent="0">
              <a:buNone/>
            </a:pPr>
            <a:r>
              <a:rPr lang="en-US" altLang="zh-CN" sz="1600" b="0" dirty="0">
                <a:latin typeface="Ebrima" panose="02000000000000000000" pitchFamily="2" charset="0"/>
                <a:cs typeface="Ebrima" panose="02000000000000000000" pitchFamily="2" charset="0"/>
              </a:rPr>
              <a:t>	}; 	</a:t>
            </a:r>
          </a:p>
          <a:p>
            <a:pPr marL="0" indent="0">
              <a:buNone/>
            </a:pPr>
            <a:r>
              <a:rPr lang="en-US" altLang="zh-CN" sz="1600" b="0" dirty="0">
                <a:latin typeface="Ebrima" panose="02000000000000000000" pitchFamily="2" charset="0"/>
                <a:cs typeface="Ebrima" panose="02000000000000000000" pitchFamily="2" charset="0"/>
              </a:rPr>
              <a:t>	frame = </a:t>
            </a:r>
            <a:r>
              <a:rPr lang="en-US" altLang="zh-CN" sz="1600" b="0" dirty="0" err="1">
                <a:solidFill>
                  <a:srgbClr val="FF0000"/>
                </a:solidFill>
                <a:latin typeface="Ebrima" panose="02000000000000000000" pitchFamily="2" charset="0"/>
                <a:cs typeface="Ebrima" panose="02000000000000000000" pitchFamily="2" charset="0"/>
              </a:rPr>
              <a:t>get_sigframe</a:t>
            </a:r>
            <a:r>
              <a:rPr lang="en-US" altLang="zh-CN" sz="1600" b="0" dirty="0">
                <a:solidFill>
                  <a:srgbClr val="FF0000"/>
                </a:solidFill>
                <a:latin typeface="Ebrima" panose="02000000000000000000" pitchFamily="2" charset="0"/>
                <a:cs typeface="Ebrima" panose="02000000000000000000" pitchFamily="2" charset="0"/>
              </a:rPr>
              <a:t>(</a:t>
            </a:r>
            <a:r>
              <a:rPr lang="en-US" altLang="zh-CN" sz="1600" b="0" dirty="0" err="1">
                <a:solidFill>
                  <a:srgbClr val="FF0000"/>
                </a:solidFill>
                <a:latin typeface="Ebrima" panose="02000000000000000000" pitchFamily="2" charset="0"/>
                <a:cs typeface="Ebrima" panose="02000000000000000000" pitchFamily="2" charset="0"/>
              </a:rPr>
              <a:t>ka</a:t>
            </a:r>
            <a:r>
              <a:rPr lang="en-US" altLang="zh-CN" sz="1600" b="0" dirty="0">
                <a:solidFill>
                  <a:srgbClr val="FF0000"/>
                </a:solidFill>
                <a:latin typeface="Ebrima" panose="02000000000000000000" pitchFamily="2" charset="0"/>
                <a:cs typeface="Ebrima" panose="02000000000000000000" pitchFamily="2" charset="0"/>
              </a:rPr>
              <a:t>, </a:t>
            </a:r>
            <a:r>
              <a:rPr lang="en-US" altLang="zh-CN" sz="1600" b="0" dirty="0" err="1">
                <a:solidFill>
                  <a:srgbClr val="FF0000"/>
                </a:solidFill>
                <a:latin typeface="Ebrima" panose="02000000000000000000" pitchFamily="2" charset="0"/>
                <a:cs typeface="Ebrima" panose="02000000000000000000" pitchFamily="2" charset="0"/>
              </a:rPr>
              <a:t>regs</a:t>
            </a:r>
            <a:r>
              <a:rPr lang="en-US" altLang="zh-CN" sz="1600" b="0" dirty="0">
                <a:solidFill>
                  <a:srgbClr val="FF0000"/>
                </a:solidFill>
                <a:latin typeface="Ebrima" panose="02000000000000000000" pitchFamily="2" charset="0"/>
                <a:cs typeface="Ebrima" panose="02000000000000000000" pitchFamily="2" charset="0"/>
              </a:rPr>
              <a:t>, </a:t>
            </a:r>
            <a:r>
              <a:rPr lang="en-US" altLang="zh-CN" sz="1600" b="0" dirty="0" err="1">
                <a:solidFill>
                  <a:srgbClr val="FF0000"/>
                </a:solidFill>
                <a:latin typeface="Ebrima" panose="02000000000000000000" pitchFamily="2" charset="0"/>
                <a:cs typeface="Ebrima" panose="02000000000000000000" pitchFamily="2" charset="0"/>
              </a:rPr>
              <a:t>sizeof</a:t>
            </a:r>
            <a:r>
              <a:rPr lang="en-US" altLang="zh-CN" sz="1600" b="0" dirty="0">
                <a:solidFill>
                  <a:srgbClr val="FF0000"/>
                </a:solidFill>
                <a:latin typeface="Ebrima" panose="02000000000000000000" pitchFamily="2" charset="0"/>
                <a:cs typeface="Ebrima" panose="02000000000000000000" pitchFamily="2" charset="0"/>
              </a:rPr>
              <a:t>(*frame), &amp;</a:t>
            </a:r>
            <a:r>
              <a:rPr lang="en-US" altLang="zh-CN" sz="1600" b="0" dirty="0" err="1">
                <a:solidFill>
                  <a:srgbClr val="FF0000"/>
                </a:solidFill>
                <a:latin typeface="Ebrima" panose="02000000000000000000" pitchFamily="2" charset="0"/>
                <a:cs typeface="Ebrima" panose="02000000000000000000" pitchFamily="2" charset="0"/>
              </a:rPr>
              <a:t>fpstate</a:t>
            </a:r>
            <a:r>
              <a:rPr lang="en-US" altLang="zh-CN" sz="1600" b="0" dirty="0" smtClean="0">
                <a:solidFill>
                  <a:srgbClr val="FF0000"/>
                </a:solidFill>
                <a:latin typeface="Ebrima" panose="02000000000000000000" pitchFamily="2" charset="0"/>
                <a:cs typeface="Ebrima" panose="02000000000000000000" pitchFamily="2" charset="0"/>
              </a:rPr>
              <a:t>);</a:t>
            </a:r>
          </a:p>
        </p:txBody>
      </p:sp>
      <p:sp>
        <p:nvSpPr>
          <p:cNvPr id="4" name="标题 1"/>
          <p:cNvSpPr>
            <a:spLocks noGrp="1"/>
          </p:cNvSpPr>
          <p:nvPr>
            <p:ph type="title"/>
          </p:nvPr>
        </p:nvSpPr>
        <p:spPr>
          <a:xfrm>
            <a:off x="755650" y="261938"/>
            <a:ext cx="8137525" cy="649287"/>
          </a:xfrm>
        </p:spPr>
        <p:txBody>
          <a:bodyPr/>
          <a:lstStyle/>
          <a:p>
            <a:r>
              <a:rPr lang="en-US" altLang="zh-CN" dirty="0" err="1">
                <a:latin typeface="Ebrima" panose="02000000000000000000" pitchFamily="2" charset="0"/>
                <a:ea typeface="Ebrima" panose="02000000000000000000" pitchFamily="2" charset="0"/>
                <a:cs typeface="Ebrima" panose="02000000000000000000" pitchFamily="2" charset="0"/>
              </a:rPr>
              <a:t>h</a:t>
            </a:r>
            <a:r>
              <a:rPr lang="en-US" altLang="zh-CN" dirty="0" err="1" smtClean="0">
                <a:latin typeface="Ebrima" panose="02000000000000000000" pitchFamily="2" charset="0"/>
                <a:ea typeface="Ebrima" panose="02000000000000000000" pitchFamily="2" charset="0"/>
                <a:cs typeface="Ebrima" panose="02000000000000000000" pitchFamily="2" charset="0"/>
              </a:rPr>
              <a:t>andle_signal</a:t>
            </a:r>
            <a:r>
              <a:rPr lang="en-US" altLang="zh-CN" dirty="0" smtClean="0">
                <a:latin typeface="Ebrima" panose="02000000000000000000" pitchFamily="2" charset="0"/>
                <a:ea typeface="Ebrima" panose="02000000000000000000" pitchFamily="2" charset="0"/>
                <a:cs typeface="Ebrima" panose="02000000000000000000" pitchFamily="2" charset="0"/>
              </a:rPr>
              <a:t> -&gt; ia32_setup_frame</a:t>
            </a:r>
            <a:endParaRPr lang="zh-CN" altLang="en-US" dirty="0">
              <a:latin typeface="Ebrima" panose="02000000000000000000" pitchFamily="2" charset="0"/>
              <a:ea typeface="黑体" panose="02010609060101010101" pitchFamily="49" charset="-122"/>
              <a:cs typeface="Ebrima" panose="02000000000000000000" pitchFamily="2" charset="0"/>
            </a:endParaRPr>
          </a:p>
        </p:txBody>
      </p:sp>
      <p:sp>
        <p:nvSpPr>
          <p:cNvPr id="5" name="文本框 4"/>
          <p:cNvSpPr txBox="1"/>
          <p:nvPr/>
        </p:nvSpPr>
        <p:spPr>
          <a:xfrm>
            <a:off x="6563475" y="3197769"/>
            <a:ext cx="2179931" cy="1477328"/>
          </a:xfrm>
          <a:prstGeom prst="rect">
            <a:avLst/>
          </a:prstGeom>
          <a:noFill/>
        </p:spPr>
        <p:txBody>
          <a:bodyPr wrap="square" rtlCol="0">
            <a:spAutoFit/>
          </a:bodyPr>
          <a:lstStyle/>
          <a:p>
            <a:r>
              <a:rPr lang="en-US" altLang="zh-CN" dirty="0" err="1" smtClean="0">
                <a:latin typeface="Ebrima" panose="02000000000000000000" pitchFamily="2" charset="0"/>
                <a:cs typeface="Ebrima" panose="02000000000000000000" pitchFamily="2" charset="0"/>
              </a:rPr>
              <a:t>get_sigframe</a:t>
            </a:r>
            <a:r>
              <a:rPr lang="en-US" altLang="zh-CN" dirty="0">
                <a:latin typeface="Ebrima" panose="02000000000000000000" pitchFamily="2" charset="0"/>
                <a:cs typeface="Ebrima" panose="02000000000000000000" pitchFamily="2" charset="0"/>
              </a:rPr>
              <a:t>()</a:t>
            </a:r>
            <a:r>
              <a:rPr lang="zh-CN" altLang="en-US" dirty="0">
                <a:latin typeface="Ebrima" panose="02000000000000000000" pitchFamily="2" charset="0"/>
                <a:cs typeface="Ebrima" panose="02000000000000000000" pitchFamily="2" charset="0"/>
              </a:rPr>
              <a:t>函数的作用就是确定在用户栈中存放我们这个帧结构的位置。</a:t>
            </a:r>
          </a:p>
          <a:p>
            <a:endParaRPr lang="zh-CN" altLang="en-US" dirty="0"/>
          </a:p>
        </p:txBody>
      </p:sp>
      <p:sp>
        <p:nvSpPr>
          <p:cNvPr id="7" name="动作按钮: 前进或下一项 6">
            <a:hlinkClick r:id="rId2" action="ppaction://hlinksldjump" highlightClick="1"/>
          </p:cNvPr>
          <p:cNvSpPr/>
          <p:nvPr/>
        </p:nvSpPr>
        <p:spPr bwMode="auto">
          <a:xfrm>
            <a:off x="8457746" y="5643154"/>
            <a:ext cx="435429" cy="444137"/>
          </a:xfrm>
          <a:prstGeom prst="actionButtonForwardNex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262596067"/>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static void __user *</a:t>
            </a:r>
            <a:r>
              <a:rPr lang="en-US" altLang="zh-CN" sz="1800" b="0" dirty="0" err="1">
                <a:latin typeface="Ebrima" panose="02000000000000000000" pitchFamily="2" charset="0"/>
                <a:ea typeface="Ebrima" panose="02000000000000000000" pitchFamily="2" charset="0"/>
                <a:cs typeface="Ebrima" panose="02000000000000000000" pitchFamily="2" charset="0"/>
              </a:rPr>
              <a:t>get_sigframe</a:t>
            </a:r>
            <a:r>
              <a:rPr lang="en-US" altLang="zh-CN" sz="1800" b="0" dirty="0">
                <a:latin typeface="Ebrima" panose="02000000000000000000" pitchFamily="2" charset="0"/>
                <a:ea typeface="Ebrima" panose="02000000000000000000" pitchFamily="2" charset="0"/>
                <a:cs typeface="Ebrima" panose="02000000000000000000" pitchFamily="2" charset="0"/>
              </a:rPr>
              <a:t>(</a:t>
            </a:r>
            <a:r>
              <a:rPr lang="en-US" altLang="zh-CN" sz="1800" b="0" dirty="0" err="1">
                <a:latin typeface="Ebrima" panose="02000000000000000000" pitchFamily="2" charset="0"/>
                <a:ea typeface="Ebrima" panose="02000000000000000000" pitchFamily="2" charset="0"/>
                <a:cs typeface="Ebrima" panose="02000000000000000000" pitchFamily="2" charset="0"/>
              </a:rPr>
              <a:t>struct</a:t>
            </a: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err="1">
                <a:latin typeface="Ebrima" panose="02000000000000000000" pitchFamily="2" charset="0"/>
                <a:ea typeface="Ebrima" panose="02000000000000000000" pitchFamily="2" charset="0"/>
                <a:cs typeface="Ebrima" panose="02000000000000000000" pitchFamily="2" charset="0"/>
              </a:rPr>
              <a:t>k_sigaction</a:t>
            </a: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err="1">
                <a:latin typeface="Ebrima" panose="02000000000000000000" pitchFamily="2" charset="0"/>
                <a:ea typeface="Ebrima" panose="02000000000000000000" pitchFamily="2" charset="0"/>
                <a:cs typeface="Ebrima" panose="02000000000000000000" pitchFamily="2" charset="0"/>
              </a:rPr>
              <a:t>ka</a:t>
            </a: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err="1">
                <a:latin typeface="Ebrima" panose="02000000000000000000" pitchFamily="2" charset="0"/>
                <a:ea typeface="Ebrima" panose="02000000000000000000" pitchFamily="2" charset="0"/>
                <a:cs typeface="Ebrima" panose="02000000000000000000" pitchFamily="2" charset="0"/>
              </a:rPr>
              <a:t>struct</a:t>
            </a: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err="1">
                <a:latin typeface="Ebrima" panose="02000000000000000000" pitchFamily="2" charset="0"/>
                <a:ea typeface="Ebrima" panose="02000000000000000000" pitchFamily="2" charset="0"/>
                <a:cs typeface="Ebrima" panose="02000000000000000000" pitchFamily="2" charset="0"/>
              </a:rPr>
              <a:t>pt_regs</a:t>
            </a: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err="1">
                <a:latin typeface="Ebrima" panose="02000000000000000000" pitchFamily="2" charset="0"/>
                <a:ea typeface="Ebrima" panose="02000000000000000000" pitchFamily="2" charset="0"/>
                <a:cs typeface="Ebrima" panose="02000000000000000000" pitchFamily="2" charset="0"/>
              </a:rPr>
              <a:t>regs</a:t>
            </a:r>
            <a:r>
              <a:rPr lang="en-US" altLang="zh-CN" sz="1800" b="0" dirty="0" smtClean="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800" b="0" dirty="0" smtClean="0">
                <a:latin typeface="Ebrima" panose="02000000000000000000" pitchFamily="2" charset="0"/>
                <a:ea typeface="Ebrima" panose="02000000000000000000" pitchFamily="2" charset="0"/>
                <a:cs typeface="Ebrima" panose="02000000000000000000" pitchFamily="2" charset="0"/>
              </a:rPr>
              <a:t>				 </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size_t</a:t>
            </a:r>
            <a:r>
              <a:rPr lang="en-US" altLang="zh-CN" sz="1800" b="0" dirty="0" smtClean="0">
                <a:latin typeface="Ebrima" panose="02000000000000000000" pitchFamily="2" charset="0"/>
                <a:ea typeface="Ebrima" panose="02000000000000000000" pitchFamily="2" charset="0"/>
                <a:cs typeface="Ebrima" panose="02000000000000000000" pitchFamily="2" charset="0"/>
              </a:rPr>
              <a:t> </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frame_size</a:t>
            </a:r>
            <a:r>
              <a:rPr lang="en-US" altLang="zh-CN" sz="1800" b="0" dirty="0" smtClean="0">
                <a:latin typeface="Ebrima" panose="02000000000000000000" pitchFamily="2" charset="0"/>
                <a:ea typeface="Ebrima" panose="02000000000000000000" pitchFamily="2" charset="0"/>
                <a:cs typeface="Ebrima" panose="02000000000000000000" pitchFamily="2" charset="0"/>
              </a:rPr>
              <a:t>, </a:t>
            </a:r>
            <a:r>
              <a:rPr lang="en-US" altLang="zh-CN" sz="1800" b="0" dirty="0">
                <a:latin typeface="Ebrima" panose="02000000000000000000" pitchFamily="2" charset="0"/>
                <a:ea typeface="Ebrima" panose="02000000000000000000" pitchFamily="2" charset="0"/>
                <a:cs typeface="Ebrima" panose="02000000000000000000" pitchFamily="2" charset="0"/>
              </a:rPr>
              <a:t>void **</a:t>
            </a:r>
            <a:r>
              <a:rPr lang="en-US" altLang="zh-CN" sz="1800" b="0" dirty="0" err="1">
                <a:latin typeface="Ebrima" panose="02000000000000000000" pitchFamily="2" charset="0"/>
                <a:ea typeface="Ebrima" panose="02000000000000000000" pitchFamily="2" charset="0"/>
                <a:cs typeface="Ebrima" panose="02000000000000000000" pitchFamily="2" charset="0"/>
              </a:rPr>
              <a:t>fpstate</a:t>
            </a:r>
            <a:r>
              <a:rPr lang="en-US" altLang="zh-CN" sz="18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unsigned long </a:t>
            </a:r>
            <a:r>
              <a:rPr lang="en-US" altLang="zh-CN" sz="1800" b="0" dirty="0" err="1">
                <a:latin typeface="Ebrima" panose="02000000000000000000" pitchFamily="2" charset="0"/>
                <a:ea typeface="Ebrima" panose="02000000000000000000" pitchFamily="2" charset="0"/>
                <a:cs typeface="Ebrima" panose="02000000000000000000" pitchFamily="2" charset="0"/>
              </a:rPr>
              <a:t>sp</a:t>
            </a:r>
            <a:r>
              <a:rPr lang="en-US" altLang="zh-CN" sz="1800" b="0" dirty="0" smtClean="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err="1">
                <a:solidFill>
                  <a:srgbClr val="FF0000"/>
                </a:solidFill>
                <a:latin typeface="Ebrima" panose="02000000000000000000" pitchFamily="2" charset="0"/>
                <a:ea typeface="Ebrima" panose="02000000000000000000" pitchFamily="2" charset="0"/>
                <a:cs typeface="Ebrima" panose="02000000000000000000" pitchFamily="2" charset="0"/>
              </a:rPr>
              <a:t>sp</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 = </a:t>
            </a:r>
            <a:r>
              <a:rPr lang="en-US" altLang="zh-CN" sz="1800" b="0" dirty="0" err="1">
                <a:solidFill>
                  <a:srgbClr val="FF0000"/>
                </a:solidFill>
                <a:latin typeface="Ebrima" panose="02000000000000000000" pitchFamily="2" charset="0"/>
                <a:ea typeface="Ebrima" panose="02000000000000000000" pitchFamily="2" charset="0"/>
                <a:cs typeface="Ebrima" panose="02000000000000000000" pitchFamily="2" charset="0"/>
              </a:rPr>
              <a:t>regs</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-&gt;</a:t>
            </a:r>
            <a:r>
              <a:rPr lang="en-US" altLang="zh-CN" sz="1800" b="0" dirty="0" err="1">
                <a:solidFill>
                  <a:srgbClr val="FF0000"/>
                </a:solidFill>
                <a:latin typeface="Ebrima" panose="02000000000000000000" pitchFamily="2" charset="0"/>
                <a:ea typeface="Ebrima" panose="02000000000000000000" pitchFamily="2" charset="0"/>
                <a:cs typeface="Ebrima" panose="02000000000000000000" pitchFamily="2" charset="0"/>
              </a:rPr>
              <a:t>sp</a:t>
            </a:r>
            <a:r>
              <a:rPr lang="en-US" altLang="zh-CN" sz="1800" b="0" dirty="0" smtClean="0">
                <a:latin typeface="Ebrima" panose="02000000000000000000" pitchFamily="2" charset="0"/>
                <a:ea typeface="Ebrima" panose="02000000000000000000" pitchFamily="2" charset="0"/>
                <a:cs typeface="Ebrima" panose="02000000000000000000" pitchFamily="2" charset="0"/>
              </a:rPr>
              <a:t>;	//</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sp</a:t>
            </a:r>
            <a:r>
              <a:rPr lang="zh-CN" altLang="en-US" sz="1800" b="0" dirty="0" smtClean="0">
                <a:latin typeface="Ebrima" panose="02000000000000000000" pitchFamily="2" charset="0"/>
                <a:cs typeface="Ebrima" panose="02000000000000000000" pitchFamily="2" charset="0"/>
              </a:rPr>
              <a:t>指向用户栈指针的位置</a:t>
            </a:r>
            <a:endParaRPr lang="en-US" altLang="zh-CN" sz="1800" b="0"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altLang="zh-CN" sz="18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if (</a:t>
            </a:r>
            <a:r>
              <a:rPr lang="en-US" altLang="zh-CN" sz="1800" b="0" dirty="0" err="1">
                <a:latin typeface="Ebrima" panose="02000000000000000000" pitchFamily="2" charset="0"/>
                <a:ea typeface="Ebrima" panose="02000000000000000000" pitchFamily="2" charset="0"/>
                <a:cs typeface="Ebrima" panose="02000000000000000000" pitchFamily="2" charset="0"/>
              </a:rPr>
              <a:t>ka</a:t>
            </a:r>
            <a:r>
              <a:rPr lang="en-US" altLang="zh-CN" sz="1800" b="0" dirty="0">
                <a:latin typeface="Ebrima" panose="02000000000000000000" pitchFamily="2" charset="0"/>
                <a:ea typeface="Ebrima" panose="02000000000000000000" pitchFamily="2" charset="0"/>
                <a:cs typeface="Ebrima" panose="02000000000000000000" pitchFamily="2" charset="0"/>
              </a:rPr>
              <a:t>-&gt;</a:t>
            </a:r>
            <a:r>
              <a:rPr lang="en-US" altLang="zh-CN" sz="1800" b="0" dirty="0" err="1">
                <a:latin typeface="Ebrima" panose="02000000000000000000" pitchFamily="2" charset="0"/>
                <a:ea typeface="Ebrima" panose="02000000000000000000" pitchFamily="2" charset="0"/>
                <a:cs typeface="Ebrima" panose="02000000000000000000" pitchFamily="2" charset="0"/>
              </a:rPr>
              <a:t>sa.sa_flags</a:t>
            </a:r>
            <a:r>
              <a:rPr lang="en-US" altLang="zh-CN" sz="1800" b="0" dirty="0">
                <a:latin typeface="Ebrima" panose="02000000000000000000" pitchFamily="2" charset="0"/>
                <a:ea typeface="Ebrima" panose="02000000000000000000" pitchFamily="2" charset="0"/>
                <a:cs typeface="Ebrima" panose="02000000000000000000" pitchFamily="2" charset="0"/>
              </a:rPr>
              <a:t> &amp; SA_ONSTACK) {</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if (</a:t>
            </a:r>
            <a:r>
              <a:rPr lang="en-US" altLang="zh-CN" sz="1800" b="0" dirty="0" err="1">
                <a:latin typeface="Ebrima" panose="02000000000000000000" pitchFamily="2" charset="0"/>
                <a:ea typeface="Ebrima" panose="02000000000000000000" pitchFamily="2" charset="0"/>
                <a:cs typeface="Ebrima" panose="02000000000000000000" pitchFamily="2" charset="0"/>
              </a:rPr>
              <a:t>sas_ss_flags</a:t>
            </a:r>
            <a:r>
              <a:rPr lang="en-US" altLang="zh-CN" sz="1800" b="0" dirty="0">
                <a:latin typeface="Ebrima" panose="02000000000000000000" pitchFamily="2" charset="0"/>
                <a:ea typeface="Ebrima" panose="02000000000000000000" pitchFamily="2" charset="0"/>
                <a:cs typeface="Ebrima" panose="02000000000000000000" pitchFamily="2" charset="0"/>
              </a:rPr>
              <a:t>(</a:t>
            </a:r>
            <a:r>
              <a:rPr lang="en-US" altLang="zh-CN" sz="1800" b="0" dirty="0" err="1">
                <a:latin typeface="Ebrima" panose="02000000000000000000" pitchFamily="2" charset="0"/>
                <a:ea typeface="Ebrima" panose="02000000000000000000" pitchFamily="2" charset="0"/>
                <a:cs typeface="Ebrima" panose="02000000000000000000" pitchFamily="2" charset="0"/>
              </a:rPr>
              <a:t>sp</a:t>
            </a:r>
            <a:r>
              <a:rPr lang="en-US" altLang="zh-CN" sz="1800" b="0" dirty="0">
                <a:latin typeface="Ebrima" panose="02000000000000000000" pitchFamily="2" charset="0"/>
                <a:ea typeface="Ebrima" panose="02000000000000000000" pitchFamily="2" charset="0"/>
                <a:cs typeface="Ebrima" panose="02000000000000000000" pitchFamily="2" charset="0"/>
              </a:rPr>
              <a:t>) == 0)</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err="1">
                <a:latin typeface="Ebrima" panose="02000000000000000000" pitchFamily="2" charset="0"/>
                <a:ea typeface="Ebrima" panose="02000000000000000000" pitchFamily="2" charset="0"/>
                <a:cs typeface="Ebrima" panose="02000000000000000000" pitchFamily="2" charset="0"/>
              </a:rPr>
              <a:t>sp</a:t>
            </a:r>
            <a:r>
              <a:rPr lang="en-US" altLang="zh-CN" sz="1800" b="0" dirty="0">
                <a:latin typeface="Ebrima" panose="02000000000000000000" pitchFamily="2" charset="0"/>
                <a:ea typeface="Ebrima" panose="02000000000000000000" pitchFamily="2" charset="0"/>
                <a:cs typeface="Ebrima" panose="02000000000000000000" pitchFamily="2" charset="0"/>
              </a:rPr>
              <a:t> = current-&gt;</a:t>
            </a:r>
            <a:r>
              <a:rPr lang="en-US" altLang="zh-CN" sz="1800" b="0" dirty="0" err="1">
                <a:latin typeface="Ebrima" panose="02000000000000000000" pitchFamily="2" charset="0"/>
                <a:ea typeface="Ebrima" panose="02000000000000000000" pitchFamily="2" charset="0"/>
                <a:cs typeface="Ebrima" panose="02000000000000000000" pitchFamily="2" charset="0"/>
              </a:rPr>
              <a:t>sas_ss_sp</a:t>
            </a:r>
            <a:r>
              <a:rPr lang="en-US" altLang="zh-CN" sz="1800" b="0" dirty="0">
                <a:latin typeface="Ebrima" panose="02000000000000000000" pitchFamily="2" charset="0"/>
                <a:ea typeface="Ebrima" panose="02000000000000000000" pitchFamily="2" charset="0"/>
                <a:cs typeface="Ebrima" panose="02000000000000000000" pitchFamily="2" charset="0"/>
              </a:rPr>
              <a:t> + current-&gt;</a:t>
            </a:r>
            <a:r>
              <a:rPr lang="en-US" altLang="zh-CN" sz="1800" b="0" dirty="0" err="1">
                <a:latin typeface="Ebrima" panose="02000000000000000000" pitchFamily="2" charset="0"/>
                <a:ea typeface="Ebrima" panose="02000000000000000000" pitchFamily="2" charset="0"/>
                <a:cs typeface="Ebrima" panose="02000000000000000000" pitchFamily="2" charset="0"/>
              </a:rPr>
              <a:t>sas_ss_size</a:t>
            </a:r>
            <a:r>
              <a:rPr lang="en-US" altLang="zh-CN" sz="18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smtClean="0">
                <a:latin typeface="Ebrima" panose="02000000000000000000" pitchFamily="2" charset="0"/>
                <a:ea typeface="Ebrima" panose="02000000000000000000" pitchFamily="2" charset="0"/>
                <a:cs typeface="Ebrima" panose="02000000000000000000" pitchFamily="2" charset="0"/>
              </a:rPr>
              <a:t>}</a:t>
            </a:r>
          </a:p>
          <a:p>
            <a:pPr marL="0" indent="0">
              <a:buNone/>
            </a:pPr>
            <a:endParaRPr lang="en-US" altLang="zh-CN" sz="1800" b="0" dirty="0" smtClean="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zh-CN" altLang="en-US" sz="1800" b="0" dirty="0" smtClean="0">
                <a:latin typeface="Ebrima" panose="02000000000000000000" pitchFamily="2" charset="0"/>
                <a:cs typeface="Ebrima" panose="02000000000000000000" pitchFamily="2" charset="0"/>
              </a:rPr>
              <a:t>这种情况适用于用户进程通过系统调用</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sigaltstack</a:t>
            </a:r>
            <a:r>
              <a:rPr lang="en-US" altLang="zh-CN" sz="1800" b="0" dirty="0" smtClean="0">
                <a:latin typeface="Ebrima" panose="02000000000000000000" pitchFamily="2" charset="0"/>
                <a:ea typeface="Ebrima" panose="02000000000000000000" pitchFamily="2" charset="0"/>
                <a:cs typeface="Ebrima" panose="02000000000000000000" pitchFamily="2" charset="0"/>
              </a:rPr>
              <a:t>()</a:t>
            </a:r>
            <a:r>
              <a:rPr lang="zh-CN" altLang="en-US" sz="1800" b="0" dirty="0" smtClean="0">
                <a:latin typeface="Ebrima" panose="02000000000000000000" pitchFamily="2" charset="0"/>
                <a:cs typeface="Ebrima" panose="02000000000000000000" pitchFamily="2" charset="0"/>
              </a:rPr>
              <a:t>为信号处理程序的执行设置了替换堆栈，此时</a:t>
            </a:r>
            <a:r>
              <a:rPr lang="en-US" altLang="zh-CN" sz="1800" b="0" dirty="0" smtClean="0">
                <a:latin typeface="Ebrima" panose="02000000000000000000" pitchFamily="2" charset="0"/>
                <a:ea typeface="Ebrima" panose="02000000000000000000" pitchFamily="2" charset="0"/>
                <a:cs typeface="Ebrima" panose="02000000000000000000" pitchFamily="2" charset="0"/>
              </a:rPr>
              <a:t>flags</a:t>
            </a:r>
            <a:r>
              <a:rPr lang="zh-CN" altLang="en-US" sz="1800" b="0" dirty="0" smtClean="0">
                <a:latin typeface="Ebrima" panose="02000000000000000000" pitchFamily="2" charset="0"/>
                <a:cs typeface="Ebrima" panose="02000000000000000000" pitchFamily="2" charset="0"/>
              </a:rPr>
              <a:t>中的</a:t>
            </a:r>
            <a:r>
              <a:rPr lang="en-US" altLang="zh-CN" sz="1800" b="0" dirty="0" smtClean="0">
                <a:latin typeface="Ebrima" panose="02000000000000000000" pitchFamily="2" charset="0"/>
                <a:ea typeface="Ebrima" panose="02000000000000000000" pitchFamily="2" charset="0"/>
                <a:cs typeface="Ebrima" panose="02000000000000000000" pitchFamily="2" charset="0"/>
              </a:rPr>
              <a:t>SA_ONSTACK</a:t>
            </a:r>
            <a:r>
              <a:rPr lang="zh-CN" altLang="en-US" sz="1800" b="0" dirty="0" smtClean="0">
                <a:latin typeface="Ebrima" panose="02000000000000000000" pitchFamily="2" charset="0"/>
                <a:cs typeface="Ebrima" panose="02000000000000000000" pitchFamily="2" charset="0"/>
              </a:rPr>
              <a:t>标志为</a:t>
            </a:r>
            <a:r>
              <a:rPr lang="en-US" altLang="zh-CN" sz="1800" b="0" dirty="0" smtClean="0">
                <a:latin typeface="Ebrima" panose="02000000000000000000" pitchFamily="2" charset="0"/>
                <a:ea typeface="Ebrima" panose="02000000000000000000" pitchFamily="2" charset="0"/>
                <a:cs typeface="Ebrima" panose="02000000000000000000" pitchFamily="2" charset="0"/>
              </a:rPr>
              <a:t>1</a:t>
            </a:r>
            <a:r>
              <a:rPr lang="zh-CN" altLang="en-US" sz="1800" b="0" dirty="0" smtClean="0">
                <a:latin typeface="Ebrima" panose="02000000000000000000" pitchFamily="2" charset="0"/>
                <a:cs typeface="Ebrima" panose="02000000000000000000" pitchFamily="2" charset="0"/>
              </a:rPr>
              <a:t>，这样</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task_struct</a:t>
            </a:r>
            <a:r>
              <a:rPr lang="zh-CN" altLang="en-US" sz="1800" b="0" dirty="0" smtClean="0">
                <a:latin typeface="Ebrima" panose="02000000000000000000" pitchFamily="2" charset="0"/>
                <a:cs typeface="Ebrima" panose="02000000000000000000" pitchFamily="2" charset="0"/>
              </a:rPr>
              <a:t>结构中的</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sas_ss_sp</a:t>
            </a:r>
            <a:r>
              <a:rPr lang="zh-CN" altLang="en-US" sz="1800" b="0" dirty="0" smtClean="0">
                <a:latin typeface="Ebrima" panose="02000000000000000000" pitchFamily="2" charset="0"/>
                <a:cs typeface="Ebrima" panose="02000000000000000000" pitchFamily="2" charset="0"/>
              </a:rPr>
              <a:t>和</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sas_ss_size</a:t>
            </a:r>
            <a:r>
              <a:rPr lang="zh-CN" altLang="en-US" sz="1800" b="0" dirty="0" smtClean="0">
                <a:latin typeface="Ebrima" panose="02000000000000000000" pitchFamily="2" charset="0"/>
                <a:cs typeface="Ebrima" panose="02000000000000000000" pitchFamily="2" charset="0"/>
              </a:rPr>
              <a:t>分别为所设置的堆栈位置和大小，而</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sas_ss_sp</a:t>
            </a:r>
            <a:r>
              <a:rPr lang="en-US" altLang="zh-CN" sz="1800" b="0" dirty="0" smtClean="0">
                <a:latin typeface="Ebrima" panose="02000000000000000000" pitchFamily="2" charset="0"/>
                <a:ea typeface="Ebrima" panose="02000000000000000000" pitchFamily="2" charset="0"/>
                <a:cs typeface="Ebrima" panose="02000000000000000000" pitchFamily="2" charset="0"/>
              </a:rPr>
              <a:t> + </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sas_ss_size</a:t>
            </a:r>
            <a:r>
              <a:rPr lang="zh-CN" altLang="en-US" sz="1800" b="0" dirty="0" smtClean="0">
                <a:latin typeface="Ebrima" panose="02000000000000000000" pitchFamily="2" charset="0"/>
                <a:cs typeface="Ebrima" panose="02000000000000000000" pitchFamily="2" charset="0"/>
              </a:rPr>
              <a:t>就是栈空间的顶点，栈就从这一点向下扩展。</a:t>
            </a:r>
            <a:endParaRPr lang="en-US" altLang="zh-CN" sz="1800" b="0" dirty="0">
              <a:latin typeface="Ebrima" panose="02000000000000000000" pitchFamily="2" charset="0"/>
              <a:ea typeface="Ebrima" panose="02000000000000000000" pitchFamily="2" charset="0"/>
              <a:cs typeface="Ebrima" panose="02000000000000000000" pitchFamily="2" charset="0"/>
            </a:endParaRPr>
          </a:p>
        </p:txBody>
      </p:sp>
      <p:sp>
        <p:nvSpPr>
          <p:cNvPr id="4" name="标题 1"/>
          <p:cNvSpPr>
            <a:spLocks noGrp="1"/>
          </p:cNvSpPr>
          <p:nvPr>
            <p:ph type="title"/>
          </p:nvPr>
        </p:nvSpPr>
        <p:spPr/>
        <p:txBody>
          <a:bodyPr/>
          <a:lstStyle/>
          <a:p>
            <a:r>
              <a:rPr lang="en-US" altLang="zh-CN" dirty="0">
                <a:latin typeface="Ebrima" panose="02000000000000000000" pitchFamily="2" charset="0"/>
                <a:ea typeface="Ebrima" panose="02000000000000000000" pitchFamily="2" charset="0"/>
                <a:cs typeface="Ebrima" panose="02000000000000000000" pitchFamily="2" charset="0"/>
              </a:rPr>
              <a:t>ia32_setup_frame </a:t>
            </a:r>
            <a:r>
              <a:rPr lang="en-US" altLang="zh-CN" dirty="0" smtClean="0">
                <a:latin typeface="Ebrima" panose="02000000000000000000" pitchFamily="2" charset="0"/>
                <a:ea typeface="Ebrima" panose="02000000000000000000" pitchFamily="2" charset="0"/>
                <a:cs typeface="Ebrima" panose="02000000000000000000" pitchFamily="2" charset="0"/>
              </a:rPr>
              <a:t>-&gt; </a:t>
            </a:r>
            <a:r>
              <a:rPr lang="en-US" altLang="zh-CN" dirty="0" err="1" smtClean="0">
                <a:latin typeface="Ebrima" panose="02000000000000000000" pitchFamily="2" charset="0"/>
                <a:ea typeface="Ebrima" panose="02000000000000000000" pitchFamily="2" charset="0"/>
                <a:cs typeface="Ebrima" panose="02000000000000000000" pitchFamily="2" charset="0"/>
              </a:rPr>
              <a:t>get_sigframe</a:t>
            </a:r>
            <a:endParaRPr lang="zh-CN" altLang="en-US" dirty="0">
              <a:latin typeface="黑体" panose="02010609060101010101" pitchFamily="49" charset="-122"/>
              <a:ea typeface="黑体" panose="02010609060101010101" pitchFamily="49" charset="-122"/>
              <a:cs typeface="Ebrima" panose="02000000000000000000" pitchFamily="2" charset="0"/>
            </a:endParaRPr>
          </a:p>
        </p:txBody>
      </p:sp>
    </p:spTree>
    <p:extLst>
      <p:ext uri="{BB962C8B-B14F-4D97-AF65-F5344CB8AC3E}">
        <p14:creationId xmlns:p14="http://schemas.microsoft.com/office/powerpoint/2010/main" val="2959741122"/>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0113" y="1341437"/>
            <a:ext cx="7856537" cy="5163865"/>
          </a:xfrm>
        </p:spPr>
        <p:txBody>
          <a:bodyPr/>
          <a:lstStyle/>
          <a:p>
            <a:pPr marL="0" indent="0">
              <a:buNone/>
            </a:pPr>
            <a:r>
              <a:rPr lang="en-US" altLang="zh-CN" sz="1800" b="0" dirty="0" smtClean="0">
                <a:latin typeface="Ebrima" panose="02000000000000000000" pitchFamily="2" charset="0"/>
                <a:ea typeface="Ebrima" panose="02000000000000000000" pitchFamily="2" charset="0"/>
                <a:cs typeface="Ebrima" panose="02000000000000000000" pitchFamily="2" charset="0"/>
              </a:rPr>
              <a:t>	else </a:t>
            </a:r>
            <a:r>
              <a:rPr lang="en-US" altLang="zh-CN" sz="1800" b="0" dirty="0">
                <a:latin typeface="Ebrima" panose="02000000000000000000" pitchFamily="2" charset="0"/>
                <a:ea typeface="Ebrima" panose="02000000000000000000" pitchFamily="2" charset="0"/>
                <a:cs typeface="Ebrima" panose="02000000000000000000" pitchFamily="2" charset="0"/>
              </a:rPr>
              <a:t>if ((</a:t>
            </a:r>
            <a:r>
              <a:rPr lang="en-US" altLang="zh-CN" sz="1800" b="0" dirty="0" err="1">
                <a:latin typeface="Ebrima" panose="02000000000000000000" pitchFamily="2" charset="0"/>
                <a:ea typeface="Ebrima" panose="02000000000000000000" pitchFamily="2" charset="0"/>
                <a:cs typeface="Ebrima" panose="02000000000000000000" pitchFamily="2" charset="0"/>
              </a:rPr>
              <a:t>regs</a:t>
            </a:r>
            <a:r>
              <a:rPr lang="en-US" altLang="zh-CN" sz="1800" b="0" dirty="0">
                <a:latin typeface="Ebrima" panose="02000000000000000000" pitchFamily="2" charset="0"/>
                <a:ea typeface="Ebrima" panose="02000000000000000000" pitchFamily="2" charset="0"/>
                <a:cs typeface="Ebrima" panose="02000000000000000000" pitchFamily="2" charset="0"/>
              </a:rPr>
              <a:t>-&gt;</a:t>
            </a:r>
            <a:r>
              <a:rPr lang="en-US" altLang="zh-CN" sz="1800" b="0" dirty="0" err="1">
                <a:latin typeface="Ebrima" panose="02000000000000000000" pitchFamily="2" charset="0"/>
                <a:ea typeface="Ebrima" panose="02000000000000000000" pitchFamily="2" charset="0"/>
                <a:cs typeface="Ebrima" panose="02000000000000000000" pitchFamily="2" charset="0"/>
              </a:rPr>
              <a:t>ss</a:t>
            </a:r>
            <a:r>
              <a:rPr lang="en-US" altLang="zh-CN" sz="1800" b="0" dirty="0">
                <a:latin typeface="Ebrima" panose="02000000000000000000" pitchFamily="2" charset="0"/>
                <a:ea typeface="Ebrima" panose="02000000000000000000" pitchFamily="2" charset="0"/>
                <a:cs typeface="Ebrima" panose="02000000000000000000" pitchFamily="2" charset="0"/>
              </a:rPr>
              <a:t> &amp; 0xffff) != __USER32_DS &amp;&amp;</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err="1">
                <a:latin typeface="Ebrima" panose="02000000000000000000" pitchFamily="2" charset="0"/>
                <a:ea typeface="Ebrima" panose="02000000000000000000" pitchFamily="2" charset="0"/>
                <a:cs typeface="Ebrima" panose="02000000000000000000" pitchFamily="2" charset="0"/>
              </a:rPr>
              <a:t>ka</a:t>
            </a:r>
            <a:r>
              <a:rPr lang="en-US" altLang="zh-CN" sz="1800" b="0" dirty="0">
                <a:latin typeface="Ebrima" panose="02000000000000000000" pitchFamily="2" charset="0"/>
                <a:ea typeface="Ebrima" panose="02000000000000000000" pitchFamily="2" charset="0"/>
                <a:cs typeface="Ebrima" panose="02000000000000000000" pitchFamily="2" charset="0"/>
              </a:rPr>
              <a:t>-&gt;</a:t>
            </a:r>
            <a:r>
              <a:rPr lang="en-US" altLang="zh-CN" sz="1800" b="0" dirty="0" err="1">
                <a:latin typeface="Ebrima" panose="02000000000000000000" pitchFamily="2" charset="0"/>
                <a:ea typeface="Ebrima" panose="02000000000000000000" pitchFamily="2" charset="0"/>
                <a:cs typeface="Ebrima" panose="02000000000000000000" pitchFamily="2" charset="0"/>
              </a:rPr>
              <a:t>sa.sa_flags</a:t>
            </a:r>
            <a:r>
              <a:rPr lang="en-US" altLang="zh-CN" sz="1800" b="0" dirty="0">
                <a:latin typeface="Ebrima" panose="02000000000000000000" pitchFamily="2" charset="0"/>
                <a:ea typeface="Ebrima" panose="02000000000000000000" pitchFamily="2" charset="0"/>
                <a:cs typeface="Ebrima" panose="02000000000000000000" pitchFamily="2" charset="0"/>
              </a:rPr>
              <a:t> &amp; SA_RESTORER) </a:t>
            </a:r>
            <a:r>
              <a:rPr lang="en-US" altLang="zh-CN" sz="1800" b="0" dirty="0" smtClean="0">
                <a:latin typeface="Ebrima" panose="02000000000000000000" pitchFamily="2" charset="0"/>
                <a:ea typeface="Ebrima" panose="02000000000000000000" pitchFamily="2" charset="0"/>
                <a:cs typeface="Ebrima" panose="02000000000000000000" pitchFamily="2" charset="0"/>
              </a:rPr>
              <a:t>&amp;&amp;</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ka</a:t>
            </a:r>
            <a:r>
              <a:rPr lang="en-US" altLang="zh-CN" sz="1800" b="0" dirty="0" smtClean="0">
                <a:latin typeface="Ebrima" panose="02000000000000000000" pitchFamily="2" charset="0"/>
                <a:ea typeface="Ebrima" panose="02000000000000000000" pitchFamily="2" charset="0"/>
                <a:cs typeface="Ebrima" panose="02000000000000000000" pitchFamily="2" charset="0"/>
              </a:rPr>
              <a:t>-</a:t>
            </a:r>
            <a:r>
              <a:rPr lang="en-US" altLang="zh-CN" sz="1800" b="0" dirty="0">
                <a:latin typeface="Ebrima" panose="02000000000000000000" pitchFamily="2" charset="0"/>
                <a:ea typeface="Ebrima" panose="02000000000000000000" pitchFamily="2" charset="0"/>
                <a:cs typeface="Ebrima" panose="02000000000000000000" pitchFamily="2" charset="0"/>
              </a:rPr>
              <a:t>&gt;</a:t>
            </a:r>
            <a:r>
              <a:rPr lang="en-US" altLang="zh-CN" sz="1800" b="0" dirty="0" err="1">
                <a:latin typeface="Ebrima" panose="02000000000000000000" pitchFamily="2" charset="0"/>
                <a:ea typeface="Ebrima" panose="02000000000000000000" pitchFamily="2" charset="0"/>
                <a:cs typeface="Ebrima" panose="02000000000000000000" pitchFamily="2" charset="0"/>
              </a:rPr>
              <a:t>sa.sa_restorer</a:t>
            </a:r>
            <a:r>
              <a:rPr lang="en-US" altLang="zh-CN" sz="18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smtClean="0">
                <a:latin typeface="Ebrima" panose="02000000000000000000" pitchFamily="2" charset="0"/>
                <a:ea typeface="Ebrima" panose="02000000000000000000" pitchFamily="2" charset="0"/>
                <a:cs typeface="Ebrima" panose="02000000000000000000" pitchFamily="2" charset="0"/>
              </a:rPr>
              <a:t>	</a:t>
            </a:r>
            <a:r>
              <a:rPr lang="en-US" altLang="zh-CN" sz="1800" b="0" dirty="0" err="1" smtClean="0">
                <a:solidFill>
                  <a:srgbClr val="FF0000"/>
                </a:solidFill>
                <a:latin typeface="Ebrima" panose="02000000000000000000" pitchFamily="2" charset="0"/>
                <a:ea typeface="Ebrima" panose="02000000000000000000" pitchFamily="2" charset="0"/>
                <a:cs typeface="Ebrima" panose="02000000000000000000" pitchFamily="2" charset="0"/>
              </a:rPr>
              <a:t>sp</a:t>
            </a:r>
            <a:r>
              <a:rPr lang="en-US" altLang="zh-CN" sz="1800" b="0" dirty="0" smtClean="0">
                <a:solidFill>
                  <a:srgbClr val="FF0000"/>
                </a:solidFill>
                <a:latin typeface="Ebrima" panose="02000000000000000000" pitchFamily="2" charset="0"/>
                <a:ea typeface="Ebrima" panose="02000000000000000000" pitchFamily="2" charset="0"/>
                <a:cs typeface="Ebrima" panose="02000000000000000000" pitchFamily="2" charset="0"/>
              </a:rPr>
              <a:t> </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 (unsigned long) </a:t>
            </a:r>
            <a:r>
              <a:rPr lang="en-US" altLang="zh-CN" sz="1800" b="0" dirty="0" err="1">
                <a:solidFill>
                  <a:srgbClr val="FF0000"/>
                </a:solidFill>
                <a:latin typeface="Ebrima" panose="02000000000000000000" pitchFamily="2" charset="0"/>
                <a:ea typeface="Ebrima" panose="02000000000000000000" pitchFamily="2" charset="0"/>
                <a:cs typeface="Ebrima" panose="02000000000000000000" pitchFamily="2" charset="0"/>
              </a:rPr>
              <a:t>ka</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-&gt;</a:t>
            </a:r>
            <a:r>
              <a:rPr lang="en-US" altLang="zh-CN" sz="1800" b="0" dirty="0" err="1">
                <a:solidFill>
                  <a:srgbClr val="FF0000"/>
                </a:solidFill>
                <a:latin typeface="Ebrima" panose="02000000000000000000" pitchFamily="2" charset="0"/>
                <a:ea typeface="Ebrima" panose="02000000000000000000" pitchFamily="2" charset="0"/>
                <a:cs typeface="Ebrima" panose="02000000000000000000" pitchFamily="2" charset="0"/>
              </a:rPr>
              <a:t>sa.sa_restorer</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800" b="0" dirty="0" smtClean="0">
                <a:latin typeface="Ebrima" panose="02000000000000000000" pitchFamily="2" charset="0"/>
                <a:ea typeface="Ebrima" panose="02000000000000000000" pitchFamily="2" charset="0"/>
                <a:cs typeface="Ebrima" panose="02000000000000000000" pitchFamily="2" charset="0"/>
              </a:rPr>
              <a:t>	//</a:t>
            </a:r>
            <a:r>
              <a:rPr lang="zh-CN" altLang="en-US" sz="1800" b="0" dirty="0" smtClean="0">
                <a:latin typeface="Ebrima" panose="02000000000000000000" pitchFamily="2" charset="0"/>
                <a:cs typeface="Ebrima" panose="02000000000000000000" pitchFamily="2" charset="0"/>
              </a:rPr>
              <a:t>这种情况为历史遗留问题，与在执行完信号处理程序之后重返系统空间的过程有关，本来我们是通过</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precode</a:t>
            </a:r>
            <a:r>
              <a:rPr lang="zh-CN" altLang="en-US" sz="1800" b="0" dirty="0" smtClean="0">
                <a:latin typeface="Ebrima" panose="02000000000000000000" pitchFamily="2" charset="0"/>
                <a:cs typeface="Ebrima" panose="02000000000000000000" pitchFamily="2" charset="0"/>
              </a:rPr>
              <a:t>指向那段代码来调用系统调用</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sigreturn</a:t>
            </a:r>
            <a:r>
              <a:rPr lang="zh-CN" altLang="en-US" sz="1800" b="0" dirty="0" smtClean="0">
                <a:latin typeface="Ebrima" panose="02000000000000000000" pitchFamily="2" charset="0"/>
                <a:cs typeface="Ebrima" panose="02000000000000000000" pitchFamily="2" charset="0"/>
              </a:rPr>
              <a:t>解决这个问题。但是在发展过程中有一时期，用户可以通过</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sigaction</a:t>
            </a:r>
            <a:r>
              <a:rPr lang="zh-CN" altLang="en-US" sz="1800" b="0" dirty="0" smtClean="0">
                <a:latin typeface="Ebrima" panose="02000000000000000000" pitchFamily="2" charset="0"/>
                <a:cs typeface="Ebrima" panose="02000000000000000000" pitchFamily="2" charset="0"/>
              </a:rPr>
              <a:t>系统调用来制定一个自己的函数来负责，这个函数的指针就保存在了</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sigaction</a:t>
            </a:r>
            <a:r>
              <a:rPr lang="zh-CN" altLang="en-US" sz="1800" b="0" dirty="0" smtClean="0">
                <a:latin typeface="Ebrima" panose="02000000000000000000" pitchFamily="2" charset="0"/>
                <a:cs typeface="Ebrima" panose="02000000000000000000" pitchFamily="2" charset="0"/>
              </a:rPr>
              <a:t>的</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sa_restorer</a:t>
            </a:r>
            <a:r>
              <a:rPr lang="zh-CN" altLang="en-US" sz="1800" b="0" dirty="0" smtClean="0">
                <a:latin typeface="Ebrima" panose="02000000000000000000" pitchFamily="2" charset="0"/>
                <a:cs typeface="Ebrima" panose="02000000000000000000" pitchFamily="2" charset="0"/>
              </a:rPr>
              <a:t>上，所以，如果使用了</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sa_restorer</a:t>
            </a:r>
            <a:r>
              <a:rPr lang="zh-CN" altLang="en-US" sz="1800" b="0" dirty="0" smtClean="0">
                <a:latin typeface="Ebrima" panose="02000000000000000000" pitchFamily="2" charset="0"/>
                <a:cs typeface="Ebrima" panose="02000000000000000000" pitchFamily="2" charset="0"/>
              </a:rPr>
              <a:t>，那么就把</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sp</a:t>
            </a:r>
            <a:r>
              <a:rPr lang="zh-CN" altLang="en-US" sz="1800" b="0" dirty="0" smtClean="0">
                <a:latin typeface="Ebrima" panose="02000000000000000000" pitchFamily="2" charset="0"/>
                <a:cs typeface="Ebrima" panose="02000000000000000000" pitchFamily="2" charset="0"/>
              </a:rPr>
              <a:t>指向这个位置。</a:t>
            </a:r>
            <a:endParaRPr lang="en-US" altLang="zh-CN" sz="1800" b="0" dirty="0" smtClean="0">
              <a:latin typeface="Ebrima" panose="02000000000000000000" pitchFamily="2" charset="0"/>
              <a:cs typeface="Ebrima" panose="02000000000000000000" pitchFamily="2" charset="0"/>
            </a:endParaRPr>
          </a:p>
          <a:p>
            <a:pPr marL="0" indent="0">
              <a:buNone/>
            </a:pPr>
            <a:endParaRPr lang="en-US" altLang="zh-CN" sz="18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if (</a:t>
            </a:r>
            <a:r>
              <a:rPr lang="en-US" altLang="zh-CN" sz="1800" b="0" dirty="0" err="1">
                <a:latin typeface="Ebrima" panose="02000000000000000000" pitchFamily="2" charset="0"/>
                <a:ea typeface="Ebrima" panose="02000000000000000000" pitchFamily="2" charset="0"/>
                <a:cs typeface="Ebrima" panose="02000000000000000000" pitchFamily="2" charset="0"/>
              </a:rPr>
              <a:t>used_math</a:t>
            </a:r>
            <a:r>
              <a:rPr lang="en-US" altLang="zh-CN" sz="1800" b="0"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err="1">
                <a:solidFill>
                  <a:srgbClr val="FF0000"/>
                </a:solidFill>
                <a:latin typeface="Ebrima" panose="02000000000000000000" pitchFamily="2" charset="0"/>
                <a:ea typeface="Ebrima" panose="02000000000000000000" pitchFamily="2" charset="0"/>
                <a:cs typeface="Ebrima" panose="02000000000000000000" pitchFamily="2" charset="0"/>
              </a:rPr>
              <a:t>sp</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 = </a:t>
            </a:r>
            <a:r>
              <a:rPr lang="en-US" altLang="zh-CN" sz="1800" b="0" dirty="0" err="1">
                <a:solidFill>
                  <a:srgbClr val="FF0000"/>
                </a:solidFill>
                <a:latin typeface="Ebrima" panose="02000000000000000000" pitchFamily="2" charset="0"/>
                <a:ea typeface="Ebrima" panose="02000000000000000000" pitchFamily="2" charset="0"/>
                <a:cs typeface="Ebrima" panose="02000000000000000000" pitchFamily="2" charset="0"/>
              </a:rPr>
              <a:t>sp</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 - sig_xstate_ia32_size;</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err="1">
                <a:latin typeface="Ebrima" panose="02000000000000000000" pitchFamily="2" charset="0"/>
                <a:ea typeface="Ebrima" panose="02000000000000000000" pitchFamily="2" charset="0"/>
                <a:cs typeface="Ebrima" panose="02000000000000000000" pitchFamily="2" charset="0"/>
              </a:rPr>
              <a:t>fpstate</a:t>
            </a:r>
            <a:r>
              <a:rPr lang="en-US" altLang="zh-CN" sz="1800" b="0" dirty="0">
                <a:latin typeface="Ebrima" panose="02000000000000000000" pitchFamily="2" charset="0"/>
                <a:ea typeface="Ebrima" panose="02000000000000000000" pitchFamily="2" charset="0"/>
                <a:cs typeface="Ebrima" panose="02000000000000000000" pitchFamily="2" charset="0"/>
              </a:rPr>
              <a:t> = (</a:t>
            </a:r>
            <a:r>
              <a:rPr lang="en-US" altLang="zh-CN" sz="1800" b="0" dirty="0" err="1">
                <a:latin typeface="Ebrima" panose="02000000000000000000" pitchFamily="2" charset="0"/>
                <a:ea typeface="Ebrima" panose="02000000000000000000" pitchFamily="2" charset="0"/>
                <a:cs typeface="Ebrima" panose="02000000000000000000" pitchFamily="2" charset="0"/>
              </a:rPr>
              <a:t>struct</a:t>
            </a:r>
            <a:r>
              <a:rPr lang="en-US" altLang="zh-CN" sz="1800" b="0" dirty="0">
                <a:latin typeface="Ebrima" panose="02000000000000000000" pitchFamily="2" charset="0"/>
                <a:ea typeface="Ebrima" panose="02000000000000000000" pitchFamily="2" charset="0"/>
                <a:cs typeface="Ebrima" panose="02000000000000000000" pitchFamily="2" charset="0"/>
              </a:rPr>
              <a:t> _fpstate_ia32 *) </a:t>
            </a:r>
            <a:r>
              <a:rPr lang="en-US" altLang="zh-CN" sz="1800" b="0" dirty="0" err="1">
                <a:latin typeface="Ebrima" panose="02000000000000000000" pitchFamily="2" charset="0"/>
                <a:ea typeface="Ebrima" panose="02000000000000000000" pitchFamily="2" charset="0"/>
                <a:cs typeface="Ebrima" panose="02000000000000000000" pitchFamily="2" charset="0"/>
              </a:rPr>
              <a:t>sp</a:t>
            </a:r>
            <a:r>
              <a:rPr lang="en-US" altLang="zh-CN" sz="18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if (save_i387_xstate_ia32(*</a:t>
            </a:r>
            <a:r>
              <a:rPr lang="en-US" altLang="zh-CN" sz="1800" b="0" dirty="0" err="1">
                <a:latin typeface="Ebrima" panose="02000000000000000000" pitchFamily="2" charset="0"/>
                <a:ea typeface="Ebrima" panose="02000000000000000000" pitchFamily="2" charset="0"/>
                <a:cs typeface="Ebrima" panose="02000000000000000000" pitchFamily="2" charset="0"/>
              </a:rPr>
              <a:t>fpstate</a:t>
            </a:r>
            <a:r>
              <a:rPr lang="en-US" altLang="zh-CN" sz="1800" b="0" dirty="0">
                <a:latin typeface="Ebrima" panose="02000000000000000000" pitchFamily="2" charset="0"/>
                <a:ea typeface="Ebrima" panose="02000000000000000000" pitchFamily="2" charset="0"/>
                <a:cs typeface="Ebrima" panose="02000000000000000000" pitchFamily="2" charset="0"/>
              </a:rPr>
              <a:t>) &lt; 0)</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return (void __user *) -1L</a:t>
            </a:r>
            <a:r>
              <a:rPr lang="en-US" altLang="zh-CN" sz="1800" b="0" dirty="0" smtClean="0">
                <a:latin typeface="Ebrima" panose="02000000000000000000" pitchFamily="2" charset="0"/>
                <a:ea typeface="Ebrima" panose="02000000000000000000" pitchFamily="2" charset="0"/>
                <a:cs typeface="Ebrima" panose="02000000000000000000" pitchFamily="2" charset="0"/>
              </a:rPr>
              <a:t>; 	}</a:t>
            </a:r>
            <a:endParaRPr lang="en-US" altLang="zh-CN" sz="18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800" b="0" dirty="0" smtClean="0">
                <a:latin typeface="Ebrima" panose="02000000000000000000" pitchFamily="2" charset="0"/>
                <a:ea typeface="Ebrima" panose="02000000000000000000" pitchFamily="2" charset="0"/>
                <a:cs typeface="Ebrima" panose="02000000000000000000" pitchFamily="2" charset="0"/>
              </a:rPr>
              <a:t>	//</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sigframe</a:t>
            </a:r>
            <a:r>
              <a:rPr lang="zh-CN" altLang="en-US" sz="1800" b="0" dirty="0" smtClean="0">
                <a:latin typeface="Ebrima" panose="02000000000000000000" pitchFamily="2" charset="0"/>
                <a:cs typeface="Ebrima" panose="02000000000000000000" pitchFamily="2" charset="0"/>
              </a:rPr>
              <a:t>中的</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fpstate_unused</a:t>
            </a:r>
            <a:r>
              <a:rPr lang="zh-CN" altLang="en-US" sz="1800" b="0" dirty="0" smtClean="0">
                <a:latin typeface="Ebrima" panose="02000000000000000000" pitchFamily="2" charset="0"/>
                <a:cs typeface="Ebrima" panose="02000000000000000000" pitchFamily="2" charset="0"/>
              </a:rPr>
              <a:t>不再使用，浮点数寄存器都结构存放在了</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sigframe</a:t>
            </a:r>
            <a:r>
              <a:rPr lang="zh-CN" altLang="en-US" sz="1800" b="0" dirty="0" smtClean="0">
                <a:latin typeface="Ebrima" panose="02000000000000000000" pitchFamily="2" charset="0"/>
                <a:cs typeface="Ebrima" panose="02000000000000000000" pitchFamily="2" charset="0"/>
              </a:rPr>
              <a:t>结构的最后面，这段代码就是来空余出这一空间。</a:t>
            </a:r>
            <a:endParaRPr lang="zh-CN" altLang="en-US" sz="1800" dirty="0">
              <a:latin typeface="Ebrima" panose="02000000000000000000" pitchFamily="2" charset="0"/>
              <a:cs typeface="Ebrima" panose="02000000000000000000" pitchFamily="2" charset="0"/>
            </a:endParaRPr>
          </a:p>
        </p:txBody>
      </p:sp>
      <p:sp>
        <p:nvSpPr>
          <p:cNvPr id="4" name="标题 1"/>
          <p:cNvSpPr>
            <a:spLocks noGrp="1"/>
          </p:cNvSpPr>
          <p:nvPr>
            <p:ph type="title"/>
          </p:nvPr>
        </p:nvSpPr>
        <p:spPr/>
        <p:txBody>
          <a:bodyPr/>
          <a:lstStyle/>
          <a:p>
            <a:r>
              <a:rPr lang="en-US" altLang="zh-CN" dirty="0">
                <a:latin typeface="Ebrima" panose="02000000000000000000" pitchFamily="2" charset="0"/>
                <a:ea typeface="Ebrima" panose="02000000000000000000" pitchFamily="2" charset="0"/>
                <a:cs typeface="Ebrima" panose="02000000000000000000" pitchFamily="2" charset="0"/>
              </a:rPr>
              <a:t>ia32_setup_frame </a:t>
            </a:r>
            <a:r>
              <a:rPr lang="en-US" altLang="zh-CN" dirty="0" smtClean="0">
                <a:latin typeface="Ebrima" panose="02000000000000000000" pitchFamily="2" charset="0"/>
                <a:ea typeface="Ebrima" panose="02000000000000000000" pitchFamily="2" charset="0"/>
                <a:cs typeface="Ebrima" panose="02000000000000000000" pitchFamily="2" charset="0"/>
              </a:rPr>
              <a:t>-&gt; </a:t>
            </a:r>
            <a:r>
              <a:rPr lang="en-US" altLang="zh-CN" dirty="0" err="1" smtClean="0">
                <a:latin typeface="Ebrima" panose="02000000000000000000" pitchFamily="2" charset="0"/>
                <a:ea typeface="Ebrima" panose="02000000000000000000" pitchFamily="2" charset="0"/>
                <a:cs typeface="Ebrima" panose="02000000000000000000" pitchFamily="2" charset="0"/>
              </a:rPr>
              <a:t>get_sigframe</a:t>
            </a:r>
            <a:endParaRPr lang="zh-CN" altLang="en-US" dirty="0">
              <a:latin typeface="黑体" panose="02010609060101010101" pitchFamily="49" charset="-122"/>
              <a:ea typeface="黑体" panose="02010609060101010101" pitchFamily="49" charset="-122"/>
              <a:cs typeface="Ebrima" panose="02000000000000000000" pitchFamily="2" charset="0"/>
            </a:endParaRPr>
          </a:p>
        </p:txBody>
      </p:sp>
    </p:spTree>
    <p:extLst>
      <p:ext uri="{BB962C8B-B14F-4D97-AF65-F5344CB8AC3E}">
        <p14:creationId xmlns:p14="http://schemas.microsoft.com/office/powerpoint/2010/main" val="1576585204"/>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Ebrima" panose="02000000000000000000" pitchFamily="2" charset="0"/>
                <a:ea typeface="Ebrima" panose="02000000000000000000" pitchFamily="2" charset="0"/>
                <a:cs typeface="Ebrima" panose="02000000000000000000" pitchFamily="2" charset="0"/>
              </a:rPr>
              <a:t>ia32_setup_frame -&gt; </a:t>
            </a:r>
            <a:r>
              <a:rPr lang="en-US" altLang="zh-CN" dirty="0" err="1" smtClean="0">
                <a:latin typeface="Ebrima" panose="02000000000000000000" pitchFamily="2" charset="0"/>
                <a:ea typeface="Ebrima" panose="02000000000000000000" pitchFamily="2" charset="0"/>
                <a:cs typeface="Ebrima" panose="02000000000000000000" pitchFamily="2" charset="0"/>
              </a:rPr>
              <a:t>get_sigframe</a:t>
            </a:r>
            <a:endParaRPr lang="zh-CN" altLang="en-US" dirty="0"/>
          </a:p>
        </p:txBody>
      </p:sp>
      <p:sp>
        <p:nvSpPr>
          <p:cNvPr id="3" name="内容占位符 2"/>
          <p:cNvSpPr>
            <a:spLocks noGrp="1"/>
          </p:cNvSpPr>
          <p:nvPr>
            <p:ph idx="1"/>
          </p:nvPr>
        </p:nvSpPr>
        <p:spPr/>
        <p:txBody>
          <a:bodyPr/>
          <a:lstStyle/>
          <a:p>
            <a:pPr marL="0" indent="0">
              <a:buNone/>
            </a:pPr>
            <a:r>
              <a:rPr lang="en-US" altLang="zh-CN" b="0" dirty="0">
                <a:latin typeface="Ebrima" panose="02000000000000000000" pitchFamily="2" charset="0"/>
                <a:ea typeface="Ebrima" panose="02000000000000000000" pitchFamily="2" charset="0"/>
                <a:cs typeface="Ebrima" panose="02000000000000000000" pitchFamily="2" charset="0"/>
              </a:rPr>
              <a:t>	</a:t>
            </a:r>
            <a:r>
              <a:rPr lang="en-US" altLang="zh-CN" sz="2000" b="0" dirty="0" err="1">
                <a:solidFill>
                  <a:srgbClr val="FF0000"/>
                </a:solidFill>
                <a:latin typeface="Ebrima" panose="02000000000000000000" pitchFamily="2" charset="0"/>
                <a:ea typeface="Ebrima" panose="02000000000000000000" pitchFamily="2" charset="0"/>
                <a:cs typeface="Ebrima" panose="02000000000000000000" pitchFamily="2" charset="0"/>
              </a:rPr>
              <a:t>sp</a:t>
            </a:r>
            <a:r>
              <a:rPr lang="en-US" altLang="zh-CN" sz="2000" b="0" dirty="0">
                <a:solidFill>
                  <a:srgbClr val="FF0000"/>
                </a:solidFill>
                <a:latin typeface="Ebrima" panose="02000000000000000000" pitchFamily="2" charset="0"/>
                <a:ea typeface="Ebrima" panose="02000000000000000000" pitchFamily="2" charset="0"/>
                <a:cs typeface="Ebrima" panose="02000000000000000000" pitchFamily="2" charset="0"/>
              </a:rPr>
              <a:t> -= </a:t>
            </a:r>
            <a:r>
              <a:rPr lang="en-US" altLang="zh-CN" sz="2000" b="0" dirty="0" err="1">
                <a:solidFill>
                  <a:srgbClr val="FF0000"/>
                </a:solidFill>
                <a:latin typeface="Ebrima" panose="02000000000000000000" pitchFamily="2" charset="0"/>
                <a:ea typeface="Ebrima" panose="02000000000000000000" pitchFamily="2" charset="0"/>
                <a:cs typeface="Ebrima" panose="02000000000000000000" pitchFamily="2" charset="0"/>
              </a:rPr>
              <a:t>frame_size</a:t>
            </a:r>
            <a:r>
              <a:rPr lang="en-US" altLang="zh-CN" sz="2000" b="0" dirty="0" smtClean="0">
                <a:solidFill>
                  <a:srgbClr val="FF0000"/>
                </a:solidFill>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2000" b="0" dirty="0">
                <a:latin typeface="Ebrima" panose="02000000000000000000" pitchFamily="2" charset="0"/>
                <a:ea typeface="Ebrima" panose="02000000000000000000" pitchFamily="2" charset="0"/>
                <a:cs typeface="Ebrima" panose="02000000000000000000" pitchFamily="2" charset="0"/>
              </a:rPr>
              <a:t>	</a:t>
            </a:r>
            <a:r>
              <a:rPr lang="en-US" altLang="zh-CN" sz="2000" b="0" dirty="0" smtClean="0">
                <a:latin typeface="Ebrima" panose="02000000000000000000" pitchFamily="2" charset="0"/>
                <a:ea typeface="Ebrima" panose="02000000000000000000" pitchFamily="2" charset="0"/>
                <a:cs typeface="Ebrima" panose="02000000000000000000" pitchFamily="2" charset="0"/>
              </a:rPr>
              <a:t>//</a:t>
            </a:r>
            <a:r>
              <a:rPr lang="en-US" altLang="zh-CN" sz="2000" b="0" dirty="0" err="1" smtClean="0">
                <a:latin typeface="Ebrima" panose="02000000000000000000" pitchFamily="2" charset="0"/>
                <a:ea typeface="Ebrima" panose="02000000000000000000" pitchFamily="2" charset="0"/>
                <a:cs typeface="Ebrima" panose="02000000000000000000" pitchFamily="2" charset="0"/>
              </a:rPr>
              <a:t>sp</a:t>
            </a:r>
            <a:r>
              <a:rPr lang="zh-CN" altLang="en-US" sz="2000" b="0" dirty="0" smtClean="0">
                <a:latin typeface="Ebrima" panose="02000000000000000000" pitchFamily="2" charset="0"/>
                <a:cs typeface="Ebrima" panose="02000000000000000000" pitchFamily="2" charset="0"/>
              </a:rPr>
              <a:t>指针空出浮点数结构体空间后，再减去</a:t>
            </a:r>
            <a:r>
              <a:rPr lang="en-US" altLang="zh-CN" sz="2000" b="0" dirty="0" err="1" smtClean="0">
                <a:latin typeface="Ebrima" panose="02000000000000000000" pitchFamily="2" charset="0"/>
                <a:ea typeface="Ebrima" panose="02000000000000000000" pitchFamily="2" charset="0"/>
                <a:cs typeface="Ebrima" panose="02000000000000000000" pitchFamily="2" charset="0"/>
              </a:rPr>
              <a:t>sigframe</a:t>
            </a:r>
            <a:r>
              <a:rPr lang="zh-CN" altLang="en-US" sz="2000" b="0" dirty="0" smtClean="0">
                <a:latin typeface="Ebrima" panose="02000000000000000000" pitchFamily="2" charset="0"/>
                <a:cs typeface="Ebrima" panose="02000000000000000000" pitchFamily="2" charset="0"/>
              </a:rPr>
              <a:t>的大小，此时，用户栈上就空留出了整个帧结构的空间了。</a:t>
            </a:r>
            <a:endParaRPr lang="en-US" altLang="zh-CN" sz="2000" b="0" dirty="0" smtClean="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altLang="zh-CN" sz="20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2000" b="0" dirty="0">
                <a:latin typeface="Ebrima" panose="02000000000000000000" pitchFamily="2" charset="0"/>
                <a:ea typeface="Ebrima" panose="02000000000000000000" pitchFamily="2" charset="0"/>
                <a:cs typeface="Ebrima" panose="02000000000000000000" pitchFamily="2" charset="0"/>
              </a:rPr>
              <a:t>	</a:t>
            </a:r>
            <a:r>
              <a:rPr lang="en-US" altLang="zh-CN" sz="2000" b="0" dirty="0" err="1">
                <a:latin typeface="Ebrima" panose="02000000000000000000" pitchFamily="2" charset="0"/>
                <a:ea typeface="Ebrima" panose="02000000000000000000" pitchFamily="2" charset="0"/>
                <a:cs typeface="Ebrima" panose="02000000000000000000" pitchFamily="2" charset="0"/>
              </a:rPr>
              <a:t>sp</a:t>
            </a:r>
            <a:r>
              <a:rPr lang="en-US" altLang="zh-CN" sz="2000" b="0" dirty="0">
                <a:latin typeface="Ebrima" panose="02000000000000000000" pitchFamily="2" charset="0"/>
                <a:ea typeface="Ebrima" panose="02000000000000000000" pitchFamily="2" charset="0"/>
                <a:cs typeface="Ebrima" panose="02000000000000000000" pitchFamily="2" charset="0"/>
              </a:rPr>
              <a:t> = ((</a:t>
            </a:r>
            <a:r>
              <a:rPr lang="en-US" altLang="zh-CN" sz="2000" b="0" dirty="0" err="1">
                <a:latin typeface="Ebrima" panose="02000000000000000000" pitchFamily="2" charset="0"/>
                <a:ea typeface="Ebrima" panose="02000000000000000000" pitchFamily="2" charset="0"/>
                <a:cs typeface="Ebrima" panose="02000000000000000000" pitchFamily="2" charset="0"/>
              </a:rPr>
              <a:t>sp</a:t>
            </a:r>
            <a:r>
              <a:rPr lang="en-US" altLang="zh-CN" sz="2000" b="0" dirty="0">
                <a:latin typeface="Ebrima" panose="02000000000000000000" pitchFamily="2" charset="0"/>
                <a:ea typeface="Ebrima" panose="02000000000000000000" pitchFamily="2" charset="0"/>
                <a:cs typeface="Ebrima" panose="02000000000000000000" pitchFamily="2" charset="0"/>
              </a:rPr>
              <a:t> + 4) &amp; -16ul) - 4</a:t>
            </a:r>
            <a:r>
              <a:rPr lang="en-US" altLang="zh-CN" sz="2000" b="0" dirty="0" smtClean="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2000" b="0" dirty="0">
                <a:latin typeface="Ebrima" panose="02000000000000000000" pitchFamily="2" charset="0"/>
                <a:ea typeface="Ebrima" panose="02000000000000000000" pitchFamily="2" charset="0"/>
                <a:cs typeface="Ebrima" panose="02000000000000000000" pitchFamily="2" charset="0"/>
              </a:rPr>
              <a:t>	</a:t>
            </a:r>
            <a:r>
              <a:rPr lang="en-US" altLang="zh-CN" sz="2000" b="0" dirty="0" smtClean="0">
                <a:latin typeface="Ebrima" panose="02000000000000000000" pitchFamily="2" charset="0"/>
                <a:ea typeface="Ebrima" panose="02000000000000000000" pitchFamily="2" charset="0"/>
                <a:cs typeface="Ebrima" panose="02000000000000000000" pitchFamily="2" charset="0"/>
              </a:rPr>
              <a:t>//-16 = 0xfff0</a:t>
            </a:r>
            <a:r>
              <a:rPr lang="zh-CN" altLang="en-US" sz="2000" b="0" dirty="0" smtClean="0">
                <a:latin typeface="Ebrima" panose="02000000000000000000" pitchFamily="2" charset="0"/>
                <a:cs typeface="Ebrima" panose="02000000000000000000" pitchFamily="2" charset="0"/>
              </a:rPr>
              <a:t>，把</a:t>
            </a:r>
            <a:r>
              <a:rPr lang="en-US" altLang="zh-CN" sz="2000" b="0" dirty="0" err="1" smtClean="0">
                <a:latin typeface="Ebrima" panose="02000000000000000000" pitchFamily="2" charset="0"/>
                <a:ea typeface="Ebrima" panose="02000000000000000000" pitchFamily="2" charset="0"/>
                <a:cs typeface="Ebrima" panose="02000000000000000000" pitchFamily="2" charset="0"/>
              </a:rPr>
              <a:t>sp</a:t>
            </a:r>
            <a:r>
              <a:rPr lang="zh-CN" altLang="en-US" sz="2000" b="0" dirty="0" smtClean="0">
                <a:latin typeface="Ebrima" panose="02000000000000000000" pitchFamily="2" charset="0"/>
                <a:cs typeface="Ebrima" panose="02000000000000000000" pitchFamily="2" charset="0"/>
              </a:rPr>
              <a:t>按照</a:t>
            </a:r>
            <a:r>
              <a:rPr lang="en-US" altLang="zh-CN" sz="2000" b="0" dirty="0" err="1" smtClean="0">
                <a:latin typeface="Ebrima" panose="02000000000000000000" pitchFamily="2" charset="0"/>
                <a:ea typeface="Ebrima" panose="02000000000000000000" pitchFamily="2" charset="0"/>
                <a:cs typeface="Ebrima" panose="02000000000000000000" pitchFamily="2" charset="0"/>
              </a:rPr>
              <a:t>sigframe</a:t>
            </a:r>
            <a:r>
              <a:rPr lang="zh-CN" altLang="en-US" sz="2000" b="0" dirty="0" smtClean="0">
                <a:latin typeface="Ebrima" panose="02000000000000000000" pitchFamily="2" charset="0"/>
                <a:cs typeface="Ebrima" panose="02000000000000000000" pitchFamily="2" charset="0"/>
              </a:rPr>
              <a:t>帧的大小进行地址对齐</a:t>
            </a:r>
            <a:endParaRPr lang="en-US" altLang="zh-CN" sz="2000" b="0" dirty="0" smtClean="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altLang="zh-CN" sz="20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2000" b="0" dirty="0">
                <a:latin typeface="Ebrima" panose="02000000000000000000" pitchFamily="2" charset="0"/>
                <a:ea typeface="Ebrima" panose="02000000000000000000" pitchFamily="2" charset="0"/>
                <a:cs typeface="Ebrima" panose="02000000000000000000" pitchFamily="2" charset="0"/>
              </a:rPr>
              <a:t>	return (void __user *) </a:t>
            </a:r>
            <a:r>
              <a:rPr lang="en-US" altLang="zh-CN" sz="2000" b="0" dirty="0" err="1">
                <a:latin typeface="Ebrima" panose="02000000000000000000" pitchFamily="2" charset="0"/>
                <a:ea typeface="Ebrima" panose="02000000000000000000" pitchFamily="2" charset="0"/>
                <a:cs typeface="Ebrima" panose="02000000000000000000" pitchFamily="2" charset="0"/>
              </a:rPr>
              <a:t>sp</a:t>
            </a:r>
            <a:r>
              <a:rPr lang="en-US" altLang="zh-CN" sz="2000" b="0" dirty="0" smtClean="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2000" b="0" dirty="0">
                <a:latin typeface="Ebrima" panose="02000000000000000000" pitchFamily="2" charset="0"/>
                <a:ea typeface="Ebrima" panose="02000000000000000000" pitchFamily="2" charset="0"/>
                <a:cs typeface="Ebrima" panose="02000000000000000000" pitchFamily="2" charset="0"/>
              </a:rPr>
              <a:t>	</a:t>
            </a:r>
            <a:r>
              <a:rPr lang="en-US" altLang="zh-CN" sz="2000" b="0" dirty="0" smtClean="0">
                <a:latin typeface="Ebrima" panose="02000000000000000000" pitchFamily="2" charset="0"/>
                <a:ea typeface="Ebrima" panose="02000000000000000000" pitchFamily="2" charset="0"/>
                <a:cs typeface="Ebrima" panose="02000000000000000000" pitchFamily="2" charset="0"/>
              </a:rPr>
              <a:t>//</a:t>
            </a:r>
            <a:r>
              <a:rPr lang="zh-CN" altLang="en-US" sz="2000" b="0" dirty="0" smtClean="0">
                <a:latin typeface="Ebrima" panose="02000000000000000000" pitchFamily="2" charset="0"/>
                <a:cs typeface="Ebrima" panose="02000000000000000000" pitchFamily="2" charset="0"/>
              </a:rPr>
              <a:t>至此，我们得到了存放帧结构的地址</a:t>
            </a:r>
            <a:endParaRPr lang="en-US" altLang="zh-CN" sz="20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2000" b="0" dirty="0">
                <a:latin typeface="Ebrima" panose="02000000000000000000" pitchFamily="2" charset="0"/>
                <a:ea typeface="Ebrima" panose="02000000000000000000" pitchFamily="2" charset="0"/>
                <a:cs typeface="Ebrima" panose="02000000000000000000" pitchFamily="2" charset="0"/>
              </a:rPr>
              <a:t>}</a:t>
            </a:r>
          </a:p>
          <a:p>
            <a:pPr marL="0" indent="0">
              <a:buNone/>
            </a:pPr>
            <a:endParaRPr lang="zh-CN" altLang="en-US" sz="1800" dirty="0">
              <a:latin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667383239"/>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1800" b="0" dirty="0" smtClean="0">
                <a:latin typeface="Ebrima" panose="02000000000000000000" pitchFamily="2" charset="0"/>
                <a:ea typeface="Ebrima" panose="02000000000000000000" pitchFamily="2" charset="0"/>
                <a:cs typeface="Ebrima" panose="02000000000000000000" pitchFamily="2" charset="0"/>
              </a:rPr>
              <a:t>If </a:t>
            </a:r>
            <a:r>
              <a:rPr lang="en-US" altLang="zh-CN" sz="1800" b="0" dirty="0">
                <a:latin typeface="Ebrima" panose="02000000000000000000" pitchFamily="2" charset="0"/>
                <a:ea typeface="Ebrima" panose="02000000000000000000" pitchFamily="2" charset="0"/>
                <a:cs typeface="Ebrima" panose="02000000000000000000" pitchFamily="2" charset="0"/>
              </a:rPr>
              <a:t>(!</a:t>
            </a:r>
            <a:r>
              <a:rPr lang="en-US" altLang="zh-CN" sz="1800" b="0" dirty="0" err="1">
                <a:latin typeface="Ebrima" panose="02000000000000000000" pitchFamily="2" charset="0"/>
                <a:ea typeface="Ebrima" panose="02000000000000000000" pitchFamily="2" charset="0"/>
                <a:cs typeface="Ebrima" panose="02000000000000000000" pitchFamily="2" charset="0"/>
              </a:rPr>
              <a:t>access_ok</a:t>
            </a:r>
            <a:r>
              <a:rPr lang="en-US" altLang="zh-CN" sz="1800" b="0" dirty="0">
                <a:latin typeface="Ebrima" panose="02000000000000000000" pitchFamily="2" charset="0"/>
                <a:ea typeface="Ebrima" panose="02000000000000000000" pitchFamily="2" charset="0"/>
                <a:cs typeface="Ebrima" panose="02000000000000000000" pitchFamily="2" charset="0"/>
              </a:rPr>
              <a:t>(VERIFY_WRITE, frame, </a:t>
            </a:r>
            <a:r>
              <a:rPr lang="en-US" altLang="zh-CN" sz="1800" b="0" dirty="0" err="1">
                <a:latin typeface="Ebrima" panose="02000000000000000000" pitchFamily="2" charset="0"/>
                <a:ea typeface="Ebrima" panose="02000000000000000000" pitchFamily="2" charset="0"/>
                <a:cs typeface="Ebrima" panose="02000000000000000000" pitchFamily="2" charset="0"/>
              </a:rPr>
              <a:t>sizeof</a:t>
            </a:r>
            <a:r>
              <a:rPr lang="en-US" altLang="zh-CN" sz="1800" b="0" dirty="0">
                <a:latin typeface="Ebrima" panose="02000000000000000000" pitchFamily="2" charset="0"/>
                <a:ea typeface="Ebrima" panose="02000000000000000000" pitchFamily="2" charset="0"/>
                <a:cs typeface="Ebrima" panose="02000000000000000000" pitchFamily="2" charset="0"/>
              </a:rPr>
              <a:t>(*frame)))</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smtClean="0">
                <a:latin typeface="Ebrima" panose="02000000000000000000" pitchFamily="2" charset="0"/>
                <a:ea typeface="Ebrima" panose="02000000000000000000" pitchFamily="2" charset="0"/>
                <a:cs typeface="Ebrima" panose="02000000000000000000" pitchFamily="2" charset="0"/>
              </a:rPr>
              <a:t>return </a:t>
            </a:r>
            <a:r>
              <a:rPr lang="en-US" altLang="zh-CN" sz="1800" b="0" dirty="0">
                <a:latin typeface="Ebrima" panose="02000000000000000000" pitchFamily="2" charset="0"/>
                <a:ea typeface="Ebrima" panose="02000000000000000000" pitchFamily="2" charset="0"/>
                <a:cs typeface="Ebrima" panose="02000000000000000000" pitchFamily="2" charset="0"/>
              </a:rPr>
              <a:t>-EFAULT</a:t>
            </a:r>
            <a:r>
              <a:rPr lang="en-US" altLang="zh-CN" sz="1800" b="0" dirty="0" smtClean="0">
                <a:latin typeface="Ebrima" panose="02000000000000000000" pitchFamily="2" charset="0"/>
                <a:ea typeface="Ebrima" panose="02000000000000000000" pitchFamily="2" charset="0"/>
                <a:cs typeface="Ebrima" panose="02000000000000000000" pitchFamily="2" charset="0"/>
              </a:rPr>
              <a:t>;		//</a:t>
            </a:r>
            <a:r>
              <a:rPr lang="zh-CN" altLang="en-US" sz="1800" b="0" dirty="0" smtClean="0">
                <a:latin typeface="Ebrima" panose="02000000000000000000" pitchFamily="2" charset="0"/>
                <a:ea typeface="Ebrima" panose="02000000000000000000" pitchFamily="2" charset="0"/>
                <a:cs typeface="Ebrima" panose="02000000000000000000" pitchFamily="2" charset="0"/>
              </a:rPr>
              <a:t>检查我们得到的帧地址范围的合法性</a:t>
            </a:r>
            <a:endParaRPr lang="en-US" altLang="zh-CN" sz="18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800" b="0" dirty="0" smtClean="0">
                <a:latin typeface="Ebrima" panose="02000000000000000000" pitchFamily="2" charset="0"/>
                <a:ea typeface="Ebrima" panose="02000000000000000000" pitchFamily="2" charset="0"/>
                <a:cs typeface="Ebrima" panose="02000000000000000000" pitchFamily="2" charset="0"/>
              </a:rPr>
              <a:t>	</a:t>
            </a:r>
            <a:endParaRPr lang="en-US" altLang="zh-CN" sz="18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800" b="0" dirty="0" smtClean="0">
                <a:latin typeface="Ebrima" panose="02000000000000000000" pitchFamily="2" charset="0"/>
                <a:ea typeface="Ebrima" panose="02000000000000000000" pitchFamily="2" charset="0"/>
                <a:cs typeface="Ebrima" panose="02000000000000000000" pitchFamily="2" charset="0"/>
              </a:rPr>
              <a:t>if </a:t>
            </a:r>
            <a:r>
              <a:rPr lang="en-US" altLang="zh-CN" sz="1800" b="0" dirty="0">
                <a:latin typeface="Ebrima" panose="02000000000000000000" pitchFamily="2" charset="0"/>
                <a:ea typeface="Ebrima" panose="02000000000000000000" pitchFamily="2" charset="0"/>
                <a:cs typeface="Ebrima" panose="02000000000000000000" pitchFamily="2" charset="0"/>
              </a:rPr>
              <a:t>(__</a:t>
            </a:r>
            <a:r>
              <a:rPr lang="en-US" altLang="zh-CN" sz="1800" b="0" dirty="0" err="1">
                <a:latin typeface="Ebrima" panose="02000000000000000000" pitchFamily="2" charset="0"/>
                <a:ea typeface="Ebrima" panose="02000000000000000000" pitchFamily="2" charset="0"/>
                <a:cs typeface="Ebrima" panose="02000000000000000000" pitchFamily="2" charset="0"/>
              </a:rPr>
              <a:t>put_user</a:t>
            </a:r>
            <a:r>
              <a:rPr lang="en-US" altLang="zh-CN" sz="1800" b="0" dirty="0">
                <a:latin typeface="Ebrima" panose="02000000000000000000" pitchFamily="2" charset="0"/>
                <a:ea typeface="Ebrima" panose="02000000000000000000" pitchFamily="2" charset="0"/>
                <a:cs typeface="Ebrima" panose="02000000000000000000" pitchFamily="2" charset="0"/>
              </a:rPr>
              <a:t>(sig, &amp;frame-&gt;sig</a:t>
            </a:r>
            <a:r>
              <a:rPr lang="en-US" altLang="zh-CN" sz="1800" b="0" dirty="0" smtClean="0">
                <a:latin typeface="Ebrima" panose="02000000000000000000" pitchFamily="2" charset="0"/>
                <a:ea typeface="Ebrima" panose="02000000000000000000" pitchFamily="2" charset="0"/>
                <a:cs typeface="Ebrima" panose="02000000000000000000" pitchFamily="2" charset="0"/>
              </a:rPr>
              <a:t>))</a:t>
            </a:r>
            <a:endParaRPr lang="en-US" altLang="zh-CN" sz="18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smtClean="0">
                <a:latin typeface="Ebrima" panose="02000000000000000000" pitchFamily="2" charset="0"/>
                <a:ea typeface="Ebrima" panose="02000000000000000000" pitchFamily="2" charset="0"/>
                <a:cs typeface="Ebrima" panose="02000000000000000000" pitchFamily="2" charset="0"/>
              </a:rPr>
              <a:t>return </a:t>
            </a:r>
            <a:r>
              <a:rPr lang="en-US" altLang="zh-CN" sz="1800" b="0" dirty="0">
                <a:latin typeface="Ebrima" panose="02000000000000000000" pitchFamily="2" charset="0"/>
                <a:ea typeface="Ebrima" panose="02000000000000000000" pitchFamily="2" charset="0"/>
                <a:cs typeface="Ebrima" panose="02000000000000000000" pitchFamily="2" charset="0"/>
              </a:rPr>
              <a:t>-EFAULT</a:t>
            </a:r>
            <a:r>
              <a:rPr lang="en-US" altLang="zh-CN" sz="1800" b="0" dirty="0" smtClean="0">
                <a:latin typeface="Ebrima" panose="02000000000000000000" pitchFamily="2" charset="0"/>
                <a:ea typeface="Ebrima" panose="02000000000000000000" pitchFamily="2" charset="0"/>
                <a:cs typeface="Ebrima" panose="02000000000000000000" pitchFamily="2" charset="0"/>
              </a:rPr>
              <a:t>;		//</a:t>
            </a:r>
            <a:r>
              <a:rPr lang="zh-CN" altLang="en-US" sz="1800" b="0" dirty="0" smtClean="0">
                <a:latin typeface="Ebrima" panose="02000000000000000000" pitchFamily="2" charset="0"/>
                <a:ea typeface="Ebrima" panose="02000000000000000000" pitchFamily="2" charset="0"/>
                <a:cs typeface="Ebrima" panose="02000000000000000000" pitchFamily="2" charset="0"/>
              </a:rPr>
              <a:t>把</a:t>
            </a:r>
            <a:r>
              <a:rPr lang="en-US" altLang="zh-CN" sz="1800" b="0" dirty="0" smtClean="0">
                <a:latin typeface="Ebrima" panose="02000000000000000000" pitchFamily="2" charset="0"/>
                <a:ea typeface="Ebrima" panose="02000000000000000000" pitchFamily="2" charset="0"/>
                <a:cs typeface="Ebrima" panose="02000000000000000000" pitchFamily="2" charset="0"/>
              </a:rPr>
              <a:t>sig</a:t>
            </a:r>
            <a:r>
              <a:rPr lang="zh-CN" altLang="en-US" sz="1800" b="0" dirty="0" smtClean="0">
                <a:latin typeface="Ebrima" panose="02000000000000000000" pitchFamily="2" charset="0"/>
                <a:ea typeface="Ebrima" panose="02000000000000000000" pitchFamily="2" charset="0"/>
                <a:cs typeface="Ebrima" panose="02000000000000000000" pitchFamily="2" charset="0"/>
              </a:rPr>
              <a:t>的值存放到用户栈帧的对应位置</a:t>
            </a:r>
            <a:endParaRPr lang="en-US" altLang="zh-CN" sz="18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800" b="0" dirty="0" smtClean="0">
                <a:latin typeface="Ebrima" panose="02000000000000000000" pitchFamily="2" charset="0"/>
                <a:ea typeface="Ebrima" panose="02000000000000000000" pitchFamily="2" charset="0"/>
                <a:cs typeface="Ebrima" panose="02000000000000000000" pitchFamily="2" charset="0"/>
              </a:rPr>
              <a:t>	</a:t>
            </a:r>
            <a:endParaRPr lang="en-US" altLang="zh-CN" sz="18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800" b="0" dirty="0" smtClean="0">
                <a:latin typeface="Ebrima" panose="02000000000000000000" pitchFamily="2" charset="0"/>
                <a:ea typeface="Ebrima" panose="02000000000000000000" pitchFamily="2" charset="0"/>
                <a:cs typeface="Ebrima" panose="02000000000000000000" pitchFamily="2" charset="0"/>
              </a:rPr>
              <a:t>if (</a:t>
            </a:r>
            <a:r>
              <a:rPr lang="en-US" altLang="zh-CN" sz="1800" b="0" dirty="0" smtClean="0">
                <a:solidFill>
                  <a:srgbClr val="FF0000"/>
                </a:solidFill>
                <a:latin typeface="Ebrima" panose="02000000000000000000" pitchFamily="2" charset="0"/>
                <a:ea typeface="Ebrima" panose="02000000000000000000" pitchFamily="2" charset="0"/>
                <a:cs typeface="Ebrima" panose="02000000000000000000" pitchFamily="2" charset="0"/>
              </a:rPr>
              <a:t>ia32_setup_sigcontext</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(&amp;frame-&gt;</a:t>
            </a:r>
            <a:r>
              <a:rPr lang="en-US" altLang="zh-CN" sz="1800" b="0" dirty="0" err="1">
                <a:solidFill>
                  <a:srgbClr val="FF0000"/>
                </a:solidFill>
                <a:latin typeface="Ebrima" panose="02000000000000000000" pitchFamily="2" charset="0"/>
                <a:ea typeface="Ebrima" panose="02000000000000000000" pitchFamily="2" charset="0"/>
                <a:cs typeface="Ebrima" panose="02000000000000000000" pitchFamily="2" charset="0"/>
              </a:rPr>
              <a:t>sc</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 </a:t>
            </a:r>
            <a:r>
              <a:rPr lang="en-US" altLang="zh-CN" sz="1800" b="0" dirty="0" err="1">
                <a:solidFill>
                  <a:srgbClr val="FF0000"/>
                </a:solidFill>
                <a:latin typeface="Ebrima" panose="02000000000000000000" pitchFamily="2" charset="0"/>
                <a:ea typeface="Ebrima" panose="02000000000000000000" pitchFamily="2" charset="0"/>
                <a:cs typeface="Ebrima" panose="02000000000000000000" pitchFamily="2" charset="0"/>
              </a:rPr>
              <a:t>fpstate</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 </a:t>
            </a:r>
            <a:r>
              <a:rPr lang="en-US" altLang="zh-CN" sz="1800" b="0" dirty="0" err="1">
                <a:solidFill>
                  <a:srgbClr val="FF0000"/>
                </a:solidFill>
                <a:latin typeface="Ebrima" panose="02000000000000000000" pitchFamily="2" charset="0"/>
                <a:ea typeface="Ebrima" panose="02000000000000000000" pitchFamily="2" charset="0"/>
                <a:cs typeface="Ebrima" panose="02000000000000000000" pitchFamily="2" charset="0"/>
              </a:rPr>
              <a:t>regs</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 set-&gt;sig[0])</a:t>
            </a:r>
            <a:r>
              <a:rPr lang="en-US" altLang="zh-CN" sz="1800" b="0" dirty="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smtClean="0">
                <a:latin typeface="Ebrima" panose="02000000000000000000" pitchFamily="2" charset="0"/>
                <a:ea typeface="Ebrima" panose="02000000000000000000" pitchFamily="2" charset="0"/>
                <a:cs typeface="Ebrima" panose="02000000000000000000" pitchFamily="2" charset="0"/>
              </a:rPr>
              <a:t>return </a:t>
            </a:r>
            <a:r>
              <a:rPr lang="en-US" altLang="zh-CN" sz="1800" b="0" dirty="0">
                <a:latin typeface="Ebrima" panose="02000000000000000000" pitchFamily="2" charset="0"/>
                <a:ea typeface="Ebrima" panose="02000000000000000000" pitchFamily="2" charset="0"/>
                <a:cs typeface="Ebrima" panose="02000000000000000000" pitchFamily="2" charset="0"/>
              </a:rPr>
              <a:t>-EFAULT</a:t>
            </a:r>
            <a:r>
              <a:rPr lang="en-US" altLang="zh-CN" sz="1800" b="0" dirty="0" smtClean="0">
                <a:latin typeface="Ebrima" panose="02000000000000000000" pitchFamily="2" charset="0"/>
                <a:ea typeface="Ebrima" panose="02000000000000000000" pitchFamily="2" charset="0"/>
                <a:cs typeface="Ebrima" panose="02000000000000000000" pitchFamily="2" charset="0"/>
              </a:rPr>
              <a:t>;		//</a:t>
            </a:r>
            <a:r>
              <a:rPr lang="zh-CN" altLang="en-US" sz="1800" b="0" dirty="0" smtClean="0">
                <a:latin typeface="Ebrima" panose="02000000000000000000" pitchFamily="2" charset="0"/>
                <a:ea typeface="Ebrima" panose="02000000000000000000" pitchFamily="2" charset="0"/>
                <a:cs typeface="Ebrima" panose="02000000000000000000" pitchFamily="2" charset="0"/>
              </a:rPr>
              <a:t>把</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regs</a:t>
            </a:r>
            <a:r>
              <a:rPr lang="zh-CN" altLang="en-US" sz="1800" b="0" dirty="0" smtClean="0">
                <a:latin typeface="Ebrima" panose="02000000000000000000" pitchFamily="2" charset="0"/>
                <a:ea typeface="Ebrima" panose="02000000000000000000" pitchFamily="2" charset="0"/>
                <a:cs typeface="Ebrima" panose="02000000000000000000" pitchFamily="2" charset="0"/>
              </a:rPr>
              <a:t>和普通信号阻塞位存放至帧</a:t>
            </a:r>
            <a:endParaRPr lang="en-US" altLang="zh-CN" sz="1800" b="0"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altLang="zh-CN" sz="18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800" b="0" dirty="0" smtClean="0">
                <a:latin typeface="Ebrima" panose="02000000000000000000" pitchFamily="2" charset="0"/>
                <a:ea typeface="Ebrima" panose="02000000000000000000" pitchFamily="2" charset="0"/>
                <a:cs typeface="Ebrima" panose="02000000000000000000" pitchFamily="2" charset="0"/>
              </a:rPr>
              <a:t>if </a:t>
            </a:r>
            <a:r>
              <a:rPr lang="en-US" altLang="zh-CN" sz="1800" b="0" dirty="0">
                <a:latin typeface="Ebrima" panose="02000000000000000000" pitchFamily="2" charset="0"/>
                <a:ea typeface="Ebrima" panose="02000000000000000000" pitchFamily="2" charset="0"/>
                <a:cs typeface="Ebrima" panose="02000000000000000000" pitchFamily="2" charset="0"/>
              </a:rPr>
              <a:t>(_NSIG_WORDS &gt; 1) {</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if (__</a:t>
            </a:r>
            <a:r>
              <a:rPr lang="en-US" altLang="zh-CN" sz="1800" b="0" dirty="0" err="1">
                <a:latin typeface="Ebrima" panose="02000000000000000000" pitchFamily="2" charset="0"/>
                <a:ea typeface="Ebrima" panose="02000000000000000000" pitchFamily="2" charset="0"/>
                <a:cs typeface="Ebrima" panose="02000000000000000000" pitchFamily="2" charset="0"/>
              </a:rPr>
              <a:t>copy_to_user</a:t>
            </a:r>
            <a:r>
              <a:rPr lang="en-US" altLang="zh-CN" sz="1800" b="0" dirty="0">
                <a:latin typeface="Ebrima" panose="02000000000000000000" pitchFamily="2" charset="0"/>
                <a:ea typeface="Ebrima" panose="02000000000000000000" pitchFamily="2" charset="0"/>
                <a:cs typeface="Ebrima" panose="02000000000000000000" pitchFamily="2" charset="0"/>
              </a:rPr>
              <a:t>(&amp;frame-&gt;</a:t>
            </a:r>
            <a:r>
              <a:rPr lang="en-US" altLang="zh-CN" sz="1800" b="0" dirty="0" err="1">
                <a:latin typeface="Ebrima" panose="02000000000000000000" pitchFamily="2" charset="0"/>
                <a:ea typeface="Ebrima" panose="02000000000000000000" pitchFamily="2" charset="0"/>
                <a:cs typeface="Ebrima" panose="02000000000000000000" pitchFamily="2" charset="0"/>
              </a:rPr>
              <a:t>extramask</a:t>
            </a:r>
            <a:r>
              <a:rPr lang="en-US" altLang="zh-CN" sz="1800" b="0" dirty="0">
                <a:latin typeface="Ebrima" panose="02000000000000000000" pitchFamily="2" charset="0"/>
                <a:ea typeface="Ebrima" panose="02000000000000000000" pitchFamily="2" charset="0"/>
                <a:cs typeface="Ebrima" panose="02000000000000000000" pitchFamily="2" charset="0"/>
              </a:rPr>
              <a:t>, &amp;set-&gt;sig[1],</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err="1">
                <a:latin typeface="Ebrima" panose="02000000000000000000" pitchFamily="2" charset="0"/>
                <a:ea typeface="Ebrima" panose="02000000000000000000" pitchFamily="2" charset="0"/>
                <a:cs typeface="Ebrima" panose="02000000000000000000" pitchFamily="2" charset="0"/>
              </a:rPr>
              <a:t>sizeof</a:t>
            </a:r>
            <a:r>
              <a:rPr lang="en-US" altLang="zh-CN" sz="1800" b="0" dirty="0">
                <a:latin typeface="Ebrima" panose="02000000000000000000" pitchFamily="2" charset="0"/>
                <a:ea typeface="Ebrima" panose="02000000000000000000" pitchFamily="2" charset="0"/>
                <a:cs typeface="Ebrima" panose="02000000000000000000" pitchFamily="2" charset="0"/>
              </a:rPr>
              <a:t>(frame-&gt;</a:t>
            </a:r>
            <a:r>
              <a:rPr lang="en-US" altLang="zh-CN" sz="1800" b="0" dirty="0" err="1">
                <a:latin typeface="Ebrima" panose="02000000000000000000" pitchFamily="2" charset="0"/>
                <a:ea typeface="Ebrima" panose="02000000000000000000" pitchFamily="2" charset="0"/>
                <a:cs typeface="Ebrima" panose="02000000000000000000" pitchFamily="2" charset="0"/>
              </a:rPr>
              <a:t>extramask</a:t>
            </a:r>
            <a:r>
              <a:rPr lang="en-US" altLang="zh-CN" sz="18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return -EFAULT</a:t>
            </a:r>
            <a:r>
              <a:rPr lang="en-US" altLang="zh-CN" sz="1800" b="0" dirty="0" smtClean="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800" b="0" dirty="0" smtClean="0">
                <a:latin typeface="Ebrima" panose="02000000000000000000" pitchFamily="2" charset="0"/>
                <a:ea typeface="Ebrima" panose="02000000000000000000" pitchFamily="2" charset="0"/>
                <a:cs typeface="Ebrima" panose="02000000000000000000" pitchFamily="2" charset="0"/>
              </a:rPr>
              <a:t>}				//</a:t>
            </a:r>
            <a:r>
              <a:rPr lang="zh-CN" altLang="en-US" sz="1800" b="0" dirty="0" smtClean="0">
                <a:latin typeface="Ebrima" panose="02000000000000000000" pitchFamily="2" charset="0"/>
                <a:ea typeface="Ebrima" panose="02000000000000000000" pitchFamily="2" charset="0"/>
                <a:cs typeface="Ebrima" panose="02000000000000000000" pitchFamily="2" charset="0"/>
              </a:rPr>
              <a:t>把实时信号阻塞位保存至帧对应位置</a:t>
            </a:r>
            <a:endParaRPr lang="zh-CN" altLang="en-US" sz="1800" b="0" dirty="0">
              <a:latin typeface="Ebrima" panose="02000000000000000000" pitchFamily="2" charset="0"/>
              <a:cs typeface="Ebrima" panose="02000000000000000000" pitchFamily="2" charset="0"/>
            </a:endParaRPr>
          </a:p>
        </p:txBody>
      </p:sp>
      <p:sp>
        <p:nvSpPr>
          <p:cNvPr id="5" name="标题 1"/>
          <p:cNvSpPr>
            <a:spLocks noGrp="1"/>
          </p:cNvSpPr>
          <p:nvPr>
            <p:ph type="title"/>
          </p:nvPr>
        </p:nvSpPr>
        <p:spPr>
          <a:xfrm>
            <a:off x="755650" y="261938"/>
            <a:ext cx="8137525" cy="649287"/>
          </a:xfrm>
        </p:spPr>
        <p:txBody>
          <a:bodyPr/>
          <a:lstStyle/>
          <a:p>
            <a:r>
              <a:rPr lang="en-US" altLang="zh-CN" dirty="0" err="1">
                <a:latin typeface="Ebrima" panose="02000000000000000000" pitchFamily="2" charset="0"/>
                <a:ea typeface="Ebrima" panose="02000000000000000000" pitchFamily="2" charset="0"/>
                <a:cs typeface="Ebrima" panose="02000000000000000000" pitchFamily="2" charset="0"/>
              </a:rPr>
              <a:t>h</a:t>
            </a:r>
            <a:r>
              <a:rPr lang="en-US" altLang="zh-CN" dirty="0" err="1" smtClean="0">
                <a:latin typeface="Ebrima" panose="02000000000000000000" pitchFamily="2" charset="0"/>
                <a:ea typeface="Ebrima" panose="02000000000000000000" pitchFamily="2" charset="0"/>
                <a:cs typeface="Ebrima" panose="02000000000000000000" pitchFamily="2" charset="0"/>
              </a:rPr>
              <a:t>andle_signal</a:t>
            </a:r>
            <a:r>
              <a:rPr lang="en-US" altLang="zh-CN" dirty="0" smtClean="0">
                <a:latin typeface="Ebrima" panose="02000000000000000000" pitchFamily="2" charset="0"/>
                <a:ea typeface="Ebrima" panose="02000000000000000000" pitchFamily="2" charset="0"/>
                <a:cs typeface="Ebrima" panose="02000000000000000000" pitchFamily="2" charset="0"/>
              </a:rPr>
              <a:t> -&gt; ia32_setup_frame</a:t>
            </a:r>
            <a:endParaRPr lang="zh-CN" altLang="en-US" dirty="0">
              <a:latin typeface="Ebrima" panose="02000000000000000000" pitchFamily="2" charset="0"/>
              <a:ea typeface="黑体" panose="02010609060101010101" pitchFamily="49" charset="-122"/>
              <a:cs typeface="Ebrima" panose="02000000000000000000" pitchFamily="2" charset="0"/>
            </a:endParaRPr>
          </a:p>
        </p:txBody>
      </p:sp>
    </p:spTree>
    <p:extLst>
      <p:ext uri="{BB962C8B-B14F-4D97-AF65-F5344CB8AC3E}">
        <p14:creationId xmlns:p14="http://schemas.microsoft.com/office/powerpoint/2010/main" val="101818785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0113" y="1341437"/>
            <a:ext cx="7856537" cy="5233533"/>
          </a:xfrm>
        </p:spPr>
        <p:txBody>
          <a:bodyPr/>
          <a:lstStyle/>
          <a:p>
            <a:r>
              <a:rPr lang="en-US" altLang="zh-CN" sz="2400" b="0" dirty="0" smtClean="0">
                <a:latin typeface="Ebrima" panose="02000000000000000000" pitchFamily="2" charset="0"/>
                <a:ea typeface="Ebrima" panose="02000000000000000000" pitchFamily="2" charset="0"/>
                <a:cs typeface="Ebrima" panose="02000000000000000000" pitchFamily="2" charset="0"/>
              </a:rPr>
              <a:t>ia32_setup_sigcontext</a:t>
            </a:r>
            <a:r>
              <a:rPr lang="zh-CN" altLang="en-US" sz="2400" b="0" dirty="0" smtClean="0">
                <a:latin typeface="Ebrima" panose="02000000000000000000" pitchFamily="2" charset="0"/>
                <a:cs typeface="Ebrima" panose="02000000000000000000" pitchFamily="2" charset="0"/>
              </a:rPr>
              <a:t>函数执行最主要的</a:t>
            </a:r>
            <a:r>
              <a:rPr lang="zh-CN" altLang="en-US" sz="2400" b="0" dirty="0">
                <a:latin typeface="Ebrima" panose="02000000000000000000" pitchFamily="2" charset="0"/>
                <a:cs typeface="Ebrima" panose="02000000000000000000" pitchFamily="2" charset="0"/>
              </a:rPr>
              <a:t>复制</a:t>
            </a:r>
            <a:r>
              <a:rPr lang="zh-CN" altLang="en-US" sz="2400" b="0" dirty="0" smtClean="0">
                <a:latin typeface="Ebrima" panose="02000000000000000000" pitchFamily="2" charset="0"/>
                <a:cs typeface="Ebrima" panose="02000000000000000000" pitchFamily="2" charset="0"/>
              </a:rPr>
              <a:t>内容，它把系统栈上的</a:t>
            </a:r>
            <a:r>
              <a:rPr lang="en-US" altLang="zh-CN" sz="2400" b="0" dirty="0" err="1" smtClean="0">
                <a:latin typeface="Ebrima" panose="02000000000000000000" pitchFamily="2" charset="0"/>
                <a:ea typeface="Ebrima" panose="02000000000000000000" pitchFamily="2" charset="0"/>
                <a:cs typeface="Ebrima" panose="02000000000000000000" pitchFamily="2" charset="0"/>
              </a:rPr>
              <a:t>pt_regs</a:t>
            </a:r>
            <a:r>
              <a:rPr lang="zh-CN" altLang="en-US" sz="2400" b="0" dirty="0" smtClean="0">
                <a:latin typeface="Ebrima" panose="02000000000000000000" pitchFamily="2" charset="0"/>
                <a:cs typeface="Ebrima" panose="02000000000000000000" pitchFamily="2" charset="0"/>
              </a:rPr>
              <a:t>结构中的寄存器和其他一些寄存器、浮点数寄存器结构指针、信号屏蔽位等信息复制到了用户栈帧结构的</a:t>
            </a:r>
            <a:r>
              <a:rPr lang="en-US" altLang="zh-CN" sz="2400" b="0" dirty="0" err="1" smtClean="0">
                <a:latin typeface="Ebrima" panose="02000000000000000000" pitchFamily="2" charset="0"/>
                <a:cs typeface="Ebrima" panose="02000000000000000000" pitchFamily="2" charset="0"/>
              </a:rPr>
              <a:t>sc</a:t>
            </a:r>
            <a:r>
              <a:rPr lang="zh-CN" altLang="en-US" sz="2400" b="0" dirty="0" smtClean="0">
                <a:latin typeface="Ebrima" panose="02000000000000000000" pitchFamily="2" charset="0"/>
                <a:cs typeface="Ebrima" panose="02000000000000000000" pitchFamily="2" charset="0"/>
              </a:rPr>
              <a:t>字段中。</a:t>
            </a:r>
            <a:endParaRPr lang="en-US" altLang="zh-CN" sz="2400" b="0" dirty="0" smtClean="0">
              <a:latin typeface="Ebrima" panose="02000000000000000000" pitchFamily="2" charset="0"/>
              <a:cs typeface="Ebrima" panose="02000000000000000000" pitchFamily="2" charset="0"/>
            </a:endParaRPr>
          </a:p>
          <a:p>
            <a:pPr marL="0" indent="0">
              <a:buNone/>
            </a:pPr>
            <a:endParaRPr lang="en-US" altLang="zh-CN" sz="1600" b="0" dirty="0" smtClean="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static </a:t>
            </a:r>
            <a:r>
              <a:rPr lang="en-US" altLang="zh-CN" sz="1600" b="0" dirty="0" err="1">
                <a:latin typeface="Ebrima" panose="02000000000000000000" pitchFamily="2" charset="0"/>
                <a:ea typeface="Ebrima" panose="02000000000000000000" pitchFamily="2" charset="0"/>
                <a:cs typeface="Ebrima" panose="02000000000000000000" pitchFamily="2" charset="0"/>
              </a:rPr>
              <a:t>int</a:t>
            </a:r>
            <a:r>
              <a:rPr lang="en-US" altLang="zh-CN" sz="1600" b="0" dirty="0">
                <a:latin typeface="Ebrima" panose="02000000000000000000" pitchFamily="2" charset="0"/>
                <a:ea typeface="Ebrima" panose="02000000000000000000" pitchFamily="2" charset="0"/>
                <a:cs typeface="Ebrima" panose="02000000000000000000" pitchFamily="2" charset="0"/>
              </a:rPr>
              <a:t> ia32_setup_sigcontext(</a:t>
            </a:r>
            <a:r>
              <a:rPr lang="en-US" altLang="zh-CN" sz="1600" b="0" dirty="0" err="1">
                <a:latin typeface="Ebrima" panose="02000000000000000000" pitchFamily="2" charset="0"/>
                <a:ea typeface="Ebrima" panose="02000000000000000000" pitchFamily="2" charset="0"/>
                <a:cs typeface="Ebrima" panose="02000000000000000000" pitchFamily="2" charset="0"/>
              </a:rPr>
              <a:t>struct</a:t>
            </a:r>
            <a:r>
              <a:rPr lang="en-US" altLang="zh-CN" sz="1600" b="0" dirty="0">
                <a:latin typeface="Ebrima" panose="02000000000000000000" pitchFamily="2" charset="0"/>
                <a:ea typeface="Ebrima" panose="02000000000000000000" pitchFamily="2" charset="0"/>
                <a:cs typeface="Ebrima" panose="02000000000000000000" pitchFamily="2" charset="0"/>
              </a:rPr>
              <a:t> sigcontext_ia32 __user *</a:t>
            </a:r>
            <a:r>
              <a:rPr lang="en-US" altLang="zh-CN" sz="1600" b="0" dirty="0" err="1">
                <a:latin typeface="Ebrima" panose="02000000000000000000" pitchFamily="2" charset="0"/>
                <a:ea typeface="Ebrima" panose="02000000000000000000" pitchFamily="2" charset="0"/>
                <a:cs typeface="Ebrima" panose="02000000000000000000" pitchFamily="2" charset="0"/>
              </a:rPr>
              <a:t>sc</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void __user *</a:t>
            </a:r>
            <a:r>
              <a:rPr lang="en-US" altLang="zh-CN" sz="1600" b="0" dirty="0" err="1">
                <a:latin typeface="Ebrima" panose="02000000000000000000" pitchFamily="2" charset="0"/>
                <a:ea typeface="Ebrima" panose="02000000000000000000" pitchFamily="2" charset="0"/>
                <a:cs typeface="Ebrima" panose="02000000000000000000" pitchFamily="2" charset="0"/>
              </a:rPr>
              <a:t>fpstate</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struct</a:t>
            </a: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pt_regs</a:t>
            </a: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regs</a:t>
            </a:r>
            <a:r>
              <a:rPr lang="en-US" altLang="zh-CN" sz="1600" b="0" dirty="0">
                <a:latin typeface="Ebrima" panose="02000000000000000000" pitchFamily="2" charset="0"/>
                <a:ea typeface="Ebrima" panose="02000000000000000000" pitchFamily="2" charset="0"/>
                <a:cs typeface="Ebrima" panose="02000000000000000000" pitchFamily="2" charset="0"/>
              </a:rPr>
              <a:t>, unsigned </a:t>
            </a:r>
            <a:r>
              <a:rPr lang="en-US" altLang="zh-CN" sz="1600" b="0" dirty="0" err="1">
                <a:latin typeface="Ebrima" panose="02000000000000000000" pitchFamily="2" charset="0"/>
                <a:ea typeface="Ebrima" panose="02000000000000000000" pitchFamily="2" charset="0"/>
                <a:cs typeface="Ebrima" panose="02000000000000000000" pitchFamily="2" charset="0"/>
              </a:rPr>
              <a:t>int</a:t>
            </a:r>
            <a:r>
              <a:rPr lang="en-US" altLang="zh-CN" sz="1600" b="0" dirty="0">
                <a:latin typeface="Ebrima" panose="02000000000000000000" pitchFamily="2" charset="0"/>
                <a:ea typeface="Ebrima" panose="02000000000000000000" pitchFamily="2" charset="0"/>
                <a:cs typeface="Ebrima" panose="02000000000000000000" pitchFamily="2" charset="0"/>
              </a:rPr>
              <a:t> mask)</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int</a:t>
            </a:r>
            <a:r>
              <a:rPr lang="en-US" altLang="zh-CN" sz="1600" b="0" dirty="0">
                <a:latin typeface="Ebrima" panose="02000000000000000000" pitchFamily="2" charset="0"/>
                <a:ea typeface="Ebrima" panose="02000000000000000000" pitchFamily="2" charset="0"/>
                <a:cs typeface="Ebrima" panose="02000000000000000000" pitchFamily="2" charset="0"/>
              </a:rPr>
              <a:t> err = 0</a:t>
            </a:r>
            <a:r>
              <a:rPr lang="en-US" altLang="zh-CN" sz="1600" b="0" dirty="0" smtClean="0">
                <a:latin typeface="Ebrima" panose="02000000000000000000" pitchFamily="2" charset="0"/>
                <a:ea typeface="Ebrima" panose="02000000000000000000" pitchFamily="2" charset="0"/>
                <a:cs typeface="Ebrima" panose="02000000000000000000" pitchFamily="2" charset="0"/>
              </a:rPr>
              <a:t>;</a:t>
            </a:r>
            <a:endParaRPr lang="en-US" altLang="zh-CN" sz="16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put_user_try</a:t>
            </a:r>
            <a:r>
              <a:rPr lang="en-US" altLang="zh-CN" sz="1600" b="0"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put_user_ex</a:t>
            </a:r>
            <a:r>
              <a:rPr lang="en-US" altLang="zh-CN" sz="1600" b="0" dirty="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get_user_seg</a:t>
            </a:r>
            <a:r>
              <a:rPr lang="en-US" altLang="zh-CN" sz="1600" b="0" dirty="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gs</a:t>
            </a:r>
            <a:r>
              <a:rPr lang="en-US" altLang="zh-CN" sz="1600" b="0" dirty="0">
                <a:latin typeface="Ebrima" panose="02000000000000000000" pitchFamily="2" charset="0"/>
                <a:ea typeface="Ebrima" panose="02000000000000000000" pitchFamily="2" charset="0"/>
                <a:cs typeface="Ebrima" panose="02000000000000000000" pitchFamily="2" charset="0"/>
              </a:rPr>
              <a:t>), (unsigned </a:t>
            </a:r>
            <a:r>
              <a:rPr lang="en-US" altLang="zh-CN" sz="1600" b="0" dirty="0" err="1">
                <a:latin typeface="Ebrima" panose="02000000000000000000" pitchFamily="2" charset="0"/>
                <a:ea typeface="Ebrima" panose="02000000000000000000" pitchFamily="2" charset="0"/>
                <a:cs typeface="Ebrima" panose="02000000000000000000" pitchFamily="2" charset="0"/>
              </a:rPr>
              <a:t>int</a:t>
            </a:r>
            <a:r>
              <a:rPr lang="en-US" altLang="zh-CN" sz="1600" b="0" dirty="0">
                <a:latin typeface="Ebrima" panose="02000000000000000000" pitchFamily="2" charset="0"/>
                <a:ea typeface="Ebrima" panose="02000000000000000000" pitchFamily="2" charset="0"/>
                <a:cs typeface="Ebrima" panose="02000000000000000000" pitchFamily="2" charset="0"/>
              </a:rPr>
              <a:t> __user *)&amp;</a:t>
            </a:r>
            <a:r>
              <a:rPr lang="en-US" altLang="zh-CN" sz="1600" b="0" dirty="0" err="1">
                <a:latin typeface="Ebrima" panose="02000000000000000000" pitchFamily="2" charset="0"/>
                <a:ea typeface="Ebrima" panose="02000000000000000000" pitchFamily="2" charset="0"/>
                <a:cs typeface="Ebrima" panose="02000000000000000000" pitchFamily="2" charset="0"/>
              </a:rPr>
              <a:t>sc</a:t>
            </a:r>
            <a:r>
              <a:rPr lang="en-US" altLang="zh-CN" sz="1600" b="0" dirty="0">
                <a:latin typeface="Ebrima" panose="02000000000000000000" pitchFamily="2" charset="0"/>
                <a:ea typeface="Ebrima" panose="02000000000000000000" pitchFamily="2" charset="0"/>
                <a:cs typeface="Ebrima" panose="02000000000000000000" pitchFamily="2" charset="0"/>
              </a:rPr>
              <a:t>-&gt;</a:t>
            </a:r>
            <a:r>
              <a:rPr lang="en-US" altLang="zh-CN" sz="1600" b="0" dirty="0" err="1">
                <a:latin typeface="Ebrima" panose="02000000000000000000" pitchFamily="2" charset="0"/>
                <a:ea typeface="Ebrima" panose="02000000000000000000" pitchFamily="2" charset="0"/>
                <a:cs typeface="Ebrima" panose="02000000000000000000" pitchFamily="2" charset="0"/>
              </a:rPr>
              <a:t>gs</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put_user_ex</a:t>
            </a:r>
            <a:r>
              <a:rPr lang="en-US" altLang="zh-CN" sz="1600" b="0" dirty="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get_user_seg</a:t>
            </a:r>
            <a:r>
              <a:rPr lang="en-US" altLang="zh-CN" sz="1600" b="0" dirty="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fs</a:t>
            </a:r>
            <a:r>
              <a:rPr lang="en-US" altLang="zh-CN" sz="1600" b="0" dirty="0">
                <a:latin typeface="Ebrima" panose="02000000000000000000" pitchFamily="2" charset="0"/>
                <a:ea typeface="Ebrima" panose="02000000000000000000" pitchFamily="2" charset="0"/>
                <a:cs typeface="Ebrima" panose="02000000000000000000" pitchFamily="2" charset="0"/>
              </a:rPr>
              <a:t>), (unsigned </a:t>
            </a:r>
            <a:r>
              <a:rPr lang="en-US" altLang="zh-CN" sz="1600" b="0" dirty="0" err="1">
                <a:latin typeface="Ebrima" panose="02000000000000000000" pitchFamily="2" charset="0"/>
                <a:ea typeface="Ebrima" panose="02000000000000000000" pitchFamily="2" charset="0"/>
                <a:cs typeface="Ebrima" panose="02000000000000000000" pitchFamily="2" charset="0"/>
              </a:rPr>
              <a:t>int</a:t>
            </a:r>
            <a:r>
              <a:rPr lang="en-US" altLang="zh-CN" sz="1600" b="0" dirty="0">
                <a:latin typeface="Ebrima" panose="02000000000000000000" pitchFamily="2" charset="0"/>
                <a:ea typeface="Ebrima" panose="02000000000000000000" pitchFamily="2" charset="0"/>
                <a:cs typeface="Ebrima" panose="02000000000000000000" pitchFamily="2" charset="0"/>
              </a:rPr>
              <a:t> __user *)&amp;</a:t>
            </a:r>
            <a:r>
              <a:rPr lang="en-US" altLang="zh-CN" sz="1600" b="0" dirty="0" err="1">
                <a:latin typeface="Ebrima" panose="02000000000000000000" pitchFamily="2" charset="0"/>
                <a:ea typeface="Ebrima" panose="02000000000000000000" pitchFamily="2" charset="0"/>
                <a:cs typeface="Ebrima" panose="02000000000000000000" pitchFamily="2" charset="0"/>
              </a:rPr>
              <a:t>sc</a:t>
            </a:r>
            <a:r>
              <a:rPr lang="en-US" altLang="zh-CN" sz="1600" b="0" dirty="0">
                <a:latin typeface="Ebrima" panose="02000000000000000000" pitchFamily="2" charset="0"/>
                <a:ea typeface="Ebrima" panose="02000000000000000000" pitchFamily="2" charset="0"/>
                <a:cs typeface="Ebrima" panose="02000000000000000000" pitchFamily="2" charset="0"/>
              </a:rPr>
              <a:t>-&gt;</a:t>
            </a:r>
            <a:r>
              <a:rPr lang="en-US" altLang="zh-CN" sz="1600" b="0" dirty="0" err="1">
                <a:latin typeface="Ebrima" panose="02000000000000000000" pitchFamily="2" charset="0"/>
                <a:ea typeface="Ebrima" panose="02000000000000000000" pitchFamily="2" charset="0"/>
                <a:cs typeface="Ebrima" panose="02000000000000000000" pitchFamily="2" charset="0"/>
              </a:rPr>
              <a:t>fs</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put_user_ex</a:t>
            </a:r>
            <a:r>
              <a:rPr lang="en-US" altLang="zh-CN" sz="1600" b="0" dirty="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get_user_seg</a:t>
            </a:r>
            <a:r>
              <a:rPr lang="en-US" altLang="zh-CN" sz="1600" b="0" dirty="0">
                <a:latin typeface="Ebrima" panose="02000000000000000000" pitchFamily="2" charset="0"/>
                <a:ea typeface="Ebrima" panose="02000000000000000000" pitchFamily="2" charset="0"/>
                <a:cs typeface="Ebrima" panose="02000000000000000000" pitchFamily="2" charset="0"/>
              </a:rPr>
              <a:t>(ds), (unsigned </a:t>
            </a:r>
            <a:r>
              <a:rPr lang="en-US" altLang="zh-CN" sz="1600" b="0" dirty="0" err="1">
                <a:latin typeface="Ebrima" panose="02000000000000000000" pitchFamily="2" charset="0"/>
                <a:ea typeface="Ebrima" panose="02000000000000000000" pitchFamily="2" charset="0"/>
                <a:cs typeface="Ebrima" panose="02000000000000000000" pitchFamily="2" charset="0"/>
              </a:rPr>
              <a:t>int</a:t>
            </a:r>
            <a:r>
              <a:rPr lang="en-US" altLang="zh-CN" sz="1600" b="0" dirty="0">
                <a:latin typeface="Ebrima" panose="02000000000000000000" pitchFamily="2" charset="0"/>
                <a:ea typeface="Ebrima" panose="02000000000000000000" pitchFamily="2" charset="0"/>
                <a:cs typeface="Ebrima" panose="02000000000000000000" pitchFamily="2" charset="0"/>
              </a:rPr>
              <a:t> __user *)&amp;</a:t>
            </a:r>
            <a:r>
              <a:rPr lang="en-US" altLang="zh-CN" sz="1600" b="0" dirty="0" err="1">
                <a:latin typeface="Ebrima" panose="02000000000000000000" pitchFamily="2" charset="0"/>
                <a:ea typeface="Ebrima" panose="02000000000000000000" pitchFamily="2" charset="0"/>
                <a:cs typeface="Ebrima" panose="02000000000000000000" pitchFamily="2" charset="0"/>
              </a:rPr>
              <a:t>sc</a:t>
            </a:r>
            <a:r>
              <a:rPr lang="en-US" altLang="zh-CN" sz="1600" b="0" dirty="0">
                <a:latin typeface="Ebrima" panose="02000000000000000000" pitchFamily="2" charset="0"/>
                <a:ea typeface="Ebrima" panose="02000000000000000000" pitchFamily="2" charset="0"/>
                <a:cs typeface="Ebrima" panose="02000000000000000000" pitchFamily="2" charset="0"/>
              </a:rPr>
              <a:t>-&gt;ds);</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put_user_ex</a:t>
            </a:r>
            <a:r>
              <a:rPr lang="en-US" altLang="zh-CN" sz="1600" b="0" dirty="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get_user_seg</a:t>
            </a:r>
            <a:r>
              <a:rPr lang="en-US" altLang="zh-CN" sz="1600" b="0" dirty="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es</a:t>
            </a:r>
            <a:r>
              <a:rPr lang="en-US" altLang="zh-CN" sz="1600" b="0" dirty="0">
                <a:latin typeface="Ebrima" panose="02000000000000000000" pitchFamily="2" charset="0"/>
                <a:ea typeface="Ebrima" panose="02000000000000000000" pitchFamily="2" charset="0"/>
                <a:cs typeface="Ebrima" panose="02000000000000000000" pitchFamily="2" charset="0"/>
              </a:rPr>
              <a:t>), (unsigned </a:t>
            </a:r>
            <a:r>
              <a:rPr lang="en-US" altLang="zh-CN" sz="1600" b="0" dirty="0" err="1">
                <a:latin typeface="Ebrima" panose="02000000000000000000" pitchFamily="2" charset="0"/>
                <a:ea typeface="Ebrima" panose="02000000000000000000" pitchFamily="2" charset="0"/>
                <a:cs typeface="Ebrima" panose="02000000000000000000" pitchFamily="2" charset="0"/>
              </a:rPr>
              <a:t>int</a:t>
            </a:r>
            <a:r>
              <a:rPr lang="en-US" altLang="zh-CN" sz="1600" b="0" dirty="0">
                <a:latin typeface="Ebrima" panose="02000000000000000000" pitchFamily="2" charset="0"/>
                <a:ea typeface="Ebrima" panose="02000000000000000000" pitchFamily="2" charset="0"/>
                <a:cs typeface="Ebrima" panose="02000000000000000000" pitchFamily="2" charset="0"/>
              </a:rPr>
              <a:t> __user *)&amp;</a:t>
            </a:r>
            <a:r>
              <a:rPr lang="en-US" altLang="zh-CN" sz="1600" b="0" dirty="0" err="1">
                <a:latin typeface="Ebrima" panose="02000000000000000000" pitchFamily="2" charset="0"/>
                <a:ea typeface="Ebrima" panose="02000000000000000000" pitchFamily="2" charset="0"/>
                <a:cs typeface="Ebrima" panose="02000000000000000000" pitchFamily="2" charset="0"/>
              </a:rPr>
              <a:t>sc</a:t>
            </a:r>
            <a:r>
              <a:rPr lang="en-US" altLang="zh-CN" sz="1600" b="0" dirty="0">
                <a:latin typeface="Ebrima" panose="02000000000000000000" pitchFamily="2" charset="0"/>
                <a:ea typeface="Ebrima" panose="02000000000000000000" pitchFamily="2" charset="0"/>
                <a:cs typeface="Ebrima" panose="02000000000000000000" pitchFamily="2" charset="0"/>
              </a:rPr>
              <a:t>-&gt;</a:t>
            </a:r>
            <a:r>
              <a:rPr lang="en-US" altLang="zh-CN" sz="1600" b="0" dirty="0" err="1">
                <a:latin typeface="Ebrima" panose="02000000000000000000" pitchFamily="2" charset="0"/>
                <a:ea typeface="Ebrima" panose="02000000000000000000" pitchFamily="2" charset="0"/>
                <a:cs typeface="Ebrima" panose="02000000000000000000" pitchFamily="2" charset="0"/>
              </a:rPr>
              <a:t>es</a:t>
            </a:r>
            <a:r>
              <a:rPr lang="en-US" altLang="zh-CN" sz="1600" b="0" dirty="0" smtClean="0">
                <a:latin typeface="Ebrima" panose="02000000000000000000" pitchFamily="2" charset="0"/>
                <a:ea typeface="Ebrima" panose="02000000000000000000" pitchFamily="2" charset="0"/>
                <a:cs typeface="Ebrima" panose="02000000000000000000" pitchFamily="2" charset="0"/>
              </a:rPr>
              <a:t>);</a:t>
            </a:r>
            <a:endParaRPr lang="en-US" altLang="zh-CN" sz="16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endParaRPr lang="en-US" altLang="zh-CN" sz="1200" b="0" dirty="0" smtClean="0">
              <a:latin typeface="Ebrima" panose="02000000000000000000" pitchFamily="2" charset="0"/>
              <a:ea typeface="Ebrima" panose="02000000000000000000" pitchFamily="2" charset="0"/>
              <a:cs typeface="Ebrima" panose="02000000000000000000" pitchFamily="2" charset="0"/>
            </a:endParaRPr>
          </a:p>
        </p:txBody>
      </p:sp>
      <p:sp>
        <p:nvSpPr>
          <p:cNvPr id="4" name="标题 1"/>
          <p:cNvSpPr>
            <a:spLocks noGrp="1"/>
          </p:cNvSpPr>
          <p:nvPr>
            <p:ph type="title"/>
          </p:nvPr>
        </p:nvSpPr>
        <p:spPr>
          <a:xfrm>
            <a:off x="755650" y="261938"/>
            <a:ext cx="8388350" cy="649287"/>
          </a:xfrm>
        </p:spPr>
        <p:txBody>
          <a:bodyPr/>
          <a:lstStyle/>
          <a:p>
            <a:r>
              <a:rPr lang="en-US" altLang="zh-CN" dirty="0">
                <a:latin typeface="Ebrima" panose="02000000000000000000" pitchFamily="2" charset="0"/>
                <a:ea typeface="Ebrima" panose="02000000000000000000" pitchFamily="2" charset="0"/>
                <a:cs typeface="Ebrima" panose="02000000000000000000" pitchFamily="2" charset="0"/>
              </a:rPr>
              <a:t>ia32_setup_frame -&gt; </a:t>
            </a:r>
            <a:r>
              <a:rPr lang="en-US" altLang="zh-CN" dirty="0" smtClean="0">
                <a:latin typeface="Ebrima" panose="02000000000000000000" pitchFamily="2" charset="0"/>
                <a:ea typeface="Ebrima" panose="02000000000000000000" pitchFamily="2" charset="0"/>
                <a:cs typeface="Ebrima" panose="02000000000000000000" pitchFamily="2" charset="0"/>
              </a:rPr>
              <a:t>ia32_setup_sigcontext</a:t>
            </a:r>
            <a:endParaRPr lang="zh-CN" altLang="en-US" dirty="0"/>
          </a:p>
        </p:txBody>
      </p:sp>
    </p:spTree>
    <p:extLst>
      <p:ext uri="{BB962C8B-B14F-4D97-AF65-F5344CB8AC3E}">
        <p14:creationId xmlns:p14="http://schemas.microsoft.com/office/powerpoint/2010/main" val="2358973500"/>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0113" y="1341437"/>
            <a:ext cx="7856537" cy="5129031"/>
          </a:xfrm>
        </p:spPr>
        <p:txBody>
          <a:bodyPr/>
          <a:lstStyle/>
          <a:p>
            <a:pPr marL="0" indent="0">
              <a:buNone/>
            </a:pPr>
            <a:r>
              <a:rPr lang="en-US" altLang="zh-CN" sz="1600" b="0" dirty="0" smtClean="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put_user_ex</a:t>
            </a:r>
            <a:r>
              <a:rPr lang="en-US" altLang="zh-CN" sz="1600" b="0" dirty="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regs</a:t>
            </a:r>
            <a:r>
              <a:rPr lang="en-US" altLang="zh-CN" sz="1600" b="0" dirty="0">
                <a:latin typeface="Ebrima" panose="02000000000000000000" pitchFamily="2" charset="0"/>
                <a:ea typeface="Ebrima" panose="02000000000000000000" pitchFamily="2" charset="0"/>
                <a:cs typeface="Ebrima" panose="02000000000000000000" pitchFamily="2" charset="0"/>
              </a:rPr>
              <a:t>-&gt;di, &amp;</a:t>
            </a:r>
            <a:r>
              <a:rPr lang="en-US" altLang="zh-CN" sz="1600" b="0" dirty="0" err="1">
                <a:latin typeface="Ebrima" panose="02000000000000000000" pitchFamily="2" charset="0"/>
                <a:ea typeface="Ebrima" panose="02000000000000000000" pitchFamily="2" charset="0"/>
                <a:cs typeface="Ebrima" panose="02000000000000000000" pitchFamily="2" charset="0"/>
              </a:rPr>
              <a:t>sc</a:t>
            </a:r>
            <a:r>
              <a:rPr lang="en-US" altLang="zh-CN" sz="1600" b="0" dirty="0">
                <a:latin typeface="Ebrima" panose="02000000000000000000" pitchFamily="2" charset="0"/>
                <a:ea typeface="Ebrima" panose="02000000000000000000" pitchFamily="2" charset="0"/>
                <a:cs typeface="Ebrima" panose="02000000000000000000" pitchFamily="2" charset="0"/>
              </a:rPr>
              <a:t>-&gt;di);</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put_user_ex</a:t>
            </a:r>
            <a:r>
              <a:rPr lang="en-US" altLang="zh-CN" sz="1600" b="0" dirty="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regs</a:t>
            </a:r>
            <a:r>
              <a:rPr lang="en-US" altLang="zh-CN" sz="1600" b="0" dirty="0">
                <a:latin typeface="Ebrima" panose="02000000000000000000" pitchFamily="2" charset="0"/>
                <a:ea typeface="Ebrima" panose="02000000000000000000" pitchFamily="2" charset="0"/>
                <a:cs typeface="Ebrima" panose="02000000000000000000" pitchFamily="2" charset="0"/>
              </a:rPr>
              <a:t>-&gt;</a:t>
            </a:r>
            <a:r>
              <a:rPr lang="en-US" altLang="zh-CN" sz="1600" b="0" dirty="0" err="1">
                <a:latin typeface="Ebrima" panose="02000000000000000000" pitchFamily="2" charset="0"/>
                <a:ea typeface="Ebrima" panose="02000000000000000000" pitchFamily="2" charset="0"/>
                <a:cs typeface="Ebrima" panose="02000000000000000000" pitchFamily="2" charset="0"/>
              </a:rPr>
              <a:t>si</a:t>
            </a:r>
            <a:r>
              <a:rPr lang="en-US" altLang="zh-CN" sz="1600" b="0" dirty="0">
                <a:latin typeface="Ebrima" panose="02000000000000000000" pitchFamily="2" charset="0"/>
                <a:ea typeface="Ebrima" panose="02000000000000000000" pitchFamily="2" charset="0"/>
                <a:cs typeface="Ebrima" panose="02000000000000000000" pitchFamily="2" charset="0"/>
              </a:rPr>
              <a:t>, &amp;</a:t>
            </a:r>
            <a:r>
              <a:rPr lang="en-US" altLang="zh-CN" sz="1600" b="0" dirty="0" err="1">
                <a:latin typeface="Ebrima" panose="02000000000000000000" pitchFamily="2" charset="0"/>
                <a:ea typeface="Ebrima" panose="02000000000000000000" pitchFamily="2" charset="0"/>
                <a:cs typeface="Ebrima" panose="02000000000000000000" pitchFamily="2" charset="0"/>
              </a:rPr>
              <a:t>sc</a:t>
            </a:r>
            <a:r>
              <a:rPr lang="en-US" altLang="zh-CN" sz="1600" b="0" dirty="0">
                <a:latin typeface="Ebrima" panose="02000000000000000000" pitchFamily="2" charset="0"/>
                <a:ea typeface="Ebrima" panose="02000000000000000000" pitchFamily="2" charset="0"/>
                <a:cs typeface="Ebrima" panose="02000000000000000000" pitchFamily="2" charset="0"/>
              </a:rPr>
              <a:t>-&gt;</a:t>
            </a:r>
            <a:r>
              <a:rPr lang="en-US" altLang="zh-CN" sz="1600" b="0" dirty="0" err="1">
                <a:latin typeface="Ebrima" panose="02000000000000000000" pitchFamily="2" charset="0"/>
                <a:ea typeface="Ebrima" panose="02000000000000000000" pitchFamily="2" charset="0"/>
                <a:cs typeface="Ebrima" panose="02000000000000000000" pitchFamily="2" charset="0"/>
              </a:rPr>
              <a:t>si</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put_user_ex</a:t>
            </a:r>
            <a:r>
              <a:rPr lang="en-US" altLang="zh-CN" sz="1600" b="0" dirty="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regs</a:t>
            </a:r>
            <a:r>
              <a:rPr lang="en-US" altLang="zh-CN" sz="1600" b="0" dirty="0">
                <a:latin typeface="Ebrima" panose="02000000000000000000" pitchFamily="2" charset="0"/>
                <a:ea typeface="Ebrima" panose="02000000000000000000" pitchFamily="2" charset="0"/>
                <a:cs typeface="Ebrima" panose="02000000000000000000" pitchFamily="2" charset="0"/>
              </a:rPr>
              <a:t>-&gt;</a:t>
            </a:r>
            <a:r>
              <a:rPr lang="en-US" altLang="zh-CN" sz="1600" b="0" dirty="0" err="1">
                <a:latin typeface="Ebrima" panose="02000000000000000000" pitchFamily="2" charset="0"/>
                <a:ea typeface="Ebrima" panose="02000000000000000000" pitchFamily="2" charset="0"/>
                <a:cs typeface="Ebrima" panose="02000000000000000000" pitchFamily="2" charset="0"/>
              </a:rPr>
              <a:t>bp</a:t>
            </a:r>
            <a:r>
              <a:rPr lang="en-US" altLang="zh-CN" sz="1600" b="0" dirty="0">
                <a:latin typeface="Ebrima" panose="02000000000000000000" pitchFamily="2" charset="0"/>
                <a:ea typeface="Ebrima" panose="02000000000000000000" pitchFamily="2" charset="0"/>
                <a:cs typeface="Ebrima" panose="02000000000000000000" pitchFamily="2" charset="0"/>
              </a:rPr>
              <a:t>, &amp;</a:t>
            </a:r>
            <a:r>
              <a:rPr lang="en-US" altLang="zh-CN" sz="1600" b="0" dirty="0" err="1">
                <a:latin typeface="Ebrima" panose="02000000000000000000" pitchFamily="2" charset="0"/>
                <a:ea typeface="Ebrima" panose="02000000000000000000" pitchFamily="2" charset="0"/>
                <a:cs typeface="Ebrima" panose="02000000000000000000" pitchFamily="2" charset="0"/>
              </a:rPr>
              <a:t>sc</a:t>
            </a:r>
            <a:r>
              <a:rPr lang="en-US" altLang="zh-CN" sz="1600" b="0" dirty="0">
                <a:latin typeface="Ebrima" panose="02000000000000000000" pitchFamily="2" charset="0"/>
                <a:ea typeface="Ebrima" panose="02000000000000000000" pitchFamily="2" charset="0"/>
                <a:cs typeface="Ebrima" panose="02000000000000000000" pitchFamily="2" charset="0"/>
              </a:rPr>
              <a:t>-&gt;</a:t>
            </a:r>
            <a:r>
              <a:rPr lang="en-US" altLang="zh-CN" sz="1600" b="0" dirty="0" err="1">
                <a:latin typeface="Ebrima" panose="02000000000000000000" pitchFamily="2" charset="0"/>
                <a:ea typeface="Ebrima" panose="02000000000000000000" pitchFamily="2" charset="0"/>
                <a:cs typeface="Ebrima" panose="02000000000000000000" pitchFamily="2" charset="0"/>
              </a:rPr>
              <a:t>bp</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put_user_ex</a:t>
            </a:r>
            <a:r>
              <a:rPr lang="en-US" altLang="zh-CN" sz="1600" b="0" dirty="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regs</a:t>
            </a:r>
            <a:r>
              <a:rPr lang="en-US" altLang="zh-CN" sz="1600" b="0" dirty="0">
                <a:latin typeface="Ebrima" panose="02000000000000000000" pitchFamily="2" charset="0"/>
                <a:ea typeface="Ebrima" panose="02000000000000000000" pitchFamily="2" charset="0"/>
                <a:cs typeface="Ebrima" panose="02000000000000000000" pitchFamily="2" charset="0"/>
              </a:rPr>
              <a:t>-&gt;</a:t>
            </a:r>
            <a:r>
              <a:rPr lang="en-US" altLang="zh-CN" sz="1600" b="0" dirty="0" err="1">
                <a:latin typeface="Ebrima" panose="02000000000000000000" pitchFamily="2" charset="0"/>
                <a:ea typeface="Ebrima" panose="02000000000000000000" pitchFamily="2" charset="0"/>
                <a:cs typeface="Ebrima" panose="02000000000000000000" pitchFamily="2" charset="0"/>
              </a:rPr>
              <a:t>sp</a:t>
            </a:r>
            <a:r>
              <a:rPr lang="en-US" altLang="zh-CN" sz="1600" b="0" dirty="0">
                <a:latin typeface="Ebrima" panose="02000000000000000000" pitchFamily="2" charset="0"/>
                <a:ea typeface="Ebrima" panose="02000000000000000000" pitchFamily="2" charset="0"/>
                <a:cs typeface="Ebrima" panose="02000000000000000000" pitchFamily="2" charset="0"/>
              </a:rPr>
              <a:t>, &amp;</a:t>
            </a:r>
            <a:r>
              <a:rPr lang="en-US" altLang="zh-CN" sz="1600" b="0" dirty="0" err="1">
                <a:latin typeface="Ebrima" panose="02000000000000000000" pitchFamily="2" charset="0"/>
                <a:ea typeface="Ebrima" panose="02000000000000000000" pitchFamily="2" charset="0"/>
                <a:cs typeface="Ebrima" panose="02000000000000000000" pitchFamily="2" charset="0"/>
              </a:rPr>
              <a:t>sc</a:t>
            </a:r>
            <a:r>
              <a:rPr lang="en-US" altLang="zh-CN" sz="1600" b="0" dirty="0">
                <a:latin typeface="Ebrima" panose="02000000000000000000" pitchFamily="2" charset="0"/>
                <a:ea typeface="Ebrima" panose="02000000000000000000" pitchFamily="2" charset="0"/>
                <a:cs typeface="Ebrima" panose="02000000000000000000" pitchFamily="2" charset="0"/>
              </a:rPr>
              <a:t>-&gt;</a:t>
            </a:r>
            <a:r>
              <a:rPr lang="en-US" altLang="zh-CN" sz="1600" b="0" dirty="0" err="1">
                <a:latin typeface="Ebrima" panose="02000000000000000000" pitchFamily="2" charset="0"/>
                <a:ea typeface="Ebrima" panose="02000000000000000000" pitchFamily="2" charset="0"/>
                <a:cs typeface="Ebrima" panose="02000000000000000000" pitchFamily="2" charset="0"/>
              </a:rPr>
              <a:t>sp</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smtClean="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smtClean="0">
                <a:latin typeface="Ebrima" panose="02000000000000000000" pitchFamily="2" charset="0"/>
                <a:ea typeface="Ebrima" panose="02000000000000000000" pitchFamily="2" charset="0"/>
                <a:cs typeface="Ebrima" panose="02000000000000000000" pitchFamily="2" charset="0"/>
              </a:rPr>
              <a:t>		</a:t>
            </a:r>
            <a:r>
              <a:rPr lang="en-US" altLang="zh-CN" sz="1600" b="0" dirty="0" err="1" smtClean="0">
                <a:solidFill>
                  <a:srgbClr val="FF0000"/>
                </a:solidFill>
                <a:latin typeface="Ebrima" panose="02000000000000000000" pitchFamily="2" charset="0"/>
                <a:ea typeface="Ebrima" panose="02000000000000000000" pitchFamily="2" charset="0"/>
                <a:cs typeface="Ebrima" panose="02000000000000000000" pitchFamily="2" charset="0"/>
              </a:rPr>
              <a:t>put_user_ex</a:t>
            </a:r>
            <a:r>
              <a:rPr lang="en-US" altLang="zh-CN" sz="1600" b="0" dirty="0" smtClean="0">
                <a:solidFill>
                  <a:srgbClr val="FF0000"/>
                </a:solidFill>
                <a:latin typeface="Ebrima" panose="02000000000000000000" pitchFamily="2" charset="0"/>
                <a:ea typeface="Ebrima" panose="02000000000000000000" pitchFamily="2" charset="0"/>
                <a:cs typeface="Ebrima" panose="02000000000000000000" pitchFamily="2" charset="0"/>
              </a:rPr>
              <a:t>(</a:t>
            </a:r>
            <a:r>
              <a:rPr lang="en-US" altLang="zh-CN" sz="1600" b="0" dirty="0" err="1" smtClean="0">
                <a:solidFill>
                  <a:srgbClr val="FF0000"/>
                </a:solidFill>
                <a:latin typeface="Ebrima" panose="02000000000000000000" pitchFamily="2" charset="0"/>
                <a:ea typeface="Ebrima" panose="02000000000000000000" pitchFamily="2" charset="0"/>
                <a:cs typeface="Ebrima" panose="02000000000000000000" pitchFamily="2" charset="0"/>
              </a:rPr>
              <a:t>regs</a:t>
            </a:r>
            <a:r>
              <a:rPr lang="en-US" altLang="zh-CN" sz="1600" b="0" dirty="0" smtClean="0">
                <a:solidFill>
                  <a:srgbClr val="FF0000"/>
                </a:solidFill>
                <a:latin typeface="Ebrima" panose="02000000000000000000" pitchFamily="2" charset="0"/>
                <a:ea typeface="Ebrima" panose="02000000000000000000" pitchFamily="2" charset="0"/>
                <a:cs typeface="Ebrima" panose="02000000000000000000" pitchFamily="2" charset="0"/>
              </a:rPr>
              <a:t>-&gt;</a:t>
            </a:r>
            <a:r>
              <a:rPr lang="en-US" altLang="zh-CN" sz="1600" b="0" dirty="0" err="1" smtClean="0">
                <a:solidFill>
                  <a:srgbClr val="FF0000"/>
                </a:solidFill>
                <a:latin typeface="Ebrima" panose="02000000000000000000" pitchFamily="2" charset="0"/>
                <a:ea typeface="Ebrima" panose="02000000000000000000" pitchFamily="2" charset="0"/>
                <a:cs typeface="Ebrima" panose="02000000000000000000" pitchFamily="2" charset="0"/>
              </a:rPr>
              <a:t>ip</a:t>
            </a:r>
            <a:r>
              <a:rPr lang="en-US" altLang="zh-CN" sz="1600" b="0" dirty="0" smtClean="0">
                <a:solidFill>
                  <a:srgbClr val="FF0000"/>
                </a:solidFill>
                <a:latin typeface="Ebrima" panose="02000000000000000000" pitchFamily="2" charset="0"/>
                <a:ea typeface="Ebrima" panose="02000000000000000000" pitchFamily="2" charset="0"/>
                <a:cs typeface="Ebrima" panose="02000000000000000000" pitchFamily="2" charset="0"/>
              </a:rPr>
              <a:t>, &amp;</a:t>
            </a:r>
            <a:r>
              <a:rPr lang="en-US" altLang="zh-CN" sz="1600" b="0" dirty="0" err="1" smtClean="0">
                <a:solidFill>
                  <a:srgbClr val="FF0000"/>
                </a:solidFill>
                <a:latin typeface="Ebrima" panose="02000000000000000000" pitchFamily="2" charset="0"/>
                <a:ea typeface="Ebrima" panose="02000000000000000000" pitchFamily="2" charset="0"/>
                <a:cs typeface="Ebrima" panose="02000000000000000000" pitchFamily="2" charset="0"/>
              </a:rPr>
              <a:t>sc</a:t>
            </a:r>
            <a:r>
              <a:rPr lang="en-US" altLang="zh-CN" sz="1600" b="0" dirty="0" smtClean="0">
                <a:solidFill>
                  <a:srgbClr val="FF0000"/>
                </a:solidFill>
                <a:latin typeface="Ebrima" panose="02000000000000000000" pitchFamily="2" charset="0"/>
                <a:ea typeface="Ebrima" panose="02000000000000000000" pitchFamily="2" charset="0"/>
                <a:cs typeface="Ebrima" panose="02000000000000000000" pitchFamily="2" charset="0"/>
              </a:rPr>
              <a:t>-&gt;</a:t>
            </a:r>
            <a:r>
              <a:rPr lang="en-US" altLang="zh-CN" sz="1600" b="0" dirty="0" err="1" smtClean="0">
                <a:solidFill>
                  <a:srgbClr val="FF0000"/>
                </a:solidFill>
                <a:latin typeface="Ebrima" panose="02000000000000000000" pitchFamily="2" charset="0"/>
                <a:ea typeface="Ebrima" panose="02000000000000000000" pitchFamily="2" charset="0"/>
                <a:cs typeface="Ebrima" panose="02000000000000000000" pitchFamily="2" charset="0"/>
              </a:rPr>
              <a:t>ip</a:t>
            </a:r>
            <a:r>
              <a:rPr lang="en-US" altLang="zh-CN" sz="1600" b="0" dirty="0" smtClean="0">
                <a:solidFill>
                  <a:srgbClr val="FF0000"/>
                </a:solidFill>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solidFill>
                  <a:srgbClr val="FF0000"/>
                </a:solidFill>
                <a:latin typeface="Ebrima" panose="02000000000000000000" pitchFamily="2" charset="0"/>
                <a:ea typeface="Ebrima" panose="02000000000000000000" pitchFamily="2" charset="0"/>
                <a:cs typeface="Ebrima" panose="02000000000000000000" pitchFamily="2" charset="0"/>
              </a:rPr>
              <a:t>		</a:t>
            </a:r>
            <a:r>
              <a:rPr lang="en-US" altLang="zh-CN" sz="1600" b="0" dirty="0" err="1">
                <a:solidFill>
                  <a:srgbClr val="FF0000"/>
                </a:solidFill>
                <a:latin typeface="Ebrima" panose="02000000000000000000" pitchFamily="2" charset="0"/>
                <a:ea typeface="Ebrima" panose="02000000000000000000" pitchFamily="2" charset="0"/>
                <a:cs typeface="Ebrima" panose="02000000000000000000" pitchFamily="2" charset="0"/>
              </a:rPr>
              <a:t>put_user_ex</a:t>
            </a:r>
            <a:r>
              <a:rPr lang="en-US" altLang="zh-CN" sz="1600" b="0" dirty="0">
                <a:solidFill>
                  <a:srgbClr val="FF0000"/>
                </a:solidFill>
                <a:latin typeface="Ebrima" panose="02000000000000000000" pitchFamily="2" charset="0"/>
                <a:ea typeface="Ebrima" panose="02000000000000000000" pitchFamily="2" charset="0"/>
                <a:cs typeface="Ebrima" panose="02000000000000000000" pitchFamily="2" charset="0"/>
              </a:rPr>
              <a:t>(</a:t>
            </a:r>
            <a:r>
              <a:rPr lang="en-US" altLang="zh-CN" sz="1600" b="0" dirty="0" err="1">
                <a:solidFill>
                  <a:srgbClr val="FF0000"/>
                </a:solidFill>
                <a:latin typeface="Ebrima" panose="02000000000000000000" pitchFamily="2" charset="0"/>
                <a:ea typeface="Ebrima" panose="02000000000000000000" pitchFamily="2" charset="0"/>
                <a:cs typeface="Ebrima" panose="02000000000000000000" pitchFamily="2" charset="0"/>
              </a:rPr>
              <a:t>regs</a:t>
            </a:r>
            <a:r>
              <a:rPr lang="en-US" altLang="zh-CN" sz="1600" b="0" dirty="0">
                <a:solidFill>
                  <a:srgbClr val="FF0000"/>
                </a:solidFill>
                <a:latin typeface="Ebrima" panose="02000000000000000000" pitchFamily="2" charset="0"/>
                <a:ea typeface="Ebrima" panose="02000000000000000000" pitchFamily="2" charset="0"/>
                <a:cs typeface="Ebrima" panose="02000000000000000000" pitchFamily="2" charset="0"/>
              </a:rPr>
              <a:t>-&gt;</a:t>
            </a:r>
            <a:r>
              <a:rPr lang="en-US" altLang="zh-CN" sz="1600" b="0" dirty="0" err="1">
                <a:solidFill>
                  <a:srgbClr val="FF0000"/>
                </a:solidFill>
                <a:latin typeface="Ebrima" panose="02000000000000000000" pitchFamily="2" charset="0"/>
                <a:ea typeface="Ebrima" panose="02000000000000000000" pitchFamily="2" charset="0"/>
                <a:cs typeface="Ebrima" panose="02000000000000000000" pitchFamily="2" charset="0"/>
              </a:rPr>
              <a:t>cs</a:t>
            </a:r>
            <a:r>
              <a:rPr lang="en-US" altLang="zh-CN" sz="1600" b="0" dirty="0">
                <a:solidFill>
                  <a:srgbClr val="FF0000"/>
                </a:solidFill>
                <a:latin typeface="Ebrima" panose="02000000000000000000" pitchFamily="2" charset="0"/>
                <a:ea typeface="Ebrima" panose="02000000000000000000" pitchFamily="2" charset="0"/>
                <a:cs typeface="Ebrima" panose="02000000000000000000" pitchFamily="2" charset="0"/>
              </a:rPr>
              <a:t>, (unsigned </a:t>
            </a:r>
            <a:r>
              <a:rPr lang="en-US" altLang="zh-CN" sz="1600" b="0" dirty="0" err="1">
                <a:solidFill>
                  <a:srgbClr val="FF0000"/>
                </a:solidFill>
                <a:latin typeface="Ebrima" panose="02000000000000000000" pitchFamily="2" charset="0"/>
                <a:ea typeface="Ebrima" panose="02000000000000000000" pitchFamily="2" charset="0"/>
                <a:cs typeface="Ebrima" panose="02000000000000000000" pitchFamily="2" charset="0"/>
              </a:rPr>
              <a:t>int</a:t>
            </a:r>
            <a:r>
              <a:rPr lang="en-US" altLang="zh-CN" sz="1600" b="0" dirty="0">
                <a:solidFill>
                  <a:srgbClr val="FF0000"/>
                </a:solidFill>
                <a:latin typeface="Ebrima" panose="02000000000000000000" pitchFamily="2" charset="0"/>
                <a:ea typeface="Ebrima" panose="02000000000000000000" pitchFamily="2" charset="0"/>
                <a:cs typeface="Ebrima" panose="02000000000000000000" pitchFamily="2" charset="0"/>
              </a:rPr>
              <a:t> __user *)&amp;</a:t>
            </a:r>
            <a:r>
              <a:rPr lang="en-US" altLang="zh-CN" sz="1600" b="0" dirty="0" err="1">
                <a:solidFill>
                  <a:srgbClr val="FF0000"/>
                </a:solidFill>
                <a:latin typeface="Ebrima" panose="02000000000000000000" pitchFamily="2" charset="0"/>
                <a:ea typeface="Ebrima" panose="02000000000000000000" pitchFamily="2" charset="0"/>
                <a:cs typeface="Ebrima" panose="02000000000000000000" pitchFamily="2" charset="0"/>
              </a:rPr>
              <a:t>sc</a:t>
            </a:r>
            <a:r>
              <a:rPr lang="en-US" altLang="zh-CN" sz="1600" b="0" dirty="0">
                <a:solidFill>
                  <a:srgbClr val="FF0000"/>
                </a:solidFill>
                <a:latin typeface="Ebrima" panose="02000000000000000000" pitchFamily="2" charset="0"/>
                <a:ea typeface="Ebrima" panose="02000000000000000000" pitchFamily="2" charset="0"/>
                <a:cs typeface="Ebrima" panose="02000000000000000000" pitchFamily="2" charset="0"/>
              </a:rPr>
              <a:t>-&gt;</a:t>
            </a:r>
            <a:r>
              <a:rPr lang="en-US" altLang="zh-CN" sz="1600" b="0" dirty="0" err="1">
                <a:solidFill>
                  <a:srgbClr val="FF0000"/>
                </a:solidFill>
                <a:latin typeface="Ebrima" panose="02000000000000000000" pitchFamily="2" charset="0"/>
                <a:ea typeface="Ebrima" panose="02000000000000000000" pitchFamily="2" charset="0"/>
                <a:cs typeface="Ebrima" panose="02000000000000000000" pitchFamily="2" charset="0"/>
              </a:rPr>
              <a:t>cs</a:t>
            </a:r>
            <a:r>
              <a:rPr lang="en-US" altLang="zh-CN" sz="1600" b="0" dirty="0">
                <a:solidFill>
                  <a:srgbClr val="FF0000"/>
                </a:solidFill>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put_user_ex</a:t>
            </a:r>
            <a:r>
              <a:rPr lang="en-US" altLang="zh-CN" sz="1600" b="0" dirty="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regs</a:t>
            </a:r>
            <a:r>
              <a:rPr lang="en-US" altLang="zh-CN" sz="1600" b="0" dirty="0">
                <a:latin typeface="Ebrima" panose="02000000000000000000" pitchFamily="2" charset="0"/>
                <a:ea typeface="Ebrima" panose="02000000000000000000" pitchFamily="2" charset="0"/>
                <a:cs typeface="Ebrima" panose="02000000000000000000" pitchFamily="2" charset="0"/>
              </a:rPr>
              <a:t>-&gt;flags, &amp;</a:t>
            </a:r>
            <a:r>
              <a:rPr lang="en-US" altLang="zh-CN" sz="1600" b="0" dirty="0" err="1">
                <a:latin typeface="Ebrima" panose="02000000000000000000" pitchFamily="2" charset="0"/>
                <a:ea typeface="Ebrima" panose="02000000000000000000" pitchFamily="2" charset="0"/>
                <a:cs typeface="Ebrima" panose="02000000000000000000" pitchFamily="2" charset="0"/>
              </a:rPr>
              <a:t>sc</a:t>
            </a:r>
            <a:r>
              <a:rPr lang="en-US" altLang="zh-CN" sz="1600" b="0" dirty="0">
                <a:latin typeface="Ebrima" panose="02000000000000000000" pitchFamily="2" charset="0"/>
                <a:ea typeface="Ebrima" panose="02000000000000000000" pitchFamily="2" charset="0"/>
                <a:cs typeface="Ebrima" panose="02000000000000000000" pitchFamily="2" charset="0"/>
              </a:rPr>
              <a:t>-&gt;flags);</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put_user_ex</a:t>
            </a:r>
            <a:r>
              <a:rPr lang="en-US" altLang="zh-CN" sz="1600" b="0" dirty="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regs</a:t>
            </a:r>
            <a:r>
              <a:rPr lang="en-US" altLang="zh-CN" sz="1600" b="0" dirty="0">
                <a:latin typeface="Ebrima" panose="02000000000000000000" pitchFamily="2" charset="0"/>
                <a:ea typeface="Ebrima" panose="02000000000000000000" pitchFamily="2" charset="0"/>
                <a:cs typeface="Ebrima" panose="02000000000000000000" pitchFamily="2" charset="0"/>
              </a:rPr>
              <a:t>-&gt;</a:t>
            </a:r>
            <a:r>
              <a:rPr lang="en-US" altLang="zh-CN" sz="1600" b="0" dirty="0" err="1">
                <a:latin typeface="Ebrima" panose="02000000000000000000" pitchFamily="2" charset="0"/>
                <a:ea typeface="Ebrima" panose="02000000000000000000" pitchFamily="2" charset="0"/>
                <a:cs typeface="Ebrima" panose="02000000000000000000" pitchFamily="2" charset="0"/>
              </a:rPr>
              <a:t>sp</a:t>
            </a:r>
            <a:r>
              <a:rPr lang="en-US" altLang="zh-CN" sz="1600" b="0" dirty="0">
                <a:latin typeface="Ebrima" panose="02000000000000000000" pitchFamily="2" charset="0"/>
                <a:ea typeface="Ebrima" panose="02000000000000000000" pitchFamily="2" charset="0"/>
                <a:cs typeface="Ebrima" panose="02000000000000000000" pitchFamily="2" charset="0"/>
              </a:rPr>
              <a:t>, &amp;</a:t>
            </a:r>
            <a:r>
              <a:rPr lang="en-US" altLang="zh-CN" sz="1600" b="0" dirty="0" err="1">
                <a:latin typeface="Ebrima" panose="02000000000000000000" pitchFamily="2" charset="0"/>
                <a:ea typeface="Ebrima" panose="02000000000000000000" pitchFamily="2" charset="0"/>
                <a:cs typeface="Ebrima" panose="02000000000000000000" pitchFamily="2" charset="0"/>
              </a:rPr>
              <a:t>sc</a:t>
            </a:r>
            <a:r>
              <a:rPr lang="en-US" altLang="zh-CN" sz="1600" b="0" dirty="0">
                <a:latin typeface="Ebrima" panose="02000000000000000000" pitchFamily="2" charset="0"/>
                <a:ea typeface="Ebrima" panose="02000000000000000000" pitchFamily="2" charset="0"/>
                <a:cs typeface="Ebrima" panose="02000000000000000000" pitchFamily="2" charset="0"/>
              </a:rPr>
              <a:t>-&gt;</a:t>
            </a:r>
            <a:r>
              <a:rPr lang="en-US" altLang="zh-CN" sz="1600" b="0" dirty="0" err="1">
                <a:latin typeface="Ebrima" panose="02000000000000000000" pitchFamily="2" charset="0"/>
                <a:ea typeface="Ebrima" panose="02000000000000000000" pitchFamily="2" charset="0"/>
                <a:cs typeface="Ebrima" panose="02000000000000000000" pitchFamily="2" charset="0"/>
              </a:rPr>
              <a:t>sp_at_signal</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put_user_ex</a:t>
            </a:r>
            <a:r>
              <a:rPr lang="en-US" altLang="zh-CN" sz="1600" b="0" dirty="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regs</a:t>
            </a:r>
            <a:r>
              <a:rPr lang="en-US" altLang="zh-CN" sz="1600" b="0" dirty="0">
                <a:latin typeface="Ebrima" panose="02000000000000000000" pitchFamily="2" charset="0"/>
                <a:ea typeface="Ebrima" panose="02000000000000000000" pitchFamily="2" charset="0"/>
                <a:cs typeface="Ebrima" panose="02000000000000000000" pitchFamily="2" charset="0"/>
              </a:rPr>
              <a:t>-&gt;</a:t>
            </a:r>
            <a:r>
              <a:rPr lang="en-US" altLang="zh-CN" sz="1600" b="0" dirty="0" err="1">
                <a:latin typeface="Ebrima" panose="02000000000000000000" pitchFamily="2" charset="0"/>
                <a:ea typeface="Ebrima" panose="02000000000000000000" pitchFamily="2" charset="0"/>
                <a:cs typeface="Ebrima" panose="02000000000000000000" pitchFamily="2" charset="0"/>
              </a:rPr>
              <a:t>ss</a:t>
            </a:r>
            <a:r>
              <a:rPr lang="en-US" altLang="zh-CN" sz="1600" b="0" dirty="0">
                <a:latin typeface="Ebrima" panose="02000000000000000000" pitchFamily="2" charset="0"/>
                <a:ea typeface="Ebrima" panose="02000000000000000000" pitchFamily="2" charset="0"/>
                <a:cs typeface="Ebrima" panose="02000000000000000000" pitchFamily="2" charset="0"/>
              </a:rPr>
              <a:t>, (unsigned </a:t>
            </a:r>
            <a:r>
              <a:rPr lang="en-US" altLang="zh-CN" sz="1600" b="0" dirty="0" err="1">
                <a:latin typeface="Ebrima" panose="02000000000000000000" pitchFamily="2" charset="0"/>
                <a:ea typeface="Ebrima" panose="02000000000000000000" pitchFamily="2" charset="0"/>
                <a:cs typeface="Ebrima" panose="02000000000000000000" pitchFamily="2" charset="0"/>
              </a:rPr>
              <a:t>int</a:t>
            </a:r>
            <a:r>
              <a:rPr lang="en-US" altLang="zh-CN" sz="1600" b="0" dirty="0">
                <a:latin typeface="Ebrima" panose="02000000000000000000" pitchFamily="2" charset="0"/>
                <a:ea typeface="Ebrima" panose="02000000000000000000" pitchFamily="2" charset="0"/>
                <a:cs typeface="Ebrima" panose="02000000000000000000" pitchFamily="2" charset="0"/>
              </a:rPr>
              <a:t> __user *)&amp;</a:t>
            </a:r>
            <a:r>
              <a:rPr lang="en-US" altLang="zh-CN" sz="1600" b="0" dirty="0" err="1">
                <a:latin typeface="Ebrima" panose="02000000000000000000" pitchFamily="2" charset="0"/>
                <a:ea typeface="Ebrima" panose="02000000000000000000" pitchFamily="2" charset="0"/>
                <a:cs typeface="Ebrima" panose="02000000000000000000" pitchFamily="2" charset="0"/>
              </a:rPr>
              <a:t>sc</a:t>
            </a:r>
            <a:r>
              <a:rPr lang="en-US" altLang="zh-CN" sz="1600" b="0" dirty="0">
                <a:latin typeface="Ebrima" panose="02000000000000000000" pitchFamily="2" charset="0"/>
                <a:ea typeface="Ebrima" panose="02000000000000000000" pitchFamily="2" charset="0"/>
                <a:cs typeface="Ebrima" panose="02000000000000000000" pitchFamily="2" charset="0"/>
              </a:rPr>
              <a:t>-&gt;</a:t>
            </a:r>
            <a:r>
              <a:rPr lang="en-US" altLang="zh-CN" sz="1600" b="0" dirty="0" err="1">
                <a:latin typeface="Ebrima" panose="02000000000000000000" pitchFamily="2" charset="0"/>
                <a:ea typeface="Ebrima" panose="02000000000000000000" pitchFamily="2" charset="0"/>
                <a:cs typeface="Ebrima" panose="02000000000000000000" pitchFamily="2" charset="0"/>
              </a:rPr>
              <a:t>ss</a:t>
            </a:r>
            <a:r>
              <a:rPr lang="en-US" altLang="zh-CN" sz="1600" b="0" dirty="0" smtClean="0">
                <a:latin typeface="Ebrima" panose="02000000000000000000" pitchFamily="2" charset="0"/>
                <a:ea typeface="Ebrima" panose="02000000000000000000" pitchFamily="2" charset="0"/>
                <a:cs typeface="Ebrima" panose="02000000000000000000" pitchFamily="2" charset="0"/>
              </a:rPr>
              <a:t>);</a:t>
            </a:r>
            <a:endParaRPr lang="en-US" altLang="zh-CN" sz="16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solidFill>
                  <a:srgbClr val="FF0000"/>
                </a:solidFill>
                <a:latin typeface="Ebrima" panose="02000000000000000000" pitchFamily="2" charset="0"/>
                <a:ea typeface="Ebrima" panose="02000000000000000000" pitchFamily="2" charset="0"/>
                <a:cs typeface="Ebrima" panose="02000000000000000000" pitchFamily="2" charset="0"/>
              </a:rPr>
              <a:t>put_user_ex</a:t>
            </a:r>
            <a:r>
              <a:rPr lang="en-US" altLang="zh-CN" sz="1600" b="0" dirty="0">
                <a:solidFill>
                  <a:srgbClr val="FF0000"/>
                </a:solidFill>
                <a:latin typeface="Ebrima" panose="02000000000000000000" pitchFamily="2" charset="0"/>
                <a:ea typeface="Ebrima" panose="02000000000000000000" pitchFamily="2" charset="0"/>
                <a:cs typeface="Ebrima" panose="02000000000000000000" pitchFamily="2" charset="0"/>
              </a:rPr>
              <a:t>(</a:t>
            </a:r>
            <a:r>
              <a:rPr lang="en-US" altLang="zh-CN" sz="1600" b="0" dirty="0" err="1">
                <a:solidFill>
                  <a:srgbClr val="FF0000"/>
                </a:solidFill>
                <a:latin typeface="Ebrima" panose="02000000000000000000" pitchFamily="2" charset="0"/>
                <a:ea typeface="Ebrima" panose="02000000000000000000" pitchFamily="2" charset="0"/>
                <a:cs typeface="Ebrima" panose="02000000000000000000" pitchFamily="2" charset="0"/>
              </a:rPr>
              <a:t>ptr_to_compat</a:t>
            </a:r>
            <a:r>
              <a:rPr lang="en-US" altLang="zh-CN" sz="1600" b="0" dirty="0">
                <a:solidFill>
                  <a:srgbClr val="FF0000"/>
                </a:solidFill>
                <a:latin typeface="Ebrima" panose="02000000000000000000" pitchFamily="2" charset="0"/>
                <a:ea typeface="Ebrima" panose="02000000000000000000" pitchFamily="2" charset="0"/>
                <a:cs typeface="Ebrima" panose="02000000000000000000" pitchFamily="2" charset="0"/>
              </a:rPr>
              <a:t>(</a:t>
            </a:r>
            <a:r>
              <a:rPr lang="en-US" altLang="zh-CN" sz="1600" b="0" dirty="0" err="1">
                <a:solidFill>
                  <a:srgbClr val="FF0000"/>
                </a:solidFill>
                <a:latin typeface="Ebrima" panose="02000000000000000000" pitchFamily="2" charset="0"/>
                <a:ea typeface="Ebrima" panose="02000000000000000000" pitchFamily="2" charset="0"/>
                <a:cs typeface="Ebrima" panose="02000000000000000000" pitchFamily="2" charset="0"/>
              </a:rPr>
              <a:t>fpstate</a:t>
            </a:r>
            <a:r>
              <a:rPr lang="en-US" altLang="zh-CN" sz="1600" b="0" dirty="0">
                <a:solidFill>
                  <a:srgbClr val="FF0000"/>
                </a:solidFill>
                <a:latin typeface="Ebrima" panose="02000000000000000000" pitchFamily="2" charset="0"/>
                <a:ea typeface="Ebrima" panose="02000000000000000000" pitchFamily="2" charset="0"/>
                <a:cs typeface="Ebrima" panose="02000000000000000000" pitchFamily="2" charset="0"/>
              </a:rPr>
              <a:t>), &amp;</a:t>
            </a:r>
            <a:r>
              <a:rPr lang="en-US" altLang="zh-CN" sz="1600" b="0" dirty="0" err="1">
                <a:solidFill>
                  <a:srgbClr val="FF0000"/>
                </a:solidFill>
                <a:latin typeface="Ebrima" panose="02000000000000000000" pitchFamily="2" charset="0"/>
                <a:ea typeface="Ebrima" panose="02000000000000000000" pitchFamily="2" charset="0"/>
                <a:cs typeface="Ebrima" panose="02000000000000000000" pitchFamily="2" charset="0"/>
              </a:rPr>
              <a:t>sc</a:t>
            </a:r>
            <a:r>
              <a:rPr lang="en-US" altLang="zh-CN" sz="1600" b="0" dirty="0">
                <a:solidFill>
                  <a:srgbClr val="FF0000"/>
                </a:solidFill>
                <a:latin typeface="Ebrima" panose="02000000000000000000" pitchFamily="2" charset="0"/>
                <a:ea typeface="Ebrima" panose="02000000000000000000" pitchFamily="2" charset="0"/>
                <a:cs typeface="Ebrima" panose="02000000000000000000" pitchFamily="2" charset="0"/>
              </a:rPr>
              <a:t>-&gt;</a:t>
            </a:r>
            <a:r>
              <a:rPr lang="en-US" altLang="zh-CN" sz="1600" b="0" dirty="0" err="1">
                <a:solidFill>
                  <a:srgbClr val="FF0000"/>
                </a:solidFill>
                <a:latin typeface="Ebrima" panose="02000000000000000000" pitchFamily="2" charset="0"/>
                <a:ea typeface="Ebrima" panose="02000000000000000000" pitchFamily="2" charset="0"/>
                <a:cs typeface="Ebrima" panose="02000000000000000000" pitchFamily="2" charset="0"/>
              </a:rPr>
              <a:t>fpstate</a:t>
            </a:r>
            <a:r>
              <a:rPr lang="en-US" altLang="zh-CN" sz="1600" b="0" dirty="0" smtClean="0">
                <a:solidFill>
                  <a:srgbClr val="FF0000"/>
                </a:solidFill>
                <a:latin typeface="Ebrima" panose="02000000000000000000" pitchFamily="2" charset="0"/>
                <a:ea typeface="Ebrima" panose="02000000000000000000" pitchFamily="2" charset="0"/>
                <a:cs typeface="Ebrima" panose="02000000000000000000" pitchFamily="2" charset="0"/>
              </a:rPr>
              <a:t>);</a:t>
            </a:r>
            <a:endParaRPr lang="en-US" altLang="zh-CN" sz="1600" b="0" dirty="0">
              <a:solidFill>
                <a:srgbClr val="FF0000"/>
              </a:solidFill>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 non-iBCS2 extensions.. */</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solidFill>
                  <a:srgbClr val="FF0000"/>
                </a:solidFill>
                <a:latin typeface="Ebrima" panose="02000000000000000000" pitchFamily="2" charset="0"/>
                <a:ea typeface="Ebrima" panose="02000000000000000000" pitchFamily="2" charset="0"/>
                <a:cs typeface="Ebrima" panose="02000000000000000000" pitchFamily="2" charset="0"/>
              </a:rPr>
              <a:t>put_user_ex</a:t>
            </a:r>
            <a:r>
              <a:rPr lang="en-US" altLang="zh-CN" sz="1600" b="0" dirty="0">
                <a:solidFill>
                  <a:srgbClr val="FF0000"/>
                </a:solidFill>
                <a:latin typeface="Ebrima" panose="02000000000000000000" pitchFamily="2" charset="0"/>
                <a:ea typeface="Ebrima" panose="02000000000000000000" pitchFamily="2" charset="0"/>
                <a:cs typeface="Ebrima" panose="02000000000000000000" pitchFamily="2" charset="0"/>
              </a:rPr>
              <a:t>(mask, &amp;</a:t>
            </a:r>
            <a:r>
              <a:rPr lang="en-US" altLang="zh-CN" sz="1600" b="0" dirty="0" err="1">
                <a:solidFill>
                  <a:srgbClr val="FF0000"/>
                </a:solidFill>
                <a:latin typeface="Ebrima" panose="02000000000000000000" pitchFamily="2" charset="0"/>
                <a:ea typeface="Ebrima" panose="02000000000000000000" pitchFamily="2" charset="0"/>
                <a:cs typeface="Ebrima" panose="02000000000000000000" pitchFamily="2" charset="0"/>
              </a:rPr>
              <a:t>sc</a:t>
            </a:r>
            <a:r>
              <a:rPr lang="en-US" altLang="zh-CN" sz="1600" b="0" dirty="0">
                <a:solidFill>
                  <a:srgbClr val="FF0000"/>
                </a:solidFill>
                <a:latin typeface="Ebrima" panose="02000000000000000000" pitchFamily="2" charset="0"/>
                <a:ea typeface="Ebrima" panose="02000000000000000000" pitchFamily="2" charset="0"/>
                <a:cs typeface="Ebrima" panose="02000000000000000000" pitchFamily="2" charset="0"/>
              </a:rPr>
              <a:t>-&gt;</a:t>
            </a:r>
            <a:r>
              <a:rPr lang="en-US" altLang="zh-CN" sz="1600" b="0" dirty="0" err="1">
                <a:solidFill>
                  <a:srgbClr val="FF0000"/>
                </a:solidFill>
                <a:latin typeface="Ebrima" panose="02000000000000000000" pitchFamily="2" charset="0"/>
                <a:ea typeface="Ebrima" panose="02000000000000000000" pitchFamily="2" charset="0"/>
                <a:cs typeface="Ebrima" panose="02000000000000000000" pitchFamily="2" charset="0"/>
              </a:rPr>
              <a:t>oldmask</a:t>
            </a:r>
            <a:r>
              <a:rPr lang="en-US" altLang="zh-CN" sz="1600" b="0" dirty="0">
                <a:solidFill>
                  <a:srgbClr val="FF0000"/>
                </a:solidFill>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put_user_ex</a:t>
            </a:r>
            <a:r>
              <a:rPr lang="en-US" altLang="zh-CN" sz="1600" b="0" dirty="0">
                <a:latin typeface="Ebrima" panose="02000000000000000000" pitchFamily="2" charset="0"/>
                <a:ea typeface="Ebrima" panose="02000000000000000000" pitchFamily="2" charset="0"/>
                <a:cs typeface="Ebrima" panose="02000000000000000000" pitchFamily="2" charset="0"/>
              </a:rPr>
              <a:t>(current-&gt;thread.cr2, &amp;</a:t>
            </a:r>
            <a:r>
              <a:rPr lang="en-US" altLang="zh-CN" sz="1600" b="0" dirty="0" err="1">
                <a:latin typeface="Ebrima" panose="02000000000000000000" pitchFamily="2" charset="0"/>
                <a:ea typeface="Ebrima" panose="02000000000000000000" pitchFamily="2" charset="0"/>
                <a:cs typeface="Ebrima" panose="02000000000000000000" pitchFamily="2" charset="0"/>
              </a:rPr>
              <a:t>sc</a:t>
            </a:r>
            <a:r>
              <a:rPr lang="en-US" altLang="zh-CN" sz="1600" b="0" dirty="0">
                <a:latin typeface="Ebrima" panose="02000000000000000000" pitchFamily="2" charset="0"/>
                <a:ea typeface="Ebrima" panose="02000000000000000000" pitchFamily="2" charset="0"/>
                <a:cs typeface="Ebrima" panose="02000000000000000000" pitchFamily="2" charset="0"/>
              </a:rPr>
              <a:t>-&gt;cr2);</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 </a:t>
            </a:r>
            <a:r>
              <a:rPr lang="en-US" altLang="zh-CN" sz="1600" b="0" dirty="0" err="1">
                <a:latin typeface="Ebrima" panose="02000000000000000000" pitchFamily="2" charset="0"/>
                <a:ea typeface="Ebrima" panose="02000000000000000000" pitchFamily="2" charset="0"/>
                <a:cs typeface="Ebrima" panose="02000000000000000000" pitchFamily="2" charset="0"/>
              </a:rPr>
              <a:t>put_user_catch</a:t>
            </a:r>
            <a:r>
              <a:rPr lang="en-US" altLang="zh-CN" sz="1600" b="0" dirty="0">
                <a:latin typeface="Ebrima" panose="02000000000000000000" pitchFamily="2" charset="0"/>
                <a:ea typeface="Ebrima" panose="02000000000000000000" pitchFamily="2" charset="0"/>
                <a:cs typeface="Ebrima" panose="02000000000000000000" pitchFamily="2" charset="0"/>
              </a:rPr>
              <a:t>(err);</a:t>
            </a:r>
          </a:p>
          <a:p>
            <a:pPr marL="0" indent="0">
              <a:buNone/>
            </a:pPr>
            <a:endParaRPr lang="en-US" altLang="zh-CN" sz="16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return err;</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a:t>
            </a:r>
          </a:p>
        </p:txBody>
      </p:sp>
      <p:sp>
        <p:nvSpPr>
          <p:cNvPr id="8" name="标题 1"/>
          <p:cNvSpPr>
            <a:spLocks noGrp="1"/>
          </p:cNvSpPr>
          <p:nvPr>
            <p:ph type="title"/>
          </p:nvPr>
        </p:nvSpPr>
        <p:spPr>
          <a:xfrm>
            <a:off x="755650" y="261938"/>
            <a:ext cx="8388350" cy="649287"/>
          </a:xfrm>
        </p:spPr>
        <p:txBody>
          <a:bodyPr/>
          <a:lstStyle/>
          <a:p>
            <a:r>
              <a:rPr lang="en-US" altLang="zh-CN" dirty="0">
                <a:latin typeface="Ebrima" panose="02000000000000000000" pitchFamily="2" charset="0"/>
                <a:ea typeface="Ebrima" panose="02000000000000000000" pitchFamily="2" charset="0"/>
                <a:cs typeface="Ebrima" panose="02000000000000000000" pitchFamily="2" charset="0"/>
              </a:rPr>
              <a:t>ia32_setup_frame -&gt; </a:t>
            </a:r>
            <a:r>
              <a:rPr lang="en-US" altLang="zh-CN" dirty="0" smtClean="0">
                <a:latin typeface="Ebrima" panose="02000000000000000000" pitchFamily="2" charset="0"/>
                <a:ea typeface="Ebrima" panose="02000000000000000000" pitchFamily="2" charset="0"/>
                <a:cs typeface="Ebrima" panose="02000000000000000000" pitchFamily="2" charset="0"/>
              </a:rPr>
              <a:t>ia32_setup_sigcontext</a:t>
            </a:r>
            <a:endParaRPr lang="zh-CN" altLang="en-US" dirty="0"/>
          </a:p>
        </p:txBody>
      </p:sp>
    </p:spTree>
    <p:extLst>
      <p:ext uri="{BB962C8B-B14F-4D97-AF65-F5344CB8AC3E}">
        <p14:creationId xmlns:p14="http://schemas.microsoft.com/office/powerpoint/2010/main" val="1320001505"/>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900113" y="1341437"/>
            <a:ext cx="8148093" cy="5189991"/>
          </a:xfrm>
        </p:spPr>
        <p:txBody>
          <a:bodyPr/>
          <a:lstStyle/>
          <a:p>
            <a:pPr marL="0" indent="0">
              <a:buNone/>
            </a:pPr>
            <a:r>
              <a:rPr lang="en-US" altLang="zh-CN" sz="1600" b="0" dirty="0" smtClean="0">
                <a:latin typeface="Ebrima" panose="02000000000000000000" pitchFamily="2" charset="0"/>
                <a:ea typeface="Ebrima" panose="02000000000000000000" pitchFamily="2" charset="0"/>
                <a:cs typeface="Ebrima" panose="02000000000000000000" pitchFamily="2" charset="0"/>
              </a:rPr>
              <a:t>if </a:t>
            </a:r>
            <a:r>
              <a:rPr lang="en-US" altLang="zh-CN" sz="1600" b="0" dirty="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ka</a:t>
            </a:r>
            <a:r>
              <a:rPr lang="en-US" altLang="zh-CN" sz="1600" b="0" dirty="0">
                <a:latin typeface="Ebrima" panose="02000000000000000000" pitchFamily="2" charset="0"/>
                <a:ea typeface="Ebrima" panose="02000000000000000000" pitchFamily="2" charset="0"/>
                <a:cs typeface="Ebrima" panose="02000000000000000000" pitchFamily="2" charset="0"/>
              </a:rPr>
              <a:t>-&gt;</a:t>
            </a:r>
            <a:r>
              <a:rPr lang="en-US" altLang="zh-CN" sz="1600" b="0" dirty="0" err="1">
                <a:latin typeface="Ebrima" panose="02000000000000000000" pitchFamily="2" charset="0"/>
                <a:ea typeface="Ebrima" panose="02000000000000000000" pitchFamily="2" charset="0"/>
                <a:cs typeface="Ebrima" panose="02000000000000000000" pitchFamily="2" charset="0"/>
              </a:rPr>
              <a:t>sa.sa_flags</a:t>
            </a:r>
            <a:r>
              <a:rPr lang="en-US" altLang="zh-CN" sz="1600" b="0" dirty="0">
                <a:latin typeface="Ebrima" panose="02000000000000000000" pitchFamily="2" charset="0"/>
                <a:ea typeface="Ebrima" panose="02000000000000000000" pitchFamily="2" charset="0"/>
                <a:cs typeface="Ebrima" panose="02000000000000000000" pitchFamily="2" charset="0"/>
              </a:rPr>
              <a:t> &amp; SA_RESTORER) {</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smtClean="0">
                <a:latin typeface="Ebrima" panose="02000000000000000000" pitchFamily="2" charset="0"/>
                <a:ea typeface="Ebrima" panose="02000000000000000000" pitchFamily="2" charset="0"/>
                <a:cs typeface="Ebrima" panose="02000000000000000000" pitchFamily="2" charset="0"/>
              </a:rPr>
              <a:t>restorer </a:t>
            </a: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ka</a:t>
            </a:r>
            <a:r>
              <a:rPr lang="en-US" altLang="zh-CN" sz="1600" b="0" dirty="0">
                <a:latin typeface="Ebrima" panose="02000000000000000000" pitchFamily="2" charset="0"/>
                <a:ea typeface="Ebrima" panose="02000000000000000000" pitchFamily="2" charset="0"/>
                <a:cs typeface="Ebrima" panose="02000000000000000000" pitchFamily="2" charset="0"/>
              </a:rPr>
              <a:t>-&gt;</a:t>
            </a:r>
            <a:r>
              <a:rPr lang="en-US" altLang="zh-CN" sz="1600" b="0" dirty="0" err="1">
                <a:latin typeface="Ebrima" panose="02000000000000000000" pitchFamily="2" charset="0"/>
                <a:ea typeface="Ebrima" panose="02000000000000000000" pitchFamily="2" charset="0"/>
                <a:cs typeface="Ebrima" panose="02000000000000000000" pitchFamily="2" charset="0"/>
              </a:rPr>
              <a:t>sa.sa_restorer</a:t>
            </a:r>
            <a:r>
              <a:rPr lang="en-US" altLang="zh-CN" sz="1600" b="0" dirty="0" smtClean="0">
                <a:latin typeface="Ebrima" panose="02000000000000000000" pitchFamily="2" charset="0"/>
                <a:ea typeface="Ebrima" panose="02000000000000000000" pitchFamily="2" charset="0"/>
                <a:cs typeface="Ebrima" panose="02000000000000000000" pitchFamily="2" charset="0"/>
              </a:rPr>
              <a:t>;	//</a:t>
            </a:r>
            <a:r>
              <a:rPr lang="zh-CN" altLang="en-US" sz="1600" b="0" dirty="0" smtClean="0">
                <a:latin typeface="Ebrima" panose="02000000000000000000" pitchFamily="2" charset="0"/>
                <a:ea typeface="Ebrima" panose="02000000000000000000" pitchFamily="2" charset="0"/>
                <a:cs typeface="Ebrima" panose="02000000000000000000" pitchFamily="2" charset="0"/>
              </a:rPr>
              <a:t>用户指定的信号处理程序结束后要返回的函数</a:t>
            </a:r>
            <a:endParaRPr lang="en-US" altLang="zh-CN" sz="16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smtClean="0">
                <a:latin typeface="Ebrima" panose="02000000000000000000" pitchFamily="2" charset="0"/>
                <a:ea typeface="Ebrima" panose="02000000000000000000" pitchFamily="2" charset="0"/>
                <a:cs typeface="Ebrima" panose="02000000000000000000" pitchFamily="2" charset="0"/>
              </a:rPr>
              <a:t>} </a:t>
            </a:r>
          </a:p>
          <a:p>
            <a:pPr marL="0" indent="0">
              <a:buNone/>
            </a:pPr>
            <a:r>
              <a:rPr lang="en-US" altLang="zh-CN" sz="1600" b="0" dirty="0" smtClean="0">
                <a:latin typeface="Ebrima" panose="02000000000000000000" pitchFamily="2" charset="0"/>
                <a:ea typeface="Ebrima" panose="02000000000000000000" pitchFamily="2" charset="0"/>
                <a:cs typeface="Ebrima" panose="02000000000000000000" pitchFamily="2" charset="0"/>
              </a:rPr>
              <a:t>else {</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smtClean="0">
                <a:latin typeface="Ebrima" panose="02000000000000000000" pitchFamily="2" charset="0"/>
                <a:ea typeface="Ebrima" panose="02000000000000000000" pitchFamily="2" charset="0"/>
                <a:cs typeface="Ebrima" panose="02000000000000000000" pitchFamily="2" charset="0"/>
              </a:rPr>
              <a:t>//</a:t>
            </a:r>
            <a:r>
              <a:rPr lang="zh-CN" altLang="en-US" sz="1600" b="0" dirty="0" smtClean="0">
                <a:latin typeface="Ebrima" panose="02000000000000000000" pitchFamily="2" charset="0"/>
                <a:ea typeface="Ebrima" panose="02000000000000000000" pitchFamily="2" charset="0"/>
                <a:cs typeface="Ebrima" panose="02000000000000000000" pitchFamily="2" charset="0"/>
              </a:rPr>
              <a:t>如果存在那个所有进程共享的</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vsyscall</a:t>
            </a:r>
            <a:r>
              <a:rPr lang="zh-CN" altLang="en-US" sz="1600" b="0" dirty="0" smtClean="0">
                <a:latin typeface="Ebrima" panose="02000000000000000000" pitchFamily="2" charset="0"/>
                <a:ea typeface="Ebrima" panose="02000000000000000000" pitchFamily="2" charset="0"/>
                <a:cs typeface="Ebrima" panose="02000000000000000000" pitchFamily="2" charset="0"/>
              </a:rPr>
              <a:t>页，就指向它</a:t>
            </a:r>
            <a:endParaRPr lang="en-US" altLang="zh-CN" sz="16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smtClean="0">
                <a:latin typeface="Ebrima" panose="02000000000000000000" pitchFamily="2" charset="0"/>
                <a:ea typeface="Ebrima" panose="02000000000000000000" pitchFamily="2" charset="0"/>
                <a:cs typeface="Ebrima" panose="02000000000000000000" pitchFamily="2" charset="0"/>
              </a:rPr>
              <a:t>if </a:t>
            </a:r>
            <a:r>
              <a:rPr lang="en-US" altLang="zh-CN" sz="1600" b="0" dirty="0">
                <a:latin typeface="Ebrima" panose="02000000000000000000" pitchFamily="2" charset="0"/>
                <a:ea typeface="Ebrima" panose="02000000000000000000" pitchFamily="2" charset="0"/>
                <a:cs typeface="Ebrima" panose="02000000000000000000" pitchFamily="2" charset="0"/>
              </a:rPr>
              <a:t>(current-&gt;mm-&gt;</a:t>
            </a:r>
            <a:r>
              <a:rPr lang="en-US" altLang="zh-CN" sz="1600" b="0" dirty="0" err="1">
                <a:latin typeface="Ebrima" panose="02000000000000000000" pitchFamily="2" charset="0"/>
                <a:ea typeface="Ebrima" panose="02000000000000000000" pitchFamily="2" charset="0"/>
                <a:cs typeface="Ebrima" panose="02000000000000000000" pitchFamily="2" charset="0"/>
              </a:rPr>
              <a:t>context.vdso</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smtClean="0">
                <a:latin typeface="Ebrima" panose="02000000000000000000" pitchFamily="2" charset="0"/>
                <a:ea typeface="Ebrima" panose="02000000000000000000" pitchFamily="2" charset="0"/>
                <a:cs typeface="Ebrima" panose="02000000000000000000" pitchFamily="2" charset="0"/>
              </a:rPr>
              <a:t>	restorer </a:t>
            </a:r>
            <a:r>
              <a:rPr lang="en-US" altLang="zh-CN" sz="1600" b="0" dirty="0">
                <a:latin typeface="Ebrima" panose="02000000000000000000" pitchFamily="2" charset="0"/>
                <a:ea typeface="Ebrima" panose="02000000000000000000" pitchFamily="2" charset="0"/>
                <a:cs typeface="Ebrima" panose="02000000000000000000" pitchFamily="2" charset="0"/>
              </a:rPr>
              <a:t>= VDSO32_SYMBOL(current-&gt;mm-&gt;</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context.vdso,sigreturn</a:t>
            </a:r>
            <a:r>
              <a:rPr lang="en-US" altLang="zh-CN" sz="1600" b="0" dirty="0" smtClean="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smtClean="0">
                <a:latin typeface="Ebrima" panose="02000000000000000000" pitchFamily="2" charset="0"/>
                <a:ea typeface="Ebrima" panose="02000000000000000000" pitchFamily="2" charset="0"/>
                <a:cs typeface="Ebrima" panose="02000000000000000000" pitchFamily="2" charset="0"/>
              </a:rPr>
              <a:t>else	//</a:t>
            </a:r>
            <a:r>
              <a:rPr lang="zh-CN" altLang="en-US" sz="1600" b="0" dirty="0">
                <a:latin typeface="Ebrima" panose="02000000000000000000" pitchFamily="2" charset="0"/>
                <a:ea typeface="Ebrima" panose="02000000000000000000" pitchFamily="2" charset="0"/>
                <a:cs typeface="Ebrima" panose="02000000000000000000" pitchFamily="2" charset="0"/>
              </a:rPr>
              <a:t>如果不存在，就指向帧结构的</a:t>
            </a:r>
            <a:r>
              <a:rPr lang="en-US" altLang="zh-CN" sz="1600" b="0" dirty="0" err="1">
                <a:latin typeface="Ebrima" panose="02000000000000000000" pitchFamily="2" charset="0"/>
                <a:ea typeface="Ebrima" panose="02000000000000000000" pitchFamily="2" charset="0"/>
                <a:cs typeface="Ebrima" panose="02000000000000000000" pitchFamily="2" charset="0"/>
              </a:rPr>
              <a:t>retcode</a:t>
            </a:r>
            <a:r>
              <a:rPr lang="zh-CN" altLang="en-US" sz="1600" b="0" dirty="0">
                <a:latin typeface="Ebrima" panose="02000000000000000000" pitchFamily="2" charset="0"/>
                <a:ea typeface="Ebrima" panose="02000000000000000000" pitchFamily="2" charset="0"/>
                <a:cs typeface="Ebrima" panose="02000000000000000000" pitchFamily="2" charset="0"/>
              </a:rPr>
              <a:t>的位置，</a:t>
            </a:r>
            <a:r>
              <a:rPr lang="en-US" altLang="zh-CN" sz="1600" b="0" dirty="0" err="1">
                <a:latin typeface="Ebrima" panose="02000000000000000000" pitchFamily="2" charset="0"/>
                <a:ea typeface="Ebrima" panose="02000000000000000000" pitchFamily="2" charset="0"/>
                <a:cs typeface="Ebrima" panose="02000000000000000000" pitchFamily="2" charset="0"/>
              </a:rPr>
              <a:t>retcode</a:t>
            </a:r>
            <a:r>
              <a:rPr lang="zh-CN" altLang="en-US" sz="1600" b="0" dirty="0">
                <a:latin typeface="Ebrima" panose="02000000000000000000" pitchFamily="2" charset="0"/>
                <a:ea typeface="Ebrima" panose="02000000000000000000" pitchFamily="2" charset="0"/>
                <a:cs typeface="Ebrima" panose="02000000000000000000" pitchFamily="2" charset="0"/>
              </a:rPr>
              <a:t>为</a:t>
            </a:r>
            <a:r>
              <a:rPr lang="en-US" altLang="zh-CN" sz="1600" b="0" dirty="0">
                <a:latin typeface="Ebrima" panose="02000000000000000000" pitchFamily="2" charset="0"/>
                <a:ea typeface="Ebrima" panose="02000000000000000000" pitchFamily="2" charset="0"/>
                <a:cs typeface="Ebrima" panose="02000000000000000000" pitchFamily="2" charset="0"/>
              </a:rPr>
              <a:t>8</a:t>
            </a:r>
            <a:r>
              <a:rPr lang="zh-CN" altLang="en-US" sz="1600" b="0" dirty="0" smtClean="0">
                <a:latin typeface="Ebrima" panose="02000000000000000000" pitchFamily="2" charset="0"/>
                <a:ea typeface="Ebrima" panose="02000000000000000000" pitchFamily="2" charset="0"/>
                <a:cs typeface="Ebrima" panose="02000000000000000000" pitchFamily="2" charset="0"/>
              </a:rPr>
              <a:t>字节</a:t>
            </a:r>
            <a:endParaRPr lang="en-US" altLang="zh-CN" sz="1600" b="0" dirty="0" smtClean="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smtClean="0">
                <a:latin typeface="Ebrima" panose="02000000000000000000" pitchFamily="2" charset="0"/>
                <a:ea typeface="Ebrima" panose="02000000000000000000" pitchFamily="2" charset="0"/>
                <a:cs typeface="Ebrima" panose="02000000000000000000" pitchFamily="2" charset="0"/>
              </a:rPr>
              <a:t>restorer </a:t>
            </a:r>
            <a:r>
              <a:rPr lang="en-US" altLang="zh-CN" sz="1600" b="0" dirty="0">
                <a:latin typeface="Ebrima" panose="02000000000000000000" pitchFamily="2" charset="0"/>
                <a:ea typeface="Ebrima" panose="02000000000000000000" pitchFamily="2" charset="0"/>
                <a:cs typeface="Ebrima" panose="02000000000000000000" pitchFamily="2" charset="0"/>
              </a:rPr>
              <a:t>= &amp;frame-&gt;</a:t>
            </a:r>
            <a:r>
              <a:rPr lang="en-US" altLang="zh-CN" sz="1600" b="0" dirty="0" err="1">
                <a:latin typeface="Ebrima" panose="02000000000000000000" pitchFamily="2" charset="0"/>
                <a:ea typeface="Ebrima" panose="02000000000000000000" pitchFamily="2" charset="0"/>
                <a:cs typeface="Ebrima" panose="02000000000000000000" pitchFamily="2" charset="0"/>
              </a:rPr>
              <a:t>retcode</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smtClean="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err="1">
                <a:latin typeface="Ebrima" panose="02000000000000000000" pitchFamily="2" charset="0"/>
                <a:ea typeface="Ebrima" panose="02000000000000000000" pitchFamily="2" charset="0"/>
                <a:cs typeface="Ebrima" panose="02000000000000000000" pitchFamily="2" charset="0"/>
              </a:rPr>
              <a:t>put_user_try</a:t>
            </a: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smtClean="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smtClean="0">
                <a:latin typeface="Ebrima" panose="02000000000000000000" pitchFamily="2" charset="0"/>
                <a:ea typeface="Ebrima" panose="02000000000000000000" pitchFamily="2" charset="0"/>
                <a:cs typeface="Ebrima" panose="02000000000000000000" pitchFamily="2" charset="0"/>
              </a:rPr>
              <a:t>	//</a:t>
            </a:r>
            <a:r>
              <a:rPr lang="zh-CN" altLang="en-US" sz="1600" b="0" dirty="0" smtClean="0">
                <a:latin typeface="Ebrima" panose="02000000000000000000" pitchFamily="2" charset="0"/>
                <a:ea typeface="Ebrima" panose="02000000000000000000" pitchFamily="2" charset="0"/>
                <a:cs typeface="Ebrima" panose="02000000000000000000" pitchFamily="2" charset="0"/>
              </a:rPr>
              <a:t>把</a:t>
            </a:r>
            <a:r>
              <a:rPr lang="en-US" altLang="zh-CN" sz="1600" b="0" dirty="0" smtClean="0">
                <a:latin typeface="Ebrima" panose="02000000000000000000" pitchFamily="2" charset="0"/>
                <a:ea typeface="Ebrima" panose="02000000000000000000" pitchFamily="2" charset="0"/>
                <a:cs typeface="Ebrima" panose="02000000000000000000" pitchFamily="2" charset="0"/>
              </a:rPr>
              <a:t>restorer</a:t>
            </a:r>
            <a:r>
              <a:rPr lang="zh-CN" altLang="en-US" sz="1600" b="0" dirty="0" smtClean="0">
                <a:latin typeface="Ebrima" panose="02000000000000000000" pitchFamily="2" charset="0"/>
                <a:ea typeface="Ebrima" panose="02000000000000000000" pitchFamily="2" charset="0"/>
                <a:cs typeface="Ebrima" panose="02000000000000000000" pitchFamily="2" charset="0"/>
              </a:rPr>
              <a:t>变量写到用户栈的帧对应的</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pretcode</a:t>
            </a:r>
            <a:r>
              <a:rPr lang="zh-CN" altLang="en-US" sz="1600" b="0" dirty="0" smtClean="0">
                <a:latin typeface="Ebrima" panose="02000000000000000000" pitchFamily="2" charset="0"/>
                <a:ea typeface="Ebrima" panose="02000000000000000000" pitchFamily="2" charset="0"/>
                <a:cs typeface="Ebrima" panose="02000000000000000000" pitchFamily="2" charset="0"/>
              </a:rPr>
              <a:t>位置</a:t>
            </a:r>
            <a:endParaRPr lang="en-US" altLang="zh-CN" sz="16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solidFill>
                  <a:srgbClr val="FF0000"/>
                </a:solidFill>
                <a:latin typeface="Ebrima" panose="02000000000000000000" pitchFamily="2" charset="0"/>
                <a:ea typeface="Ebrima" panose="02000000000000000000" pitchFamily="2" charset="0"/>
                <a:cs typeface="Ebrima" panose="02000000000000000000" pitchFamily="2" charset="0"/>
              </a:rPr>
              <a:t>put_user_ex</a:t>
            </a:r>
            <a:r>
              <a:rPr lang="en-US" altLang="zh-CN" sz="1600" b="0" dirty="0">
                <a:solidFill>
                  <a:srgbClr val="FF0000"/>
                </a:solidFill>
                <a:latin typeface="Ebrima" panose="02000000000000000000" pitchFamily="2" charset="0"/>
                <a:ea typeface="Ebrima" panose="02000000000000000000" pitchFamily="2" charset="0"/>
                <a:cs typeface="Ebrima" panose="02000000000000000000" pitchFamily="2" charset="0"/>
              </a:rPr>
              <a:t>(</a:t>
            </a:r>
            <a:r>
              <a:rPr lang="en-US" altLang="zh-CN" sz="1600" b="0" dirty="0" err="1">
                <a:solidFill>
                  <a:srgbClr val="FF0000"/>
                </a:solidFill>
                <a:latin typeface="Ebrima" panose="02000000000000000000" pitchFamily="2" charset="0"/>
                <a:ea typeface="Ebrima" panose="02000000000000000000" pitchFamily="2" charset="0"/>
                <a:cs typeface="Ebrima" panose="02000000000000000000" pitchFamily="2" charset="0"/>
              </a:rPr>
              <a:t>ptr_to_compat</a:t>
            </a:r>
            <a:r>
              <a:rPr lang="en-US" altLang="zh-CN" sz="1600" b="0" dirty="0">
                <a:solidFill>
                  <a:srgbClr val="FF0000"/>
                </a:solidFill>
                <a:latin typeface="Ebrima" panose="02000000000000000000" pitchFamily="2" charset="0"/>
                <a:ea typeface="Ebrima" panose="02000000000000000000" pitchFamily="2" charset="0"/>
                <a:cs typeface="Ebrima" panose="02000000000000000000" pitchFamily="2" charset="0"/>
              </a:rPr>
              <a:t>(restorer), &amp;frame-&gt;</a:t>
            </a:r>
            <a:r>
              <a:rPr lang="en-US" altLang="zh-CN" sz="1600" b="0" dirty="0" err="1">
                <a:solidFill>
                  <a:srgbClr val="FF0000"/>
                </a:solidFill>
                <a:latin typeface="Ebrima" panose="02000000000000000000" pitchFamily="2" charset="0"/>
                <a:ea typeface="Ebrima" panose="02000000000000000000" pitchFamily="2" charset="0"/>
                <a:cs typeface="Ebrima" panose="02000000000000000000" pitchFamily="2" charset="0"/>
              </a:rPr>
              <a:t>pretcode</a:t>
            </a:r>
            <a:r>
              <a:rPr lang="en-US" altLang="zh-CN" sz="1600" b="0" dirty="0" smtClean="0">
                <a:solidFill>
                  <a:srgbClr val="FF0000"/>
                </a:solidFill>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smtClean="0">
                <a:latin typeface="Ebrima" panose="02000000000000000000" pitchFamily="2" charset="0"/>
                <a:ea typeface="Ebrima" panose="02000000000000000000" pitchFamily="2" charset="0"/>
                <a:cs typeface="Ebrima" panose="02000000000000000000" pitchFamily="2" charset="0"/>
              </a:rPr>
              <a:t>	</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smtClean="0">
                <a:latin typeface="Ebrima" panose="02000000000000000000" pitchFamily="2" charset="0"/>
                <a:ea typeface="Ebrima" panose="02000000000000000000" pitchFamily="2" charset="0"/>
                <a:cs typeface="Ebrima" panose="02000000000000000000" pitchFamily="2" charset="0"/>
              </a:rPr>
              <a:t>	//</a:t>
            </a:r>
            <a:r>
              <a:rPr lang="zh-CN" altLang="en-US" sz="1600" b="0" dirty="0" smtClean="0">
                <a:latin typeface="Ebrima" panose="02000000000000000000" pitchFamily="2" charset="0"/>
                <a:ea typeface="Ebrima" panose="02000000000000000000" pitchFamily="2" charset="0"/>
                <a:cs typeface="Ebrima" panose="02000000000000000000" pitchFamily="2" charset="0"/>
              </a:rPr>
              <a:t>把之前定义的</a:t>
            </a:r>
            <a:r>
              <a:rPr lang="en-US" altLang="zh-CN" sz="1600" b="0" dirty="0" smtClean="0">
                <a:latin typeface="Ebrima" panose="02000000000000000000" pitchFamily="2" charset="0"/>
                <a:ea typeface="Ebrima" panose="02000000000000000000" pitchFamily="2" charset="0"/>
                <a:cs typeface="Ebrima" panose="02000000000000000000" pitchFamily="2" charset="0"/>
              </a:rPr>
              <a:t>code</a:t>
            </a:r>
            <a:r>
              <a:rPr lang="zh-CN" altLang="en-US" sz="1600" b="0" dirty="0" smtClean="0">
                <a:latin typeface="Ebrima" panose="02000000000000000000" pitchFamily="2" charset="0"/>
                <a:ea typeface="Ebrima" panose="02000000000000000000" pitchFamily="2" charset="0"/>
                <a:cs typeface="Ebrima" panose="02000000000000000000" pitchFamily="2" charset="0"/>
              </a:rPr>
              <a:t>变量复制到</a:t>
            </a:r>
            <a:r>
              <a:rPr lang="zh-CN" altLang="en-US" sz="1600" b="0" dirty="0">
                <a:latin typeface="Ebrima" panose="02000000000000000000" pitchFamily="2" charset="0"/>
                <a:ea typeface="Ebrima" panose="02000000000000000000" pitchFamily="2" charset="0"/>
                <a:cs typeface="Ebrima" panose="02000000000000000000" pitchFamily="2" charset="0"/>
              </a:rPr>
              <a:t>帧</a:t>
            </a:r>
            <a:r>
              <a:rPr lang="zh-CN" altLang="en-US" sz="1600" b="0" dirty="0" smtClean="0">
                <a:latin typeface="Ebrima" panose="02000000000000000000" pitchFamily="2" charset="0"/>
                <a:ea typeface="Ebrima" panose="02000000000000000000" pitchFamily="2" charset="0"/>
                <a:cs typeface="Ebrima" panose="02000000000000000000" pitchFamily="2" charset="0"/>
              </a:rPr>
              <a:t>结构的</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retcode</a:t>
            </a:r>
            <a:r>
              <a:rPr lang="zh-CN" altLang="en-US" sz="1600" b="0" dirty="0" smtClean="0">
                <a:latin typeface="Ebrima" panose="02000000000000000000" pitchFamily="2" charset="0"/>
                <a:ea typeface="Ebrima" panose="02000000000000000000" pitchFamily="2" charset="0"/>
                <a:cs typeface="Ebrima" panose="02000000000000000000" pitchFamily="2" charset="0"/>
              </a:rPr>
              <a:t>位置</a:t>
            </a:r>
            <a:endParaRPr lang="en-US" altLang="zh-CN" sz="16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put_user_ex</a:t>
            </a:r>
            <a:r>
              <a:rPr lang="en-US" altLang="zh-CN" sz="1600" b="0" dirty="0">
                <a:latin typeface="Ebrima" panose="02000000000000000000" pitchFamily="2" charset="0"/>
                <a:ea typeface="Ebrima" panose="02000000000000000000" pitchFamily="2" charset="0"/>
                <a:cs typeface="Ebrima" panose="02000000000000000000" pitchFamily="2" charset="0"/>
              </a:rPr>
              <a:t>(*((u64 *)&amp;</a:t>
            </a:r>
            <a:r>
              <a:rPr lang="en-US" altLang="zh-CN" sz="1600" b="0" dirty="0">
                <a:solidFill>
                  <a:srgbClr val="FF0000"/>
                </a:solidFill>
                <a:latin typeface="Ebrima" panose="02000000000000000000" pitchFamily="2" charset="0"/>
                <a:ea typeface="Ebrima" panose="02000000000000000000" pitchFamily="2" charset="0"/>
                <a:cs typeface="Ebrima" panose="02000000000000000000" pitchFamily="2" charset="0"/>
              </a:rPr>
              <a:t>code</a:t>
            </a:r>
            <a:r>
              <a:rPr lang="en-US" altLang="zh-CN" sz="1600" b="0" dirty="0">
                <a:latin typeface="Ebrima" panose="02000000000000000000" pitchFamily="2" charset="0"/>
                <a:ea typeface="Ebrima" panose="02000000000000000000" pitchFamily="2" charset="0"/>
                <a:cs typeface="Ebrima" panose="02000000000000000000" pitchFamily="2" charset="0"/>
              </a:rPr>
              <a:t>), (u64 *)frame-&gt;</a:t>
            </a:r>
            <a:r>
              <a:rPr lang="en-US" altLang="zh-CN" sz="1600" b="0" dirty="0" err="1">
                <a:latin typeface="Ebrima" panose="02000000000000000000" pitchFamily="2" charset="0"/>
                <a:ea typeface="Ebrima" panose="02000000000000000000" pitchFamily="2" charset="0"/>
                <a:cs typeface="Ebrima" panose="02000000000000000000" pitchFamily="2" charset="0"/>
              </a:rPr>
              <a:t>retcode</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 </a:t>
            </a:r>
            <a:r>
              <a:rPr lang="en-US" altLang="zh-CN" sz="1600" b="0" dirty="0" err="1">
                <a:latin typeface="Ebrima" panose="02000000000000000000" pitchFamily="2" charset="0"/>
                <a:ea typeface="Ebrima" panose="02000000000000000000" pitchFamily="2" charset="0"/>
                <a:cs typeface="Ebrima" panose="02000000000000000000" pitchFamily="2" charset="0"/>
              </a:rPr>
              <a:t>put_user_catch</a:t>
            </a:r>
            <a:r>
              <a:rPr lang="en-US" altLang="zh-CN" sz="1600" b="0" dirty="0">
                <a:latin typeface="Ebrima" panose="02000000000000000000" pitchFamily="2" charset="0"/>
                <a:ea typeface="Ebrima" panose="02000000000000000000" pitchFamily="2" charset="0"/>
                <a:cs typeface="Ebrima" panose="02000000000000000000" pitchFamily="2" charset="0"/>
              </a:rPr>
              <a:t>(err);</a:t>
            </a:r>
            <a:endParaRPr lang="zh-CN" altLang="en-US" sz="1600" b="0" dirty="0">
              <a:latin typeface="Ebrima" panose="02000000000000000000" pitchFamily="2" charset="0"/>
              <a:cs typeface="Ebrima" panose="02000000000000000000" pitchFamily="2" charset="0"/>
            </a:endParaRPr>
          </a:p>
        </p:txBody>
      </p:sp>
      <p:sp>
        <p:nvSpPr>
          <p:cNvPr id="9" name="动作按钮: 后退或前一项 8">
            <a:hlinkClick r:id="rId2" action="ppaction://hlinksldjump" highlightClick="1"/>
          </p:cNvPr>
          <p:cNvSpPr/>
          <p:nvPr/>
        </p:nvSpPr>
        <p:spPr bwMode="auto">
          <a:xfrm>
            <a:off x="8449038" y="5617028"/>
            <a:ext cx="444137" cy="409303"/>
          </a:xfrm>
          <a:prstGeom prst="actionButtonBackPrevious">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8" name="标题 1"/>
          <p:cNvSpPr>
            <a:spLocks noGrp="1"/>
          </p:cNvSpPr>
          <p:nvPr>
            <p:ph type="title"/>
          </p:nvPr>
        </p:nvSpPr>
        <p:spPr>
          <a:xfrm>
            <a:off x="755650" y="261938"/>
            <a:ext cx="8137525" cy="649287"/>
          </a:xfrm>
        </p:spPr>
        <p:txBody>
          <a:bodyPr/>
          <a:lstStyle/>
          <a:p>
            <a:r>
              <a:rPr lang="en-US" altLang="zh-CN" dirty="0" err="1">
                <a:latin typeface="Ebrima" panose="02000000000000000000" pitchFamily="2" charset="0"/>
                <a:ea typeface="Ebrima" panose="02000000000000000000" pitchFamily="2" charset="0"/>
                <a:cs typeface="Ebrima" panose="02000000000000000000" pitchFamily="2" charset="0"/>
              </a:rPr>
              <a:t>h</a:t>
            </a:r>
            <a:r>
              <a:rPr lang="en-US" altLang="zh-CN" dirty="0" err="1" smtClean="0">
                <a:latin typeface="Ebrima" panose="02000000000000000000" pitchFamily="2" charset="0"/>
                <a:ea typeface="Ebrima" panose="02000000000000000000" pitchFamily="2" charset="0"/>
                <a:cs typeface="Ebrima" panose="02000000000000000000" pitchFamily="2" charset="0"/>
              </a:rPr>
              <a:t>andle_signal</a:t>
            </a:r>
            <a:r>
              <a:rPr lang="en-US" altLang="zh-CN" dirty="0" smtClean="0">
                <a:latin typeface="Ebrima" panose="02000000000000000000" pitchFamily="2" charset="0"/>
                <a:ea typeface="Ebrima" panose="02000000000000000000" pitchFamily="2" charset="0"/>
                <a:cs typeface="Ebrima" panose="02000000000000000000" pitchFamily="2" charset="0"/>
              </a:rPr>
              <a:t> -&gt; ia32_setup_frame</a:t>
            </a:r>
            <a:endParaRPr lang="zh-CN" altLang="en-US" dirty="0">
              <a:latin typeface="Ebrima" panose="02000000000000000000" pitchFamily="2" charset="0"/>
              <a:ea typeface="黑体" panose="02010609060101010101" pitchFamily="49" charset="-122"/>
              <a:cs typeface="Ebrima" panose="02000000000000000000" pitchFamily="2" charset="0"/>
            </a:endParaRPr>
          </a:p>
        </p:txBody>
      </p:sp>
    </p:spTree>
    <p:extLst>
      <p:ext uri="{BB962C8B-B14F-4D97-AF65-F5344CB8AC3E}">
        <p14:creationId xmlns:p14="http://schemas.microsoft.com/office/powerpoint/2010/main" val="2401250598"/>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信号处理流程</a:t>
            </a:r>
            <a:endParaRPr lang="zh-CN" altLang="en-US" dirty="0">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2"/>
          <a:stretch>
            <a:fillRect/>
          </a:stretch>
        </p:blipFill>
        <p:spPr>
          <a:xfrm>
            <a:off x="383177" y="1715588"/>
            <a:ext cx="8581092" cy="4217942"/>
          </a:xfrm>
          <a:prstGeom prst="rect">
            <a:avLst/>
          </a:prstGeom>
        </p:spPr>
      </p:pic>
    </p:spTree>
    <p:extLst>
      <p:ext uri="{BB962C8B-B14F-4D97-AF65-F5344CB8AC3E}">
        <p14:creationId xmlns:p14="http://schemas.microsoft.com/office/powerpoint/2010/main" val="968559634"/>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1600" b="0" dirty="0" smtClean="0">
                <a:latin typeface="Ebrima" panose="02000000000000000000" pitchFamily="2" charset="0"/>
                <a:ea typeface="Ebrima" panose="02000000000000000000" pitchFamily="2" charset="0"/>
                <a:cs typeface="Ebrima" panose="02000000000000000000" pitchFamily="2" charset="0"/>
              </a:rPr>
              <a:t>	</a:t>
            </a:r>
            <a:endParaRPr lang="zh-CN" altLang="en-US" sz="1600" b="0" dirty="0">
              <a:latin typeface="Ebrima" panose="02000000000000000000" pitchFamily="2" charset="0"/>
              <a:cs typeface="Ebrima" panose="02000000000000000000" pitchFamily="2" charset="0"/>
            </a:endParaRPr>
          </a:p>
        </p:txBody>
      </p:sp>
      <p:sp>
        <p:nvSpPr>
          <p:cNvPr id="8" name="内容占位符 2"/>
          <p:cNvSpPr txBox="1">
            <a:spLocks/>
          </p:cNvSpPr>
          <p:nvPr/>
        </p:nvSpPr>
        <p:spPr bwMode="auto">
          <a:xfrm>
            <a:off x="534353" y="1297895"/>
            <a:ext cx="8209053" cy="527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Font typeface="Wingdings" pitchFamily="2" charset="2"/>
              <a:buChar char="v"/>
              <a:defRPr sz="2800" b="1">
                <a:latin typeface="+mn-lt"/>
                <a:ea typeface="+mn-ea"/>
                <a:cs typeface="+mn-cs"/>
              </a:defRPr>
            </a:lvl1pPr>
            <a:lvl2pPr marL="742950" indent="-285750" algn="l" rtl="0" eaLnBrk="1" fontAlgn="base" hangingPunct="1">
              <a:spcBef>
                <a:spcPct val="20000"/>
              </a:spcBef>
              <a:spcAft>
                <a:spcPct val="0"/>
              </a:spcAft>
              <a:buClr>
                <a:srgbClr val="333399"/>
              </a:buClr>
              <a:buFont typeface="Wingdings" pitchFamily="2" charset="2"/>
              <a:buChar char="Ø"/>
              <a:defRPr sz="2400" b="1">
                <a:latin typeface="+mn-lt"/>
                <a:ea typeface="+mn-ea"/>
              </a:defRPr>
            </a:lvl2pPr>
            <a:lvl3pPr marL="1143000" indent="-228600" algn="l" rtl="0" eaLnBrk="1" fontAlgn="base" hangingPunct="1">
              <a:spcBef>
                <a:spcPct val="20000"/>
              </a:spcBef>
              <a:spcAft>
                <a:spcPct val="0"/>
              </a:spcAft>
              <a:buClr>
                <a:srgbClr val="333399"/>
              </a:buClr>
              <a:buFont typeface="Wingdings" pitchFamily="2" charset="2"/>
              <a:buChar char="l"/>
              <a:defRPr sz="2000" b="1">
                <a:latin typeface="+mn-lt"/>
                <a:ea typeface="+mn-ea"/>
              </a:defRPr>
            </a:lvl3pPr>
            <a:lvl4pPr marL="1600200" indent="-228600" algn="l" rtl="0" eaLnBrk="1" fontAlgn="base" hangingPunct="1">
              <a:spcBef>
                <a:spcPct val="20000"/>
              </a:spcBef>
              <a:spcAft>
                <a:spcPct val="0"/>
              </a:spcAft>
              <a:buClr>
                <a:srgbClr val="333399"/>
              </a:buClr>
              <a:buFont typeface="Wingdings" pitchFamily="2" charset="2"/>
              <a:buChar char="§"/>
              <a:defRPr sz="2000" b="1">
                <a:latin typeface="+mn-lt"/>
                <a:ea typeface="+mn-ea"/>
              </a:defRPr>
            </a:lvl4pPr>
            <a:lvl5pPr marL="2057400" indent="-228600" algn="l" rtl="0" eaLnBrk="1" fontAlgn="base" hangingPunct="1">
              <a:spcBef>
                <a:spcPct val="20000"/>
              </a:spcBef>
              <a:spcAft>
                <a:spcPct val="0"/>
              </a:spcAft>
              <a:buClr>
                <a:srgbClr val="333399"/>
              </a:buClr>
              <a:buChar char="•"/>
              <a:defRPr sz="2000" b="1">
                <a:latin typeface="+mn-lt"/>
                <a:ea typeface="+mn-ea"/>
              </a:defRPr>
            </a:lvl5pPr>
            <a:lvl6pPr marL="2514600" indent="-228600" algn="l" rtl="0" eaLnBrk="1" fontAlgn="base" hangingPunct="1">
              <a:spcBef>
                <a:spcPct val="20000"/>
              </a:spcBef>
              <a:spcAft>
                <a:spcPct val="0"/>
              </a:spcAft>
              <a:buClr>
                <a:srgbClr val="333399"/>
              </a:buClr>
              <a:buChar char="•"/>
              <a:defRPr sz="2000" b="1">
                <a:latin typeface="+mn-lt"/>
                <a:ea typeface="+mn-ea"/>
              </a:defRPr>
            </a:lvl6pPr>
            <a:lvl7pPr marL="2971800" indent="-228600" algn="l" rtl="0" eaLnBrk="1" fontAlgn="base" hangingPunct="1">
              <a:spcBef>
                <a:spcPct val="20000"/>
              </a:spcBef>
              <a:spcAft>
                <a:spcPct val="0"/>
              </a:spcAft>
              <a:buClr>
                <a:srgbClr val="333399"/>
              </a:buClr>
              <a:buChar char="•"/>
              <a:defRPr sz="2000" b="1">
                <a:latin typeface="+mn-lt"/>
                <a:ea typeface="+mn-ea"/>
              </a:defRPr>
            </a:lvl7pPr>
            <a:lvl8pPr marL="3429000" indent="-228600" algn="l" rtl="0" eaLnBrk="1" fontAlgn="base" hangingPunct="1">
              <a:spcBef>
                <a:spcPct val="20000"/>
              </a:spcBef>
              <a:spcAft>
                <a:spcPct val="0"/>
              </a:spcAft>
              <a:buClr>
                <a:srgbClr val="333399"/>
              </a:buClr>
              <a:buChar char="•"/>
              <a:defRPr sz="2000" b="1">
                <a:latin typeface="+mn-lt"/>
                <a:ea typeface="+mn-ea"/>
              </a:defRPr>
            </a:lvl8pPr>
            <a:lvl9pPr marL="3886200" indent="-228600" algn="l" rtl="0" eaLnBrk="1" fontAlgn="base" hangingPunct="1">
              <a:spcBef>
                <a:spcPct val="20000"/>
              </a:spcBef>
              <a:spcAft>
                <a:spcPct val="0"/>
              </a:spcAft>
              <a:buClr>
                <a:srgbClr val="333399"/>
              </a:buClr>
              <a:buChar char="•"/>
              <a:defRPr sz="2000" b="1">
                <a:latin typeface="+mn-lt"/>
                <a:ea typeface="+mn-ea"/>
              </a:defRPr>
            </a:lvl9pPr>
          </a:lstStyle>
          <a:p>
            <a:pPr marL="0" indent="0">
              <a:buNone/>
            </a:pPr>
            <a:r>
              <a:rPr lang="en-US" altLang="zh-CN" sz="1600" b="0" kern="0" dirty="0" smtClean="0">
                <a:solidFill>
                  <a:sysClr val="windowText" lastClr="000000"/>
                </a:solidFill>
                <a:latin typeface="Ebrima" panose="02000000000000000000" pitchFamily="2" charset="0"/>
                <a:cs typeface="Ebrima" panose="02000000000000000000" pitchFamily="2" charset="0"/>
              </a:rPr>
              <a:t>	//</a:t>
            </a:r>
            <a:r>
              <a:rPr lang="zh-CN" altLang="en-US" sz="1600" b="0" kern="0" dirty="0" smtClean="0">
                <a:solidFill>
                  <a:sysClr val="windowText" lastClr="000000"/>
                </a:solidFill>
                <a:latin typeface="Ebrima" panose="02000000000000000000" pitchFamily="2" charset="0"/>
                <a:cs typeface="Ebrima" panose="02000000000000000000" pitchFamily="2" charset="0"/>
              </a:rPr>
              <a:t>内核栈上的</a:t>
            </a:r>
            <a:r>
              <a:rPr lang="en-US" altLang="zh-CN" sz="1600" b="0" kern="0" dirty="0" err="1" smtClean="0">
                <a:solidFill>
                  <a:sysClr val="windowText" lastClr="000000"/>
                </a:solidFill>
                <a:latin typeface="Ebrima" panose="02000000000000000000" pitchFamily="2" charset="0"/>
                <a:cs typeface="Ebrima" panose="02000000000000000000" pitchFamily="2" charset="0"/>
              </a:rPr>
              <a:t>sp</a:t>
            </a:r>
            <a:r>
              <a:rPr lang="zh-CN" altLang="en-US" sz="1600" b="0" kern="0" dirty="0" smtClean="0">
                <a:solidFill>
                  <a:sysClr val="windowText" lastClr="000000"/>
                </a:solidFill>
                <a:latin typeface="Ebrima" panose="02000000000000000000" pitchFamily="2" charset="0"/>
                <a:cs typeface="Ebrima" panose="02000000000000000000" pitchFamily="2" charset="0"/>
              </a:rPr>
              <a:t>指向了</a:t>
            </a:r>
            <a:r>
              <a:rPr lang="en-US" altLang="zh-CN" sz="1600" b="0" kern="0" dirty="0" smtClean="0">
                <a:solidFill>
                  <a:sysClr val="windowText" lastClr="000000"/>
                </a:solidFill>
                <a:latin typeface="Ebrima" panose="02000000000000000000" pitchFamily="2" charset="0"/>
                <a:cs typeface="Ebrima" panose="02000000000000000000" pitchFamily="2" charset="0"/>
              </a:rPr>
              <a:t>frame</a:t>
            </a:r>
            <a:r>
              <a:rPr lang="zh-CN" altLang="en-US" sz="1600" b="0" kern="0" dirty="0" smtClean="0">
                <a:solidFill>
                  <a:sysClr val="windowText" lastClr="000000"/>
                </a:solidFill>
                <a:latin typeface="Ebrima" panose="02000000000000000000" pitchFamily="2" charset="0"/>
                <a:cs typeface="Ebrima" panose="02000000000000000000" pitchFamily="2" charset="0"/>
              </a:rPr>
              <a:t>地址，既信号处理程序使用的栈为</a:t>
            </a:r>
            <a:r>
              <a:rPr lang="en-US" altLang="zh-CN" sz="1600" b="0" kern="0" dirty="0" smtClean="0">
                <a:solidFill>
                  <a:sysClr val="windowText" lastClr="000000"/>
                </a:solidFill>
                <a:latin typeface="Ebrima" panose="02000000000000000000" pitchFamily="2" charset="0"/>
                <a:cs typeface="Ebrima" panose="02000000000000000000" pitchFamily="2" charset="0"/>
              </a:rPr>
              <a:t>frame</a:t>
            </a:r>
            <a:r>
              <a:rPr lang="zh-CN" altLang="en-US" sz="1600" b="0" kern="0" dirty="0" smtClean="0">
                <a:solidFill>
                  <a:sysClr val="windowText" lastClr="000000"/>
                </a:solidFill>
                <a:latin typeface="Ebrima" panose="02000000000000000000" pitchFamily="2" charset="0"/>
                <a:cs typeface="Ebrima" panose="02000000000000000000" pitchFamily="2" charset="0"/>
              </a:rPr>
              <a:t>地址之下</a:t>
            </a:r>
            <a:endParaRPr lang="en-US" altLang="zh-CN" sz="1600" b="0" kern="0" dirty="0" smtClean="0">
              <a:solidFill>
                <a:sysClr val="windowText" lastClr="000000"/>
              </a:solidFill>
              <a:latin typeface="Ebrima" panose="02000000000000000000" pitchFamily="2" charset="0"/>
              <a:cs typeface="Ebrima" panose="02000000000000000000" pitchFamily="2" charset="0"/>
            </a:endParaRPr>
          </a:p>
          <a:p>
            <a:pPr marL="0" indent="0">
              <a:buNone/>
            </a:pPr>
            <a:r>
              <a:rPr lang="en-US" altLang="zh-CN" sz="1600" b="0" kern="0" dirty="0" smtClean="0">
                <a:solidFill>
                  <a:sysClr val="windowText" lastClr="000000"/>
                </a:solidFill>
                <a:latin typeface="Ebrima" panose="02000000000000000000" pitchFamily="2" charset="0"/>
                <a:cs typeface="Ebrima" panose="02000000000000000000" pitchFamily="2" charset="0"/>
              </a:rPr>
              <a:t>	</a:t>
            </a:r>
            <a:r>
              <a:rPr lang="en-US" altLang="zh-CN" sz="1600" b="0" kern="0" dirty="0" err="1" smtClean="0">
                <a:solidFill>
                  <a:srgbClr val="FF0000"/>
                </a:solidFill>
                <a:latin typeface="Ebrima" panose="02000000000000000000" pitchFamily="2" charset="0"/>
                <a:cs typeface="Ebrima" panose="02000000000000000000" pitchFamily="2" charset="0"/>
              </a:rPr>
              <a:t>regs</a:t>
            </a:r>
            <a:r>
              <a:rPr lang="en-US" altLang="zh-CN" sz="1600" b="0" kern="0" dirty="0" smtClean="0">
                <a:solidFill>
                  <a:srgbClr val="FF0000"/>
                </a:solidFill>
                <a:latin typeface="Ebrima" panose="02000000000000000000" pitchFamily="2" charset="0"/>
                <a:cs typeface="Ebrima" panose="02000000000000000000" pitchFamily="2" charset="0"/>
              </a:rPr>
              <a:t>-&gt;</a:t>
            </a:r>
            <a:r>
              <a:rPr lang="en-US" altLang="zh-CN" sz="1600" b="0" kern="0" dirty="0" err="1" smtClean="0">
                <a:solidFill>
                  <a:srgbClr val="FF0000"/>
                </a:solidFill>
                <a:latin typeface="Ebrima" panose="02000000000000000000" pitchFamily="2" charset="0"/>
                <a:cs typeface="Ebrima" panose="02000000000000000000" pitchFamily="2" charset="0"/>
              </a:rPr>
              <a:t>sp</a:t>
            </a:r>
            <a:r>
              <a:rPr lang="en-US" altLang="zh-CN" sz="1600" b="0" kern="0" dirty="0" smtClean="0">
                <a:solidFill>
                  <a:srgbClr val="FF0000"/>
                </a:solidFill>
                <a:latin typeface="Ebrima" panose="02000000000000000000" pitchFamily="2" charset="0"/>
                <a:cs typeface="Ebrima" panose="02000000000000000000" pitchFamily="2" charset="0"/>
              </a:rPr>
              <a:t> = (unsigned long) frame;</a:t>
            </a:r>
          </a:p>
          <a:p>
            <a:pPr marL="0" indent="0">
              <a:buNone/>
            </a:pPr>
            <a:r>
              <a:rPr lang="en-US" altLang="zh-CN" sz="1600" b="0" kern="0" dirty="0">
                <a:solidFill>
                  <a:srgbClr val="FF0000"/>
                </a:solidFill>
                <a:latin typeface="Ebrima" panose="02000000000000000000" pitchFamily="2" charset="0"/>
                <a:cs typeface="Ebrima" panose="02000000000000000000" pitchFamily="2" charset="0"/>
              </a:rPr>
              <a:t>	</a:t>
            </a:r>
            <a:r>
              <a:rPr lang="en-US" altLang="zh-CN" sz="1600" b="0" kern="0" dirty="0" smtClean="0">
                <a:solidFill>
                  <a:schemeClr val="bg2">
                    <a:lumMod val="10000"/>
                  </a:schemeClr>
                </a:solidFill>
                <a:latin typeface="Ebrima" panose="02000000000000000000" pitchFamily="2" charset="0"/>
                <a:cs typeface="Ebrima" panose="02000000000000000000" pitchFamily="2" charset="0"/>
              </a:rPr>
              <a:t>//</a:t>
            </a:r>
            <a:r>
              <a:rPr lang="zh-CN" altLang="en-US" sz="1600" b="0" kern="0" dirty="0" smtClean="0">
                <a:solidFill>
                  <a:schemeClr val="bg2">
                    <a:lumMod val="10000"/>
                  </a:schemeClr>
                </a:solidFill>
                <a:latin typeface="Ebrima" panose="02000000000000000000" pitchFamily="2" charset="0"/>
                <a:cs typeface="Ebrima" panose="02000000000000000000" pitchFamily="2" charset="0"/>
              </a:rPr>
              <a:t>内核栈上的</a:t>
            </a:r>
            <a:r>
              <a:rPr lang="en-US" altLang="zh-CN" sz="1600" b="0" kern="0" dirty="0" err="1" smtClean="0">
                <a:solidFill>
                  <a:schemeClr val="bg2">
                    <a:lumMod val="10000"/>
                  </a:schemeClr>
                </a:solidFill>
                <a:latin typeface="Ebrima" panose="02000000000000000000" pitchFamily="2" charset="0"/>
                <a:cs typeface="Ebrima" panose="02000000000000000000" pitchFamily="2" charset="0"/>
              </a:rPr>
              <a:t>ip</a:t>
            </a:r>
            <a:r>
              <a:rPr lang="zh-CN" altLang="en-US" sz="1600" b="0" kern="0" dirty="0" smtClean="0">
                <a:solidFill>
                  <a:schemeClr val="bg2">
                    <a:lumMod val="10000"/>
                  </a:schemeClr>
                </a:solidFill>
                <a:latin typeface="Ebrima" panose="02000000000000000000" pitchFamily="2" charset="0"/>
                <a:cs typeface="Ebrima" panose="02000000000000000000" pitchFamily="2" charset="0"/>
              </a:rPr>
              <a:t>指向了在</a:t>
            </a:r>
            <a:r>
              <a:rPr lang="en-US" altLang="zh-CN" sz="1600" b="0" kern="0" dirty="0" err="1" smtClean="0">
                <a:solidFill>
                  <a:schemeClr val="bg2">
                    <a:lumMod val="10000"/>
                  </a:schemeClr>
                </a:solidFill>
                <a:latin typeface="Ebrima" panose="02000000000000000000" pitchFamily="2" charset="0"/>
                <a:cs typeface="Ebrima" panose="02000000000000000000" pitchFamily="2" charset="0"/>
              </a:rPr>
              <a:t>sigaction</a:t>
            </a:r>
            <a:r>
              <a:rPr lang="zh-CN" altLang="en-US" sz="1600" b="0" kern="0" dirty="0" smtClean="0">
                <a:solidFill>
                  <a:schemeClr val="bg2">
                    <a:lumMod val="10000"/>
                  </a:schemeClr>
                </a:solidFill>
                <a:latin typeface="Ebrima" panose="02000000000000000000" pitchFamily="2" charset="0"/>
                <a:cs typeface="Ebrima" panose="02000000000000000000" pitchFamily="2" charset="0"/>
              </a:rPr>
              <a:t>注册的用户空间的一个函数</a:t>
            </a:r>
            <a:endParaRPr lang="en-US" altLang="zh-CN" sz="1600" b="0" kern="0" dirty="0" smtClean="0">
              <a:solidFill>
                <a:schemeClr val="bg2">
                  <a:lumMod val="10000"/>
                </a:schemeClr>
              </a:solidFill>
              <a:latin typeface="Ebrima" panose="02000000000000000000" pitchFamily="2" charset="0"/>
              <a:cs typeface="Ebrima" panose="02000000000000000000" pitchFamily="2" charset="0"/>
            </a:endParaRPr>
          </a:p>
          <a:p>
            <a:pPr marL="0" indent="0">
              <a:buNone/>
            </a:pPr>
            <a:r>
              <a:rPr lang="en-US" altLang="zh-CN" sz="1600" b="0" kern="0" dirty="0">
                <a:solidFill>
                  <a:srgbClr val="FF0000"/>
                </a:solidFill>
                <a:latin typeface="Ebrima" panose="02000000000000000000" pitchFamily="2" charset="0"/>
                <a:cs typeface="Ebrima" panose="02000000000000000000" pitchFamily="2" charset="0"/>
              </a:rPr>
              <a:t>	</a:t>
            </a:r>
            <a:r>
              <a:rPr lang="en-US" altLang="zh-CN" sz="1600" b="0" kern="0" dirty="0" err="1" smtClean="0">
                <a:solidFill>
                  <a:srgbClr val="FF0000"/>
                </a:solidFill>
                <a:latin typeface="Ebrima" panose="02000000000000000000" pitchFamily="2" charset="0"/>
                <a:cs typeface="Ebrima" panose="02000000000000000000" pitchFamily="2" charset="0"/>
              </a:rPr>
              <a:t>regs</a:t>
            </a:r>
            <a:r>
              <a:rPr lang="en-US" altLang="zh-CN" sz="1600" b="0" kern="0" dirty="0" smtClean="0">
                <a:solidFill>
                  <a:srgbClr val="FF0000"/>
                </a:solidFill>
                <a:latin typeface="Ebrima" panose="02000000000000000000" pitchFamily="2" charset="0"/>
                <a:cs typeface="Ebrima" panose="02000000000000000000" pitchFamily="2" charset="0"/>
              </a:rPr>
              <a:t>-</a:t>
            </a:r>
            <a:r>
              <a:rPr lang="en-US" altLang="zh-CN" sz="1600" b="0" kern="0" dirty="0">
                <a:solidFill>
                  <a:srgbClr val="FF0000"/>
                </a:solidFill>
                <a:latin typeface="Ebrima" panose="02000000000000000000" pitchFamily="2" charset="0"/>
                <a:cs typeface="Ebrima" panose="02000000000000000000" pitchFamily="2" charset="0"/>
              </a:rPr>
              <a:t>&gt;</a:t>
            </a:r>
            <a:r>
              <a:rPr lang="en-US" altLang="zh-CN" sz="1600" b="0" kern="0" dirty="0" err="1">
                <a:solidFill>
                  <a:srgbClr val="FF0000"/>
                </a:solidFill>
                <a:latin typeface="Ebrima" panose="02000000000000000000" pitchFamily="2" charset="0"/>
                <a:cs typeface="Ebrima" panose="02000000000000000000" pitchFamily="2" charset="0"/>
              </a:rPr>
              <a:t>ip</a:t>
            </a:r>
            <a:r>
              <a:rPr lang="en-US" altLang="zh-CN" sz="1600" b="0" kern="0" dirty="0">
                <a:solidFill>
                  <a:srgbClr val="FF0000"/>
                </a:solidFill>
                <a:latin typeface="Ebrima" panose="02000000000000000000" pitchFamily="2" charset="0"/>
                <a:cs typeface="Ebrima" panose="02000000000000000000" pitchFamily="2" charset="0"/>
              </a:rPr>
              <a:t> = (unsigned long) </a:t>
            </a:r>
            <a:r>
              <a:rPr lang="en-US" altLang="zh-CN" sz="1600" b="0" kern="0" dirty="0" err="1">
                <a:solidFill>
                  <a:srgbClr val="FF0000"/>
                </a:solidFill>
                <a:latin typeface="Ebrima" panose="02000000000000000000" pitchFamily="2" charset="0"/>
                <a:cs typeface="Ebrima" panose="02000000000000000000" pitchFamily="2" charset="0"/>
              </a:rPr>
              <a:t>ka</a:t>
            </a:r>
            <a:r>
              <a:rPr lang="en-US" altLang="zh-CN" sz="1600" b="0" kern="0" dirty="0">
                <a:solidFill>
                  <a:srgbClr val="FF0000"/>
                </a:solidFill>
                <a:latin typeface="Ebrima" panose="02000000000000000000" pitchFamily="2" charset="0"/>
                <a:cs typeface="Ebrima" panose="02000000000000000000" pitchFamily="2" charset="0"/>
              </a:rPr>
              <a:t>-&gt;</a:t>
            </a:r>
            <a:r>
              <a:rPr lang="en-US" altLang="zh-CN" sz="1600" b="0" kern="0" dirty="0" err="1">
                <a:solidFill>
                  <a:srgbClr val="FF0000"/>
                </a:solidFill>
                <a:latin typeface="Ebrima" panose="02000000000000000000" pitchFamily="2" charset="0"/>
                <a:cs typeface="Ebrima" panose="02000000000000000000" pitchFamily="2" charset="0"/>
              </a:rPr>
              <a:t>sa.sa_handler</a:t>
            </a:r>
            <a:r>
              <a:rPr lang="en-US" altLang="zh-CN" sz="1600" b="0" kern="0" dirty="0">
                <a:solidFill>
                  <a:srgbClr val="FF0000"/>
                </a:solidFill>
                <a:latin typeface="Ebrima" panose="02000000000000000000" pitchFamily="2" charset="0"/>
                <a:cs typeface="Ebrima" panose="02000000000000000000" pitchFamily="2" charset="0"/>
              </a:rPr>
              <a:t>;</a:t>
            </a:r>
          </a:p>
          <a:p>
            <a:pPr marL="0" indent="0">
              <a:buNone/>
            </a:pPr>
            <a:endParaRPr lang="en-US" altLang="zh-CN" sz="1600" b="0" kern="0" dirty="0">
              <a:solidFill>
                <a:sysClr val="windowText" lastClr="000000"/>
              </a:solidFill>
              <a:latin typeface="Ebrima" panose="02000000000000000000" pitchFamily="2" charset="0"/>
              <a:cs typeface="Ebrima" panose="02000000000000000000" pitchFamily="2" charset="0"/>
            </a:endParaRPr>
          </a:p>
          <a:p>
            <a:pPr marL="0" indent="0">
              <a:buNone/>
            </a:pPr>
            <a:r>
              <a:rPr lang="en-US" altLang="zh-CN" sz="1600" b="0" kern="0" dirty="0">
                <a:solidFill>
                  <a:sysClr val="windowText" lastClr="000000"/>
                </a:solidFill>
                <a:latin typeface="Ebrima" panose="02000000000000000000" pitchFamily="2" charset="0"/>
                <a:cs typeface="Ebrima" panose="02000000000000000000" pitchFamily="2" charset="0"/>
              </a:rPr>
              <a:t>	/* Make -</a:t>
            </a:r>
            <a:r>
              <a:rPr lang="en-US" altLang="zh-CN" sz="1600" b="0" kern="0" dirty="0" err="1">
                <a:solidFill>
                  <a:sysClr val="windowText" lastClr="000000"/>
                </a:solidFill>
                <a:latin typeface="Ebrima" panose="02000000000000000000" pitchFamily="2" charset="0"/>
                <a:cs typeface="Ebrima" panose="02000000000000000000" pitchFamily="2" charset="0"/>
              </a:rPr>
              <a:t>mregparm</a:t>
            </a:r>
            <a:r>
              <a:rPr lang="en-US" altLang="zh-CN" sz="1600" b="0" kern="0" dirty="0">
                <a:solidFill>
                  <a:sysClr val="windowText" lastClr="000000"/>
                </a:solidFill>
                <a:latin typeface="Ebrima" panose="02000000000000000000" pitchFamily="2" charset="0"/>
                <a:cs typeface="Ebrima" panose="02000000000000000000" pitchFamily="2" charset="0"/>
              </a:rPr>
              <a:t>=3 work */</a:t>
            </a:r>
          </a:p>
          <a:p>
            <a:pPr marL="0" indent="0">
              <a:buNone/>
            </a:pPr>
            <a:r>
              <a:rPr lang="en-US" altLang="zh-CN" sz="1600" b="0" kern="0" dirty="0">
                <a:solidFill>
                  <a:sysClr val="windowText" lastClr="000000"/>
                </a:solidFill>
                <a:latin typeface="Ebrima" panose="02000000000000000000" pitchFamily="2" charset="0"/>
                <a:cs typeface="Ebrima" panose="02000000000000000000" pitchFamily="2" charset="0"/>
              </a:rPr>
              <a:t>	</a:t>
            </a:r>
            <a:r>
              <a:rPr lang="en-US" altLang="zh-CN" sz="1600" b="0" kern="0" dirty="0" err="1">
                <a:solidFill>
                  <a:sysClr val="windowText" lastClr="000000"/>
                </a:solidFill>
                <a:latin typeface="Ebrima" panose="02000000000000000000" pitchFamily="2" charset="0"/>
                <a:cs typeface="Ebrima" panose="02000000000000000000" pitchFamily="2" charset="0"/>
              </a:rPr>
              <a:t>regs</a:t>
            </a:r>
            <a:r>
              <a:rPr lang="en-US" altLang="zh-CN" sz="1600" b="0" kern="0" dirty="0">
                <a:solidFill>
                  <a:sysClr val="windowText" lastClr="000000"/>
                </a:solidFill>
                <a:latin typeface="Ebrima" panose="02000000000000000000" pitchFamily="2" charset="0"/>
                <a:cs typeface="Ebrima" panose="02000000000000000000" pitchFamily="2" charset="0"/>
              </a:rPr>
              <a:t>-&gt;ax = sig;</a:t>
            </a:r>
          </a:p>
          <a:p>
            <a:pPr marL="0" indent="0">
              <a:buNone/>
            </a:pPr>
            <a:r>
              <a:rPr lang="en-US" altLang="zh-CN" sz="1600" b="0" kern="0" dirty="0">
                <a:solidFill>
                  <a:sysClr val="windowText" lastClr="000000"/>
                </a:solidFill>
                <a:latin typeface="Ebrima" panose="02000000000000000000" pitchFamily="2" charset="0"/>
                <a:cs typeface="Ebrima" panose="02000000000000000000" pitchFamily="2" charset="0"/>
              </a:rPr>
              <a:t>	</a:t>
            </a:r>
            <a:r>
              <a:rPr lang="en-US" altLang="zh-CN" sz="1600" b="0" kern="0" dirty="0" err="1">
                <a:solidFill>
                  <a:sysClr val="windowText" lastClr="000000"/>
                </a:solidFill>
                <a:latin typeface="Ebrima" panose="02000000000000000000" pitchFamily="2" charset="0"/>
                <a:cs typeface="Ebrima" panose="02000000000000000000" pitchFamily="2" charset="0"/>
              </a:rPr>
              <a:t>regs</a:t>
            </a:r>
            <a:r>
              <a:rPr lang="en-US" altLang="zh-CN" sz="1600" b="0" kern="0" dirty="0">
                <a:solidFill>
                  <a:sysClr val="windowText" lastClr="000000"/>
                </a:solidFill>
                <a:latin typeface="Ebrima" panose="02000000000000000000" pitchFamily="2" charset="0"/>
                <a:cs typeface="Ebrima" panose="02000000000000000000" pitchFamily="2" charset="0"/>
              </a:rPr>
              <a:t>-&gt;dx = 0;</a:t>
            </a:r>
          </a:p>
          <a:p>
            <a:pPr marL="0" indent="0">
              <a:buNone/>
            </a:pPr>
            <a:r>
              <a:rPr lang="en-US" altLang="zh-CN" sz="1600" b="0" kern="0" dirty="0">
                <a:solidFill>
                  <a:sysClr val="windowText" lastClr="000000"/>
                </a:solidFill>
                <a:latin typeface="Ebrima" panose="02000000000000000000" pitchFamily="2" charset="0"/>
                <a:cs typeface="Ebrima" panose="02000000000000000000" pitchFamily="2" charset="0"/>
              </a:rPr>
              <a:t>	</a:t>
            </a:r>
            <a:r>
              <a:rPr lang="en-US" altLang="zh-CN" sz="1600" b="0" kern="0" dirty="0" err="1">
                <a:solidFill>
                  <a:sysClr val="windowText" lastClr="000000"/>
                </a:solidFill>
                <a:latin typeface="Ebrima" panose="02000000000000000000" pitchFamily="2" charset="0"/>
                <a:cs typeface="Ebrima" panose="02000000000000000000" pitchFamily="2" charset="0"/>
              </a:rPr>
              <a:t>regs</a:t>
            </a:r>
            <a:r>
              <a:rPr lang="en-US" altLang="zh-CN" sz="1600" b="0" kern="0" dirty="0">
                <a:solidFill>
                  <a:sysClr val="windowText" lastClr="000000"/>
                </a:solidFill>
                <a:latin typeface="Ebrima" panose="02000000000000000000" pitchFamily="2" charset="0"/>
                <a:cs typeface="Ebrima" panose="02000000000000000000" pitchFamily="2" charset="0"/>
              </a:rPr>
              <a:t>-&gt;cx = 0</a:t>
            </a:r>
            <a:r>
              <a:rPr lang="en-US" altLang="zh-CN" sz="1600" b="0" kern="0" dirty="0" smtClean="0">
                <a:solidFill>
                  <a:sysClr val="windowText" lastClr="000000"/>
                </a:solidFill>
                <a:latin typeface="Ebrima" panose="02000000000000000000" pitchFamily="2" charset="0"/>
                <a:cs typeface="Ebrima" panose="02000000000000000000" pitchFamily="2" charset="0"/>
              </a:rPr>
              <a:t>;</a:t>
            </a:r>
            <a:endParaRPr lang="en-US" altLang="zh-CN" sz="1600" b="0" kern="0" dirty="0">
              <a:solidFill>
                <a:sysClr val="windowText" lastClr="000000"/>
              </a:solidFill>
              <a:latin typeface="Ebrima" panose="02000000000000000000" pitchFamily="2" charset="0"/>
              <a:cs typeface="Ebrima" panose="02000000000000000000" pitchFamily="2" charset="0"/>
            </a:endParaRPr>
          </a:p>
          <a:p>
            <a:pPr marL="0" indent="0">
              <a:buNone/>
            </a:pPr>
            <a:r>
              <a:rPr lang="en-US" altLang="zh-CN" sz="1600" b="0" kern="0" dirty="0">
                <a:solidFill>
                  <a:sysClr val="windowText" lastClr="000000"/>
                </a:solidFill>
                <a:latin typeface="Ebrima" panose="02000000000000000000" pitchFamily="2" charset="0"/>
                <a:cs typeface="Ebrima" panose="02000000000000000000" pitchFamily="2" charset="0"/>
              </a:rPr>
              <a:t>	</a:t>
            </a:r>
            <a:r>
              <a:rPr lang="en-US" altLang="zh-CN" sz="1600" b="0" kern="0" dirty="0" err="1">
                <a:solidFill>
                  <a:sysClr val="windowText" lastClr="000000"/>
                </a:solidFill>
                <a:latin typeface="Ebrima" panose="02000000000000000000" pitchFamily="2" charset="0"/>
                <a:cs typeface="Ebrima" panose="02000000000000000000" pitchFamily="2" charset="0"/>
              </a:rPr>
              <a:t>loadsegment</a:t>
            </a:r>
            <a:r>
              <a:rPr lang="en-US" altLang="zh-CN" sz="1600" b="0" kern="0" dirty="0">
                <a:solidFill>
                  <a:sysClr val="windowText" lastClr="000000"/>
                </a:solidFill>
                <a:latin typeface="Ebrima" panose="02000000000000000000" pitchFamily="2" charset="0"/>
                <a:cs typeface="Ebrima" panose="02000000000000000000" pitchFamily="2" charset="0"/>
              </a:rPr>
              <a:t>(ds, __USER32_DS);</a:t>
            </a:r>
          </a:p>
          <a:p>
            <a:pPr marL="0" indent="0">
              <a:buNone/>
            </a:pPr>
            <a:r>
              <a:rPr lang="en-US" altLang="zh-CN" sz="1600" b="0" kern="0" dirty="0">
                <a:solidFill>
                  <a:sysClr val="windowText" lastClr="000000"/>
                </a:solidFill>
                <a:latin typeface="Ebrima" panose="02000000000000000000" pitchFamily="2" charset="0"/>
                <a:cs typeface="Ebrima" panose="02000000000000000000" pitchFamily="2" charset="0"/>
              </a:rPr>
              <a:t>	</a:t>
            </a:r>
            <a:r>
              <a:rPr lang="en-US" altLang="zh-CN" sz="1600" b="0" kern="0" dirty="0" err="1">
                <a:solidFill>
                  <a:sysClr val="windowText" lastClr="000000"/>
                </a:solidFill>
                <a:latin typeface="Ebrima" panose="02000000000000000000" pitchFamily="2" charset="0"/>
                <a:cs typeface="Ebrima" panose="02000000000000000000" pitchFamily="2" charset="0"/>
              </a:rPr>
              <a:t>loadsegment</a:t>
            </a:r>
            <a:r>
              <a:rPr lang="en-US" altLang="zh-CN" sz="1600" b="0" kern="0" dirty="0">
                <a:solidFill>
                  <a:sysClr val="windowText" lastClr="000000"/>
                </a:solidFill>
                <a:latin typeface="Ebrima" panose="02000000000000000000" pitchFamily="2" charset="0"/>
                <a:cs typeface="Ebrima" panose="02000000000000000000" pitchFamily="2" charset="0"/>
              </a:rPr>
              <a:t>(</a:t>
            </a:r>
            <a:r>
              <a:rPr lang="en-US" altLang="zh-CN" sz="1600" b="0" kern="0" dirty="0" err="1">
                <a:solidFill>
                  <a:sysClr val="windowText" lastClr="000000"/>
                </a:solidFill>
                <a:latin typeface="Ebrima" panose="02000000000000000000" pitchFamily="2" charset="0"/>
                <a:cs typeface="Ebrima" panose="02000000000000000000" pitchFamily="2" charset="0"/>
              </a:rPr>
              <a:t>es</a:t>
            </a:r>
            <a:r>
              <a:rPr lang="en-US" altLang="zh-CN" sz="1600" b="0" kern="0" dirty="0">
                <a:solidFill>
                  <a:sysClr val="windowText" lastClr="000000"/>
                </a:solidFill>
                <a:latin typeface="Ebrima" panose="02000000000000000000" pitchFamily="2" charset="0"/>
                <a:cs typeface="Ebrima" panose="02000000000000000000" pitchFamily="2" charset="0"/>
              </a:rPr>
              <a:t>, __USER32_DS</a:t>
            </a:r>
            <a:r>
              <a:rPr lang="en-US" altLang="zh-CN" sz="1600" b="0" kern="0" dirty="0" smtClean="0">
                <a:solidFill>
                  <a:sysClr val="windowText" lastClr="000000"/>
                </a:solidFill>
                <a:latin typeface="Ebrima" panose="02000000000000000000" pitchFamily="2" charset="0"/>
                <a:cs typeface="Ebrima" panose="02000000000000000000" pitchFamily="2" charset="0"/>
              </a:rPr>
              <a:t>);</a:t>
            </a:r>
            <a:endParaRPr lang="en-US" altLang="zh-CN" sz="1600" b="0" kern="0" dirty="0">
              <a:solidFill>
                <a:sysClr val="windowText" lastClr="000000"/>
              </a:solidFill>
              <a:latin typeface="Ebrima" panose="02000000000000000000" pitchFamily="2" charset="0"/>
              <a:cs typeface="Ebrima" panose="02000000000000000000" pitchFamily="2" charset="0"/>
            </a:endParaRPr>
          </a:p>
          <a:p>
            <a:pPr marL="0" indent="0">
              <a:buNone/>
            </a:pPr>
            <a:r>
              <a:rPr lang="en-US" altLang="zh-CN" sz="1600" b="0" kern="0" dirty="0">
                <a:solidFill>
                  <a:sysClr val="windowText" lastClr="000000"/>
                </a:solidFill>
                <a:latin typeface="Ebrima" panose="02000000000000000000" pitchFamily="2" charset="0"/>
                <a:cs typeface="Ebrima" panose="02000000000000000000" pitchFamily="2" charset="0"/>
              </a:rPr>
              <a:t>	</a:t>
            </a:r>
            <a:r>
              <a:rPr lang="en-US" altLang="zh-CN" sz="1600" b="0" kern="0" dirty="0" err="1">
                <a:solidFill>
                  <a:sysClr val="windowText" lastClr="000000"/>
                </a:solidFill>
                <a:latin typeface="Ebrima" panose="02000000000000000000" pitchFamily="2" charset="0"/>
                <a:cs typeface="Ebrima" panose="02000000000000000000" pitchFamily="2" charset="0"/>
              </a:rPr>
              <a:t>regs</a:t>
            </a:r>
            <a:r>
              <a:rPr lang="en-US" altLang="zh-CN" sz="1600" b="0" kern="0" dirty="0">
                <a:solidFill>
                  <a:sysClr val="windowText" lastClr="000000"/>
                </a:solidFill>
                <a:latin typeface="Ebrima" panose="02000000000000000000" pitchFamily="2" charset="0"/>
                <a:cs typeface="Ebrima" panose="02000000000000000000" pitchFamily="2" charset="0"/>
              </a:rPr>
              <a:t>-&gt;</a:t>
            </a:r>
            <a:r>
              <a:rPr lang="en-US" altLang="zh-CN" sz="1600" b="0" kern="0" dirty="0" err="1">
                <a:solidFill>
                  <a:sysClr val="windowText" lastClr="000000"/>
                </a:solidFill>
                <a:latin typeface="Ebrima" panose="02000000000000000000" pitchFamily="2" charset="0"/>
                <a:cs typeface="Ebrima" panose="02000000000000000000" pitchFamily="2" charset="0"/>
              </a:rPr>
              <a:t>cs</a:t>
            </a:r>
            <a:r>
              <a:rPr lang="en-US" altLang="zh-CN" sz="1600" b="0" kern="0" dirty="0">
                <a:solidFill>
                  <a:sysClr val="windowText" lastClr="000000"/>
                </a:solidFill>
                <a:latin typeface="Ebrima" panose="02000000000000000000" pitchFamily="2" charset="0"/>
                <a:cs typeface="Ebrima" panose="02000000000000000000" pitchFamily="2" charset="0"/>
              </a:rPr>
              <a:t> = __USER32_CS;</a:t>
            </a:r>
          </a:p>
          <a:p>
            <a:pPr marL="0" indent="0">
              <a:buNone/>
            </a:pPr>
            <a:r>
              <a:rPr lang="en-US" altLang="zh-CN" sz="1600" b="0" kern="0" dirty="0">
                <a:solidFill>
                  <a:sysClr val="windowText" lastClr="000000"/>
                </a:solidFill>
                <a:latin typeface="Ebrima" panose="02000000000000000000" pitchFamily="2" charset="0"/>
                <a:cs typeface="Ebrima" panose="02000000000000000000" pitchFamily="2" charset="0"/>
              </a:rPr>
              <a:t>	</a:t>
            </a:r>
            <a:r>
              <a:rPr lang="en-US" altLang="zh-CN" sz="1600" b="0" kern="0" dirty="0" err="1">
                <a:solidFill>
                  <a:sysClr val="windowText" lastClr="000000"/>
                </a:solidFill>
                <a:latin typeface="Ebrima" panose="02000000000000000000" pitchFamily="2" charset="0"/>
                <a:cs typeface="Ebrima" panose="02000000000000000000" pitchFamily="2" charset="0"/>
              </a:rPr>
              <a:t>regs</a:t>
            </a:r>
            <a:r>
              <a:rPr lang="en-US" altLang="zh-CN" sz="1600" b="0" kern="0" dirty="0">
                <a:solidFill>
                  <a:sysClr val="windowText" lastClr="000000"/>
                </a:solidFill>
                <a:latin typeface="Ebrima" panose="02000000000000000000" pitchFamily="2" charset="0"/>
                <a:cs typeface="Ebrima" panose="02000000000000000000" pitchFamily="2" charset="0"/>
              </a:rPr>
              <a:t>-&gt;</a:t>
            </a:r>
            <a:r>
              <a:rPr lang="en-US" altLang="zh-CN" sz="1600" b="0" kern="0" dirty="0" err="1">
                <a:solidFill>
                  <a:sysClr val="windowText" lastClr="000000"/>
                </a:solidFill>
                <a:latin typeface="Ebrima" panose="02000000000000000000" pitchFamily="2" charset="0"/>
                <a:cs typeface="Ebrima" panose="02000000000000000000" pitchFamily="2" charset="0"/>
              </a:rPr>
              <a:t>ss</a:t>
            </a:r>
            <a:r>
              <a:rPr lang="en-US" altLang="zh-CN" sz="1600" b="0" kern="0" dirty="0">
                <a:solidFill>
                  <a:sysClr val="windowText" lastClr="000000"/>
                </a:solidFill>
                <a:latin typeface="Ebrima" panose="02000000000000000000" pitchFamily="2" charset="0"/>
                <a:cs typeface="Ebrima" panose="02000000000000000000" pitchFamily="2" charset="0"/>
              </a:rPr>
              <a:t> = __USER32_DS</a:t>
            </a:r>
            <a:r>
              <a:rPr lang="en-US" altLang="zh-CN" sz="1600" b="0" kern="0" dirty="0" smtClean="0">
                <a:solidFill>
                  <a:sysClr val="windowText" lastClr="000000"/>
                </a:solidFill>
                <a:latin typeface="Ebrima" panose="02000000000000000000" pitchFamily="2" charset="0"/>
                <a:cs typeface="Ebrima" panose="02000000000000000000" pitchFamily="2" charset="0"/>
              </a:rPr>
              <a:t>;</a:t>
            </a:r>
            <a:endParaRPr lang="en-US" altLang="zh-CN" sz="1600" b="0" kern="0" dirty="0">
              <a:solidFill>
                <a:sysClr val="windowText" lastClr="000000"/>
              </a:solidFill>
              <a:latin typeface="Ebrima" panose="02000000000000000000" pitchFamily="2" charset="0"/>
              <a:cs typeface="Ebrima" panose="02000000000000000000" pitchFamily="2" charset="0"/>
            </a:endParaRPr>
          </a:p>
          <a:p>
            <a:pPr marL="0" indent="0">
              <a:buNone/>
            </a:pPr>
            <a:r>
              <a:rPr lang="en-US" altLang="zh-CN" sz="1600" b="0" kern="0" dirty="0">
                <a:solidFill>
                  <a:sysClr val="windowText" lastClr="000000"/>
                </a:solidFill>
                <a:latin typeface="Ebrima" panose="02000000000000000000" pitchFamily="2" charset="0"/>
                <a:cs typeface="Ebrima" panose="02000000000000000000" pitchFamily="2" charset="0"/>
              </a:rPr>
              <a:t>	return 0;</a:t>
            </a:r>
          </a:p>
          <a:p>
            <a:pPr marL="0" indent="0">
              <a:buNone/>
            </a:pPr>
            <a:r>
              <a:rPr lang="en-US" altLang="zh-CN" sz="1600" b="0" kern="0" dirty="0">
                <a:solidFill>
                  <a:sysClr val="windowText" lastClr="000000"/>
                </a:solidFill>
                <a:latin typeface="Ebrima" panose="02000000000000000000" pitchFamily="2" charset="0"/>
                <a:cs typeface="Ebrima" panose="02000000000000000000" pitchFamily="2" charset="0"/>
              </a:rPr>
              <a:t>}</a:t>
            </a:r>
            <a:endParaRPr lang="en-US" altLang="zh-CN" sz="1600" b="0" kern="0" dirty="0" smtClean="0">
              <a:solidFill>
                <a:sysClr val="windowText" lastClr="000000"/>
              </a:solidFill>
              <a:latin typeface="Ebrima" panose="02000000000000000000" pitchFamily="2" charset="0"/>
              <a:cs typeface="Ebrima" panose="02000000000000000000" pitchFamily="2" charset="0"/>
            </a:endParaRPr>
          </a:p>
        </p:txBody>
      </p:sp>
      <p:sp>
        <p:nvSpPr>
          <p:cNvPr id="9" name="标题 1"/>
          <p:cNvSpPr>
            <a:spLocks noGrp="1"/>
          </p:cNvSpPr>
          <p:nvPr>
            <p:ph type="title"/>
          </p:nvPr>
        </p:nvSpPr>
        <p:spPr>
          <a:xfrm>
            <a:off x="755650" y="261938"/>
            <a:ext cx="8137525" cy="649287"/>
          </a:xfrm>
        </p:spPr>
        <p:txBody>
          <a:bodyPr/>
          <a:lstStyle/>
          <a:p>
            <a:r>
              <a:rPr lang="en-US" altLang="zh-CN" dirty="0" err="1">
                <a:latin typeface="Ebrima" panose="02000000000000000000" pitchFamily="2" charset="0"/>
                <a:ea typeface="Ebrima" panose="02000000000000000000" pitchFamily="2" charset="0"/>
                <a:cs typeface="Ebrima" panose="02000000000000000000" pitchFamily="2" charset="0"/>
              </a:rPr>
              <a:t>h</a:t>
            </a:r>
            <a:r>
              <a:rPr lang="en-US" altLang="zh-CN" dirty="0" err="1" smtClean="0">
                <a:latin typeface="Ebrima" panose="02000000000000000000" pitchFamily="2" charset="0"/>
                <a:ea typeface="Ebrima" panose="02000000000000000000" pitchFamily="2" charset="0"/>
                <a:cs typeface="Ebrima" panose="02000000000000000000" pitchFamily="2" charset="0"/>
              </a:rPr>
              <a:t>andle_signal</a:t>
            </a:r>
            <a:r>
              <a:rPr lang="en-US" altLang="zh-CN" dirty="0" smtClean="0">
                <a:latin typeface="Ebrima" panose="02000000000000000000" pitchFamily="2" charset="0"/>
                <a:ea typeface="Ebrima" panose="02000000000000000000" pitchFamily="2" charset="0"/>
                <a:cs typeface="Ebrima" panose="02000000000000000000" pitchFamily="2" charset="0"/>
              </a:rPr>
              <a:t> -&gt; ia32_setup_frame</a:t>
            </a:r>
            <a:endParaRPr lang="zh-CN" altLang="en-US" dirty="0">
              <a:latin typeface="Ebrima" panose="02000000000000000000" pitchFamily="2" charset="0"/>
              <a:ea typeface="黑体" panose="02010609060101010101" pitchFamily="49" charset="-122"/>
              <a:cs typeface="Ebrima" panose="02000000000000000000" pitchFamily="2" charset="0"/>
            </a:endParaRPr>
          </a:p>
        </p:txBody>
      </p:sp>
    </p:spTree>
    <p:extLst>
      <p:ext uri="{BB962C8B-B14F-4D97-AF65-F5344CB8AC3E}">
        <p14:creationId xmlns:p14="http://schemas.microsoft.com/office/powerpoint/2010/main" val="1249822557"/>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895136549"/>
              </p:ext>
            </p:extLst>
          </p:nvPr>
        </p:nvGraphicFramePr>
        <p:xfrm>
          <a:off x="4484913" y="1936569"/>
          <a:ext cx="2551611" cy="3566160"/>
        </p:xfrm>
        <a:graphic>
          <a:graphicData uri="http://schemas.openxmlformats.org/drawingml/2006/table">
            <a:tbl>
              <a:tblPr>
                <a:tableStyleId>{5C22544A-7EE6-4342-B048-85BDC9FD1C3A}</a:tableStyleId>
              </a:tblPr>
              <a:tblGrid>
                <a:gridCol w="2551611"/>
              </a:tblGrid>
              <a:tr h="370840">
                <a:tc>
                  <a:txBody>
                    <a:bodyPr/>
                    <a:lstStyle/>
                    <a:p>
                      <a:pPr algn="ctr"/>
                      <a:r>
                        <a:rPr lang="zh-CN" altLang="en-US" sz="2000" dirty="0" smtClean="0">
                          <a:solidFill>
                            <a:schemeClr val="bg2">
                              <a:lumMod val="10000"/>
                            </a:schemeClr>
                          </a:solidFill>
                          <a:latin typeface="Ebrima" panose="02000000000000000000" pitchFamily="2" charset="0"/>
                          <a:cs typeface="Ebrima" panose="02000000000000000000" pitchFamily="2" charset="0"/>
                        </a:rPr>
                        <a:t>。。。。。。</a:t>
                      </a:r>
                      <a:endParaRPr lang="zh-CN" altLang="en-US" sz="2000" dirty="0">
                        <a:solidFill>
                          <a:schemeClr val="bg2">
                            <a:lumMod val="10000"/>
                          </a:schemeClr>
                        </a:solidFill>
                        <a:latin typeface="Ebrima" panose="02000000000000000000" pitchFamily="2" charset="0"/>
                        <a:cs typeface="Ebrima" panose="02000000000000000000" pitchFamily="2"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370840">
                <a:tc>
                  <a:txBody>
                    <a:bodyPr/>
                    <a:lstStyle/>
                    <a:p>
                      <a:pPr algn="ctr"/>
                      <a:r>
                        <a:rPr lang="zh-CN" altLang="en-US" sz="2000" dirty="0" smtClean="0">
                          <a:solidFill>
                            <a:schemeClr val="bg2">
                              <a:lumMod val="10000"/>
                            </a:schemeClr>
                          </a:solidFill>
                          <a:latin typeface="Ebrima" panose="02000000000000000000" pitchFamily="2" charset="0"/>
                          <a:cs typeface="Ebrima" panose="02000000000000000000" pitchFamily="2" charset="0"/>
                        </a:rPr>
                        <a:t>浮点寄存器结构体</a:t>
                      </a:r>
                      <a:endParaRPr lang="zh-CN" altLang="en-US" sz="2000" dirty="0">
                        <a:solidFill>
                          <a:schemeClr val="bg2">
                            <a:lumMod val="10000"/>
                          </a:schemeClr>
                        </a:solidFill>
                        <a:latin typeface="Ebrima" panose="02000000000000000000" pitchFamily="2" charset="0"/>
                        <a:cs typeface="Ebrima" panose="02000000000000000000" pitchFamily="2"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370840">
                <a:tc>
                  <a:txBody>
                    <a:bodyPr/>
                    <a:lstStyle/>
                    <a:p>
                      <a:pPr algn="ctr"/>
                      <a:r>
                        <a:rPr lang="en-US" altLang="zh-CN" sz="2000"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retcode</a:t>
                      </a:r>
                      <a:endParaRPr lang="zh-CN" altLang="en-US" sz="2000" dirty="0">
                        <a:solidFill>
                          <a:schemeClr val="bg2">
                            <a:lumMod val="10000"/>
                          </a:schemeClr>
                        </a:solidFill>
                        <a:latin typeface="Ebrima" panose="02000000000000000000" pitchFamily="2" charset="0"/>
                        <a:cs typeface="Ebrima" panose="02000000000000000000" pitchFamily="2"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370840">
                <a:tc>
                  <a:txBody>
                    <a:bodyPr/>
                    <a:lstStyle/>
                    <a:p>
                      <a:pPr algn="ctr"/>
                      <a:r>
                        <a:rPr lang="en-US" altLang="zh-CN" sz="2000"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extramask</a:t>
                      </a:r>
                      <a:endParaRPr lang="zh-CN" altLang="en-US" sz="2000" dirty="0">
                        <a:solidFill>
                          <a:schemeClr val="bg2">
                            <a:lumMod val="10000"/>
                          </a:schemeClr>
                        </a:solidFill>
                        <a:latin typeface="Ebrima" panose="02000000000000000000" pitchFamily="2" charset="0"/>
                        <a:cs typeface="Ebrima" panose="02000000000000000000" pitchFamily="2"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370840">
                <a:tc>
                  <a:txBody>
                    <a:bodyPr/>
                    <a:lstStyle/>
                    <a:p>
                      <a:pPr algn="ctr"/>
                      <a:r>
                        <a:rPr lang="en-US" altLang="zh-CN" sz="2000"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fpstate_unused</a:t>
                      </a:r>
                      <a:endParaRPr lang="zh-CN" altLang="en-US" sz="2000" dirty="0">
                        <a:solidFill>
                          <a:schemeClr val="bg2">
                            <a:lumMod val="10000"/>
                          </a:schemeClr>
                        </a:solidFill>
                        <a:latin typeface="Ebrima" panose="02000000000000000000" pitchFamily="2" charset="0"/>
                        <a:cs typeface="Ebrima" panose="02000000000000000000" pitchFamily="2"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370840">
                <a:tc>
                  <a:txBody>
                    <a:bodyPr/>
                    <a:lstStyle/>
                    <a:p>
                      <a:pPr algn="ctr"/>
                      <a:r>
                        <a:rPr lang="en-US" altLang="zh-CN" sz="2000"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sc</a:t>
                      </a:r>
                      <a:endParaRPr lang="zh-CN" altLang="en-US" sz="2000" dirty="0">
                        <a:solidFill>
                          <a:schemeClr val="bg2">
                            <a:lumMod val="10000"/>
                          </a:schemeClr>
                        </a:solidFill>
                        <a:latin typeface="Ebrima" panose="02000000000000000000" pitchFamily="2" charset="0"/>
                        <a:cs typeface="Ebrima" panose="02000000000000000000" pitchFamily="2"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370840">
                <a:tc>
                  <a:txBody>
                    <a:bodyPr/>
                    <a:lstStyle/>
                    <a:p>
                      <a:pPr algn="ctr"/>
                      <a:r>
                        <a:rPr lang="en-US" altLang="zh-CN" sz="200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sig</a:t>
                      </a:r>
                      <a:endParaRPr lang="zh-CN" altLang="en-US" sz="2000" dirty="0">
                        <a:solidFill>
                          <a:schemeClr val="bg2">
                            <a:lumMod val="10000"/>
                          </a:schemeClr>
                        </a:solidFill>
                        <a:latin typeface="Ebrima" panose="02000000000000000000" pitchFamily="2" charset="0"/>
                        <a:cs typeface="Ebrima" panose="02000000000000000000" pitchFamily="2"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370840">
                <a:tc>
                  <a:txBody>
                    <a:bodyPr/>
                    <a:lstStyle/>
                    <a:p>
                      <a:pPr algn="ctr"/>
                      <a:r>
                        <a:rPr lang="en-US" altLang="zh-CN" sz="2000"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pretcode</a:t>
                      </a:r>
                      <a:endParaRPr lang="zh-CN" altLang="en-US" sz="2000" dirty="0">
                        <a:solidFill>
                          <a:schemeClr val="bg2">
                            <a:lumMod val="10000"/>
                          </a:schemeClr>
                        </a:solidFill>
                        <a:latin typeface="Ebrima" panose="02000000000000000000" pitchFamily="2" charset="0"/>
                        <a:cs typeface="Ebrima" panose="02000000000000000000" pitchFamily="2"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370840">
                <a:tc>
                  <a:txBody>
                    <a:bodyPr/>
                    <a:lstStyle/>
                    <a:p>
                      <a:pPr algn="ctr"/>
                      <a:endParaRPr lang="zh-CN" altLang="en-US" sz="2000" dirty="0">
                        <a:solidFill>
                          <a:schemeClr val="bg2">
                            <a:lumMod val="10000"/>
                          </a:schemeClr>
                        </a:solidFill>
                        <a:latin typeface="Ebrima" panose="02000000000000000000" pitchFamily="2" charset="0"/>
                        <a:cs typeface="Ebrima" panose="02000000000000000000" pitchFamily="2"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bl>
          </a:graphicData>
        </a:graphic>
      </p:graphicFrame>
      <p:sp>
        <p:nvSpPr>
          <p:cNvPr id="7" name="矩形 6"/>
          <p:cNvSpPr/>
          <p:nvPr/>
        </p:nvSpPr>
        <p:spPr bwMode="auto">
          <a:xfrm>
            <a:off x="860153" y="4450078"/>
            <a:ext cx="1802674" cy="1166948"/>
          </a:xfrm>
          <a:prstGeom prst="rect">
            <a:avLst/>
          </a:prstGeom>
          <a:ln>
            <a:solidFill>
              <a:schemeClr val="bg2">
                <a:lumMod val="10000"/>
              </a:schemeClr>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bg2">
                    <a:lumMod val="10000"/>
                  </a:schemeClr>
                </a:solidFill>
                <a:effectLst/>
                <a:latin typeface="Arial" pitchFamily="34" charset="0"/>
                <a:ea typeface="宋体" pitchFamily="2" charset="-122"/>
              </a:rPr>
              <a:t>vsyscall</a:t>
            </a:r>
            <a:r>
              <a:rPr kumimoji="0" lang="zh-CN" altLang="en-US" sz="1800" b="1" i="0" u="none" strike="noStrike" cap="none" normalizeH="0" baseline="0" dirty="0" smtClean="0">
                <a:ln>
                  <a:noFill/>
                </a:ln>
                <a:solidFill>
                  <a:schemeClr val="bg2">
                    <a:lumMod val="10000"/>
                  </a:schemeClr>
                </a:solidFill>
                <a:effectLst/>
                <a:latin typeface="Arial" pitchFamily="34" charset="0"/>
                <a:ea typeface="宋体" pitchFamily="2" charset="-122"/>
              </a:rPr>
              <a:t>页</a:t>
            </a:r>
            <a:endParaRPr lang="en-US" altLang="zh-CN" dirty="0" smtClean="0">
              <a:solidFill>
                <a:schemeClr val="bg2">
                  <a:lumMod val="10000"/>
                </a:schemeClr>
              </a:solidFill>
              <a:latin typeface="Arial"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lang="en-US" altLang="zh-CN" sz="1600" dirty="0" err="1" smtClean="0">
                <a:solidFill>
                  <a:schemeClr val="bg2">
                    <a:lumMod val="10000"/>
                  </a:schemeClr>
                </a:solidFill>
                <a:latin typeface="Arial" pitchFamily="34" charset="0"/>
                <a:ea typeface="宋体" pitchFamily="2" charset="-122"/>
              </a:rPr>
              <a:t>popl</a:t>
            </a:r>
            <a:r>
              <a:rPr lang="en-US" altLang="zh-CN" sz="1600" dirty="0" smtClean="0">
                <a:solidFill>
                  <a:schemeClr val="bg2">
                    <a:lumMod val="10000"/>
                  </a:schemeClr>
                </a:solidFill>
                <a:latin typeface="Arial" pitchFamily="34" charset="0"/>
                <a:ea typeface="宋体" pitchFamily="2" charset="-122"/>
              </a:rPr>
              <a:t> %</a:t>
            </a:r>
            <a:r>
              <a:rPr lang="en-US" altLang="zh-CN" sz="1600" dirty="0" err="1" smtClean="0">
                <a:solidFill>
                  <a:schemeClr val="bg2">
                    <a:lumMod val="10000"/>
                  </a:schemeClr>
                </a:solidFill>
                <a:latin typeface="Arial" pitchFamily="34" charset="0"/>
                <a:ea typeface="宋体" pitchFamily="2" charset="-122"/>
              </a:rPr>
              <a:t>eax</a:t>
            </a:r>
            <a:endParaRPr lang="en-US" altLang="zh-CN" sz="1600" dirty="0" smtClean="0">
              <a:solidFill>
                <a:schemeClr val="bg2">
                  <a:lumMod val="10000"/>
                </a:schemeClr>
              </a:solidFill>
              <a:latin typeface="Arial"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dirty="0" err="1" smtClean="0">
                <a:ln>
                  <a:noFill/>
                </a:ln>
                <a:solidFill>
                  <a:schemeClr val="bg2">
                    <a:lumMod val="10000"/>
                  </a:schemeClr>
                </a:solidFill>
                <a:effectLst/>
                <a:latin typeface="Arial" pitchFamily="34" charset="0"/>
                <a:ea typeface="宋体" pitchFamily="2" charset="-122"/>
              </a:rPr>
              <a:t>movl</a:t>
            </a:r>
            <a:r>
              <a:rPr lang="zh-CN" altLang="en-US" sz="1600" dirty="0" smtClean="0">
                <a:solidFill>
                  <a:schemeClr val="bg2">
                    <a:lumMod val="10000"/>
                  </a:schemeClr>
                </a:solidFill>
                <a:latin typeface="Arial" pitchFamily="34" charset="0"/>
                <a:ea typeface="宋体" pitchFamily="2" charset="-122"/>
              </a:rPr>
              <a:t> </a:t>
            </a:r>
            <a:r>
              <a:rPr lang="en-US" altLang="zh-CN" sz="1600" dirty="0" smtClean="0">
                <a:solidFill>
                  <a:schemeClr val="bg2">
                    <a:lumMod val="10000"/>
                  </a:schemeClr>
                </a:solidFill>
                <a:latin typeface="Arial" pitchFamily="34" charset="0"/>
                <a:ea typeface="宋体" pitchFamily="2" charset="-122"/>
              </a:rPr>
              <a:t>$119, %</a:t>
            </a:r>
            <a:r>
              <a:rPr lang="en-US" altLang="zh-CN" sz="1600" dirty="0" err="1" smtClean="0">
                <a:solidFill>
                  <a:schemeClr val="bg2">
                    <a:lumMod val="10000"/>
                  </a:schemeClr>
                </a:solidFill>
                <a:latin typeface="Arial" pitchFamily="34" charset="0"/>
                <a:ea typeface="宋体" pitchFamily="2" charset="-122"/>
              </a:rPr>
              <a:t>eax</a:t>
            </a:r>
            <a:endParaRPr lang="en-US" altLang="zh-CN" sz="1600" dirty="0" smtClean="0">
              <a:solidFill>
                <a:schemeClr val="bg2">
                  <a:lumMod val="10000"/>
                </a:schemeClr>
              </a:solidFill>
              <a:latin typeface="Arial"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dirty="0" err="1" smtClean="0">
                <a:ln>
                  <a:noFill/>
                </a:ln>
                <a:solidFill>
                  <a:schemeClr val="bg2">
                    <a:lumMod val="10000"/>
                  </a:schemeClr>
                </a:solidFill>
                <a:effectLst/>
                <a:latin typeface="Arial" pitchFamily="34" charset="0"/>
                <a:ea typeface="宋体" pitchFamily="2" charset="-122"/>
              </a:rPr>
              <a:t>Int</a:t>
            </a:r>
            <a:r>
              <a:rPr kumimoji="0" lang="en-US" altLang="zh-CN" sz="1600" i="0" u="none" strike="noStrike" cap="none" normalizeH="0" dirty="0" smtClean="0">
                <a:ln>
                  <a:noFill/>
                </a:ln>
                <a:solidFill>
                  <a:schemeClr val="bg2">
                    <a:lumMod val="10000"/>
                  </a:schemeClr>
                </a:solidFill>
                <a:effectLst/>
                <a:latin typeface="Arial" pitchFamily="34" charset="0"/>
                <a:ea typeface="宋体" pitchFamily="2" charset="-122"/>
              </a:rPr>
              <a:t> $0x80</a:t>
            </a:r>
            <a:endParaRPr kumimoji="0" lang="en-US" altLang="zh-CN" sz="1600" i="0" u="none" strike="noStrike" cap="none" normalizeH="0" baseline="0" dirty="0" smtClean="0">
              <a:ln>
                <a:noFill/>
              </a:ln>
              <a:solidFill>
                <a:schemeClr val="bg2">
                  <a:lumMod val="10000"/>
                </a:schemeClr>
              </a:solidFill>
              <a:effectLst/>
              <a:latin typeface="Arial" pitchFamily="34" charset="0"/>
              <a:ea typeface="宋体" pitchFamily="2" charset="-122"/>
            </a:endParaRPr>
          </a:p>
        </p:txBody>
      </p:sp>
      <p:cxnSp>
        <p:nvCxnSpPr>
          <p:cNvPr id="3" name="直接箭头连接符 2"/>
          <p:cNvCxnSpPr/>
          <p:nvPr/>
        </p:nvCxnSpPr>
        <p:spPr bwMode="auto">
          <a:xfrm flipH="1">
            <a:off x="1959429" y="4879663"/>
            <a:ext cx="2525485" cy="5846"/>
          </a:xfrm>
          <a:prstGeom prst="straightConnector1">
            <a:avLst/>
          </a:prstGeom>
          <a:ln>
            <a:solidFill>
              <a:srgbClr val="7030A0"/>
            </a:solidFill>
            <a:headEnd type="none" w="med" len="med"/>
            <a:tailEnd type="triangle"/>
          </a:ln>
          <a:extLst/>
        </p:spPr>
        <p:style>
          <a:lnRef idx="2">
            <a:schemeClr val="dk1"/>
          </a:lnRef>
          <a:fillRef idx="0">
            <a:schemeClr val="dk1"/>
          </a:fillRef>
          <a:effectRef idx="1">
            <a:schemeClr val="dk1"/>
          </a:effectRef>
          <a:fontRef idx="minor">
            <a:schemeClr val="tx1"/>
          </a:fontRef>
        </p:style>
      </p:cxnSp>
      <p:cxnSp>
        <p:nvCxnSpPr>
          <p:cNvPr id="19" name="肘形连接符 18"/>
          <p:cNvCxnSpPr/>
          <p:nvPr/>
        </p:nvCxnSpPr>
        <p:spPr bwMode="auto">
          <a:xfrm rot="5400000" flipH="1" flipV="1">
            <a:off x="3248297" y="3648893"/>
            <a:ext cx="2002970" cy="470263"/>
          </a:xfrm>
          <a:prstGeom prst="bentConnector3">
            <a:avLst>
              <a:gd name="adj1" fmla="val 99565"/>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sp>
        <p:nvSpPr>
          <p:cNvPr id="23" name="文本框 22"/>
          <p:cNvSpPr txBox="1"/>
          <p:nvPr/>
        </p:nvSpPr>
        <p:spPr>
          <a:xfrm>
            <a:off x="2662827" y="4879663"/>
            <a:ext cx="1468392" cy="307777"/>
          </a:xfrm>
          <a:prstGeom prst="rect">
            <a:avLst/>
          </a:prstGeom>
          <a:noFill/>
        </p:spPr>
        <p:txBody>
          <a:bodyPr wrap="square" rtlCol="0">
            <a:spAutoFit/>
          </a:bodyPr>
          <a:lstStyle/>
          <a:p>
            <a:r>
              <a:rPr lang="zh-CN" altLang="en-US" sz="1400" dirty="0" smtClean="0">
                <a:solidFill>
                  <a:schemeClr val="bg2">
                    <a:lumMod val="10000"/>
                  </a:schemeClr>
                </a:solidFill>
                <a:latin typeface="黑体" panose="02010609060101010101" pitchFamily="49" charset="-122"/>
                <a:ea typeface="黑体" panose="02010609060101010101" pitchFamily="49" charset="-122"/>
              </a:rPr>
              <a:t>存在</a:t>
            </a:r>
            <a:r>
              <a:rPr lang="en-US" altLang="zh-CN" sz="1400" dirty="0" err="1" smtClean="0">
                <a:solidFill>
                  <a:schemeClr val="bg2">
                    <a:lumMod val="10000"/>
                  </a:schemeClr>
                </a:solidFill>
                <a:latin typeface="黑体" panose="02010609060101010101" pitchFamily="49" charset="-122"/>
                <a:ea typeface="黑体" panose="02010609060101010101" pitchFamily="49" charset="-122"/>
              </a:rPr>
              <a:t>vsyscall</a:t>
            </a:r>
            <a:r>
              <a:rPr lang="zh-CN" altLang="en-US" sz="1400" dirty="0" smtClean="0">
                <a:solidFill>
                  <a:schemeClr val="bg2">
                    <a:lumMod val="10000"/>
                  </a:schemeClr>
                </a:solidFill>
                <a:latin typeface="黑体" panose="02010609060101010101" pitchFamily="49" charset="-122"/>
                <a:ea typeface="黑体" panose="02010609060101010101" pitchFamily="49" charset="-122"/>
              </a:rPr>
              <a:t>页</a:t>
            </a:r>
            <a:endParaRPr lang="zh-CN" altLang="en-US" sz="1400" dirty="0">
              <a:solidFill>
                <a:schemeClr val="bg2">
                  <a:lumMod val="10000"/>
                </a:schemeClr>
              </a:solidFill>
              <a:latin typeface="黑体" panose="02010609060101010101" pitchFamily="49" charset="-122"/>
              <a:ea typeface="黑体" panose="02010609060101010101" pitchFamily="49" charset="-122"/>
            </a:endParaRPr>
          </a:p>
        </p:txBody>
      </p:sp>
      <p:sp>
        <p:nvSpPr>
          <p:cNvPr id="24" name="文本框 23"/>
          <p:cNvSpPr txBox="1"/>
          <p:nvPr/>
        </p:nvSpPr>
        <p:spPr>
          <a:xfrm>
            <a:off x="3322983" y="3416513"/>
            <a:ext cx="792479" cy="307777"/>
          </a:xfrm>
          <a:prstGeom prst="rect">
            <a:avLst/>
          </a:prstGeom>
          <a:noFill/>
        </p:spPr>
        <p:txBody>
          <a:bodyPr wrap="square" rtlCol="0">
            <a:spAutoFit/>
          </a:bodyPr>
          <a:lstStyle/>
          <a:p>
            <a:r>
              <a:rPr lang="zh-CN" altLang="en-US" sz="1400" dirty="0">
                <a:solidFill>
                  <a:schemeClr val="bg2">
                    <a:lumMod val="10000"/>
                  </a:schemeClr>
                </a:solidFill>
                <a:latin typeface="黑体" panose="02010609060101010101" pitchFamily="49" charset="-122"/>
                <a:ea typeface="黑体" panose="02010609060101010101" pitchFamily="49" charset="-122"/>
              </a:rPr>
              <a:t>不存在</a:t>
            </a:r>
          </a:p>
        </p:txBody>
      </p:sp>
      <p:cxnSp>
        <p:nvCxnSpPr>
          <p:cNvPr id="25" name="直接箭头连接符 24"/>
          <p:cNvCxnSpPr/>
          <p:nvPr/>
        </p:nvCxnSpPr>
        <p:spPr bwMode="auto">
          <a:xfrm flipH="1">
            <a:off x="8422911" y="1479328"/>
            <a:ext cx="17494" cy="2611875"/>
          </a:xfrm>
          <a:prstGeom prst="straightConnector1">
            <a:avLst/>
          </a:prstGeom>
          <a:ln>
            <a:headEnd type="none" w="med" len="med"/>
            <a:tailEnd type="triangle"/>
          </a:ln>
          <a:extLst/>
        </p:spPr>
        <p:style>
          <a:lnRef idx="3">
            <a:schemeClr val="accent2"/>
          </a:lnRef>
          <a:fillRef idx="0">
            <a:schemeClr val="accent2"/>
          </a:fillRef>
          <a:effectRef idx="2">
            <a:schemeClr val="accent2"/>
          </a:effectRef>
          <a:fontRef idx="minor">
            <a:schemeClr val="tx1"/>
          </a:fontRef>
        </p:style>
      </p:cxnSp>
      <p:sp>
        <p:nvSpPr>
          <p:cNvPr id="26" name="文本框 25"/>
          <p:cNvSpPr txBox="1"/>
          <p:nvPr/>
        </p:nvSpPr>
        <p:spPr>
          <a:xfrm>
            <a:off x="7527328" y="1332412"/>
            <a:ext cx="966652"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高地址</a:t>
            </a:r>
            <a:endParaRPr lang="zh-CN" altLang="en-US" dirty="0">
              <a:latin typeface="黑体" panose="02010609060101010101" pitchFamily="49" charset="-122"/>
              <a:ea typeface="黑体" panose="02010609060101010101" pitchFamily="49" charset="-122"/>
            </a:endParaRPr>
          </a:p>
        </p:txBody>
      </p:sp>
      <p:sp>
        <p:nvSpPr>
          <p:cNvPr id="27" name="文本框 26"/>
          <p:cNvSpPr txBox="1"/>
          <p:nvPr/>
        </p:nvSpPr>
        <p:spPr>
          <a:xfrm>
            <a:off x="7492494" y="3843942"/>
            <a:ext cx="966652"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低地址</a:t>
            </a:r>
            <a:endParaRPr lang="zh-CN" altLang="en-US" dirty="0">
              <a:latin typeface="黑体" panose="02010609060101010101" pitchFamily="49" charset="-122"/>
              <a:ea typeface="黑体" panose="02010609060101010101" pitchFamily="49" charset="-122"/>
            </a:endParaRPr>
          </a:p>
        </p:txBody>
      </p:sp>
      <p:sp>
        <p:nvSpPr>
          <p:cNvPr id="29" name="左箭头 28"/>
          <p:cNvSpPr/>
          <p:nvPr/>
        </p:nvSpPr>
        <p:spPr bwMode="auto">
          <a:xfrm>
            <a:off x="7074485" y="4828846"/>
            <a:ext cx="487680" cy="153888"/>
          </a:xfrm>
          <a:prstGeom prst="leftArrow">
            <a:avLst/>
          </a:prstGeom>
          <a:ln>
            <a:solidFill>
              <a:schemeClr val="bg2">
                <a:lumMod val="10000"/>
              </a:schemeClr>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30" name="文本框 29"/>
          <p:cNvSpPr txBox="1"/>
          <p:nvPr/>
        </p:nvSpPr>
        <p:spPr>
          <a:xfrm>
            <a:off x="7536038" y="4693696"/>
            <a:ext cx="1138931" cy="923330"/>
          </a:xfrm>
          <a:prstGeom prst="rect">
            <a:avLst/>
          </a:prstGeom>
          <a:noFill/>
        </p:spPr>
        <p:txBody>
          <a:bodyPr wrap="square" rtlCol="0">
            <a:spAutoFit/>
          </a:bodyPr>
          <a:lstStyle/>
          <a:p>
            <a:r>
              <a:rPr lang="zh-CN" altLang="en-US" dirty="0" smtClean="0">
                <a:solidFill>
                  <a:schemeClr val="bg2">
                    <a:lumMod val="10000"/>
                  </a:schemeClr>
                </a:solidFill>
                <a:latin typeface="Ebrima" panose="02000000000000000000" pitchFamily="2" charset="0"/>
                <a:cs typeface="Ebrima" panose="02000000000000000000" pitchFamily="2" charset="0"/>
              </a:rPr>
              <a:t>建立完帧以后用户栈指针</a:t>
            </a:r>
            <a:r>
              <a:rPr lang="en-US" altLang="zh-CN"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sp</a:t>
            </a:r>
            <a:endParaRPr lang="zh-CN" altLang="en-US" dirty="0">
              <a:solidFill>
                <a:schemeClr val="bg2">
                  <a:lumMod val="10000"/>
                </a:schemeClr>
              </a:solidFill>
              <a:latin typeface="Ebrima" panose="02000000000000000000" pitchFamily="2" charset="0"/>
              <a:cs typeface="Ebrima" panose="02000000000000000000" pitchFamily="2" charset="0"/>
            </a:endParaRPr>
          </a:p>
        </p:txBody>
      </p:sp>
      <p:sp>
        <p:nvSpPr>
          <p:cNvPr id="31" name="文本框 30"/>
          <p:cNvSpPr txBox="1"/>
          <p:nvPr/>
        </p:nvSpPr>
        <p:spPr>
          <a:xfrm>
            <a:off x="4824412" y="1479328"/>
            <a:ext cx="1950720" cy="369332"/>
          </a:xfrm>
          <a:prstGeom prst="rect">
            <a:avLst/>
          </a:prstGeom>
          <a:noFill/>
        </p:spPr>
        <p:txBody>
          <a:bodyPr wrap="square" rtlCol="0">
            <a:spAutoFit/>
          </a:bodyPr>
          <a:lstStyle/>
          <a:p>
            <a:pPr algn="ctr"/>
            <a:r>
              <a:rPr lang="zh-CN" altLang="en-US" b="1" dirty="0" smtClean="0">
                <a:solidFill>
                  <a:schemeClr val="bg2">
                    <a:lumMod val="10000"/>
                  </a:schemeClr>
                </a:solidFill>
                <a:latin typeface="黑体" panose="02010609060101010101" pitchFamily="49" charset="-122"/>
                <a:ea typeface="黑体" panose="02010609060101010101" pitchFamily="49" charset="-122"/>
              </a:rPr>
              <a:t>用户空间栈</a:t>
            </a:r>
            <a:endParaRPr lang="zh-CN" altLang="en-US" b="1" dirty="0">
              <a:solidFill>
                <a:schemeClr val="bg2">
                  <a:lumMod val="10000"/>
                </a:schemeClr>
              </a:solidFill>
              <a:latin typeface="黑体" panose="02010609060101010101" pitchFamily="49" charset="-122"/>
              <a:ea typeface="黑体" panose="02010609060101010101" pitchFamily="49" charset="-122"/>
            </a:endParaRPr>
          </a:p>
        </p:txBody>
      </p:sp>
      <p:sp>
        <p:nvSpPr>
          <p:cNvPr id="33" name="标题 1"/>
          <p:cNvSpPr>
            <a:spLocks noGrp="1"/>
          </p:cNvSpPr>
          <p:nvPr>
            <p:ph type="title"/>
          </p:nvPr>
        </p:nvSpPr>
        <p:spPr>
          <a:xfrm>
            <a:off x="755650" y="261938"/>
            <a:ext cx="8137525" cy="649287"/>
          </a:xfrm>
        </p:spPr>
        <p:txBody>
          <a:bodyPr/>
          <a:lstStyle/>
          <a:p>
            <a:r>
              <a:rPr lang="en-US" altLang="zh-CN" dirty="0" err="1">
                <a:latin typeface="Ebrima" panose="02000000000000000000" pitchFamily="2" charset="0"/>
                <a:ea typeface="Ebrima" panose="02000000000000000000" pitchFamily="2" charset="0"/>
                <a:cs typeface="Ebrima" panose="02000000000000000000" pitchFamily="2" charset="0"/>
              </a:rPr>
              <a:t>h</a:t>
            </a:r>
            <a:r>
              <a:rPr lang="en-US" altLang="zh-CN" dirty="0" err="1" smtClean="0">
                <a:latin typeface="Ebrima" panose="02000000000000000000" pitchFamily="2" charset="0"/>
                <a:ea typeface="Ebrima" panose="02000000000000000000" pitchFamily="2" charset="0"/>
                <a:cs typeface="Ebrima" panose="02000000000000000000" pitchFamily="2" charset="0"/>
              </a:rPr>
              <a:t>andle_signal</a:t>
            </a:r>
            <a:r>
              <a:rPr lang="en-US" altLang="zh-CN" dirty="0" smtClean="0">
                <a:latin typeface="Ebrima" panose="02000000000000000000" pitchFamily="2" charset="0"/>
                <a:ea typeface="Ebrima" panose="02000000000000000000" pitchFamily="2" charset="0"/>
                <a:cs typeface="Ebrima" panose="02000000000000000000" pitchFamily="2" charset="0"/>
              </a:rPr>
              <a:t> -&gt; ia32_setup_frame</a:t>
            </a:r>
            <a:endParaRPr lang="zh-CN" altLang="en-US" dirty="0">
              <a:latin typeface="Ebrima" panose="02000000000000000000" pitchFamily="2" charset="0"/>
              <a:ea typeface="黑体" panose="02010609060101010101" pitchFamily="49" charset="-122"/>
              <a:cs typeface="Ebrima" panose="02000000000000000000" pitchFamily="2" charset="0"/>
            </a:endParaRPr>
          </a:p>
        </p:txBody>
      </p:sp>
    </p:spTree>
    <p:extLst>
      <p:ext uri="{BB962C8B-B14F-4D97-AF65-F5344CB8AC3E}">
        <p14:creationId xmlns:p14="http://schemas.microsoft.com/office/powerpoint/2010/main" val="2515741369"/>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Ebrima" panose="02000000000000000000" pitchFamily="2" charset="0"/>
                <a:ea typeface="Ebrima" panose="02000000000000000000" pitchFamily="2" charset="0"/>
                <a:cs typeface="Ebrima" panose="02000000000000000000" pitchFamily="2" charset="0"/>
              </a:rPr>
              <a:t>handle_signal</a:t>
            </a:r>
            <a:endParaRPr lang="zh-CN" altLang="en-US" dirty="0">
              <a:latin typeface="Ebrima" panose="02000000000000000000" pitchFamily="2" charset="0"/>
              <a:cs typeface="Ebrima" panose="02000000000000000000" pitchFamily="2" charset="0"/>
            </a:endParaRPr>
          </a:p>
        </p:txBody>
      </p:sp>
      <p:sp>
        <p:nvSpPr>
          <p:cNvPr id="3" name="内容占位符 2"/>
          <p:cNvSpPr>
            <a:spLocks noGrp="1"/>
          </p:cNvSpPr>
          <p:nvPr>
            <p:ph idx="1"/>
          </p:nvPr>
        </p:nvSpPr>
        <p:spPr/>
        <p:txBody>
          <a:bodyPr/>
          <a:lstStyle/>
          <a:p>
            <a:pPr marL="0" indent="0">
              <a:buNone/>
            </a:pPr>
            <a:r>
              <a:rPr lang="en-US" altLang="zh-CN" sz="2000" b="0" dirty="0" smtClean="0">
                <a:latin typeface="Ebrima" panose="02000000000000000000" pitchFamily="2" charset="0"/>
                <a:cs typeface="Ebrima" panose="02000000000000000000" pitchFamily="2" charset="0"/>
              </a:rPr>
              <a:t>	</a:t>
            </a:r>
            <a:r>
              <a:rPr lang="zh-CN" altLang="en-US" sz="2000" b="0" dirty="0" smtClean="0">
                <a:latin typeface="Ebrima" panose="02000000000000000000" pitchFamily="2" charset="0"/>
                <a:cs typeface="Ebrima" panose="02000000000000000000" pitchFamily="2" charset="0"/>
              </a:rPr>
              <a:t>建立用户态栈后，就来检测与信号相关的标志位，如果信号没有设置</a:t>
            </a:r>
            <a:r>
              <a:rPr lang="en-US" altLang="zh-CN" sz="2000" b="0" dirty="0" smtClean="0">
                <a:latin typeface="Ebrima" panose="02000000000000000000" pitchFamily="2" charset="0"/>
                <a:ea typeface="Ebrima" panose="02000000000000000000" pitchFamily="2" charset="0"/>
                <a:cs typeface="Ebrima" panose="02000000000000000000" pitchFamily="2" charset="0"/>
              </a:rPr>
              <a:t>SA_NODEFER</a:t>
            </a:r>
            <a:r>
              <a:rPr lang="zh-CN" altLang="en-US" sz="2000" b="0" dirty="0" smtClean="0">
                <a:latin typeface="Ebrima" panose="02000000000000000000" pitchFamily="2" charset="0"/>
                <a:cs typeface="Ebrima" panose="02000000000000000000" pitchFamily="2" charset="0"/>
              </a:rPr>
              <a:t>标志，那么在</a:t>
            </a:r>
            <a:r>
              <a:rPr lang="en-US" altLang="zh-CN" sz="2000" b="0" dirty="0" err="1" smtClean="0">
                <a:latin typeface="Ebrima" panose="02000000000000000000" pitchFamily="2" charset="0"/>
                <a:ea typeface="Ebrima" panose="02000000000000000000" pitchFamily="2" charset="0"/>
                <a:cs typeface="Ebrima" panose="02000000000000000000" pitchFamily="2" charset="0"/>
              </a:rPr>
              <a:t>sigaction</a:t>
            </a:r>
            <a:r>
              <a:rPr lang="zh-CN" altLang="en-US" sz="2000" b="0" dirty="0" smtClean="0">
                <a:latin typeface="Ebrima" panose="02000000000000000000" pitchFamily="2" charset="0"/>
                <a:cs typeface="Ebrima" panose="02000000000000000000" pitchFamily="2" charset="0"/>
              </a:rPr>
              <a:t>中的</a:t>
            </a:r>
            <a:r>
              <a:rPr lang="en-US" altLang="zh-CN" sz="2000" b="0" dirty="0" err="1" smtClean="0">
                <a:latin typeface="Ebrima" panose="02000000000000000000" pitchFamily="2" charset="0"/>
                <a:ea typeface="Ebrima" panose="02000000000000000000" pitchFamily="2" charset="0"/>
                <a:cs typeface="Ebrima" panose="02000000000000000000" pitchFamily="2" charset="0"/>
              </a:rPr>
              <a:t>sa_mask</a:t>
            </a:r>
            <a:r>
              <a:rPr lang="zh-CN" altLang="en-US" sz="2000" b="0" dirty="0" smtClean="0">
                <a:latin typeface="Ebrima" panose="02000000000000000000" pitchFamily="2" charset="0"/>
                <a:cs typeface="Ebrima" panose="02000000000000000000" pitchFamily="2" charset="0"/>
              </a:rPr>
              <a:t>字段对应的信号就必须在信号处理程序执行期间被阻塞。</a:t>
            </a:r>
            <a:endParaRPr lang="en-US" altLang="zh-CN" sz="2000" b="0" dirty="0" smtClean="0">
              <a:latin typeface="Ebrima" panose="02000000000000000000" pitchFamily="2" charset="0"/>
              <a:cs typeface="Ebrima" panose="02000000000000000000" pitchFamily="2" charset="0"/>
            </a:endParaRPr>
          </a:p>
          <a:p>
            <a:pPr marL="0" indent="0">
              <a:buNone/>
            </a:pPr>
            <a:endParaRPr lang="en-US" altLang="zh-CN" sz="2000" b="0" dirty="0" smtClean="0">
              <a:latin typeface="Ebrima" panose="02000000000000000000" pitchFamily="2" charset="0"/>
              <a:cs typeface="Ebrima" panose="02000000000000000000" pitchFamily="2" charset="0"/>
            </a:endParaRPr>
          </a:p>
          <a:p>
            <a:pPr marL="0" indent="0">
              <a:buNone/>
            </a:pPr>
            <a:r>
              <a:rPr lang="en-US" altLang="zh-CN" sz="1800" b="0" dirty="0" err="1" smtClean="0">
                <a:latin typeface="Ebrima" panose="02000000000000000000" pitchFamily="2" charset="0"/>
                <a:ea typeface="Ebrima" panose="02000000000000000000" pitchFamily="2" charset="0"/>
                <a:cs typeface="Ebrima" panose="02000000000000000000" pitchFamily="2" charset="0"/>
              </a:rPr>
              <a:t>sigorsets</a:t>
            </a:r>
            <a:r>
              <a:rPr lang="en-US" altLang="zh-CN" sz="1800" b="0" dirty="0">
                <a:latin typeface="Ebrima" panose="02000000000000000000" pitchFamily="2" charset="0"/>
                <a:ea typeface="Ebrima" panose="02000000000000000000" pitchFamily="2" charset="0"/>
                <a:cs typeface="Ebrima" panose="02000000000000000000" pitchFamily="2" charset="0"/>
              </a:rPr>
              <a:t>(&amp;current-&gt;blocked, &amp;current-&gt;blocked, &amp;</a:t>
            </a:r>
            <a:r>
              <a:rPr lang="en-US" altLang="zh-CN" sz="1800" b="0" dirty="0" err="1">
                <a:latin typeface="Ebrima" panose="02000000000000000000" pitchFamily="2" charset="0"/>
                <a:ea typeface="Ebrima" panose="02000000000000000000" pitchFamily="2" charset="0"/>
                <a:cs typeface="Ebrima" panose="02000000000000000000" pitchFamily="2" charset="0"/>
              </a:rPr>
              <a:t>ka</a:t>
            </a:r>
            <a:r>
              <a:rPr lang="en-US" altLang="zh-CN" sz="1800" b="0" dirty="0">
                <a:latin typeface="Ebrima" panose="02000000000000000000" pitchFamily="2" charset="0"/>
                <a:ea typeface="Ebrima" panose="02000000000000000000" pitchFamily="2" charset="0"/>
                <a:cs typeface="Ebrima" panose="02000000000000000000" pitchFamily="2" charset="0"/>
              </a:rPr>
              <a:t>-&gt;</a:t>
            </a:r>
            <a:r>
              <a:rPr lang="en-US" altLang="zh-CN" sz="1800" b="0" dirty="0" err="1">
                <a:latin typeface="Ebrima" panose="02000000000000000000" pitchFamily="2" charset="0"/>
                <a:ea typeface="Ebrima" panose="02000000000000000000" pitchFamily="2" charset="0"/>
                <a:cs typeface="Ebrima" panose="02000000000000000000" pitchFamily="2" charset="0"/>
              </a:rPr>
              <a:t>sa.sa_mask</a:t>
            </a:r>
            <a:r>
              <a:rPr lang="en-US" altLang="zh-CN" sz="18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800" b="0" dirty="0" smtClean="0">
                <a:latin typeface="Ebrima" panose="02000000000000000000" pitchFamily="2" charset="0"/>
                <a:ea typeface="Ebrima" panose="02000000000000000000" pitchFamily="2" charset="0"/>
                <a:cs typeface="Ebrima" panose="02000000000000000000" pitchFamily="2" charset="0"/>
              </a:rPr>
              <a:t>	if </a:t>
            </a:r>
            <a:r>
              <a:rPr lang="en-US" altLang="zh-CN" sz="1800" b="0" dirty="0">
                <a:latin typeface="Ebrima" panose="02000000000000000000" pitchFamily="2" charset="0"/>
                <a:ea typeface="Ebrima" panose="02000000000000000000" pitchFamily="2" charset="0"/>
                <a:cs typeface="Ebrima" panose="02000000000000000000" pitchFamily="2" charset="0"/>
              </a:rPr>
              <a:t>(!(</a:t>
            </a:r>
            <a:r>
              <a:rPr lang="en-US" altLang="zh-CN" sz="1800" b="0" dirty="0" err="1">
                <a:latin typeface="Ebrima" panose="02000000000000000000" pitchFamily="2" charset="0"/>
                <a:ea typeface="Ebrima" panose="02000000000000000000" pitchFamily="2" charset="0"/>
                <a:cs typeface="Ebrima" panose="02000000000000000000" pitchFamily="2" charset="0"/>
              </a:rPr>
              <a:t>ka</a:t>
            </a:r>
            <a:r>
              <a:rPr lang="en-US" altLang="zh-CN" sz="1800" b="0" dirty="0">
                <a:latin typeface="Ebrima" panose="02000000000000000000" pitchFamily="2" charset="0"/>
                <a:ea typeface="Ebrima" panose="02000000000000000000" pitchFamily="2" charset="0"/>
                <a:cs typeface="Ebrima" panose="02000000000000000000" pitchFamily="2" charset="0"/>
              </a:rPr>
              <a:t>-&gt;</a:t>
            </a:r>
            <a:r>
              <a:rPr lang="en-US" altLang="zh-CN" sz="1800" b="0" dirty="0" err="1">
                <a:latin typeface="Ebrima" panose="02000000000000000000" pitchFamily="2" charset="0"/>
                <a:ea typeface="Ebrima" panose="02000000000000000000" pitchFamily="2" charset="0"/>
                <a:cs typeface="Ebrima" panose="02000000000000000000" pitchFamily="2" charset="0"/>
              </a:rPr>
              <a:t>sa.sa_flags</a:t>
            </a:r>
            <a:r>
              <a:rPr lang="en-US" altLang="zh-CN" sz="1800" b="0" dirty="0">
                <a:latin typeface="Ebrima" panose="02000000000000000000" pitchFamily="2" charset="0"/>
                <a:ea typeface="Ebrima" panose="02000000000000000000" pitchFamily="2" charset="0"/>
                <a:cs typeface="Ebrima" panose="02000000000000000000" pitchFamily="2" charset="0"/>
              </a:rPr>
              <a:t> &amp; SA_NODEFER))</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smtClean="0">
                <a:latin typeface="Ebrima" panose="02000000000000000000" pitchFamily="2" charset="0"/>
                <a:ea typeface="Ebrima" panose="02000000000000000000" pitchFamily="2" charset="0"/>
                <a:cs typeface="Ebrima" panose="02000000000000000000" pitchFamily="2" charset="0"/>
              </a:rPr>
              <a:t>	</a:t>
            </a:r>
            <a:r>
              <a:rPr lang="en-US" altLang="zh-CN" sz="1800" b="0" dirty="0" err="1" smtClean="0">
                <a:latin typeface="Ebrima" panose="02000000000000000000" pitchFamily="2" charset="0"/>
                <a:ea typeface="Ebrima" panose="02000000000000000000" pitchFamily="2" charset="0"/>
                <a:cs typeface="Ebrima" panose="02000000000000000000" pitchFamily="2" charset="0"/>
              </a:rPr>
              <a:t>sigaddset</a:t>
            </a:r>
            <a:r>
              <a:rPr lang="en-US" altLang="zh-CN" sz="1800" b="0" dirty="0">
                <a:latin typeface="Ebrima" panose="02000000000000000000" pitchFamily="2" charset="0"/>
                <a:ea typeface="Ebrima" panose="02000000000000000000" pitchFamily="2" charset="0"/>
                <a:cs typeface="Ebrima" panose="02000000000000000000" pitchFamily="2" charset="0"/>
              </a:rPr>
              <a:t>(&amp;current-&gt;blocked, sig);</a:t>
            </a:r>
          </a:p>
          <a:p>
            <a:pPr marL="0" indent="0">
              <a:buNone/>
            </a:pPr>
            <a:r>
              <a:rPr lang="en-US" altLang="zh-CN" sz="1800" b="0" dirty="0" err="1" smtClean="0">
                <a:latin typeface="Ebrima" panose="02000000000000000000" pitchFamily="2" charset="0"/>
                <a:ea typeface="Ebrima" panose="02000000000000000000" pitchFamily="2" charset="0"/>
                <a:cs typeface="Ebrima" panose="02000000000000000000" pitchFamily="2" charset="0"/>
              </a:rPr>
              <a:t>recalc_sigpending</a:t>
            </a:r>
            <a:r>
              <a:rPr lang="en-US" altLang="zh-CN" sz="1800" b="0" dirty="0">
                <a:latin typeface="Ebrima" panose="02000000000000000000" pitchFamily="2" charset="0"/>
                <a:ea typeface="Ebrima" panose="02000000000000000000" pitchFamily="2" charset="0"/>
                <a:cs typeface="Ebrima" panose="02000000000000000000" pitchFamily="2" charset="0"/>
              </a:rPr>
              <a:t>();</a:t>
            </a:r>
          </a:p>
          <a:p>
            <a:pPr marL="0" indent="0">
              <a:buNone/>
            </a:pPr>
            <a:endParaRPr lang="en-US" altLang="zh-CN" sz="1800" b="0" dirty="0" smtClean="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800" b="0" dirty="0" smtClean="0">
                <a:latin typeface="Ebrima" panose="02000000000000000000" pitchFamily="2" charset="0"/>
                <a:ea typeface="Ebrima" panose="02000000000000000000" pitchFamily="2" charset="0"/>
                <a:cs typeface="Ebrima" panose="02000000000000000000" pitchFamily="2" charset="0"/>
              </a:rPr>
              <a:t>	</a:t>
            </a:r>
            <a:r>
              <a:rPr lang="zh-CN" altLang="en-US" sz="2000" b="0" dirty="0" smtClean="0">
                <a:latin typeface="Ebrima" panose="02000000000000000000" pitchFamily="2" charset="0"/>
                <a:ea typeface="Ebrima" panose="02000000000000000000" pitchFamily="2" charset="0"/>
                <a:cs typeface="Ebrima" panose="02000000000000000000" pitchFamily="2" charset="0"/>
              </a:rPr>
              <a:t>然后</a:t>
            </a:r>
            <a:r>
              <a:rPr lang="en-US" altLang="zh-CN" sz="2000" b="0" dirty="0" err="1" smtClean="0">
                <a:latin typeface="Ebrima" panose="02000000000000000000" pitchFamily="2" charset="0"/>
                <a:ea typeface="Ebrima" panose="02000000000000000000" pitchFamily="2" charset="0"/>
                <a:cs typeface="Ebrima" panose="02000000000000000000" pitchFamily="2" charset="0"/>
              </a:rPr>
              <a:t>handle_signal</a:t>
            </a:r>
            <a:r>
              <a:rPr lang="zh-CN" altLang="en-US" sz="2000" b="0" dirty="0" smtClean="0">
                <a:latin typeface="Ebrima" panose="02000000000000000000" pitchFamily="2" charset="0"/>
                <a:ea typeface="Ebrima" panose="02000000000000000000" pitchFamily="2" charset="0"/>
                <a:cs typeface="Ebrima" panose="02000000000000000000" pitchFamily="2" charset="0"/>
              </a:rPr>
              <a:t>返回，</a:t>
            </a:r>
            <a:r>
              <a:rPr lang="en-US" altLang="zh-CN" sz="2000" b="0" dirty="0" err="1" smtClean="0">
                <a:latin typeface="Ebrima" panose="02000000000000000000" pitchFamily="2" charset="0"/>
                <a:ea typeface="Ebrima" panose="02000000000000000000" pitchFamily="2" charset="0"/>
                <a:cs typeface="Ebrima" panose="02000000000000000000" pitchFamily="2" charset="0"/>
              </a:rPr>
              <a:t>do_signal</a:t>
            </a:r>
            <a:r>
              <a:rPr lang="zh-CN" altLang="en-US" sz="2000" b="0" dirty="0" smtClean="0">
                <a:latin typeface="Ebrima" panose="02000000000000000000" pitchFamily="2" charset="0"/>
                <a:ea typeface="Ebrima" panose="02000000000000000000" pitchFamily="2" charset="0"/>
                <a:cs typeface="Ebrima" panose="02000000000000000000" pitchFamily="2" charset="0"/>
              </a:rPr>
              <a:t>返回，中断处理程序通过</a:t>
            </a:r>
            <a:r>
              <a:rPr lang="en-US" altLang="zh-CN" sz="2000" b="0" dirty="0" smtClean="0">
                <a:latin typeface="Ebrima" panose="02000000000000000000" pitchFamily="2" charset="0"/>
                <a:ea typeface="Ebrima" panose="02000000000000000000" pitchFamily="2" charset="0"/>
                <a:cs typeface="Ebrima" panose="02000000000000000000" pitchFamily="2" charset="0"/>
              </a:rPr>
              <a:t>RESTORE_REGS</a:t>
            </a:r>
            <a:r>
              <a:rPr lang="zh-CN" altLang="en-US" sz="2000" b="0" dirty="0" smtClean="0">
                <a:latin typeface="Ebrima" panose="02000000000000000000" pitchFamily="2" charset="0"/>
                <a:ea typeface="Ebrima" panose="02000000000000000000" pitchFamily="2" charset="0"/>
                <a:cs typeface="Ebrima" panose="02000000000000000000" pitchFamily="2" charset="0"/>
              </a:rPr>
              <a:t>和</a:t>
            </a:r>
            <a:r>
              <a:rPr lang="en-US" altLang="zh-CN" sz="2000" b="0" dirty="0" err="1" smtClean="0">
                <a:latin typeface="Ebrima" panose="02000000000000000000" pitchFamily="2" charset="0"/>
                <a:ea typeface="Ebrima" panose="02000000000000000000" pitchFamily="2" charset="0"/>
                <a:cs typeface="Ebrima" panose="02000000000000000000" pitchFamily="2" charset="0"/>
              </a:rPr>
              <a:t>iret</a:t>
            </a:r>
            <a:r>
              <a:rPr lang="zh-CN" altLang="en-US" sz="2000" b="0" dirty="0" smtClean="0">
                <a:latin typeface="Ebrima" panose="02000000000000000000" pitchFamily="2" charset="0"/>
                <a:ea typeface="Ebrima" panose="02000000000000000000" pitchFamily="2" charset="0"/>
                <a:cs typeface="Ebrima" panose="02000000000000000000" pitchFamily="2" charset="0"/>
              </a:rPr>
              <a:t>把</a:t>
            </a:r>
            <a:r>
              <a:rPr lang="zh-CN" altLang="en-US" sz="2000" b="0" dirty="0">
                <a:latin typeface="Ebrima" panose="02000000000000000000" pitchFamily="2" charset="0"/>
                <a:ea typeface="Ebrima" panose="02000000000000000000" pitchFamily="2" charset="0"/>
                <a:cs typeface="Ebrima" panose="02000000000000000000" pitchFamily="2" charset="0"/>
              </a:rPr>
              <a:t>内核</a:t>
            </a:r>
            <a:r>
              <a:rPr lang="zh-CN" altLang="en-US" sz="2000" b="0" dirty="0" smtClean="0">
                <a:latin typeface="Ebrima" panose="02000000000000000000" pitchFamily="2" charset="0"/>
                <a:ea typeface="Ebrima" panose="02000000000000000000" pitchFamily="2" charset="0"/>
                <a:cs typeface="Ebrima" panose="02000000000000000000" pitchFamily="2" charset="0"/>
              </a:rPr>
              <a:t>栈上的</a:t>
            </a:r>
            <a:r>
              <a:rPr lang="en-US" altLang="zh-CN" sz="2000" b="0" dirty="0" err="1" smtClean="0">
                <a:latin typeface="Ebrima" panose="02000000000000000000" pitchFamily="2" charset="0"/>
                <a:ea typeface="Ebrima" panose="02000000000000000000" pitchFamily="2" charset="0"/>
                <a:cs typeface="Ebrima" panose="02000000000000000000" pitchFamily="2" charset="0"/>
              </a:rPr>
              <a:t>pt_regs</a:t>
            </a:r>
            <a:r>
              <a:rPr lang="zh-CN" altLang="en-US" sz="2000" b="0" dirty="0" smtClean="0">
                <a:latin typeface="Ebrima" panose="02000000000000000000" pitchFamily="2" charset="0"/>
                <a:ea typeface="Ebrima" panose="02000000000000000000" pitchFamily="2" charset="0"/>
                <a:cs typeface="Ebrima" panose="02000000000000000000" pitchFamily="2" charset="0"/>
              </a:rPr>
              <a:t>结构信息返回到寄存器中，然后就完成了内核空间到用户空间的转换，至此，程序流程转到了用户空间的信号处理函数手中。</a:t>
            </a:r>
            <a:endParaRPr lang="en-US" altLang="zh-CN" sz="2000" b="0" dirty="0" smtClean="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68038244"/>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信号处理函数</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r>
              <a:rPr lang="zh-CN" altLang="en-US" sz="2400" b="0" dirty="0" smtClean="0">
                <a:solidFill>
                  <a:schemeClr val="bg2">
                    <a:lumMod val="10000"/>
                  </a:schemeClr>
                </a:solidFill>
                <a:latin typeface="Ebrima" panose="02000000000000000000" pitchFamily="2" charset="0"/>
                <a:cs typeface="Ebrima" panose="02000000000000000000" pitchFamily="2" charset="0"/>
              </a:rPr>
              <a:t>对于普通信号的信号处理程序都声明为以下形式：</a:t>
            </a:r>
            <a:endParaRPr lang="en-US" altLang="zh-CN" sz="2400" b="0" dirty="0" smtClean="0">
              <a:solidFill>
                <a:schemeClr val="bg2">
                  <a:lumMod val="10000"/>
                </a:schemeClr>
              </a:solidFill>
              <a:latin typeface="Ebrima" panose="02000000000000000000" pitchFamily="2" charset="0"/>
              <a:cs typeface="Ebrima" panose="02000000000000000000" pitchFamily="2" charset="0"/>
            </a:endParaRPr>
          </a:p>
          <a:p>
            <a:pPr marL="0" indent="0">
              <a:buNone/>
            </a:pPr>
            <a:r>
              <a:rPr lang="en-US" altLang="zh-CN" sz="2400" b="0" dirty="0" smtClean="0">
                <a:solidFill>
                  <a:schemeClr val="bg2">
                    <a:lumMod val="10000"/>
                  </a:schemeClr>
                </a:solidFill>
                <a:latin typeface="Ebrima" panose="02000000000000000000" pitchFamily="2" charset="0"/>
                <a:cs typeface="Ebrima" panose="02000000000000000000" pitchFamily="2" charset="0"/>
              </a:rPr>
              <a:t>	</a:t>
            </a:r>
            <a:r>
              <a:rPr lang="en-US" altLang="zh-CN" sz="2400" b="0" dirty="0" smtClean="0">
                <a:solidFill>
                  <a:schemeClr val="accent6">
                    <a:lumMod val="75000"/>
                  </a:schemeClr>
                </a:solidFill>
                <a:latin typeface="Ebrima" panose="02000000000000000000" pitchFamily="2" charset="0"/>
                <a:cs typeface="Ebrima" panose="02000000000000000000" pitchFamily="2" charset="0"/>
              </a:rPr>
              <a:t>void </a:t>
            </a:r>
            <a:r>
              <a:rPr lang="en-US" altLang="zh-CN" sz="2400" b="0" dirty="0" err="1" smtClean="0">
                <a:solidFill>
                  <a:schemeClr val="accent6">
                    <a:lumMod val="75000"/>
                  </a:schemeClr>
                </a:solidFill>
                <a:latin typeface="Ebrima" panose="02000000000000000000" pitchFamily="2" charset="0"/>
                <a:cs typeface="Ebrima" panose="02000000000000000000" pitchFamily="2" charset="0"/>
              </a:rPr>
              <a:t>HandleFunc</a:t>
            </a:r>
            <a:r>
              <a:rPr lang="en-US" altLang="zh-CN" sz="2400" b="0" dirty="0" smtClean="0">
                <a:solidFill>
                  <a:schemeClr val="accent6">
                    <a:lumMod val="75000"/>
                  </a:schemeClr>
                </a:solidFill>
                <a:latin typeface="Ebrima" panose="02000000000000000000" pitchFamily="2" charset="0"/>
                <a:cs typeface="Ebrima" panose="02000000000000000000" pitchFamily="2" charset="0"/>
              </a:rPr>
              <a:t> (</a:t>
            </a:r>
            <a:r>
              <a:rPr lang="en-US" altLang="zh-CN" sz="2400" b="0" dirty="0" err="1" smtClean="0">
                <a:solidFill>
                  <a:schemeClr val="accent6">
                    <a:lumMod val="75000"/>
                  </a:schemeClr>
                </a:solidFill>
                <a:latin typeface="Ebrima" panose="02000000000000000000" pitchFamily="2" charset="0"/>
                <a:cs typeface="Ebrima" panose="02000000000000000000" pitchFamily="2" charset="0"/>
              </a:rPr>
              <a:t>int</a:t>
            </a:r>
            <a:r>
              <a:rPr lang="en-US" altLang="zh-CN" sz="2400" b="0" dirty="0" smtClean="0">
                <a:solidFill>
                  <a:schemeClr val="accent6">
                    <a:lumMod val="75000"/>
                  </a:schemeClr>
                </a:solidFill>
                <a:latin typeface="Ebrima" panose="02000000000000000000" pitchFamily="2" charset="0"/>
                <a:cs typeface="Ebrima" panose="02000000000000000000" pitchFamily="2" charset="0"/>
              </a:rPr>
              <a:t> sig);</a:t>
            </a:r>
          </a:p>
          <a:p>
            <a:pPr marL="0" indent="0">
              <a:buNone/>
            </a:pPr>
            <a:endParaRPr lang="en-US" altLang="zh-CN" sz="2400" b="0" dirty="0" smtClean="0">
              <a:solidFill>
                <a:schemeClr val="bg2">
                  <a:lumMod val="10000"/>
                </a:schemeClr>
              </a:solidFill>
              <a:latin typeface="Ebrima" panose="02000000000000000000" pitchFamily="2" charset="0"/>
              <a:cs typeface="Ebrima" panose="02000000000000000000" pitchFamily="2" charset="0"/>
            </a:endParaRPr>
          </a:p>
          <a:p>
            <a:r>
              <a:rPr lang="zh-CN" altLang="en-US" sz="2400" b="0" dirty="0" smtClean="0">
                <a:solidFill>
                  <a:schemeClr val="bg2">
                    <a:lumMod val="10000"/>
                  </a:schemeClr>
                </a:solidFill>
                <a:latin typeface="Ebrima" panose="02000000000000000000" pitchFamily="2" charset="0"/>
                <a:cs typeface="Ebrima" panose="02000000000000000000" pitchFamily="2" charset="0"/>
              </a:rPr>
              <a:t>注意到之前</a:t>
            </a:r>
            <a:r>
              <a:rPr lang="en-US" altLang="zh-CN" sz="2400" b="0" dirty="0" smtClean="0">
                <a:solidFill>
                  <a:schemeClr val="bg2">
                    <a:lumMod val="10000"/>
                  </a:schemeClr>
                </a:solidFill>
                <a:latin typeface="Ebrima" panose="02000000000000000000" pitchFamily="2" charset="0"/>
                <a:cs typeface="Ebrima" panose="02000000000000000000" pitchFamily="2" charset="0"/>
              </a:rPr>
              <a:t>ia32_setup_frame()</a:t>
            </a:r>
            <a:r>
              <a:rPr lang="zh-CN" altLang="en-US" sz="2400" b="0" dirty="0" smtClean="0">
                <a:solidFill>
                  <a:schemeClr val="bg2">
                    <a:lumMod val="10000"/>
                  </a:schemeClr>
                </a:solidFill>
                <a:latin typeface="Ebrima" panose="02000000000000000000" pitchFamily="2" charset="0"/>
                <a:cs typeface="Ebrima" panose="02000000000000000000" pitchFamily="2" charset="0"/>
              </a:rPr>
              <a:t>函数中的</a:t>
            </a:r>
            <a:endParaRPr lang="en-US" altLang="zh-CN" sz="2400" b="0" dirty="0" smtClean="0">
              <a:solidFill>
                <a:schemeClr val="bg2">
                  <a:lumMod val="10000"/>
                </a:schemeClr>
              </a:solidFill>
              <a:latin typeface="Ebrima" panose="02000000000000000000" pitchFamily="2" charset="0"/>
              <a:cs typeface="Ebrima" panose="02000000000000000000" pitchFamily="2" charset="0"/>
            </a:endParaRPr>
          </a:p>
          <a:p>
            <a:pPr marL="0" indent="0">
              <a:buNone/>
            </a:pPr>
            <a:r>
              <a:rPr lang="en-US" altLang="zh-CN" sz="2400" b="0" dirty="0" smtClean="0">
                <a:solidFill>
                  <a:schemeClr val="bg2">
                    <a:lumMod val="10000"/>
                  </a:schemeClr>
                </a:solidFill>
                <a:latin typeface="Ebrima" panose="02000000000000000000" pitchFamily="2" charset="0"/>
                <a:cs typeface="Ebrima" panose="02000000000000000000" pitchFamily="2" charset="0"/>
              </a:rPr>
              <a:t>	</a:t>
            </a:r>
            <a:r>
              <a:rPr lang="en-US" altLang="zh-CN" sz="2400" b="0" dirty="0" err="1" smtClean="0">
                <a:solidFill>
                  <a:schemeClr val="accent6">
                    <a:lumMod val="75000"/>
                  </a:schemeClr>
                </a:solidFill>
                <a:latin typeface="Ebrima" panose="02000000000000000000" pitchFamily="2" charset="0"/>
                <a:cs typeface="Ebrima" panose="02000000000000000000" pitchFamily="2" charset="0"/>
              </a:rPr>
              <a:t>regs</a:t>
            </a:r>
            <a:r>
              <a:rPr lang="en-US" altLang="zh-CN" sz="2400" b="0" dirty="0" smtClean="0">
                <a:solidFill>
                  <a:schemeClr val="accent6">
                    <a:lumMod val="75000"/>
                  </a:schemeClr>
                </a:solidFill>
                <a:latin typeface="Ebrima" panose="02000000000000000000" pitchFamily="2" charset="0"/>
                <a:cs typeface="Ebrima" panose="02000000000000000000" pitchFamily="2" charset="0"/>
              </a:rPr>
              <a:t>-</a:t>
            </a:r>
            <a:r>
              <a:rPr lang="en-US" altLang="zh-CN" sz="2400" b="0" dirty="0">
                <a:solidFill>
                  <a:schemeClr val="accent6">
                    <a:lumMod val="75000"/>
                  </a:schemeClr>
                </a:solidFill>
                <a:latin typeface="Ebrima" panose="02000000000000000000" pitchFamily="2" charset="0"/>
                <a:cs typeface="Ebrima" panose="02000000000000000000" pitchFamily="2" charset="0"/>
              </a:rPr>
              <a:t>&gt;</a:t>
            </a:r>
            <a:r>
              <a:rPr lang="en-US" altLang="zh-CN" sz="2400" b="0" dirty="0" err="1">
                <a:solidFill>
                  <a:schemeClr val="accent6">
                    <a:lumMod val="75000"/>
                  </a:schemeClr>
                </a:solidFill>
                <a:latin typeface="Ebrima" panose="02000000000000000000" pitchFamily="2" charset="0"/>
                <a:cs typeface="Ebrima" panose="02000000000000000000" pitchFamily="2" charset="0"/>
              </a:rPr>
              <a:t>ip</a:t>
            </a:r>
            <a:r>
              <a:rPr lang="en-US" altLang="zh-CN" sz="2400" b="0" dirty="0">
                <a:solidFill>
                  <a:schemeClr val="accent6">
                    <a:lumMod val="75000"/>
                  </a:schemeClr>
                </a:solidFill>
                <a:latin typeface="Ebrima" panose="02000000000000000000" pitchFamily="2" charset="0"/>
                <a:cs typeface="Ebrima" panose="02000000000000000000" pitchFamily="2" charset="0"/>
              </a:rPr>
              <a:t> = (unsigned </a:t>
            </a:r>
            <a:r>
              <a:rPr lang="en-US" altLang="zh-CN" sz="2400" b="0" dirty="0" smtClean="0">
                <a:solidFill>
                  <a:schemeClr val="accent6">
                    <a:lumMod val="75000"/>
                  </a:schemeClr>
                </a:solidFill>
                <a:latin typeface="Ebrima" panose="02000000000000000000" pitchFamily="2" charset="0"/>
                <a:cs typeface="Ebrima" panose="02000000000000000000" pitchFamily="2" charset="0"/>
              </a:rPr>
              <a:t>long) </a:t>
            </a:r>
            <a:r>
              <a:rPr lang="en-US" altLang="zh-CN" sz="2400" b="0" dirty="0" err="1">
                <a:solidFill>
                  <a:schemeClr val="accent6">
                    <a:lumMod val="75000"/>
                  </a:schemeClr>
                </a:solidFill>
                <a:latin typeface="Ebrima" panose="02000000000000000000" pitchFamily="2" charset="0"/>
                <a:cs typeface="Ebrima" panose="02000000000000000000" pitchFamily="2" charset="0"/>
              </a:rPr>
              <a:t>ka</a:t>
            </a:r>
            <a:r>
              <a:rPr lang="en-US" altLang="zh-CN" sz="2400" b="0" dirty="0">
                <a:solidFill>
                  <a:schemeClr val="accent6">
                    <a:lumMod val="75000"/>
                  </a:schemeClr>
                </a:solidFill>
                <a:latin typeface="Ebrima" panose="02000000000000000000" pitchFamily="2" charset="0"/>
                <a:cs typeface="Ebrima" panose="02000000000000000000" pitchFamily="2" charset="0"/>
              </a:rPr>
              <a:t>-&gt;</a:t>
            </a:r>
            <a:r>
              <a:rPr lang="en-US" altLang="zh-CN" sz="2400" b="0" dirty="0" err="1">
                <a:solidFill>
                  <a:schemeClr val="accent6">
                    <a:lumMod val="75000"/>
                  </a:schemeClr>
                </a:solidFill>
                <a:latin typeface="Ebrima" panose="02000000000000000000" pitchFamily="2" charset="0"/>
                <a:cs typeface="Ebrima" panose="02000000000000000000" pitchFamily="2" charset="0"/>
              </a:rPr>
              <a:t>sa.sa_handler</a:t>
            </a:r>
            <a:r>
              <a:rPr lang="en-US" altLang="zh-CN" sz="2400" b="0" dirty="0" smtClean="0">
                <a:solidFill>
                  <a:schemeClr val="accent6">
                    <a:lumMod val="75000"/>
                  </a:schemeClr>
                </a:solidFill>
                <a:latin typeface="Ebrima" panose="02000000000000000000" pitchFamily="2" charset="0"/>
                <a:cs typeface="Ebrima" panose="02000000000000000000" pitchFamily="2" charset="0"/>
              </a:rPr>
              <a:t>;</a:t>
            </a:r>
          </a:p>
          <a:p>
            <a:pPr marL="0" indent="0">
              <a:buNone/>
            </a:pPr>
            <a:r>
              <a:rPr lang="en-US" altLang="zh-CN" sz="2400" b="0" dirty="0">
                <a:solidFill>
                  <a:schemeClr val="bg2">
                    <a:lumMod val="10000"/>
                  </a:schemeClr>
                </a:solidFill>
                <a:latin typeface="Ebrima" panose="02000000000000000000" pitchFamily="2" charset="0"/>
                <a:cs typeface="Ebrima" panose="02000000000000000000" pitchFamily="2" charset="0"/>
              </a:rPr>
              <a:t>	</a:t>
            </a:r>
            <a:r>
              <a:rPr lang="zh-CN" altLang="en-US" sz="2400" b="0" dirty="0" smtClean="0">
                <a:solidFill>
                  <a:schemeClr val="bg2">
                    <a:lumMod val="10000"/>
                  </a:schemeClr>
                </a:solidFill>
                <a:latin typeface="Ebrima" panose="02000000000000000000" pitchFamily="2" charset="0"/>
                <a:cs typeface="Ebrima" panose="02000000000000000000" pitchFamily="2" charset="0"/>
              </a:rPr>
              <a:t>也就是说，从系统空间返回到用户空间后，我们已经在处理程序中了，处理程序需要一个参数</a:t>
            </a:r>
            <a:r>
              <a:rPr lang="en-US" altLang="zh-CN" sz="2400" b="0" dirty="0" smtClean="0">
                <a:solidFill>
                  <a:schemeClr val="bg2">
                    <a:lumMod val="10000"/>
                  </a:schemeClr>
                </a:solidFill>
                <a:latin typeface="Ebrima" panose="02000000000000000000" pitchFamily="2" charset="0"/>
                <a:cs typeface="Ebrima" panose="02000000000000000000" pitchFamily="2" charset="0"/>
              </a:rPr>
              <a:t>sig</a:t>
            </a:r>
            <a:r>
              <a:rPr lang="zh-CN" altLang="en-US" sz="2400" b="0" dirty="0" smtClean="0">
                <a:solidFill>
                  <a:schemeClr val="bg2">
                    <a:lumMod val="10000"/>
                  </a:schemeClr>
                </a:solidFill>
                <a:latin typeface="Ebrima" panose="02000000000000000000" pitchFamily="2" charset="0"/>
                <a:cs typeface="Ebrima" panose="02000000000000000000" pitchFamily="2" charset="0"/>
              </a:rPr>
              <a:t>，正好保存在了帧中的</a:t>
            </a:r>
            <a:r>
              <a:rPr lang="en-US" altLang="zh-CN" sz="2400" b="0" dirty="0" smtClean="0">
                <a:solidFill>
                  <a:schemeClr val="bg2">
                    <a:lumMod val="10000"/>
                  </a:schemeClr>
                </a:solidFill>
                <a:latin typeface="Ebrima" panose="02000000000000000000" pitchFamily="2" charset="0"/>
                <a:cs typeface="Ebrima" panose="02000000000000000000" pitchFamily="2" charset="0"/>
              </a:rPr>
              <a:t>sig</a:t>
            </a:r>
            <a:r>
              <a:rPr lang="zh-CN" altLang="en-US" sz="2400" b="0" dirty="0" smtClean="0">
                <a:solidFill>
                  <a:schemeClr val="bg2">
                    <a:lumMod val="10000"/>
                  </a:schemeClr>
                </a:solidFill>
                <a:latin typeface="Ebrima" panose="02000000000000000000" pitchFamily="2" charset="0"/>
                <a:cs typeface="Ebrima" panose="02000000000000000000" pitchFamily="2" charset="0"/>
              </a:rPr>
              <a:t>处。</a:t>
            </a:r>
            <a:endParaRPr lang="en-US" altLang="zh-CN" sz="2400" b="0" dirty="0" smtClean="0">
              <a:solidFill>
                <a:schemeClr val="bg2">
                  <a:lumMod val="10000"/>
                </a:schemeClr>
              </a:solidFill>
              <a:latin typeface="Ebrima" panose="02000000000000000000" pitchFamily="2" charset="0"/>
              <a:cs typeface="Ebrima" panose="02000000000000000000" pitchFamily="2" charset="0"/>
            </a:endParaRPr>
          </a:p>
          <a:p>
            <a:pPr marL="0" indent="0">
              <a:buNone/>
            </a:pPr>
            <a:r>
              <a:rPr lang="en-US" altLang="zh-CN" sz="2400" b="0" dirty="0">
                <a:solidFill>
                  <a:schemeClr val="bg2">
                    <a:lumMod val="10000"/>
                  </a:schemeClr>
                </a:solidFill>
                <a:latin typeface="Ebrima" panose="02000000000000000000" pitchFamily="2" charset="0"/>
                <a:cs typeface="Ebrima" panose="02000000000000000000" pitchFamily="2" charset="0"/>
              </a:rPr>
              <a:t>	</a:t>
            </a:r>
            <a:r>
              <a:rPr lang="zh-CN" altLang="en-US" sz="2400" b="0" dirty="0" smtClean="0">
                <a:solidFill>
                  <a:schemeClr val="bg2">
                    <a:lumMod val="10000"/>
                  </a:schemeClr>
                </a:solidFill>
                <a:latin typeface="Ebrima" panose="02000000000000000000" pitchFamily="2" charset="0"/>
                <a:cs typeface="Ebrima" panose="02000000000000000000" pitchFamily="2" charset="0"/>
              </a:rPr>
              <a:t>在执行完处理函数主要内容后，需要一个</a:t>
            </a:r>
            <a:r>
              <a:rPr lang="en-US" altLang="zh-CN" sz="2400" b="0" dirty="0" smtClean="0">
                <a:solidFill>
                  <a:schemeClr val="bg2">
                    <a:lumMod val="10000"/>
                  </a:schemeClr>
                </a:solidFill>
                <a:latin typeface="Ebrima" panose="02000000000000000000" pitchFamily="2" charset="0"/>
                <a:cs typeface="Ebrima" panose="02000000000000000000" pitchFamily="2" charset="0"/>
              </a:rPr>
              <a:t>ret</a:t>
            </a:r>
            <a:r>
              <a:rPr lang="zh-CN" altLang="en-US" sz="2400" b="0" dirty="0" smtClean="0">
                <a:solidFill>
                  <a:schemeClr val="bg2">
                    <a:lumMod val="10000"/>
                  </a:schemeClr>
                </a:solidFill>
                <a:latin typeface="Ebrima" panose="02000000000000000000" pitchFamily="2" charset="0"/>
                <a:cs typeface="Ebrima" panose="02000000000000000000" pitchFamily="2" charset="0"/>
              </a:rPr>
              <a:t>命令从处理函数中返回，</a:t>
            </a:r>
            <a:r>
              <a:rPr lang="en-US" altLang="zh-CN" sz="2400" b="0" dirty="0" smtClean="0">
                <a:solidFill>
                  <a:schemeClr val="bg2">
                    <a:lumMod val="10000"/>
                  </a:schemeClr>
                </a:solidFill>
                <a:latin typeface="Ebrima" panose="02000000000000000000" pitchFamily="2" charset="0"/>
                <a:cs typeface="Ebrima" panose="02000000000000000000" pitchFamily="2" charset="0"/>
              </a:rPr>
              <a:t>ret</a:t>
            </a:r>
            <a:r>
              <a:rPr lang="zh-CN" altLang="en-US" sz="2400" b="0" dirty="0" smtClean="0">
                <a:solidFill>
                  <a:schemeClr val="bg2">
                    <a:lumMod val="10000"/>
                  </a:schemeClr>
                </a:solidFill>
                <a:latin typeface="Ebrima" panose="02000000000000000000" pitchFamily="2" charset="0"/>
                <a:cs typeface="Ebrima" panose="02000000000000000000" pitchFamily="2" charset="0"/>
              </a:rPr>
              <a:t>命令从栈中取出要返回的地址，然后放到</a:t>
            </a:r>
            <a:r>
              <a:rPr lang="en-US" altLang="zh-CN" sz="2400" b="0" dirty="0" err="1" smtClean="0">
                <a:solidFill>
                  <a:schemeClr val="bg2">
                    <a:lumMod val="10000"/>
                  </a:schemeClr>
                </a:solidFill>
                <a:latin typeface="Ebrima" panose="02000000000000000000" pitchFamily="2" charset="0"/>
                <a:cs typeface="Ebrima" panose="02000000000000000000" pitchFamily="2" charset="0"/>
              </a:rPr>
              <a:t>ip</a:t>
            </a:r>
            <a:r>
              <a:rPr lang="zh-CN" altLang="en-US" sz="2400" b="0" dirty="0" smtClean="0">
                <a:solidFill>
                  <a:schemeClr val="bg2">
                    <a:lumMod val="10000"/>
                  </a:schemeClr>
                </a:solidFill>
                <a:latin typeface="Ebrima" panose="02000000000000000000" pitchFamily="2" charset="0"/>
                <a:cs typeface="Ebrima" panose="02000000000000000000" pitchFamily="2" charset="0"/>
              </a:rPr>
              <a:t>中，这个地址正好与</a:t>
            </a:r>
            <a:r>
              <a:rPr lang="en-US" altLang="zh-CN" sz="2400" b="0" dirty="0" err="1" smtClean="0">
                <a:solidFill>
                  <a:schemeClr val="bg2">
                    <a:lumMod val="10000"/>
                  </a:schemeClr>
                </a:solidFill>
                <a:latin typeface="Ebrima" panose="02000000000000000000" pitchFamily="2" charset="0"/>
                <a:cs typeface="Ebrima" panose="02000000000000000000" pitchFamily="2" charset="0"/>
              </a:rPr>
              <a:t>pretcode</a:t>
            </a:r>
            <a:r>
              <a:rPr lang="zh-CN" altLang="en-US" sz="2400" b="0" dirty="0" smtClean="0">
                <a:solidFill>
                  <a:schemeClr val="bg2">
                    <a:lumMod val="10000"/>
                  </a:schemeClr>
                </a:solidFill>
                <a:latin typeface="Ebrima" panose="02000000000000000000" pitchFamily="2" charset="0"/>
                <a:cs typeface="Ebrima" panose="02000000000000000000" pitchFamily="2" charset="0"/>
              </a:rPr>
              <a:t>相对应。</a:t>
            </a:r>
            <a:endParaRPr lang="en-US" altLang="zh-CN" sz="2400" b="0" dirty="0">
              <a:solidFill>
                <a:schemeClr val="bg2">
                  <a:lumMod val="10000"/>
                </a:schemeClr>
              </a:solidFill>
              <a:latin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918725814"/>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Ebrima" panose="02000000000000000000" pitchFamily="2" charset="0"/>
                <a:ea typeface="Ebrima" panose="02000000000000000000" pitchFamily="2" charset="0"/>
                <a:cs typeface="Ebrima" panose="02000000000000000000" pitchFamily="2" charset="0"/>
              </a:rPr>
              <a:t>s</a:t>
            </a:r>
            <a:r>
              <a:rPr lang="en-US" altLang="zh-CN" dirty="0" err="1" smtClean="0">
                <a:latin typeface="Ebrima" panose="02000000000000000000" pitchFamily="2" charset="0"/>
                <a:ea typeface="Ebrima" panose="02000000000000000000" pitchFamily="2" charset="0"/>
                <a:cs typeface="Ebrima" panose="02000000000000000000" pitchFamily="2" charset="0"/>
              </a:rPr>
              <a:t>ys_sigreturn</a:t>
            </a:r>
            <a:endParaRPr lang="zh-CN" altLang="en-US" dirty="0">
              <a:latin typeface="Ebrima" panose="02000000000000000000" pitchFamily="2" charset="0"/>
              <a:cs typeface="Ebrima" panose="02000000000000000000" pitchFamily="2" charset="0"/>
            </a:endParaRPr>
          </a:p>
        </p:txBody>
      </p:sp>
      <p:sp>
        <p:nvSpPr>
          <p:cNvPr id="3" name="内容占位符 2"/>
          <p:cNvSpPr>
            <a:spLocks noGrp="1"/>
          </p:cNvSpPr>
          <p:nvPr>
            <p:ph idx="1"/>
          </p:nvPr>
        </p:nvSpPr>
        <p:spPr>
          <a:xfrm>
            <a:off x="900113" y="1341438"/>
            <a:ext cx="7856537" cy="1950402"/>
          </a:xfrm>
        </p:spPr>
        <p:txBody>
          <a:bodyPr/>
          <a:lstStyle/>
          <a:p>
            <a:r>
              <a:rPr lang="zh-CN" altLang="en-US" sz="2400" b="0" dirty="0" smtClean="0">
                <a:latin typeface="Ebrima" panose="02000000000000000000" pitchFamily="2" charset="0"/>
                <a:cs typeface="Ebrima" panose="02000000000000000000" pitchFamily="2" charset="0"/>
              </a:rPr>
              <a:t>通过执行</a:t>
            </a:r>
            <a:r>
              <a:rPr lang="en-US" altLang="zh-CN" sz="2400" b="0" dirty="0" err="1" smtClean="0">
                <a:latin typeface="Ebrima" panose="02000000000000000000" pitchFamily="2" charset="0"/>
                <a:ea typeface="Ebrima" panose="02000000000000000000" pitchFamily="2" charset="0"/>
                <a:cs typeface="Ebrima" panose="02000000000000000000" pitchFamily="2" charset="0"/>
              </a:rPr>
              <a:t>sigreturn</a:t>
            </a:r>
            <a:r>
              <a:rPr lang="zh-CN" altLang="en-US" sz="2400" b="0" dirty="0" smtClean="0">
                <a:latin typeface="Ebrima" panose="02000000000000000000" pitchFamily="2" charset="0"/>
                <a:cs typeface="Ebrima" panose="02000000000000000000" pitchFamily="2" charset="0"/>
              </a:rPr>
              <a:t>系统调用，我们又从用户空间回到了内核空间，</a:t>
            </a:r>
            <a:r>
              <a:rPr lang="en-US" altLang="zh-CN" sz="2400" b="0" dirty="0" err="1" smtClean="0">
                <a:latin typeface="Ebrima" panose="02000000000000000000" pitchFamily="2" charset="0"/>
                <a:cs typeface="Ebrima" panose="02000000000000000000" pitchFamily="2" charset="0"/>
              </a:rPr>
              <a:t>sigreturn</a:t>
            </a:r>
            <a:r>
              <a:rPr lang="zh-CN" altLang="en-US" sz="2400" b="0" dirty="0" smtClean="0">
                <a:latin typeface="Ebrima" panose="02000000000000000000" pitchFamily="2" charset="0"/>
                <a:cs typeface="Ebrima" panose="02000000000000000000" pitchFamily="2" charset="0"/>
              </a:rPr>
              <a:t>系统调用的目的就是把处在用户栈的帧结构（</a:t>
            </a:r>
            <a:r>
              <a:rPr lang="en-US" altLang="zh-CN" sz="2400" b="0" dirty="0" err="1" smtClean="0">
                <a:latin typeface="Ebrima" panose="02000000000000000000" pitchFamily="2" charset="0"/>
                <a:cs typeface="Ebrima" panose="02000000000000000000" pitchFamily="2" charset="0"/>
              </a:rPr>
              <a:t>sigframe</a:t>
            </a:r>
            <a:r>
              <a:rPr lang="zh-CN" altLang="en-US" sz="2400" b="0" dirty="0" smtClean="0">
                <a:latin typeface="Ebrima" panose="02000000000000000000" pitchFamily="2" charset="0"/>
                <a:cs typeface="Ebrima" panose="02000000000000000000" pitchFamily="2" charset="0"/>
              </a:rPr>
              <a:t>）的相关的信息恢复到内核栈</a:t>
            </a:r>
            <a:r>
              <a:rPr lang="en-US" altLang="zh-CN" sz="2400" b="0" dirty="0" err="1" smtClean="0">
                <a:latin typeface="Ebrima" panose="02000000000000000000" pitchFamily="2" charset="0"/>
                <a:cs typeface="Ebrima" panose="02000000000000000000" pitchFamily="2" charset="0"/>
              </a:rPr>
              <a:t>pt_regs</a:t>
            </a:r>
            <a:r>
              <a:rPr lang="zh-CN" altLang="en-US" sz="2400" b="0" dirty="0" smtClean="0">
                <a:latin typeface="Ebrima" panose="02000000000000000000" pitchFamily="2" charset="0"/>
                <a:cs typeface="Ebrima" panose="02000000000000000000" pitchFamily="2" charset="0"/>
              </a:rPr>
              <a:t>和其他一些地方中去，这样，我们执行完系统调用回到用户空间后，程序就回到了最初始的流程。</a:t>
            </a:r>
            <a:endParaRPr lang="en-US" altLang="zh-CN" sz="2400" b="0" dirty="0" smtClean="0">
              <a:latin typeface="Ebrima" panose="02000000000000000000" pitchFamily="2" charset="0"/>
              <a:cs typeface="Ebrima" panose="02000000000000000000" pitchFamily="2" charset="0"/>
            </a:endParaRPr>
          </a:p>
          <a:p>
            <a:pPr marL="0" indent="0">
              <a:buNone/>
            </a:pPr>
            <a:endParaRPr lang="en-US" altLang="zh-CN" b="0" dirty="0" smtClean="0">
              <a:latin typeface="Ebrima" panose="02000000000000000000" pitchFamily="2" charset="0"/>
              <a:cs typeface="Ebrima" panose="02000000000000000000" pitchFamily="2" charset="0"/>
            </a:endParaRPr>
          </a:p>
          <a:p>
            <a:endParaRPr lang="zh-CN" altLang="en-US" b="0" dirty="0">
              <a:latin typeface="Ebrima" panose="02000000000000000000" pitchFamily="2" charset="0"/>
              <a:cs typeface="Ebrima" panose="02000000000000000000" pitchFamily="2" charset="0"/>
            </a:endParaRPr>
          </a:p>
        </p:txBody>
      </p:sp>
      <p:grpSp>
        <p:nvGrpSpPr>
          <p:cNvPr id="17" name="组合 16"/>
          <p:cNvGrpSpPr/>
          <p:nvPr/>
        </p:nvGrpSpPr>
        <p:grpSpPr>
          <a:xfrm>
            <a:off x="435425" y="3291840"/>
            <a:ext cx="8569238" cy="2919156"/>
            <a:chOff x="478968" y="3272638"/>
            <a:chExt cx="8665032" cy="2943346"/>
          </a:xfrm>
        </p:grpSpPr>
        <p:cxnSp>
          <p:nvCxnSpPr>
            <p:cNvPr id="4" name="直接连接符 3"/>
            <p:cNvCxnSpPr/>
            <p:nvPr/>
          </p:nvCxnSpPr>
          <p:spPr bwMode="auto">
            <a:xfrm flipV="1">
              <a:off x="478968" y="4807138"/>
              <a:ext cx="8414207" cy="3"/>
            </a:xfrm>
            <a:prstGeom prst="line">
              <a:avLst/>
            </a:prstGeom>
            <a:ln>
              <a:solidFill>
                <a:schemeClr val="bg2">
                  <a:lumMod val="10000"/>
                </a:schemeClr>
              </a:solidFill>
              <a:prstDash val="sysDash"/>
              <a:headEnd type="none" w="med" len="med"/>
              <a:tailEnd type="none" w="med" len="med"/>
            </a:ln>
            <a:extLst/>
          </p:spPr>
          <p:style>
            <a:lnRef idx="3">
              <a:schemeClr val="accent2"/>
            </a:lnRef>
            <a:fillRef idx="0">
              <a:schemeClr val="accent2"/>
            </a:fillRef>
            <a:effectRef idx="2">
              <a:schemeClr val="accent2"/>
            </a:effectRef>
            <a:fontRef idx="minor">
              <a:schemeClr val="tx1"/>
            </a:fontRef>
          </p:style>
        </p:cxnSp>
        <p:sp>
          <p:nvSpPr>
            <p:cNvPr id="5" name="矩形 4"/>
            <p:cNvSpPr/>
            <p:nvPr/>
          </p:nvSpPr>
          <p:spPr bwMode="auto">
            <a:xfrm>
              <a:off x="478968" y="3884026"/>
              <a:ext cx="1280160" cy="348343"/>
            </a:xfrm>
            <a:prstGeom prst="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latin typeface="微软雅黑" panose="020B0503020204020204" pitchFamily="34" charset="-122"/>
                  <a:ea typeface="微软雅黑" panose="020B0503020204020204" pitchFamily="34" charset="-122"/>
                </a:rPr>
                <a:t>应用程序</a:t>
              </a:r>
              <a:endParaRPr kumimoji="0" lang="zh-CN" altLang="en-US" sz="18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矩形 5"/>
            <p:cNvSpPr/>
            <p:nvPr/>
          </p:nvSpPr>
          <p:spPr bwMode="auto">
            <a:xfrm>
              <a:off x="1759128" y="5364509"/>
              <a:ext cx="1804670" cy="609587"/>
            </a:xfrm>
            <a:prstGeom prst="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latin typeface="微软雅黑" panose="020B0503020204020204" pitchFamily="34" charset="-122"/>
                  <a:ea typeface="微软雅黑" panose="020B0503020204020204" pitchFamily="34" charset="-122"/>
                </a:rPr>
                <a:t>系统调用</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中断</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异常处理程序</a:t>
              </a:r>
              <a:endParaRPr kumimoji="0" lang="zh-CN" altLang="en-US" sz="18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矩形 6"/>
            <p:cNvSpPr/>
            <p:nvPr/>
          </p:nvSpPr>
          <p:spPr bwMode="auto">
            <a:xfrm>
              <a:off x="3563798" y="3901431"/>
              <a:ext cx="1711234" cy="348343"/>
            </a:xfrm>
            <a:prstGeom prst="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latin typeface="微软雅黑" panose="020B0503020204020204" pitchFamily="34" charset="-122"/>
                  <a:ea typeface="微软雅黑" panose="020B0503020204020204" pitchFamily="34" charset="-122"/>
                </a:rPr>
                <a:t>信号处理程序</a:t>
              </a:r>
              <a:endParaRPr kumimoji="0" lang="zh-CN" altLang="en-US" sz="18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矩形 7"/>
            <p:cNvSpPr/>
            <p:nvPr/>
          </p:nvSpPr>
          <p:spPr bwMode="auto">
            <a:xfrm>
              <a:off x="5275032" y="5381914"/>
              <a:ext cx="1804670" cy="609587"/>
            </a:xfrm>
            <a:prstGeom prst="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err="1">
                  <a:latin typeface="微软雅黑" panose="020B0503020204020204" pitchFamily="34" charset="-122"/>
                  <a:ea typeface="微软雅黑" panose="020B0503020204020204" pitchFamily="34" charset="-122"/>
                </a:rPr>
                <a:t>s</a:t>
              </a:r>
              <a:r>
                <a:rPr lang="en-US" altLang="zh-CN" dirty="0" err="1" smtClean="0">
                  <a:latin typeface="微软雅黑" panose="020B0503020204020204" pitchFamily="34" charset="-122"/>
                  <a:ea typeface="微软雅黑" panose="020B0503020204020204" pitchFamily="34" charset="-122"/>
                </a:rPr>
                <a:t>igreturn</a:t>
              </a:r>
              <a:r>
                <a:rPr lang="zh-CN" altLang="en-US" dirty="0" smtClean="0">
                  <a:latin typeface="微软雅黑" panose="020B0503020204020204" pitchFamily="34" charset="-122"/>
                  <a:ea typeface="微软雅黑" panose="020B0503020204020204" pitchFamily="34" charset="-122"/>
                </a:rPr>
                <a:t>系统调用返回至内核</a:t>
              </a:r>
              <a:endParaRPr kumimoji="0" lang="zh-CN" altLang="en-US" sz="18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矩形 8"/>
            <p:cNvSpPr/>
            <p:nvPr/>
          </p:nvSpPr>
          <p:spPr bwMode="auto">
            <a:xfrm>
              <a:off x="7079702" y="3622768"/>
              <a:ext cx="1711234" cy="609601"/>
            </a:xfrm>
            <a:prstGeom prst="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latin typeface="微软雅黑" panose="020B0503020204020204" pitchFamily="34" charset="-122"/>
                  <a:ea typeface="微软雅黑" panose="020B0503020204020204" pitchFamily="34" charset="-122"/>
                </a:rPr>
                <a:t>继续执行应用程序</a:t>
              </a:r>
              <a:endParaRPr kumimoji="0" lang="zh-CN" altLang="en-US" sz="18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478968" y="3272638"/>
              <a:ext cx="1645920" cy="369332"/>
            </a:xfrm>
            <a:prstGeom prst="rect">
              <a:avLst/>
            </a:prstGeom>
            <a:noFill/>
          </p:spPr>
          <p:txBody>
            <a:bodyPr wrap="square" rtlCol="0">
              <a:spAutoFit/>
            </a:bodyPr>
            <a:lstStyle/>
            <a:p>
              <a:r>
                <a:rPr lang="zh-CN" altLang="en-US" b="1" dirty="0" smtClean="0">
                  <a:solidFill>
                    <a:schemeClr val="bg2">
                      <a:lumMod val="10000"/>
                    </a:schemeClr>
                  </a:solidFill>
                  <a:latin typeface="黑体" panose="02010609060101010101" pitchFamily="49" charset="-122"/>
                  <a:ea typeface="黑体" panose="02010609060101010101" pitchFamily="49" charset="-122"/>
                </a:rPr>
                <a:t>用户态</a:t>
              </a:r>
              <a:endParaRPr lang="zh-CN" altLang="en-US" b="1" dirty="0">
                <a:solidFill>
                  <a:schemeClr val="bg2">
                    <a:lumMod val="10000"/>
                  </a:schemeClr>
                </a:solidFill>
                <a:latin typeface="黑体" panose="02010609060101010101" pitchFamily="49" charset="-122"/>
                <a:ea typeface="黑体" panose="02010609060101010101" pitchFamily="49" charset="-122"/>
              </a:endParaRPr>
            </a:p>
          </p:txBody>
        </p:sp>
        <p:sp>
          <p:nvSpPr>
            <p:cNvPr id="11" name="文本框 10"/>
            <p:cNvSpPr txBox="1"/>
            <p:nvPr/>
          </p:nvSpPr>
          <p:spPr>
            <a:xfrm>
              <a:off x="478968" y="5846652"/>
              <a:ext cx="1645920" cy="369332"/>
            </a:xfrm>
            <a:prstGeom prst="rect">
              <a:avLst/>
            </a:prstGeom>
            <a:noFill/>
          </p:spPr>
          <p:txBody>
            <a:bodyPr wrap="square" rtlCol="0">
              <a:spAutoFit/>
            </a:bodyPr>
            <a:lstStyle/>
            <a:p>
              <a:r>
                <a:rPr lang="zh-CN" altLang="en-US" b="1" dirty="0" smtClean="0">
                  <a:solidFill>
                    <a:schemeClr val="bg2">
                      <a:lumMod val="10000"/>
                    </a:schemeClr>
                  </a:solidFill>
                  <a:latin typeface="黑体" panose="02010609060101010101" pitchFamily="49" charset="-122"/>
                  <a:ea typeface="黑体" panose="02010609060101010101" pitchFamily="49" charset="-122"/>
                </a:rPr>
                <a:t>内核态</a:t>
              </a:r>
              <a:endParaRPr lang="zh-CN" altLang="en-US" b="1" dirty="0">
                <a:solidFill>
                  <a:schemeClr val="bg2">
                    <a:lumMod val="10000"/>
                  </a:schemeClr>
                </a:solidFill>
                <a:latin typeface="黑体" panose="02010609060101010101" pitchFamily="49" charset="-122"/>
                <a:ea typeface="黑体" panose="02010609060101010101" pitchFamily="49" charset="-122"/>
              </a:endParaRPr>
            </a:p>
          </p:txBody>
        </p:sp>
        <p:cxnSp>
          <p:nvCxnSpPr>
            <p:cNvPr id="12" name="直接箭头连接符 11"/>
            <p:cNvCxnSpPr>
              <a:stCxn id="5" idx="3"/>
              <a:endCxn id="6" idx="1"/>
            </p:cNvCxnSpPr>
            <p:nvPr/>
          </p:nvCxnSpPr>
          <p:spPr bwMode="auto">
            <a:xfrm>
              <a:off x="1759128" y="4058198"/>
              <a:ext cx="0" cy="1611105"/>
            </a:xfrm>
            <a:prstGeom prst="straightConnector1">
              <a:avLst/>
            </a:prstGeom>
            <a:ln>
              <a:headEnd type="none" w="med" len="med"/>
              <a:tailEnd type="triangle"/>
            </a:ln>
            <a:extLst/>
          </p:spPr>
          <p:style>
            <a:lnRef idx="3">
              <a:schemeClr val="accent2"/>
            </a:lnRef>
            <a:fillRef idx="0">
              <a:schemeClr val="accent2"/>
            </a:fillRef>
            <a:effectRef idx="2">
              <a:schemeClr val="accent2"/>
            </a:effectRef>
            <a:fontRef idx="minor">
              <a:schemeClr val="tx1"/>
            </a:fontRef>
          </p:style>
        </p:cxnSp>
        <p:cxnSp>
          <p:nvCxnSpPr>
            <p:cNvPr id="13" name="直接箭头连接符 12"/>
            <p:cNvCxnSpPr>
              <a:stCxn id="6" idx="3"/>
              <a:endCxn id="7" idx="1"/>
            </p:cNvCxnSpPr>
            <p:nvPr/>
          </p:nvCxnSpPr>
          <p:spPr bwMode="auto">
            <a:xfrm flipV="1">
              <a:off x="3563798" y="4075603"/>
              <a:ext cx="0" cy="1593700"/>
            </a:xfrm>
            <a:prstGeom prst="straightConnector1">
              <a:avLst/>
            </a:prstGeom>
            <a:ln>
              <a:headEnd type="none" w="med" len="med"/>
              <a:tailEnd type="triangle"/>
            </a:ln>
            <a:extLst/>
          </p:spPr>
          <p:style>
            <a:lnRef idx="3">
              <a:schemeClr val="accent2"/>
            </a:lnRef>
            <a:fillRef idx="0">
              <a:schemeClr val="accent2"/>
            </a:fillRef>
            <a:effectRef idx="2">
              <a:schemeClr val="accent2"/>
            </a:effectRef>
            <a:fontRef idx="minor">
              <a:schemeClr val="tx1"/>
            </a:fontRef>
          </p:style>
        </p:cxnSp>
        <p:cxnSp>
          <p:nvCxnSpPr>
            <p:cNvPr id="14" name="直接箭头连接符 13"/>
            <p:cNvCxnSpPr>
              <a:stCxn id="7" idx="3"/>
              <a:endCxn id="8" idx="1"/>
            </p:cNvCxnSpPr>
            <p:nvPr/>
          </p:nvCxnSpPr>
          <p:spPr bwMode="auto">
            <a:xfrm>
              <a:off x="5275032" y="4075603"/>
              <a:ext cx="0" cy="1611105"/>
            </a:xfrm>
            <a:prstGeom prst="straightConnector1">
              <a:avLst/>
            </a:prstGeom>
            <a:ln>
              <a:headEnd type="none" w="med" len="med"/>
              <a:tailEnd type="triangle"/>
            </a:ln>
            <a:extLst/>
          </p:spPr>
          <p:style>
            <a:lnRef idx="3">
              <a:schemeClr val="accent2"/>
            </a:lnRef>
            <a:fillRef idx="0">
              <a:schemeClr val="accent2"/>
            </a:fillRef>
            <a:effectRef idx="2">
              <a:schemeClr val="accent2"/>
            </a:effectRef>
            <a:fontRef idx="minor">
              <a:schemeClr val="tx1"/>
            </a:fontRef>
          </p:style>
        </p:cxnSp>
        <p:cxnSp>
          <p:nvCxnSpPr>
            <p:cNvPr id="15" name="直接箭头连接符 14"/>
            <p:cNvCxnSpPr>
              <a:stCxn id="8" idx="3"/>
              <a:endCxn id="9" idx="1"/>
            </p:cNvCxnSpPr>
            <p:nvPr/>
          </p:nvCxnSpPr>
          <p:spPr bwMode="auto">
            <a:xfrm flipV="1">
              <a:off x="7079702" y="3927569"/>
              <a:ext cx="0" cy="1759139"/>
            </a:xfrm>
            <a:prstGeom prst="straightConnector1">
              <a:avLst/>
            </a:prstGeom>
            <a:ln>
              <a:headEnd type="none" w="med" len="med"/>
              <a:tailEnd type="triangle"/>
            </a:ln>
            <a:extLst/>
          </p:spPr>
          <p:style>
            <a:lnRef idx="3">
              <a:schemeClr val="accent2"/>
            </a:lnRef>
            <a:fillRef idx="0">
              <a:schemeClr val="accent2"/>
            </a:fillRef>
            <a:effectRef idx="2">
              <a:schemeClr val="accent2"/>
            </a:effectRef>
            <a:fontRef idx="minor">
              <a:schemeClr val="tx1"/>
            </a:fontRef>
          </p:style>
        </p:cxnSp>
        <p:cxnSp>
          <p:nvCxnSpPr>
            <p:cNvPr id="16" name="直接箭头连接符 15"/>
            <p:cNvCxnSpPr>
              <a:stCxn id="9" idx="3"/>
            </p:cNvCxnSpPr>
            <p:nvPr/>
          </p:nvCxnSpPr>
          <p:spPr bwMode="auto">
            <a:xfrm>
              <a:off x="8790936" y="3927569"/>
              <a:ext cx="353064" cy="0"/>
            </a:xfrm>
            <a:prstGeom prst="straightConnector1">
              <a:avLst/>
            </a:prstGeom>
            <a:ln>
              <a:headEnd type="none" w="med" len="med"/>
              <a:tailEnd type="triangle"/>
            </a:ln>
            <a:extLst/>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409347093"/>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0113" y="1341438"/>
            <a:ext cx="7856537" cy="5268368"/>
          </a:xfrm>
        </p:spPr>
        <p:txBody>
          <a:bodyPr/>
          <a:lstStyle/>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unsigned long </a:t>
            </a:r>
            <a:r>
              <a:rPr lang="en-US" altLang="zh-CN" sz="1800" b="0" dirty="0" err="1">
                <a:latin typeface="Ebrima" panose="02000000000000000000" pitchFamily="2" charset="0"/>
                <a:ea typeface="Ebrima" panose="02000000000000000000" pitchFamily="2" charset="0"/>
                <a:cs typeface="Ebrima" panose="02000000000000000000" pitchFamily="2" charset="0"/>
              </a:rPr>
              <a:t>sys_sigreturn</a:t>
            </a:r>
            <a:r>
              <a:rPr lang="en-US" altLang="zh-CN" sz="1800" b="0" dirty="0">
                <a:latin typeface="Ebrima" panose="02000000000000000000" pitchFamily="2" charset="0"/>
                <a:ea typeface="Ebrima" panose="02000000000000000000" pitchFamily="2" charset="0"/>
                <a:cs typeface="Ebrima" panose="02000000000000000000" pitchFamily="2" charset="0"/>
              </a:rPr>
              <a:t>(</a:t>
            </a:r>
            <a:r>
              <a:rPr lang="en-US" altLang="zh-CN" sz="1800" b="0" dirty="0" err="1">
                <a:latin typeface="Ebrima" panose="02000000000000000000" pitchFamily="2" charset="0"/>
                <a:ea typeface="Ebrima" panose="02000000000000000000" pitchFamily="2" charset="0"/>
                <a:cs typeface="Ebrima" panose="02000000000000000000" pitchFamily="2" charset="0"/>
              </a:rPr>
              <a:t>struct</a:t>
            </a: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err="1">
                <a:latin typeface="Ebrima" panose="02000000000000000000" pitchFamily="2" charset="0"/>
                <a:ea typeface="Ebrima" panose="02000000000000000000" pitchFamily="2" charset="0"/>
                <a:cs typeface="Ebrima" panose="02000000000000000000" pitchFamily="2" charset="0"/>
              </a:rPr>
              <a:t>pt_regs</a:t>
            </a: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err="1">
                <a:solidFill>
                  <a:srgbClr val="FF0000"/>
                </a:solidFill>
                <a:latin typeface="Ebrima" panose="02000000000000000000" pitchFamily="2" charset="0"/>
                <a:ea typeface="Ebrima" panose="02000000000000000000" pitchFamily="2" charset="0"/>
                <a:cs typeface="Ebrima" panose="02000000000000000000" pitchFamily="2" charset="0"/>
              </a:rPr>
              <a:t>regs</a:t>
            </a:r>
            <a:r>
              <a:rPr lang="en-US" altLang="zh-CN" sz="18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err="1">
                <a:latin typeface="Ebrima" panose="02000000000000000000" pitchFamily="2" charset="0"/>
                <a:ea typeface="Ebrima" panose="02000000000000000000" pitchFamily="2" charset="0"/>
                <a:cs typeface="Ebrima" panose="02000000000000000000" pitchFamily="2" charset="0"/>
              </a:rPr>
              <a:t>struct</a:t>
            </a: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err="1">
                <a:latin typeface="Ebrima" panose="02000000000000000000" pitchFamily="2" charset="0"/>
                <a:ea typeface="Ebrima" panose="02000000000000000000" pitchFamily="2" charset="0"/>
                <a:cs typeface="Ebrima" panose="02000000000000000000" pitchFamily="2" charset="0"/>
              </a:rPr>
              <a:t>sigframe</a:t>
            </a:r>
            <a:r>
              <a:rPr lang="en-US" altLang="zh-CN" sz="1800" b="0" dirty="0">
                <a:latin typeface="Ebrima" panose="02000000000000000000" pitchFamily="2" charset="0"/>
                <a:ea typeface="Ebrima" panose="02000000000000000000" pitchFamily="2" charset="0"/>
                <a:cs typeface="Ebrima" panose="02000000000000000000" pitchFamily="2" charset="0"/>
              </a:rPr>
              <a:t> __user *frame;</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unsigned long ax;</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err="1">
                <a:latin typeface="Ebrima" panose="02000000000000000000" pitchFamily="2" charset="0"/>
                <a:ea typeface="Ebrima" panose="02000000000000000000" pitchFamily="2" charset="0"/>
                <a:cs typeface="Ebrima" panose="02000000000000000000" pitchFamily="2" charset="0"/>
              </a:rPr>
              <a:t>sigset_t</a:t>
            </a: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set</a:t>
            </a:r>
            <a:r>
              <a:rPr lang="en-US" altLang="zh-CN" sz="1800" b="0" dirty="0" smtClean="0">
                <a:latin typeface="Ebrima" panose="02000000000000000000" pitchFamily="2" charset="0"/>
                <a:ea typeface="Ebrima" panose="02000000000000000000" pitchFamily="2" charset="0"/>
                <a:cs typeface="Ebrima" panose="02000000000000000000" pitchFamily="2" charset="0"/>
              </a:rPr>
              <a:t>;</a:t>
            </a:r>
            <a:endParaRPr lang="en-US" altLang="zh-CN" sz="18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frame = (</a:t>
            </a:r>
            <a:r>
              <a:rPr lang="en-US" altLang="zh-CN" sz="1800" b="0" dirty="0" err="1">
                <a:solidFill>
                  <a:srgbClr val="FF0000"/>
                </a:solidFill>
                <a:latin typeface="Ebrima" panose="02000000000000000000" pitchFamily="2" charset="0"/>
                <a:ea typeface="Ebrima" panose="02000000000000000000" pitchFamily="2" charset="0"/>
                <a:cs typeface="Ebrima" panose="02000000000000000000" pitchFamily="2" charset="0"/>
              </a:rPr>
              <a:t>struct</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 </a:t>
            </a:r>
            <a:r>
              <a:rPr lang="en-US" altLang="zh-CN" sz="1800" b="0" dirty="0" err="1">
                <a:solidFill>
                  <a:srgbClr val="FF0000"/>
                </a:solidFill>
                <a:latin typeface="Ebrima" panose="02000000000000000000" pitchFamily="2" charset="0"/>
                <a:ea typeface="Ebrima" panose="02000000000000000000" pitchFamily="2" charset="0"/>
                <a:cs typeface="Ebrima" panose="02000000000000000000" pitchFamily="2" charset="0"/>
              </a:rPr>
              <a:t>sigframe</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 __user *)(</a:t>
            </a:r>
            <a:r>
              <a:rPr lang="en-US" altLang="zh-CN" sz="1800" b="0" dirty="0" err="1">
                <a:solidFill>
                  <a:srgbClr val="FF0000"/>
                </a:solidFill>
                <a:latin typeface="Ebrima" panose="02000000000000000000" pitchFamily="2" charset="0"/>
                <a:ea typeface="Ebrima" panose="02000000000000000000" pitchFamily="2" charset="0"/>
                <a:cs typeface="Ebrima" panose="02000000000000000000" pitchFamily="2" charset="0"/>
              </a:rPr>
              <a:t>regs</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-&gt;</a:t>
            </a:r>
            <a:r>
              <a:rPr lang="en-US" altLang="zh-CN" sz="1800" b="0" dirty="0" err="1">
                <a:solidFill>
                  <a:srgbClr val="FF0000"/>
                </a:solidFill>
                <a:latin typeface="Ebrima" panose="02000000000000000000" pitchFamily="2" charset="0"/>
                <a:ea typeface="Ebrima" panose="02000000000000000000" pitchFamily="2" charset="0"/>
                <a:cs typeface="Ebrima" panose="02000000000000000000" pitchFamily="2" charset="0"/>
              </a:rPr>
              <a:t>sp</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 - 8</a:t>
            </a:r>
            <a:r>
              <a:rPr lang="en-US" altLang="zh-CN" sz="1800" b="0" dirty="0" smtClean="0">
                <a:solidFill>
                  <a:srgbClr val="FF0000"/>
                </a:solidFill>
                <a:latin typeface="Ebrima" panose="02000000000000000000" pitchFamily="2" charset="0"/>
                <a:ea typeface="Ebrima" panose="02000000000000000000" pitchFamily="2" charset="0"/>
                <a:cs typeface="Ebrima" panose="02000000000000000000" pitchFamily="2" charset="0"/>
              </a:rPr>
              <a:t>);</a:t>
            </a:r>
            <a:endPar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smtClean="0">
                <a:latin typeface="Ebrima" panose="02000000000000000000" pitchFamily="2" charset="0"/>
                <a:ea typeface="Ebrima" panose="02000000000000000000" pitchFamily="2" charset="0"/>
                <a:cs typeface="Ebrima" panose="02000000000000000000" pitchFamily="2" charset="0"/>
              </a:rPr>
              <a:t>	//</a:t>
            </a:r>
            <a:r>
              <a:rPr lang="zh-CN" altLang="en-US" sz="1600" b="0" dirty="0" smtClean="0">
                <a:latin typeface="Ebrima" panose="02000000000000000000" pitchFamily="2" charset="0"/>
                <a:ea typeface="Ebrima" panose="02000000000000000000" pitchFamily="2" charset="0"/>
                <a:cs typeface="Ebrima" panose="02000000000000000000" pitchFamily="2" charset="0"/>
              </a:rPr>
              <a:t>为什么</a:t>
            </a:r>
            <a:r>
              <a:rPr lang="en-US" altLang="zh-CN" sz="1600" b="0" dirty="0" smtClean="0">
                <a:latin typeface="Ebrima" panose="02000000000000000000" pitchFamily="2" charset="0"/>
                <a:ea typeface="Ebrima" panose="02000000000000000000" pitchFamily="2" charset="0"/>
                <a:cs typeface="Ebrima" panose="02000000000000000000" pitchFamily="2" charset="0"/>
              </a:rPr>
              <a:t>sp-8</a:t>
            </a:r>
            <a:r>
              <a:rPr lang="zh-CN" altLang="en-US" sz="1600" b="0" dirty="0" smtClean="0">
                <a:latin typeface="Ebrima" panose="02000000000000000000" pitchFamily="2" charset="0"/>
                <a:ea typeface="Ebrima" panose="02000000000000000000" pitchFamily="2" charset="0"/>
                <a:cs typeface="Ebrima" panose="02000000000000000000" pitchFamily="2" charset="0"/>
              </a:rPr>
              <a:t>是</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sigframe</a:t>
            </a:r>
            <a:r>
              <a:rPr lang="zh-CN" altLang="en-US" sz="1600" b="0" dirty="0" smtClean="0">
                <a:latin typeface="Ebrima" panose="02000000000000000000" pitchFamily="2" charset="0"/>
                <a:ea typeface="Ebrima" panose="02000000000000000000" pitchFamily="2" charset="0"/>
                <a:cs typeface="Ebrima" panose="02000000000000000000" pitchFamily="2" charset="0"/>
              </a:rPr>
              <a:t>的位置？</a:t>
            </a:r>
            <a:endParaRPr lang="en-US" altLang="zh-CN" sz="1600" b="0" dirty="0" smtClean="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smtClean="0">
                <a:latin typeface="Ebrima" panose="02000000000000000000" pitchFamily="2" charset="0"/>
                <a:ea typeface="Ebrima" panose="02000000000000000000" pitchFamily="2" charset="0"/>
                <a:cs typeface="Ebrima" panose="02000000000000000000" pitchFamily="2" charset="0"/>
              </a:rPr>
              <a:t>	</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smtClean="0">
                <a:latin typeface="Ebrima" panose="02000000000000000000" pitchFamily="2" charset="0"/>
                <a:ea typeface="Ebrima" panose="02000000000000000000" pitchFamily="2" charset="0"/>
                <a:cs typeface="Ebrima" panose="02000000000000000000" pitchFamily="2" charset="0"/>
              </a:rPr>
              <a:t>if </a:t>
            </a:r>
            <a:r>
              <a:rPr lang="en-US" altLang="zh-CN" sz="1800" b="0" dirty="0">
                <a:latin typeface="Ebrima" panose="02000000000000000000" pitchFamily="2" charset="0"/>
                <a:ea typeface="Ebrima" panose="02000000000000000000" pitchFamily="2" charset="0"/>
                <a:cs typeface="Ebrima" panose="02000000000000000000" pitchFamily="2" charset="0"/>
              </a:rPr>
              <a:t>(!</a:t>
            </a:r>
            <a:r>
              <a:rPr lang="en-US" altLang="zh-CN" sz="1800" b="0" dirty="0" err="1">
                <a:latin typeface="Ebrima" panose="02000000000000000000" pitchFamily="2" charset="0"/>
                <a:ea typeface="Ebrima" panose="02000000000000000000" pitchFamily="2" charset="0"/>
                <a:cs typeface="Ebrima" panose="02000000000000000000" pitchFamily="2" charset="0"/>
              </a:rPr>
              <a:t>access_ok</a:t>
            </a:r>
            <a:r>
              <a:rPr lang="en-US" altLang="zh-CN" sz="1800" b="0" dirty="0">
                <a:latin typeface="Ebrima" panose="02000000000000000000" pitchFamily="2" charset="0"/>
                <a:ea typeface="Ebrima" panose="02000000000000000000" pitchFamily="2" charset="0"/>
                <a:cs typeface="Ebrima" panose="02000000000000000000" pitchFamily="2" charset="0"/>
              </a:rPr>
              <a:t>(VERIFY_READ, frame, </a:t>
            </a:r>
            <a:r>
              <a:rPr lang="en-US" altLang="zh-CN" sz="1800" b="0" dirty="0" err="1">
                <a:latin typeface="Ebrima" panose="02000000000000000000" pitchFamily="2" charset="0"/>
                <a:ea typeface="Ebrima" panose="02000000000000000000" pitchFamily="2" charset="0"/>
                <a:cs typeface="Ebrima" panose="02000000000000000000" pitchFamily="2" charset="0"/>
              </a:rPr>
              <a:t>sizeof</a:t>
            </a:r>
            <a:r>
              <a:rPr lang="en-US" altLang="zh-CN" sz="1800" b="0" dirty="0">
                <a:latin typeface="Ebrima" panose="02000000000000000000" pitchFamily="2" charset="0"/>
                <a:ea typeface="Ebrima" panose="02000000000000000000" pitchFamily="2" charset="0"/>
                <a:cs typeface="Ebrima" panose="02000000000000000000" pitchFamily="2" charset="0"/>
              </a:rPr>
              <a:t>(*frame)))</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err="1">
                <a:latin typeface="Ebrima" panose="02000000000000000000" pitchFamily="2" charset="0"/>
                <a:ea typeface="Ebrima" panose="02000000000000000000" pitchFamily="2" charset="0"/>
                <a:cs typeface="Ebrima" panose="02000000000000000000" pitchFamily="2" charset="0"/>
              </a:rPr>
              <a:t>goto</a:t>
            </a: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err="1">
                <a:latin typeface="Ebrima" panose="02000000000000000000" pitchFamily="2" charset="0"/>
                <a:ea typeface="Ebrima" panose="02000000000000000000" pitchFamily="2" charset="0"/>
                <a:cs typeface="Ebrima" panose="02000000000000000000" pitchFamily="2" charset="0"/>
              </a:rPr>
              <a:t>badframe</a:t>
            </a:r>
            <a:r>
              <a:rPr lang="en-US" altLang="zh-CN" sz="1800" b="0" dirty="0" smtClean="0">
                <a:latin typeface="Ebrima" panose="02000000000000000000" pitchFamily="2" charset="0"/>
                <a:ea typeface="Ebrima" panose="02000000000000000000" pitchFamily="2" charset="0"/>
                <a:cs typeface="Ebrima" panose="02000000000000000000" pitchFamily="2" charset="0"/>
              </a:rPr>
              <a:t>;		</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smtClean="0">
                <a:latin typeface="Ebrima" panose="02000000000000000000" pitchFamily="2" charset="0"/>
                <a:ea typeface="Ebrima" panose="02000000000000000000" pitchFamily="2" charset="0"/>
                <a:cs typeface="Ebrima" panose="02000000000000000000" pitchFamily="2" charset="0"/>
              </a:rPr>
              <a:t>//</a:t>
            </a:r>
            <a:r>
              <a:rPr lang="zh-CN" altLang="en-US" sz="1800" b="0" dirty="0" smtClean="0">
                <a:latin typeface="Ebrima" panose="02000000000000000000" pitchFamily="2" charset="0"/>
                <a:ea typeface="Ebrima" panose="02000000000000000000" pitchFamily="2" charset="0"/>
                <a:cs typeface="Ebrima" panose="02000000000000000000" pitchFamily="2" charset="0"/>
              </a:rPr>
              <a:t>从用户栈的帧中把的普通和实时信号阻塞位放到一个临时变量</a:t>
            </a:r>
            <a:r>
              <a:rPr lang="en-US" altLang="zh-CN" sz="1800" b="0" dirty="0" smtClean="0">
                <a:latin typeface="Ebrima" panose="02000000000000000000" pitchFamily="2" charset="0"/>
                <a:ea typeface="Ebrima" panose="02000000000000000000" pitchFamily="2" charset="0"/>
                <a:cs typeface="Ebrima" panose="02000000000000000000" pitchFamily="2" charset="0"/>
              </a:rPr>
              <a:t>set</a:t>
            </a:r>
            <a:endParaRPr lang="en-US" altLang="zh-CN" sz="18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if </a:t>
            </a:r>
            <a:r>
              <a:rPr lang="en-US" altLang="zh-CN" sz="1800" b="0" dirty="0" smtClean="0">
                <a:latin typeface="Ebrima" panose="02000000000000000000" pitchFamily="2" charset="0"/>
                <a:ea typeface="Ebrima" panose="02000000000000000000" pitchFamily="2" charset="0"/>
                <a:cs typeface="Ebrima" panose="02000000000000000000" pitchFamily="2" charset="0"/>
              </a:rPr>
              <a:t>(_</a:t>
            </a:r>
            <a:r>
              <a:rPr lang="en-US" altLang="zh-CN" sz="1800" b="0" dirty="0" err="1">
                <a:latin typeface="Ebrima" panose="02000000000000000000" pitchFamily="2" charset="0"/>
                <a:ea typeface="Ebrima" panose="02000000000000000000" pitchFamily="2" charset="0"/>
                <a:cs typeface="Ebrima" panose="02000000000000000000" pitchFamily="2" charset="0"/>
              </a:rPr>
              <a:t>get_user</a:t>
            </a:r>
            <a:r>
              <a:rPr lang="en-US" altLang="zh-CN" sz="1800" b="0" dirty="0">
                <a:latin typeface="Ebrima" panose="02000000000000000000" pitchFamily="2" charset="0"/>
                <a:ea typeface="Ebrima" panose="02000000000000000000" pitchFamily="2" charset="0"/>
                <a:cs typeface="Ebrima" panose="02000000000000000000" pitchFamily="2" charset="0"/>
              </a:rPr>
              <a:t>(</a:t>
            </a:r>
            <a:r>
              <a:rPr lang="en-US" altLang="zh-CN" sz="1800" b="0" dirty="0" err="1">
                <a:solidFill>
                  <a:srgbClr val="FF0000"/>
                </a:solidFill>
                <a:latin typeface="Ebrima" panose="02000000000000000000" pitchFamily="2" charset="0"/>
                <a:ea typeface="Ebrima" panose="02000000000000000000" pitchFamily="2" charset="0"/>
                <a:cs typeface="Ebrima" panose="02000000000000000000" pitchFamily="2" charset="0"/>
              </a:rPr>
              <a:t>set.sig</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[0], &amp;frame-&gt;</a:t>
            </a:r>
            <a:r>
              <a:rPr lang="en-US" altLang="zh-CN" sz="1800" b="0" dirty="0" err="1">
                <a:solidFill>
                  <a:srgbClr val="FF0000"/>
                </a:solidFill>
                <a:latin typeface="Ebrima" panose="02000000000000000000" pitchFamily="2" charset="0"/>
                <a:ea typeface="Ebrima" panose="02000000000000000000" pitchFamily="2" charset="0"/>
                <a:cs typeface="Ebrima" panose="02000000000000000000" pitchFamily="2" charset="0"/>
              </a:rPr>
              <a:t>sc.oldmask</a:t>
            </a:r>
            <a:r>
              <a:rPr lang="en-US" altLang="zh-CN" sz="1800" b="0" dirty="0">
                <a:latin typeface="Ebrima" panose="02000000000000000000" pitchFamily="2" charset="0"/>
                <a:ea typeface="Ebrima" panose="02000000000000000000" pitchFamily="2" charset="0"/>
                <a:cs typeface="Ebrima" panose="02000000000000000000" pitchFamily="2" charset="0"/>
              </a:rPr>
              <a:t>) || (_NSIG_WORDS &gt; 1</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&amp;&amp; __</a:t>
            </a:r>
            <a:r>
              <a:rPr lang="en-US" altLang="zh-CN" sz="1800" b="0" dirty="0" err="1">
                <a:latin typeface="Ebrima" panose="02000000000000000000" pitchFamily="2" charset="0"/>
                <a:ea typeface="Ebrima" panose="02000000000000000000" pitchFamily="2" charset="0"/>
                <a:cs typeface="Ebrima" panose="02000000000000000000" pitchFamily="2" charset="0"/>
              </a:rPr>
              <a:t>copy_from_user</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(&amp;</a:t>
            </a:r>
            <a:r>
              <a:rPr lang="en-US" altLang="zh-CN" sz="1800" b="0" dirty="0" err="1">
                <a:solidFill>
                  <a:srgbClr val="FF0000"/>
                </a:solidFill>
                <a:latin typeface="Ebrima" panose="02000000000000000000" pitchFamily="2" charset="0"/>
                <a:ea typeface="Ebrima" panose="02000000000000000000" pitchFamily="2" charset="0"/>
                <a:cs typeface="Ebrima" panose="02000000000000000000" pitchFamily="2" charset="0"/>
              </a:rPr>
              <a:t>set.sig</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[1], &amp;frame-&gt;</a:t>
            </a:r>
            <a:r>
              <a:rPr lang="en-US" altLang="zh-CN" sz="1800" b="0" dirty="0" err="1">
                <a:solidFill>
                  <a:srgbClr val="FF0000"/>
                </a:solidFill>
                <a:latin typeface="Ebrima" panose="02000000000000000000" pitchFamily="2" charset="0"/>
                <a:ea typeface="Ebrima" panose="02000000000000000000" pitchFamily="2" charset="0"/>
                <a:cs typeface="Ebrima" panose="02000000000000000000" pitchFamily="2" charset="0"/>
              </a:rPr>
              <a:t>extramask</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				    </a:t>
            </a:r>
            <a:r>
              <a:rPr lang="en-US" altLang="zh-CN" sz="1800" b="0" dirty="0" err="1">
                <a:solidFill>
                  <a:srgbClr val="FF0000"/>
                </a:solidFill>
                <a:latin typeface="Ebrima" panose="02000000000000000000" pitchFamily="2" charset="0"/>
                <a:ea typeface="Ebrima" panose="02000000000000000000" pitchFamily="2" charset="0"/>
                <a:cs typeface="Ebrima" panose="02000000000000000000" pitchFamily="2" charset="0"/>
              </a:rPr>
              <a:t>sizeof</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(frame-&gt;</a:t>
            </a:r>
            <a:r>
              <a:rPr lang="en-US" altLang="zh-CN" sz="1800" b="0" dirty="0" err="1">
                <a:solidFill>
                  <a:srgbClr val="FF0000"/>
                </a:solidFill>
                <a:latin typeface="Ebrima" panose="02000000000000000000" pitchFamily="2" charset="0"/>
                <a:ea typeface="Ebrima" panose="02000000000000000000" pitchFamily="2" charset="0"/>
                <a:cs typeface="Ebrima" panose="02000000000000000000" pitchFamily="2" charset="0"/>
              </a:rPr>
              <a:t>extramask</a:t>
            </a:r>
            <a:r>
              <a:rPr lang="en-US" altLang="zh-CN" sz="1800" b="0" dirty="0">
                <a:solidFill>
                  <a:srgbClr val="FF0000"/>
                </a:solidFill>
                <a:latin typeface="Ebrima" panose="02000000000000000000" pitchFamily="2" charset="0"/>
                <a:ea typeface="Ebrima" panose="02000000000000000000" pitchFamily="2" charset="0"/>
                <a:cs typeface="Ebrima" panose="02000000000000000000" pitchFamily="2" charset="0"/>
              </a:rPr>
              <a:t>)</a:t>
            </a:r>
            <a:r>
              <a:rPr lang="en-US" altLang="zh-CN" sz="18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err="1">
                <a:latin typeface="Ebrima" panose="02000000000000000000" pitchFamily="2" charset="0"/>
                <a:ea typeface="Ebrima" panose="02000000000000000000" pitchFamily="2" charset="0"/>
                <a:cs typeface="Ebrima" panose="02000000000000000000" pitchFamily="2" charset="0"/>
              </a:rPr>
              <a:t>goto</a:t>
            </a:r>
            <a:r>
              <a:rPr lang="en-US" altLang="zh-CN" sz="1800" b="0" dirty="0">
                <a:latin typeface="Ebrima" panose="02000000000000000000" pitchFamily="2" charset="0"/>
                <a:ea typeface="Ebrima" panose="02000000000000000000" pitchFamily="2" charset="0"/>
                <a:cs typeface="Ebrima" panose="02000000000000000000" pitchFamily="2" charset="0"/>
              </a:rPr>
              <a:t> </a:t>
            </a:r>
            <a:r>
              <a:rPr lang="en-US" altLang="zh-CN" sz="1800" b="0" dirty="0" err="1">
                <a:latin typeface="Ebrima" panose="02000000000000000000" pitchFamily="2" charset="0"/>
                <a:ea typeface="Ebrima" panose="02000000000000000000" pitchFamily="2" charset="0"/>
                <a:cs typeface="Ebrima" panose="02000000000000000000" pitchFamily="2" charset="0"/>
              </a:rPr>
              <a:t>badframe</a:t>
            </a:r>
            <a:r>
              <a:rPr lang="en-US" altLang="zh-CN" sz="1800" b="0" dirty="0" smtClean="0">
                <a:latin typeface="Ebrima" panose="02000000000000000000" pitchFamily="2" charset="0"/>
                <a:ea typeface="Ebrima" panose="02000000000000000000" pitchFamily="2" charset="0"/>
                <a:cs typeface="Ebrima" panose="02000000000000000000" pitchFamily="2" charset="0"/>
              </a:rPr>
              <a:t>;</a:t>
            </a:r>
            <a:endParaRPr lang="en-US" altLang="zh-CN" sz="18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800" b="0" dirty="0">
                <a:latin typeface="Ebrima" panose="02000000000000000000" pitchFamily="2" charset="0"/>
                <a:ea typeface="Ebrima" panose="02000000000000000000" pitchFamily="2" charset="0"/>
                <a:cs typeface="Ebrima" panose="02000000000000000000" pitchFamily="2" charset="0"/>
              </a:rPr>
              <a:t>	</a:t>
            </a:r>
            <a:endParaRPr lang="zh-CN" altLang="en-US" sz="1800" b="0" dirty="0">
              <a:latin typeface="Ebrima" panose="02000000000000000000" pitchFamily="2" charset="0"/>
              <a:cs typeface="Ebrima" panose="02000000000000000000" pitchFamily="2" charset="0"/>
            </a:endParaRPr>
          </a:p>
        </p:txBody>
      </p:sp>
      <p:sp>
        <p:nvSpPr>
          <p:cNvPr id="4" name="标题 1"/>
          <p:cNvSpPr>
            <a:spLocks noGrp="1"/>
          </p:cNvSpPr>
          <p:nvPr>
            <p:ph type="title"/>
          </p:nvPr>
        </p:nvSpPr>
        <p:spPr>
          <a:xfrm>
            <a:off x="755650" y="261938"/>
            <a:ext cx="8137525" cy="649287"/>
          </a:xfrm>
        </p:spPr>
        <p:txBody>
          <a:bodyPr/>
          <a:lstStyle/>
          <a:p>
            <a:r>
              <a:rPr lang="en-US" altLang="zh-CN" dirty="0" err="1">
                <a:latin typeface="Ebrima" panose="02000000000000000000" pitchFamily="2" charset="0"/>
                <a:ea typeface="Ebrima" panose="02000000000000000000" pitchFamily="2" charset="0"/>
                <a:cs typeface="Ebrima" panose="02000000000000000000" pitchFamily="2" charset="0"/>
              </a:rPr>
              <a:t>s</a:t>
            </a:r>
            <a:r>
              <a:rPr lang="en-US" altLang="zh-CN" dirty="0" err="1" smtClean="0">
                <a:latin typeface="Ebrima" panose="02000000000000000000" pitchFamily="2" charset="0"/>
                <a:ea typeface="Ebrima" panose="02000000000000000000" pitchFamily="2" charset="0"/>
                <a:cs typeface="Ebrima" panose="02000000000000000000" pitchFamily="2" charset="0"/>
              </a:rPr>
              <a:t>ys_sigreturn</a:t>
            </a:r>
            <a:endParaRPr lang="zh-CN" altLang="en-US" dirty="0">
              <a:latin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95150745"/>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55650" y="261938"/>
            <a:ext cx="8137525" cy="649287"/>
          </a:xfrm>
        </p:spPr>
        <p:txBody>
          <a:bodyPr/>
          <a:lstStyle/>
          <a:p>
            <a:r>
              <a:rPr lang="en-US" altLang="zh-CN" dirty="0" err="1">
                <a:latin typeface="Ebrima" panose="02000000000000000000" pitchFamily="2" charset="0"/>
                <a:ea typeface="Ebrima" panose="02000000000000000000" pitchFamily="2" charset="0"/>
                <a:cs typeface="Ebrima" panose="02000000000000000000" pitchFamily="2" charset="0"/>
              </a:rPr>
              <a:t>s</a:t>
            </a:r>
            <a:r>
              <a:rPr lang="en-US" altLang="zh-CN" dirty="0" err="1" smtClean="0">
                <a:latin typeface="Ebrima" panose="02000000000000000000" pitchFamily="2" charset="0"/>
                <a:ea typeface="Ebrima" panose="02000000000000000000" pitchFamily="2" charset="0"/>
                <a:cs typeface="Ebrima" panose="02000000000000000000" pitchFamily="2" charset="0"/>
              </a:rPr>
              <a:t>ys_sigreturn</a:t>
            </a:r>
            <a:endParaRPr lang="zh-CN" altLang="en-US" dirty="0">
              <a:latin typeface="Ebrima" panose="02000000000000000000" pitchFamily="2" charset="0"/>
              <a:cs typeface="Ebrima" panose="02000000000000000000" pitchFamily="2"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298548262"/>
              </p:ext>
            </p:extLst>
          </p:nvPr>
        </p:nvGraphicFramePr>
        <p:xfrm>
          <a:off x="2736844" y="1912351"/>
          <a:ext cx="1848213" cy="2211857"/>
        </p:xfrm>
        <a:graphic>
          <a:graphicData uri="http://schemas.openxmlformats.org/drawingml/2006/table">
            <a:tbl>
              <a:tblPr>
                <a:tableStyleId>{5C22544A-7EE6-4342-B048-85BDC9FD1C3A}</a:tableStyleId>
              </a:tblPr>
              <a:tblGrid>
                <a:gridCol w="1848213"/>
              </a:tblGrid>
              <a:tr h="282918">
                <a:tc>
                  <a:txBody>
                    <a:bodyPr/>
                    <a:lstStyle/>
                    <a:p>
                      <a:pPr algn="ctr"/>
                      <a:r>
                        <a:rPr lang="en-US" altLang="zh-CN" sz="1800"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retcode</a:t>
                      </a:r>
                      <a:endParaRPr lang="zh-CN" altLang="en-US" sz="1800" dirty="0">
                        <a:solidFill>
                          <a:schemeClr val="bg2">
                            <a:lumMod val="10000"/>
                          </a:schemeClr>
                        </a:solidFill>
                        <a:latin typeface="Ebrima" panose="02000000000000000000" pitchFamily="2" charset="0"/>
                        <a:cs typeface="Ebrima" panose="02000000000000000000" pitchFamily="2"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282918">
                <a:tc>
                  <a:txBody>
                    <a:bodyPr/>
                    <a:lstStyle/>
                    <a:p>
                      <a:pPr algn="ctr"/>
                      <a:r>
                        <a:rPr lang="en-US" altLang="zh-CN" sz="1800"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extramask</a:t>
                      </a:r>
                      <a:endParaRPr lang="zh-CN" altLang="en-US" sz="1800" dirty="0">
                        <a:solidFill>
                          <a:schemeClr val="bg2">
                            <a:lumMod val="10000"/>
                          </a:schemeClr>
                        </a:solidFill>
                        <a:latin typeface="Ebrima" panose="02000000000000000000" pitchFamily="2" charset="0"/>
                        <a:cs typeface="Ebrima" panose="02000000000000000000" pitchFamily="2"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3057">
                <a:tc>
                  <a:txBody>
                    <a:bodyPr/>
                    <a:lstStyle/>
                    <a:p>
                      <a:pPr algn="ctr"/>
                      <a:r>
                        <a:rPr lang="en-US" altLang="zh-CN" sz="1800"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fpstate_unused</a:t>
                      </a:r>
                      <a:endParaRPr lang="zh-CN" altLang="en-US" sz="1800" dirty="0">
                        <a:solidFill>
                          <a:schemeClr val="bg2">
                            <a:lumMod val="10000"/>
                          </a:schemeClr>
                        </a:solidFill>
                        <a:latin typeface="Ebrima" panose="02000000000000000000" pitchFamily="2" charset="0"/>
                        <a:cs typeface="Ebrima" panose="02000000000000000000" pitchFamily="2"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282918">
                <a:tc>
                  <a:txBody>
                    <a:bodyPr/>
                    <a:lstStyle/>
                    <a:p>
                      <a:pPr algn="ctr"/>
                      <a:r>
                        <a:rPr lang="en-US" altLang="zh-CN" sz="1800"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sc</a:t>
                      </a:r>
                      <a:endParaRPr lang="zh-CN" altLang="en-US" sz="1800" dirty="0">
                        <a:solidFill>
                          <a:schemeClr val="bg2">
                            <a:lumMod val="10000"/>
                          </a:schemeClr>
                        </a:solidFill>
                        <a:latin typeface="Ebrima" panose="02000000000000000000" pitchFamily="2" charset="0"/>
                        <a:cs typeface="Ebrima" panose="02000000000000000000" pitchFamily="2"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282918">
                <a:tc>
                  <a:txBody>
                    <a:bodyPr/>
                    <a:lstStyle/>
                    <a:p>
                      <a:pPr algn="ctr"/>
                      <a:r>
                        <a:rPr lang="en-US" altLang="zh-CN" sz="180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sig</a:t>
                      </a:r>
                      <a:endParaRPr lang="zh-CN" altLang="en-US" sz="1800" dirty="0">
                        <a:solidFill>
                          <a:schemeClr val="bg2">
                            <a:lumMod val="10000"/>
                          </a:schemeClr>
                        </a:solidFill>
                        <a:latin typeface="Ebrima" panose="02000000000000000000" pitchFamily="2" charset="0"/>
                        <a:cs typeface="Ebrima" panose="02000000000000000000" pitchFamily="2"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282918">
                <a:tc>
                  <a:txBody>
                    <a:bodyPr/>
                    <a:lstStyle/>
                    <a:p>
                      <a:pPr algn="ctr"/>
                      <a:r>
                        <a:rPr lang="en-US" altLang="zh-CN" sz="1800"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pretcode</a:t>
                      </a:r>
                      <a:endParaRPr lang="zh-CN" altLang="en-US" sz="1800" dirty="0">
                        <a:solidFill>
                          <a:schemeClr val="bg2">
                            <a:lumMod val="10000"/>
                          </a:schemeClr>
                        </a:solidFill>
                        <a:latin typeface="Ebrima" panose="02000000000000000000" pitchFamily="2" charset="0"/>
                        <a:cs typeface="Ebrima" panose="02000000000000000000" pitchFamily="2"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右箭头 5"/>
          <p:cNvSpPr/>
          <p:nvPr/>
        </p:nvSpPr>
        <p:spPr bwMode="auto">
          <a:xfrm>
            <a:off x="2223038" y="3427523"/>
            <a:ext cx="435428" cy="174172"/>
          </a:xfrm>
          <a:prstGeom prst="rightArrow">
            <a:avLst/>
          </a:prstGeom>
          <a:ln>
            <a:solidFill>
              <a:schemeClr val="bg2">
                <a:lumMod val="10000"/>
              </a:schemeClr>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7" name="文本框 6"/>
          <p:cNvSpPr txBox="1"/>
          <p:nvPr/>
        </p:nvSpPr>
        <p:spPr>
          <a:xfrm>
            <a:off x="1082216" y="3329943"/>
            <a:ext cx="1140822" cy="369332"/>
          </a:xfrm>
          <a:prstGeom prst="rect">
            <a:avLst/>
          </a:prstGeom>
          <a:noFill/>
        </p:spPr>
        <p:txBody>
          <a:bodyPr wrap="square" rtlCol="0">
            <a:spAutoFit/>
          </a:bodyPr>
          <a:lstStyle/>
          <a:p>
            <a:r>
              <a:rPr lang="zh-CN" altLang="en-US" dirty="0" smtClean="0">
                <a:solidFill>
                  <a:schemeClr val="bg2">
                    <a:lumMod val="10000"/>
                  </a:schemeClr>
                </a:solidFill>
                <a:latin typeface="Ebrima" panose="02000000000000000000" pitchFamily="2" charset="0"/>
                <a:ea typeface="黑体" panose="02010609060101010101" pitchFamily="49" charset="-122"/>
                <a:cs typeface="Ebrima" panose="02000000000000000000" pitchFamily="2" charset="0"/>
              </a:rPr>
              <a:t>用户栈</a:t>
            </a:r>
            <a:r>
              <a:rPr lang="en-US" altLang="zh-CN"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sp</a:t>
            </a:r>
            <a:endParaRPr lang="zh-CN" altLang="en-US" dirty="0">
              <a:solidFill>
                <a:schemeClr val="bg2">
                  <a:lumMod val="10000"/>
                </a:schemeClr>
              </a:solidFill>
              <a:latin typeface="Ebrima" panose="02000000000000000000" pitchFamily="2" charset="0"/>
              <a:ea typeface="黑体" panose="02010609060101010101" pitchFamily="49" charset="-122"/>
              <a:cs typeface="Ebrima" panose="02000000000000000000" pitchFamily="2"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273682630"/>
              </p:ext>
            </p:extLst>
          </p:nvPr>
        </p:nvGraphicFramePr>
        <p:xfrm>
          <a:off x="5804261" y="3792701"/>
          <a:ext cx="1654629" cy="2059457"/>
        </p:xfrm>
        <a:graphic>
          <a:graphicData uri="http://schemas.openxmlformats.org/drawingml/2006/table">
            <a:tbl>
              <a:tblPr>
                <a:tableStyleId>{5C22544A-7EE6-4342-B048-85BDC9FD1C3A}</a:tableStyleId>
              </a:tblPr>
              <a:tblGrid>
                <a:gridCol w="1654629"/>
              </a:tblGrid>
              <a:tr h="282918">
                <a:tc>
                  <a:txBody>
                    <a:bodyPr/>
                    <a:lstStyle/>
                    <a:p>
                      <a:pPr algn="ctr"/>
                      <a:r>
                        <a:rPr lang="en-US" altLang="zh-CN" sz="1600"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retcode</a:t>
                      </a:r>
                      <a:endParaRPr lang="zh-CN" altLang="en-US" sz="1600" dirty="0">
                        <a:solidFill>
                          <a:schemeClr val="bg2">
                            <a:lumMod val="10000"/>
                          </a:schemeClr>
                        </a:solidFill>
                        <a:latin typeface="Ebrima" panose="02000000000000000000" pitchFamily="2" charset="0"/>
                        <a:cs typeface="Ebrima" panose="02000000000000000000" pitchFamily="2"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282918">
                <a:tc>
                  <a:txBody>
                    <a:bodyPr/>
                    <a:lstStyle/>
                    <a:p>
                      <a:pPr algn="ctr"/>
                      <a:r>
                        <a:rPr lang="en-US" altLang="zh-CN" sz="1600"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extramask</a:t>
                      </a:r>
                      <a:endParaRPr lang="zh-CN" altLang="en-US" sz="1600" dirty="0">
                        <a:solidFill>
                          <a:schemeClr val="bg2">
                            <a:lumMod val="10000"/>
                          </a:schemeClr>
                        </a:solidFill>
                        <a:latin typeface="Ebrima" panose="02000000000000000000" pitchFamily="2" charset="0"/>
                        <a:cs typeface="Ebrima" panose="02000000000000000000" pitchFamily="2"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3057">
                <a:tc>
                  <a:txBody>
                    <a:bodyPr/>
                    <a:lstStyle/>
                    <a:p>
                      <a:pPr algn="ctr"/>
                      <a:r>
                        <a:rPr lang="en-US" altLang="zh-CN" sz="1600"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fpstate_unused</a:t>
                      </a:r>
                      <a:endParaRPr lang="zh-CN" altLang="en-US" sz="1600" dirty="0">
                        <a:solidFill>
                          <a:schemeClr val="bg2">
                            <a:lumMod val="10000"/>
                          </a:schemeClr>
                        </a:solidFill>
                        <a:latin typeface="Ebrima" panose="02000000000000000000" pitchFamily="2" charset="0"/>
                        <a:cs typeface="Ebrima" panose="02000000000000000000" pitchFamily="2"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282918">
                <a:tc>
                  <a:txBody>
                    <a:bodyPr/>
                    <a:lstStyle/>
                    <a:p>
                      <a:pPr algn="ctr"/>
                      <a:r>
                        <a:rPr lang="en-US" altLang="zh-CN" sz="1600"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sc</a:t>
                      </a:r>
                      <a:endParaRPr lang="zh-CN" altLang="en-US" sz="1600" dirty="0">
                        <a:solidFill>
                          <a:schemeClr val="bg2">
                            <a:lumMod val="10000"/>
                          </a:schemeClr>
                        </a:solidFill>
                        <a:latin typeface="Ebrima" panose="02000000000000000000" pitchFamily="2" charset="0"/>
                        <a:cs typeface="Ebrima" panose="02000000000000000000" pitchFamily="2"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282918">
                <a:tc>
                  <a:txBody>
                    <a:bodyPr/>
                    <a:lstStyle/>
                    <a:p>
                      <a:pPr algn="ctr"/>
                      <a:r>
                        <a:rPr lang="en-US" altLang="zh-CN" sz="160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sig</a:t>
                      </a:r>
                      <a:endParaRPr lang="zh-CN" altLang="en-US" sz="1600" dirty="0">
                        <a:solidFill>
                          <a:schemeClr val="bg2">
                            <a:lumMod val="10000"/>
                          </a:schemeClr>
                        </a:solidFill>
                        <a:latin typeface="Ebrima" panose="02000000000000000000" pitchFamily="2" charset="0"/>
                        <a:cs typeface="Ebrima" panose="02000000000000000000" pitchFamily="2"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282918">
                <a:tc>
                  <a:txBody>
                    <a:bodyPr/>
                    <a:lstStyle/>
                    <a:p>
                      <a:pPr algn="ctr"/>
                      <a:r>
                        <a:rPr lang="en-US" altLang="zh-CN" sz="1600"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pretcode</a:t>
                      </a:r>
                      <a:endParaRPr lang="zh-CN" altLang="en-US" sz="1600" dirty="0">
                        <a:solidFill>
                          <a:schemeClr val="bg2">
                            <a:lumMod val="10000"/>
                          </a:schemeClr>
                        </a:solidFill>
                        <a:latin typeface="Ebrima" panose="02000000000000000000" pitchFamily="2" charset="0"/>
                        <a:cs typeface="Ebrima" panose="02000000000000000000" pitchFamily="2"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右箭头 8"/>
          <p:cNvSpPr/>
          <p:nvPr/>
        </p:nvSpPr>
        <p:spPr bwMode="auto">
          <a:xfrm>
            <a:off x="5316582" y="4968236"/>
            <a:ext cx="435428" cy="174172"/>
          </a:xfrm>
          <a:prstGeom prst="rightArrow">
            <a:avLst/>
          </a:prstGeom>
          <a:ln>
            <a:solidFill>
              <a:schemeClr val="bg2">
                <a:lumMod val="10000"/>
              </a:schemeClr>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0" name="文本框 9"/>
          <p:cNvSpPr txBox="1"/>
          <p:nvPr/>
        </p:nvSpPr>
        <p:spPr>
          <a:xfrm>
            <a:off x="4175760" y="4870656"/>
            <a:ext cx="1140822" cy="369332"/>
          </a:xfrm>
          <a:prstGeom prst="rect">
            <a:avLst/>
          </a:prstGeom>
          <a:noFill/>
        </p:spPr>
        <p:txBody>
          <a:bodyPr wrap="square" rtlCol="0">
            <a:spAutoFit/>
          </a:bodyPr>
          <a:lstStyle/>
          <a:p>
            <a:r>
              <a:rPr lang="zh-CN" altLang="en-US" dirty="0" smtClean="0">
                <a:solidFill>
                  <a:schemeClr val="bg2">
                    <a:lumMod val="10000"/>
                  </a:schemeClr>
                </a:solidFill>
                <a:latin typeface="黑体" panose="02010609060101010101" pitchFamily="49" charset="-122"/>
                <a:ea typeface="黑体" panose="02010609060101010101" pitchFamily="49" charset="-122"/>
              </a:rPr>
              <a:t>用户栈</a:t>
            </a:r>
            <a:r>
              <a:rPr lang="en-US" altLang="zh-CN" dirty="0" err="1" smtClean="0">
                <a:solidFill>
                  <a:schemeClr val="bg2">
                    <a:lumMod val="10000"/>
                  </a:schemeClr>
                </a:solidFill>
                <a:latin typeface="黑体" panose="02010609060101010101" pitchFamily="49" charset="-122"/>
                <a:ea typeface="黑体" panose="02010609060101010101" pitchFamily="49" charset="-122"/>
              </a:rPr>
              <a:t>sp</a:t>
            </a:r>
            <a:endParaRPr lang="zh-CN" altLang="en-US" dirty="0">
              <a:solidFill>
                <a:schemeClr val="bg2">
                  <a:lumMod val="10000"/>
                </a:schemeClr>
              </a:solidFill>
              <a:latin typeface="黑体" panose="02010609060101010101" pitchFamily="49" charset="-122"/>
              <a:ea typeface="黑体" panose="02010609060101010101" pitchFamily="49" charset="-122"/>
            </a:endParaRPr>
          </a:p>
        </p:txBody>
      </p:sp>
      <p:sp>
        <p:nvSpPr>
          <p:cNvPr id="11" name="文本框 10"/>
          <p:cNvSpPr txBox="1"/>
          <p:nvPr/>
        </p:nvSpPr>
        <p:spPr>
          <a:xfrm>
            <a:off x="638449" y="1581566"/>
            <a:ext cx="1802303" cy="1631216"/>
          </a:xfrm>
          <a:prstGeom prst="rect">
            <a:avLst/>
          </a:prstGeom>
          <a:noFill/>
        </p:spPr>
        <p:txBody>
          <a:bodyPr wrap="square" rtlCol="0">
            <a:spAutoFit/>
          </a:bodyPr>
          <a:lstStyle/>
          <a:p>
            <a:r>
              <a:rPr lang="zh-CN" altLang="en-US" sz="2000" dirty="0">
                <a:solidFill>
                  <a:schemeClr val="bg2">
                    <a:lumMod val="10000"/>
                  </a:schemeClr>
                </a:solidFill>
                <a:latin typeface="Ebrima" panose="02000000000000000000" pitchFamily="2" charset="0"/>
                <a:cs typeface="Ebrima" panose="02000000000000000000" pitchFamily="2" charset="0"/>
              </a:rPr>
              <a:t>执行</a:t>
            </a:r>
            <a:r>
              <a:rPr lang="zh-CN" altLang="en-US" sz="2000" dirty="0" smtClean="0">
                <a:solidFill>
                  <a:schemeClr val="bg2">
                    <a:lumMod val="10000"/>
                  </a:schemeClr>
                </a:solidFill>
                <a:latin typeface="Ebrima" panose="02000000000000000000" pitchFamily="2" charset="0"/>
                <a:cs typeface="Ebrima" panose="02000000000000000000" pitchFamily="2" charset="0"/>
              </a:rPr>
              <a:t>完信号处理程序，刚刚跳转到</a:t>
            </a:r>
            <a:r>
              <a:rPr lang="en-US" altLang="zh-CN" sz="2000"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vsyscall</a:t>
            </a:r>
            <a:r>
              <a:rPr lang="zh-CN" altLang="en-US" sz="2000" dirty="0" smtClean="0">
                <a:solidFill>
                  <a:schemeClr val="bg2">
                    <a:lumMod val="10000"/>
                  </a:schemeClr>
                </a:solidFill>
                <a:latin typeface="Ebrima" panose="02000000000000000000" pitchFamily="2" charset="0"/>
                <a:cs typeface="Ebrima" panose="02000000000000000000" pitchFamily="2" charset="0"/>
              </a:rPr>
              <a:t>页时，用户栈的情况</a:t>
            </a:r>
            <a:r>
              <a:rPr lang="en-US" altLang="zh-CN" sz="200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a:t>
            </a:r>
            <a:endParaRPr lang="zh-CN" altLang="en-US" sz="2000" dirty="0">
              <a:solidFill>
                <a:schemeClr val="bg2">
                  <a:lumMod val="10000"/>
                </a:schemeClr>
              </a:solidFill>
              <a:latin typeface="Ebrima" panose="02000000000000000000" pitchFamily="2" charset="0"/>
              <a:cs typeface="Ebrima" panose="02000000000000000000" pitchFamily="2" charset="0"/>
            </a:endParaRPr>
          </a:p>
        </p:txBody>
      </p:sp>
      <p:sp>
        <p:nvSpPr>
          <p:cNvPr id="12" name="矩形 11"/>
          <p:cNvSpPr/>
          <p:nvPr/>
        </p:nvSpPr>
        <p:spPr bwMode="auto">
          <a:xfrm>
            <a:off x="5747657" y="2140139"/>
            <a:ext cx="1802674" cy="1166948"/>
          </a:xfrm>
          <a:prstGeom prst="rect">
            <a:avLst/>
          </a:prstGeom>
          <a:ln>
            <a:solidFill>
              <a:schemeClr val="bg2">
                <a:lumMod val="10000"/>
              </a:schemeClr>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bg2">
                    <a:lumMod val="10000"/>
                  </a:schemeClr>
                </a:solidFill>
                <a:effectLst/>
                <a:latin typeface="Arial" pitchFamily="34" charset="0"/>
                <a:ea typeface="宋体" pitchFamily="2" charset="-122"/>
              </a:rPr>
              <a:t>vsyscall</a:t>
            </a:r>
            <a:r>
              <a:rPr kumimoji="0" lang="zh-CN" altLang="en-US" sz="1800" b="1" i="0" u="none" strike="noStrike" cap="none" normalizeH="0" baseline="0" dirty="0" smtClean="0">
                <a:ln>
                  <a:noFill/>
                </a:ln>
                <a:solidFill>
                  <a:schemeClr val="bg2">
                    <a:lumMod val="10000"/>
                  </a:schemeClr>
                </a:solidFill>
                <a:effectLst/>
                <a:latin typeface="Arial" pitchFamily="34" charset="0"/>
                <a:ea typeface="宋体" pitchFamily="2" charset="-122"/>
              </a:rPr>
              <a:t>页</a:t>
            </a:r>
            <a:endParaRPr lang="en-US" altLang="zh-CN" dirty="0" smtClean="0">
              <a:solidFill>
                <a:schemeClr val="bg2">
                  <a:lumMod val="10000"/>
                </a:schemeClr>
              </a:solidFill>
              <a:latin typeface="Arial"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lang="en-US" altLang="zh-CN" sz="1600" dirty="0" err="1" smtClean="0">
                <a:solidFill>
                  <a:schemeClr val="bg2">
                    <a:lumMod val="10000"/>
                  </a:schemeClr>
                </a:solidFill>
                <a:latin typeface="Arial" pitchFamily="34" charset="0"/>
                <a:ea typeface="宋体" pitchFamily="2" charset="-122"/>
              </a:rPr>
              <a:t>popl</a:t>
            </a:r>
            <a:r>
              <a:rPr lang="en-US" altLang="zh-CN" sz="1600" dirty="0" smtClean="0">
                <a:solidFill>
                  <a:schemeClr val="bg2">
                    <a:lumMod val="10000"/>
                  </a:schemeClr>
                </a:solidFill>
                <a:latin typeface="Arial" pitchFamily="34" charset="0"/>
                <a:ea typeface="宋体" pitchFamily="2" charset="-122"/>
              </a:rPr>
              <a:t> %</a:t>
            </a:r>
            <a:r>
              <a:rPr lang="en-US" altLang="zh-CN" sz="1600" dirty="0" err="1" smtClean="0">
                <a:solidFill>
                  <a:schemeClr val="bg2">
                    <a:lumMod val="10000"/>
                  </a:schemeClr>
                </a:solidFill>
                <a:latin typeface="Arial" pitchFamily="34" charset="0"/>
                <a:ea typeface="宋体" pitchFamily="2" charset="-122"/>
              </a:rPr>
              <a:t>eax</a:t>
            </a:r>
            <a:endParaRPr lang="en-US" altLang="zh-CN" sz="1600" dirty="0" smtClean="0">
              <a:solidFill>
                <a:schemeClr val="bg2">
                  <a:lumMod val="10000"/>
                </a:schemeClr>
              </a:solidFill>
              <a:latin typeface="Arial"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dirty="0" err="1" smtClean="0">
                <a:ln>
                  <a:noFill/>
                </a:ln>
                <a:solidFill>
                  <a:schemeClr val="bg2">
                    <a:lumMod val="10000"/>
                  </a:schemeClr>
                </a:solidFill>
                <a:effectLst/>
                <a:latin typeface="Arial" pitchFamily="34" charset="0"/>
                <a:ea typeface="宋体" pitchFamily="2" charset="-122"/>
              </a:rPr>
              <a:t>movl</a:t>
            </a:r>
            <a:r>
              <a:rPr lang="zh-CN" altLang="en-US" sz="1600" dirty="0" smtClean="0">
                <a:solidFill>
                  <a:schemeClr val="bg2">
                    <a:lumMod val="10000"/>
                  </a:schemeClr>
                </a:solidFill>
                <a:latin typeface="Arial" pitchFamily="34" charset="0"/>
                <a:ea typeface="宋体" pitchFamily="2" charset="-122"/>
              </a:rPr>
              <a:t> </a:t>
            </a:r>
            <a:r>
              <a:rPr lang="en-US" altLang="zh-CN" sz="1600" dirty="0" smtClean="0">
                <a:solidFill>
                  <a:schemeClr val="bg2">
                    <a:lumMod val="10000"/>
                  </a:schemeClr>
                </a:solidFill>
                <a:latin typeface="Arial" pitchFamily="34" charset="0"/>
                <a:ea typeface="宋体" pitchFamily="2" charset="-122"/>
              </a:rPr>
              <a:t>$119, %</a:t>
            </a:r>
            <a:r>
              <a:rPr lang="en-US" altLang="zh-CN" sz="1600" dirty="0" err="1" smtClean="0">
                <a:solidFill>
                  <a:schemeClr val="bg2">
                    <a:lumMod val="10000"/>
                  </a:schemeClr>
                </a:solidFill>
                <a:latin typeface="Arial" pitchFamily="34" charset="0"/>
                <a:ea typeface="宋体" pitchFamily="2" charset="-122"/>
              </a:rPr>
              <a:t>eax</a:t>
            </a:r>
            <a:endParaRPr lang="en-US" altLang="zh-CN" sz="1600" dirty="0" smtClean="0">
              <a:solidFill>
                <a:schemeClr val="bg2">
                  <a:lumMod val="10000"/>
                </a:schemeClr>
              </a:solidFill>
              <a:latin typeface="Arial"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dirty="0" err="1" smtClean="0">
                <a:ln>
                  <a:noFill/>
                </a:ln>
                <a:solidFill>
                  <a:schemeClr val="bg2">
                    <a:lumMod val="10000"/>
                  </a:schemeClr>
                </a:solidFill>
                <a:effectLst/>
                <a:latin typeface="Arial" pitchFamily="34" charset="0"/>
                <a:ea typeface="宋体" pitchFamily="2" charset="-122"/>
              </a:rPr>
              <a:t>Int</a:t>
            </a:r>
            <a:r>
              <a:rPr kumimoji="0" lang="en-US" altLang="zh-CN" sz="1600" i="0" u="none" strike="noStrike" cap="none" normalizeH="0" dirty="0" smtClean="0">
                <a:ln>
                  <a:noFill/>
                </a:ln>
                <a:solidFill>
                  <a:schemeClr val="bg2">
                    <a:lumMod val="10000"/>
                  </a:schemeClr>
                </a:solidFill>
                <a:effectLst/>
                <a:latin typeface="Arial" pitchFamily="34" charset="0"/>
                <a:ea typeface="宋体" pitchFamily="2" charset="-122"/>
              </a:rPr>
              <a:t> $0x80</a:t>
            </a:r>
            <a:endParaRPr kumimoji="0" lang="en-US" altLang="zh-CN" sz="1600" i="0" u="none" strike="noStrike" cap="none" normalizeH="0" baseline="0" dirty="0" smtClean="0">
              <a:ln>
                <a:noFill/>
              </a:ln>
              <a:solidFill>
                <a:schemeClr val="bg2">
                  <a:lumMod val="10000"/>
                </a:schemeClr>
              </a:solidFill>
              <a:effectLst/>
              <a:latin typeface="Arial" pitchFamily="34" charset="0"/>
              <a:ea typeface="宋体" pitchFamily="2" charset="-122"/>
            </a:endParaRPr>
          </a:p>
        </p:txBody>
      </p:sp>
      <p:sp>
        <p:nvSpPr>
          <p:cNvPr id="13" name="文本框 12"/>
          <p:cNvSpPr txBox="1"/>
          <p:nvPr/>
        </p:nvSpPr>
        <p:spPr>
          <a:xfrm>
            <a:off x="2440752" y="4547490"/>
            <a:ext cx="1813382" cy="1015663"/>
          </a:xfrm>
          <a:prstGeom prst="rect">
            <a:avLst/>
          </a:prstGeom>
          <a:noFill/>
        </p:spPr>
        <p:txBody>
          <a:bodyPr wrap="square" rtlCol="0">
            <a:spAutoFit/>
          </a:bodyPr>
          <a:lstStyle/>
          <a:p>
            <a:r>
              <a:rPr lang="zh-CN" altLang="en-US" sz="2000" dirty="0" smtClean="0">
                <a:solidFill>
                  <a:schemeClr val="bg2">
                    <a:lumMod val="10000"/>
                  </a:schemeClr>
                </a:solidFill>
                <a:latin typeface="Ebrima" panose="02000000000000000000" pitchFamily="2" charset="0"/>
                <a:cs typeface="Ebrima" panose="02000000000000000000" pitchFamily="2" charset="0"/>
              </a:rPr>
              <a:t>执行完</a:t>
            </a:r>
            <a:r>
              <a:rPr lang="en-US" altLang="zh-CN" sz="2000"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vsyscall</a:t>
            </a:r>
            <a:r>
              <a:rPr lang="zh-CN" altLang="en-US" sz="2000" dirty="0" smtClean="0">
                <a:solidFill>
                  <a:schemeClr val="bg2">
                    <a:lumMod val="10000"/>
                  </a:schemeClr>
                </a:solidFill>
                <a:latin typeface="Ebrima" panose="02000000000000000000" pitchFamily="2" charset="0"/>
                <a:cs typeface="Ebrima" panose="02000000000000000000" pitchFamily="2" charset="0"/>
              </a:rPr>
              <a:t>页中的代码后，用户栈情况</a:t>
            </a:r>
            <a:r>
              <a:rPr lang="en-US" altLang="zh-CN" sz="2000" dirty="0" smtClean="0">
                <a:solidFill>
                  <a:schemeClr val="bg2">
                    <a:lumMod val="10000"/>
                  </a:schemeClr>
                </a:solidFill>
                <a:latin typeface="Ebrima" panose="02000000000000000000" pitchFamily="2" charset="0"/>
                <a:cs typeface="Ebrima" panose="02000000000000000000" pitchFamily="2" charset="0"/>
              </a:rPr>
              <a:t>:</a:t>
            </a:r>
            <a:endParaRPr lang="zh-CN" altLang="en-US" sz="2000" dirty="0">
              <a:solidFill>
                <a:schemeClr val="bg2">
                  <a:lumMod val="10000"/>
                </a:schemeClr>
              </a:solidFill>
              <a:latin typeface="Ebrima" panose="02000000000000000000" pitchFamily="2" charset="0"/>
              <a:cs typeface="Ebrima" panose="02000000000000000000" pitchFamily="2" charset="0"/>
            </a:endParaRPr>
          </a:p>
        </p:txBody>
      </p:sp>
      <p:sp>
        <p:nvSpPr>
          <p:cNvPr id="14" name="文本框 13"/>
          <p:cNvSpPr txBox="1"/>
          <p:nvPr/>
        </p:nvSpPr>
        <p:spPr>
          <a:xfrm>
            <a:off x="451212" y="6141772"/>
            <a:ext cx="5775417" cy="646331"/>
          </a:xfrm>
          <a:prstGeom prst="rect">
            <a:avLst/>
          </a:prstGeom>
          <a:noFill/>
        </p:spPr>
        <p:txBody>
          <a:bodyPr wrap="square" rtlCol="0">
            <a:spAutoFit/>
          </a:bodyPr>
          <a:lstStyle/>
          <a:p>
            <a:r>
              <a:rPr lang="zh-CN" altLang="en-US"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所以，</a:t>
            </a:r>
            <a:r>
              <a:rPr lang="en-US" altLang="zh-CN"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frame </a:t>
            </a:r>
            <a:r>
              <a:rPr lang="en-US" altLang="zh-CN" dirty="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 (</a:t>
            </a:r>
            <a:r>
              <a:rPr lang="en-US" altLang="zh-CN" dirty="0" err="1">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struct</a:t>
            </a:r>
            <a:r>
              <a:rPr lang="en-US" altLang="zh-CN" dirty="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 </a:t>
            </a:r>
            <a:r>
              <a:rPr lang="en-US" altLang="zh-CN" dirty="0" err="1">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sigframe</a:t>
            </a:r>
            <a:r>
              <a:rPr lang="en-US" altLang="zh-CN" dirty="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 __user *)(</a:t>
            </a:r>
            <a:r>
              <a:rPr lang="en-US" altLang="zh-CN" dirty="0" err="1">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regs</a:t>
            </a:r>
            <a:r>
              <a:rPr lang="en-US" altLang="zh-CN" dirty="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-&gt;</a:t>
            </a:r>
            <a:r>
              <a:rPr lang="en-US" altLang="zh-CN" dirty="0" err="1">
                <a:solidFill>
                  <a:srgbClr val="FF0000"/>
                </a:solidFill>
                <a:latin typeface="Ebrima" panose="02000000000000000000" pitchFamily="2" charset="0"/>
                <a:ea typeface="Ebrima" panose="02000000000000000000" pitchFamily="2" charset="0"/>
                <a:cs typeface="Ebrima" panose="02000000000000000000" pitchFamily="2" charset="0"/>
              </a:rPr>
              <a:t>sp</a:t>
            </a:r>
            <a:r>
              <a:rPr lang="en-US" altLang="zh-CN" dirty="0">
                <a:solidFill>
                  <a:srgbClr val="FF0000"/>
                </a:solidFill>
                <a:latin typeface="Ebrima" panose="02000000000000000000" pitchFamily="2" charset="0"/>
                <a:ea typeface="Ebrima" panose="02000000000000000000" pitchFamily="2" charset="0"/>
                <a:cs typeface="Ebrima" panose="02000000000000000000" pitchFamily="2" charset="0"/>
              </a:rPr>
              <a:t> - 8</a:t>
            </a:r>
            <a:r>
              <a:rPr lang="en-US" altLang="zh-CN" dirty="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a:t>
            </a:r>
          </a:p>
          <a:p>
            <a:endParaRPr lang="zh-CN" altLang="en-US" dirty="0"/>
          </a:p>
        </p:txBody>
      </p:sp>
    </p:spTree>
    <p:extLst>
      <p:ext uri="{BB962C8B-B14F-4D97-AF65-F5344CB8AC3E}">
        <p14:creationId xmlns:p14="http://schemas.microsoft.com/office/powerpoint/2010/main" val="252088189"/>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sigdelsetmask</a:t>
            </a:r>
            <a:r>
              <a:rPr lang="en-US" altLang="zh-CN" sz="1600" b="0" dirty="0">
                <a:latin typeface="Ebrima" panose="02000000000000000000" pitchFamily="2" charset="0"/>
                <a:ea typeface="Ebrima" panose="02000000000000000000" pitchFamily="2" charset="0"/>
                <a:cs typeface="Ebrima" panose="02000000000000000000" pitchFamily="2" charset="0"/>
              </a:rPr>
              <a:t>(&amp;set, ~_BLOCKABLE);</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spin_lock_irq</a:t>
            </a:r>
            <a:r>
              <a:rPr lang="en-US" altLang="zh-CN" sz="1600" b="0" dirty="0">
                <a:latin typeface="Ebrima" panose="02000000000000000000" pitchFamily="2" charset="0"/>
                <a:ea typeface="Ebrima" panose="02000000000000000000" pitchFamily="2" charset="0"/>
                <a:cs typeface="Ebrima" panose="02000000000000000000" pitchFamily="2" charset="0"/>
              </a:rPr>
              <a:t>(&amp;current-&gt;</a:t>
            </a:r>
            <a:r>
              <a:rPr lang="en-US" altLang="zh-CN" sz="1600" b="0" dirty="0" err="1">
                <a:latin typeface="Ebrima" panose="02000000000000000000" pitchFamily="2" charset="0"/>
                <a:ea typeface="Ebrima" panose="02000000000000000000" pitchFamily="2" charset="0"/>
                <a:cs typeface="Ebrima" panose="02000000000000000000" pitchFamily="2" charset="0"/>
              </a:rPr>
              <a:t>sighand</a:t>
            </a:r>
            <a:r>
              <a:rPr lang="en-US" altLang="zh-CN" sz="1600" b="0" dirty="0">
                <a:latin typeface="Ebrima" panose="02000000000000000000" pitchFamily="2" charset="0"/>
                <a:ea typeface="Ebrima" panose="02000000000000000000" pitchFamily="2" charset="0"/>
                <a:cs typeface="Ebrima" panose="02000000000000000000" pitchFamily="2" charset="0"/>
              </a:rPr>
              <a:t>-&gt;</a:t>
            </a:r>
            <a:r>
              <a:rPr lang="en-US" altLang="zh-CN" sz="1600" b="0" dirty="0" err="1">
                <a:latin typeface="Ebrima" panose="02000000000000000000" pitchFamily="2" charset="0"/>
                <a:ea typeface="Ebrima" panose="02000000000000000000" pitchFamily="2" charset="0"/>
                <a:cs typeface="Ebrima" panose="02000000000000000000" pitchFamily="2" charset="0"/>
              </a:rPr>
              <a:t>siglock</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a:solidFill>
                  <a:srgbClr val="FF0000"/>
                </a:solidFill>
                <a:latin typeface="Ebrima" panose="02000000000000000000" pitchFamily="2" charset="0"/>
                <a:ea typeface="Ebrima" panose="02000000000000000000" pitchFamily="2" charset="0"/>
                <a:cs typeface="Ebrima" panose="02000000000000000000" pitchFamily="2" charset="0"/>
              </a:rPr>
              <a:t>current-&gt;blocked = set</a:t>
            </a:r>
            <a:r>
              <a:rPr lang="en-US" altLang="zh-CN" sz="1600" b="0" dirty="0" smtClean="0">
                <a:solidFill>
                  <a:srgbClr val="FF0000"/>
                </a:solidFill>
                <a:latin typeface="Ebrima" panose="02000000000000000000" pitchFamily="2" charset="0"/>
                <a:ea typeface="Ebrima" panose="02000000000000000000" pitchFamily="2" charset="0"/>
                <a:cs typeface="Ebrima" panose="02000000000000000000" pitchFamily="2" charset="0"/>
              </a:rPr>
              <a:t>;</a:t>
            </a:r>
            <a:r>
              <a:rPr lang="en-US" altLang="zh-CN" sz="1600" b="0" dirty="0" smtClean="0">
                <a:latin typeface="Ebrima" panose="02000000000000000000" pitchFamily="2" charset="0"/>
                <a:ea typeface="Ebrima" panose="02000000000000000000" pitchFamily="2" charset="0"/>
                <a:cs typeface="Ebrima" panose="02000000000000000000" pitchFamily="2" charset="0"/>
              </a:rPr>
              <a:t>	//</a:t>
            </a:r>
            <a:r>
              <a:rPr lang="zh-CN" altLang="en-US" sz="1600" b="0" dirty="0" smtClean="0">
                <a:latin typeface="Ebrima" panose="02000000000000000000" pitchFamily="2" charset="0"/>
                <a:ea typeface="Ebrima" panose="02000000000000000000" pitchFamily="2" charset="0"/>
                <a:cs typeface="Ebrima" panose="02000000000000000000" pitchFamily="2" charset="0"/>
              </a:rPr>
              <a:t>恢复进程</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task_struct</a:t>
            </a:r>
            <a:r>
              <a:rPr lang="zh-CN" altLang="en-US" sz="1600" b="0" dirty="0" smtClean="0">
                <a:latin typeface="Ebrima" panose="02000000000000000000" pitchFamily="2" charset="0"/>
                <a:ea typeface="Ebrima" panose="02000000000000000000" pitchFamily="2" charset="0"/>
                <a:cs typeface="Ebrima" panose="02000000000000000000" pitchFamily="2" charset="0"/>
              </a:rPr>
              <a:t>结构中的信号阻塞位</a:t>
            </a:r>
            <a:endParaRPr lang="en-US" altLang="zh-CN" sz="16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recalc_sigpending</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spin_unlock_irq</a:t>
            </a:r>
            <a:r>
              <a:rPr lang="en-US" altLang="zh-CN" sz="1600" b="0" dirty="0">
                <a:latin typeface="Ebrima" panose="02000000000000000000" pitchFamily="2" charset="0"/>
                <a:ea typeface="Ebrima" panose="02000000000000000000" pitchFamily="2" charset="0"/>
                <a:cs typeface="Ebrima" panose="02000000000000000000" pitchFamily="2" charset="0"/>
              </a:rPr>
              <a:t>(&amp;current-&gt;</a:t>
            </a:r>
            <a:r>
              <a:rPr lang="en-US" altLang="zh-CN" sz="1600" b="0" dirty="0" err="1">
                <a:latin typeface="Ebrima" panose="02000000000000000000" pitchFamily="2" charset="0"/>
                <a:ea typeface="Ebrima" panose="02000000000000000000" pitchFamily="2" charset="0"/>
                <a:cs typeface="Ebrima" panose="02000000000000000000" pitchFamily="2" charset="0"/>
              </a:rPr>
              <a:t>sighand</a:t>
            </a:r>
            <a:r>
              <a:rPr lang="en-US" altLang="zh-CN" sz="1600" b="0" dirty="0">
                <a:latin typeface="Ebrima" panose="02000000000000000000" pitchFamily="2" charset="0"/>
                <a:ea typeface="Ebrima" panose="02000000000000000000" pitchFamily="2" charset="0"/>
                <a:cs typeface="Ebrima" panose="02000000000000000000" pitchFamily="2" charset="0"/>
              </a:rPr>
              <a:t>-&gt;</a:t>
            </a:r>
            <a:r>
              <a:rPr lang="en-US" altLang="zh-CN" sz="1600" b="0" dirty="0" err="1">
                <a:latin typeface="Ebrima" panose="02000000000000000000" pitchFamily="2" charset="0"/>
                <a:ea typeface="Ebrima" panose="02000000000000000000" pitchFamily="2" charset="0"/>
                <a:cs typeface="Ebrima" panose="02000000000000000000" pitchFamily="2" charset="0"/>
              </a:rPr>
              <a:t>siglock</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smtClean="0">
                <a:latin typeface="Ebrima" panose="02000000000000000000" pitchFamily="2" charset="0"/>
                <a:ea typeface="Ebrima" panose="02000000000000000000" pitchFamily="2" charset="0"/>
                <a:cs typeface="Ebrima" panose="02000000000000000000" pitchFamily="2" charset="0"/>
              </a:rPr>
              <a:t>	</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smtClean="0">
                <a:latin typeface="Ebrima" panose="02000000000000000000" pitchFamily="2" charset="0"/>
                <a:ea typeface="Ebrima" panose="02000000000000000000" pitchFamily="2" charset="0"/>
                <a:cs typeface="Ebrima" panose="02000000000000000000" pitchFamily="2" charset="0"/>
              </a:rPr>
              <a:t>//</a:t>
            </a:r>
            <a:r>
              <a:rPr lang="zh-CN" altLang="en-US" sz="1600" b="0" dirty="0" smtClean="0">
                <a:latin typeface="Ebrima" panose="02000000000000000000" pitchFamily="2" charset="0"/>
                <a:ea typeface="Ebrima" panose="02000000000000000000" pitchFamily="2" charset="0"/>
                <a:cs typeface="Ebrima" panose="02000000000000000000" pitchFamily="2" charset="0"/>
              </a:rPr>
              <a:t>把用户栈中帧的</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sc</a:t>
            </a:r>
            <a:r>
              <a:rPr lang="zh-CN" altLang="en-US" sz="1600" b="0" dirty="0" smtClean="0">
                <a:latin typeface="Ebrima" panose="02000000000000000000" pitchFamily="2" charset="0"/>
                <a:ea typeface="Ebrima" panose="02000000000000000000" pitchFamily="2" charset="0"/>
                <a:cs typeface="Ebrima" panose="02000000000000000000" pitchFamily="2" charset="0"/>
              </a:rPr>
              <a:t>中的信息恢复到内核栈中</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rt_regs</a:t>
            </a:r>
            <a:r>
              <a:rPr lang="zh-CN" altLang="en-US" sz="1600" b="0" dirty="0" smtClean="0">
                <a:latin typeface="Ebrima" panose="02000000000000000000" pitchFamily="2" charset="0"/>
                <a:ea typeface="Ebrima" panose="02000000000000000000" pitchFamily="2" charset="0"/>
                <a:cs typeface="Ebrima" panose="02000000000000000000" pitchFamily="2" charset="0"/>
              </a:rPr>
              <a:t>和其他地方中去</a:t>
            </a:r>
            <a:endParaRPr lang="en-US" altLang="zh-CN" sz="1600" b="0" dirty="0" smtClean="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smtClean="0">
                <a:latin typeface="Ebrima" panose="02000000000000000000" pitchFamily="2" charset="0"/>
                <a:ea typeface="Ebrima" panose="02000000000000000000" pitchFamily="2" charset="0"/>
                <a:cs typeface="Ebrima" panose="02000000000000000000" pitchFamily="2" charset="0"/>
              </a:rPr>
              <a:t>	if (</a:t>
            </a:r>
            <a:r>
              <a:rPr lang="en-US" altLang="zh-CN" sz="1600" b="0" dirty="0" err="1" smtClean="0">
                <a:solidFill>
                  <a:srgbClr val="FF0000"/>
                </a:solidFill>
                <a:latin typeface="Ebrima" panose="02000000000000000000" pitchFamily="2" charset="0"/>
                <a:ea typeface="Ebrima" panose="02000000000000000000" pitchFamily="2" charset="0"/>
                <a:cs typeface="Ebrima" panose="02000000000000000000" pitchFamily="2" charset="0"/>
              </a:rPr>
              <a:t>restore_sigcontext</a:t>
            </a:r>
            <a:r>
              <a:rPr lang="en-US" altLang="zh-CN" sz="1600" b="0" dirty="0" smtClean="0">
                <a:solidFill>
                  <a:srgbClr val="FF0000"/>
                </a:solidFill>
                <a:latin typeface="Ebrima" panose="02000000000000000000" pitchFamily="2" charset="0"/>
                <a:ea typeface="Ebrima" panose="02000000000000000000" pitchFamily="2" charset="0"/>
                <a:cs typeface="Ebrima" panose="02000000000000000000" pitchFamily="2" charset="0"/>
              </a:rPr>
              <a:t>(</a:t>
            </a:r>
            <a:r>
              <a:rPr lang="en-US" altLang="zh-CN" sz="1600" b="0" dirty="0" err="1" smtClean="0">
                <a:solidFill>
                  <a:srgbClr val="FF0000"/>
                </a:solidFill>
                <a:latin typeface="Ebrima" panose="02000000000000000000" pitchFamily="2" charset="0"/>
                <a:ea typeface="Ebrima" panose="02000000000000000000" pitchFamily="2" charset="0"/>
                <a:cs typeface="Ebrima" panose="02000000000000000000" pitchFamily="2" charset="0"/>
              </a:rPr>
              <a:t>regs</a:t>
            </a:r>
            <a:r>
              <a:rPr lang="en-US" altLang="zh-CN" sz="1600" b="0" dirty="0" smtClean="0">
                <a:solidFill>
                  <a:srgbClr val="FF0000"/>
                </a:solidFill>
                <a:latin typeface="Ebrima" panose="02000000000000000000" pitchFamily="2" charset="0"/>
                <a:ea typeface="Ebrima" panose="02000000000000000000" pitchFamily="2" charset="0"/>
                <a:cs typeface="Ebrima" panose="02000000000000000000" pitchFamily="2" charset="0"/>
              </a:rPr>
              <a:t>, &amp;frame-&gt;</a:t>
            </a:r>
            <a:r>
              <a:rPr lang="en-US" altLang="zh-CN" sz="1600" b="0" dirty="0" err="1" smtClean="0">
                <a:solidFill>
                  <a:srgbClr val="FF0000"/>
                </a:solidFill>
                <a:latin typeface="Ebrima" panose="02000000000000000000" pitchFamily="2" charset="0"/>
                <a:ea typeface="Ebrima" panose="02000000000000000000" pitchFamily="2" charset="0"/>
                <a:cs typeface="Ebrima" panose="02000000000000000000" pitchFamily="2" charset="0"/>
              </a:rPr>
              <a:t>sc</a:t>
            </a:r>
            <a:r>
              <a:rPr lang="en-US" altLang="zh-CN" sz="1600" b="0" dirty="0" smtClean="0">
                <a:solidFill>
                  <a:srgbClr val="FF0000"/>
                </a:solidFill>
                <a:latin typeface="Ebrima" panose="02000000000000000000" pitchFamily="2" charset="0"/>
                <a:ea typeface="Ebrima" panose="02000000000000000000" pitchFamily="2" charset="0"/>
                <a:cs typeface="Ebrima" panose="02000000000000000000" pitchFamily="2" charset="0"/>
              </a:rPr>
              <a:t>, &amp;ax)</a:t>
            </a:r>
            <a:r>
              <a:rPr lang="en-US" altLang="zh-CN" sz="1600" b="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goto</a:t>
            </a: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badframe</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return ax;</a:t>
            </a:r>
          </a:p>
          <a:p>
            <a:pPr marL="0" indent="0">
              <a:buNone/>
            </a:pPr>
            <a:endParaRPr lang="en-US" altLang="zh-CN" sz="16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err="1">
                <a:latin typeface="Ebrima" panose="02000000000000000000" pitchFamily="2" charset="0"/>
                <a:ea typeface="Ebrima" panose="02000000000000000000" pitchFamily="2" charset="0"/>
                <a:cs typeface="Ebrima" panose="02000000000000000000" pitchFamily="2" charset="0"/>
              </a:rPr>
              <a:t>badframe</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signal_fault</a:t>
            </a:r>
            <a:r>
              <a:rPr lang="en-US" altLang="zh-CN" sz="1600" b="0" dirty="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regs</a:t>
            </a:r>
            <a:r>
              <a:rPr lang="en-US" altLang="zh-CN" sz="1600" b="0" dirty="0">
                <a:latin typeface="Ebrima" panose="02000000000000000000" pitchFamily="2" charset="0"/>
                <a:ea typeface="Ebrima" panose="02000000000000000000" pitchFamily="2" charset="0"/>
                <a:cs typeface="Ebrima" panose="02000000000000000000" pitchFamily="2" charset="0"/>
              </a:rPr>
              <a:t>, frame, "</a:t>
            </a:r>
            <a:r>
              <a:rPr lang="en-US" altLang="zh-CN" sz="1600" b="0" dirty="0" err="1">
                <a:latin typeface="Ebrima" panose="02000000000000000000" pitchFamily="2" charset="0"/>
                <a:ea typeface="Ebrima" panose="02000000000000000000" pitchFamily="2" charset="0"/>
                <a:cs typeface="Ebrima" panose="02000000000000000000" pitchFamily="2" charset="0"/>
              </a:rPr>
              <a:t>sigreturn</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endParaRPr lang="en-US" altLang="zh-CN" sz="16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return 0;</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a:t>
            </a:r>
            <a:endParaRPr lang="zh-CN" altLang="en-US" sz="1600" b="0" dirty="0">
              <a:latin typeface="Ebrima" panose="02000000000000000000" pitchFamily="2" charset="0"/>
              <a:cs typeface="Ebrima" panose="02000000000000000000" pitchFamily="2" charset="0"/>
            </a:endParaRPr>
          </a:p>
          <a:p>
            <a:pPr marL="0" indent="0">
              <a:buNone/>
            </a:pPr>
            <a:endParaRPr lang="zh-CN" altLang="en-US" sz="1600" dirty="0">
              <a:latin typeface="Ebrima" panose="02000000000000000000" pitchFamily="2" charset="0"/>
              <a:cs typeface="Ebrima" panose="02000000000000000000" pitchFamily="2" charset="0"/>
            </a:endParaRPr>
          </a:p>
        </p:txBody>
      </p:sp>
      <p:sp>
        <p:nvSpPr>
          <p:cNvPr id="4" name="标题 1"/>
          <p:cNvSpPr>
            <a:spLocks noGrp="1"/>
          </p:cNvSpPr>
          <p:nvPr>
            <p:ph type="title"/>
          </p:nvPr>
        </p:nvSpPr>
        <p:spPr>
          <a:xfrm>
            <a:off x="755650" y="261938"/>
            <a:ext cx="8137525" cy="649287"/>
          </a:xfrm>
        </p:spPr>
        <p:txBody>
          <a:bodyPr/>
          <a:lstStyle/>
          <a:p>
            <a:r>
              <a:rPr lang="en-US" altLang="zh-CN" dirty="0" err="1">
                <a:latin typeface="Ebrima" panose="02000000000000000000" pitchFamily="2" charset="0"/>
                <a:ea typeface="Ebrima" panose="02000000000000000000" pitchFamily="2" charset="0"/>
                <a:cs typeface="Ebrima" panose="02000000000000000000" pitchFamily="2" charset="0"/>
              </a:rPr>
              <a:t>s</a:t>
            </a:r>
            <a:r>
              <a:rPr lang="en-US" altLang="zh-CN" dirty="0" err="1" smtClean="0">
                <a:latin typeface="Ebrima" panose="02000000000000000000" pitchFamily="2" charset="0"/>
                <a:ea typeface="Ebrima" panose="02000000000000000000" pitchFamily="2" charset="0"/>
                <a:cs typeface="Ebrima" panose="02000000000000000000" pitchFamily="2" charset="0"/>
              </a:rPr>
              <a:t>ys_sigreturn</a:t>
            </a:r>
            <a:endParaRPr lang="zh-CN" altLang="en-US" dirty="0">
              <a:latin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684696509"/>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0113" y="1341438"/>
            <a:ext cx="7856537" cy="5398996"/>
          </a:xfrm>
        </p:spPr>
        <p:txBody>
          <a:bodyPr/>
          <a:lstStyle/>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static </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int</a:t>
            </a:r>
            <a:r>
              <a:rPr lang="en-US" altLang="zh-CN" sz="1600" b="0" dirty="0" smtClean="0">
                <a:latin typeface="Ebrima" panose="02000000000000000000" pitchFamily="2" charset="0"/>
                <a:ea typeface="Ebrima" panose="02000000000000000000" pitchFamily="2" charset="0"/>
                <a:cs typeface="Ebrima" panose="02000000000000000000" pitchFamily="2" charset="0"/>
              </a:rPr>
              <a:t> </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restore_sigcontext</a:t>
            </a:r>
            <a:r>
              <a:rPr lang="en-US" altLang="zh-CN" sz="1600" b="0" dirty="0" smtClean="0">
                <a:latin typeface="Ebrima" panose="02000000000000000000" pitchFamily="2" charset="0"/>
                <a:ea typeface="Ebrima" panose="02000000000000000000" pitchFamily="2" charset="0"/>
                <a:cs typeface="Ebrima" panose="02000000000000000000" pitchFamily="2" charset="0"/>
              </a:rPr>
              <a:t>(</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struct</a:t>
            </a:r>
            <a:r>
              <a:rPr lang="en-US" altLang="zh-CN" sz="1600" b="0" dirty="0" smtClean="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pt_regs</a:t>
            </a: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regs</a:t>
            </a: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struct</a:t>
            </a: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sigcontext</a:t>
            </a:r>
            <a:r>
              <a:rPr lang="en-US" altLang="zh-CN" sz="1600" b="0" dirty="0">
                <a:latin typeface="Ebrima" panose="02000000000000000000" pitchFamily="2" charset="0"/>
                <a:ea typeface="Ebrima" panose="02000000000000000000" pitchFamily="2" charset="0"/>
                <a:cs typeface="Ebrima" panose="02000000000000000000" pitchFamily="2" charset="0"/>
              </a:rPr>
              <a:t> __user *</a:t>
            </a:r>
            <a:r>
              <a:rPr lang="en-US" altLang="zh-CN" sz="1600" b="0" dirty="0" err="1">
                <a:latin typeface="Ebrima" panose="02000000000000000000" pitchFamily="2" charset="0"/>
                <a:ea typeface="Ebrima" panose="02000000000000000000" pitchFamily="2" charset="0"/>
                <a:cs typeface="Ebrima" panose="02000000000000000000" pitchFamily="2" charset="0"/>
              </a:rPr>
              <a:t>sc</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smtClean="0">
                <a:latin typeface="Ebrima" panose="02000000000000000000" pitchFamily="2" charset="0"/>
                <a:ea typeface="Ebrima" panose="02000000000000000000" pitchFamily="2" charset="0"/>
                <a:cs typeface="Ebrima" panose="02000000000000000000" pitchFamily="2" charset="0"/>
              </a:rPr>
              <a:t>                                                                      unsigned </a:t>
            </a:r>
            <a:r>
              <a:rPr lang="en-US" altLang="zh-CN" sz="1600" b="0" dirty="0">
                <a:latin typeface="Ebrima" panose="02000000000000000000" pitchFamily="2" charset="0"/>
                <a:ea typeface="Ebrima" panose="02000000000000000000" pitchFamily="2" charset="0"/>
                <a:cs typeface="Ebrima" panose="02000000000000000000" pitchFamily="2" charset="0"/>
              </a:rPr>
              <a:t>long *</a:t>
            </a:r>
            <a:r>
              <a:rPr lang="en-US" altLang="zh-CN" sz="1600" b="0" dirty="0" err="1">
                <a:latin typeface="Ebrima" panose="02000000000000000000" pitchFamily="2" charset="0"/>
                <a:ea typeface="Ebrima" panose="02000000000000000000" pitchFamily="2" charset="0"/>
                <a:cs typeface="Ebrima" panose="02000000000000000000" pitchFamily="2" charset="0"/>
              </a:rPr>
              <a:t>pax</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void __user *</a:t>
            </a:r>
            <a:r>
              <a:rPr lang="en-US" altLang="zh-CN" sz="1600" b="0" dirty="0" err="1">
                <a:latin typeface="Ebrima" panose="02000000000000000000" pitchFamily="2" charset="0"/>
                <a:ea typeface="Ebrima" panose="02000000000000000000" pitchFamily="2" charset="0"/>
                <a:cs typeface="Ebrima" panose="02000000000000000000" pitchFamily="2" charset="0"/>
              </a:rPr>
              <a:t>buf</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unsigned </a:t>
            </a:r>
            <a:r>
              <a:rPr lang="en-US" altLang="zh-CN" sz="1600" b="0" dirty="0" err="1">
                <a:latin typeface="Ebrima" panose="02000000000000000000" pitchFamily="2" charset="0"/>
                <a:ea typeface="Ebrima" panose="02000000000000000000" pitchFamily="2" charset="0"/>
                <a:cs typeface="Ebrima" panose="02000000000000000000" pitchFamily="2" charset="0"/>
              </a:rPr>
              <a:t>int</a:t>
            </a: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tmpflags</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unsigned </a:t>
            </a:r>
            <a:r>
              <a:rPr lang="en-US" altLang="zh-CN" sz="1600" b="0" dirty="0" err="1">
                <a:latin typeface="Ebrima" panose="02000000000000000000" pitchFamily="2" charset="0"/>
                <a:ea typeface="Ebrima" panose="02000000000000000000" pitchFamily="2" charset="0"/>
                <a:cs typeface="Ebrima" panose="02000000000000000000" pitchFamily="2" charset="0"/>
              </a:rPr>
              <a:t>int</a:t>
            </a:r>
            <a:r>
              <a:rPr lang="en-US" altLang="zh-CN" sz="1600" b="0" dirty="0">
                <a:latin typeface="Ebrima" panose="02000000000000000000" pitchFamily="2" charset="0"/>
                <a:ea typeface="Ebrima" panose="02000000000000000000" pitchFamily="2" charset="0"/>
                <a:cs typeface="Ebrima" panose="02000000000000000000" pitchFamily="2" charset="0"/>
              </a:rPr>
              <a:t> err = 0</a:t>
            </a:r>
            <a:r>
              <a:rPr lang="en-US" altLang="zh-CN" sz="1600" b="0" dirty="0" smtClean="0">
                <a:latin typeface="Ebrima" panose="02000000000000000000" pitchFamily="2" charset="0"/>
                <a:ea typeface="Ebrima" panose="02000000000000000000" pitchFamily="2" charset="0"/>
                <a:cs typeface="Ebrima" panose="02000000000000000000" pitchFamily="2" charset="0"/>
              </a:rPr>
              <a:t>;</a:t>
            </a:r>
            <a:endParaRPr lang="en-US" altLang="zh-CN" sz="16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smtClean="0">
                <a:latin typeface="Ebrima" panose="02000000000000000000" pitchFamily="2" charset="0"/>
                <a:ea typeface="Ebrima" panose="02000000000000000000" pitchFamily="2" charset="0"/>
                <a:cs typeface="Ebrima" panose="02000000000000000000" pitchFamily="2" charset="0"/>
              </a:rPr>
              <a:t>	………..</a:t>
            </a:r>
            <a:r>
              <a:rPr lang="en-US" altLang="zh-CN" sz="1600" b="0" dirty="0">
                <a:latin typeface="Ebrima" panose="02000000000000000000" pitchFamily="2" charset="0"/>
                <a:ea typeface="Ebrima" panose="02000000000000000000" pitchFamily="2" charset="0"/>
                <a:cs typeface="Ebrima" panose="02000000000000000000" pitchFamily="2" charset="0"/>
              </a:rPr>
              <a:t>	</a:t>
            </a:r>
            <a:endParaRPr lang="en-US" altLang="zh-CN" sz="1600" b="0" dirty="0" smtClean="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smtClean="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ifdef</a:t>
            </a: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smtClean="0">
                <a:latin typeface="Ebrima" panose="02000000000000000000" pitchFamily="2" charset="0"/>
                <a:ea typeface="Ebrima" panose="02000000000000000000" pitchFamily="2" charset="0"/>
                <a:cs typeface="Ebrima" panose="02000000000000000000" pitchFamily="2" charset="0"/>
              </a:rPr>
              <a:t>CONFIG_X86_32	//</a:t>
            </a:r>
            <a:r>
              <a:rPr lang="zh-CN" altLang="en-US" sz="1600" b="0" dirty="0" smtClean="0">
                <a:latin typeface="Ebrima" panose="02000000000000000000" pitchFamily="2" charset="0"/>
                <a:ea typeface="Ebrima" panose="02000000000000000000" pitchFamily="2" charset="0"/>
                <a:cs typeface="Ebrima" panose="02000000000000000000" pitchFamily="2" charset="0"/>
              </a:rPr>
              <a:t>把段寄存器的值拷贝到内核栈</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pt_regs</a:t>
            </a:r>
            <a:r>
              <a:rPr lang="zh-CN" altLang="en-US" sz="1600" b="0" dirty="0" smtClean="0">
                <a:latin typeface="Ebrima" panose="02000000000000000000" pitchFamily="2" charset="0"/>
                <a:ea typeface="Ebrima" panose="02000000000000000000" pitchFamily="2" charset="0"/>
                <a:cs typeface="Ebrima" panose="02000000000000000000" pitchFamily="2" charset="0"/>
              </a:rPr>
              <a:t>对应位置</a:t>
            </a:r>
            <a:endParaRPr lang="en-US" altLang="zh-CN" sz="16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a:latin typeface="Ebrima" panose="02000000000000000000" pitchFamily="2" charset="0"/>
                <a:ea typeface="Ebrima" panose="02000000000000000000" pitchFamily="2" charset="0"/>
                <a:cs typeface="Ebrima" panose="02000000000000000000" pitchFamily="2" charset="0"/>
              </a:rPr>
              <a:t>set_user_gs</a:t>
            </a:r>
            <a:r>
              <a:rPr lang="en-US" altLang="zh-CN" sz="1600" b="0" dirty="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regs</a:t>
            </a:r>
            <a:r>
              <a:rPr lang="en-US" altLang="zh-CN" sz="1600" b="0" dirty="0">
                <a:latin typeface="Ebrima" panose="02000000000000000000" pitchFamily="2" charset="0"/>
                <a:ea typeface="Ebrima" panose="02000000000000000000" pitchFamily="2" charset="0"/>
                <a:cs typeface="Ebrima" panose="02000000000000000000" pitchFamily="2" charset="0"/>
              </a:rPr>
              <a:t>, GET_SEG(</a:t>
            </a:r>
            <a:r>
              <a:rPr lang="en-US" altLang="zh-CN" sz="1600" b="0" dirty="0" err="1">
                <a:latin typeface="Ebrima" panose="02000000000000000000" pitchFamily="2" charset="0"/>
                <a:ea typeface="Ebrima" panose="02000000000000000000" pitchFamily="2" charset="0"/>
                <a:cs typeface="Ebrima" panose="02000000000000000000" pitchFamily="2" charset="0"/>
              </a:rPr>
              <a:t>gs</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COPY_SEG(</a:t>
            </a:r>
            <a:r>
              <a:rPr lang="en-US" altLang="zh-CN" sz="1600" b="0" dirty="0" err="1">
                <a:latin typeface="Ebrima" panose="02000000000000000000" pitchFamily="2" charset="0"/>
                <a:ea typeface="Ebrima" panose="02000000000000000000" pitchFamily="2" charset="0"/>
                <a:cs typeface="Ebrima" panose="02000000000000000000" pitchFamily="2" charset="0"/>
              </a:rPr>
              <a:t>fs</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COPY_SEG(</a:t>
            </a:r>
            <a:r>
              <a:rPr lang="en-US" altLang="zh-CN" sz="1600" b="0" dirty="0" err="1">
                <a:latin typeface="Ebrima" panose="02000000000000000000" pitchFamily="2" charset="0"/>
                <a:ea typeface="Ebrima" panose="02000000000000000000" pitchFamily="2" charset="0"/>
                <a:cs typeface="Ebrima" panose="02000000000000000000" pitchFamily="2" charset="0"/>
              </a:rPr>
              <a:t>es</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COPY_SEG(ds);</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endif</a:t>
            </a:r>
            <a:r>
              <a:rPr lang="en-US" altLang="zh-CN" sz="1600" b="0" dirty="0">
                <a:latin typeface="Ebrima" panose="02000000000000000000" pitchFamily="2" charset="0"/>
                <a:ea typeface="Ebrima" panose="02000000000000000000" pitchFamily="2" charset="0"/>
                <a:cs typeface="Ebrima" panose="02000000000000000000" pitchFamily="2" charset="0"/>
              </a:rPr>
              <a:t> /* CONFIG_X86_32 </a:t>
            </a:r>
            <a:r>
              <a:rPr lang="en-US" altLang="zh-CN" sz="1600" b="0" dirty="0" smtClean="0">
                <a:latin typeface="Ebrima" panose="02000000000000000000" pitchFamily="2" charset="0"/>
                <a:ea typeface="Ebrima" panose="02000000000000000000" pitchFamily="2" charset="0"/>
                <a:cs typeface="Ebrima" panose="02000000000000000000" pitchFamily="2" charset="0"/>
              </a:rPr>
              <a:t>*/	//</a:t>
            </a:r>
            <a:r>
              <a:rPr lang="zh-CN" altLang="en-US" sz="1600" b="0" dirty="0" smtClean="0">
                <a:latin typeface="Ebrima" panose="02000000000000000000" pitchFamily="2" charset="0"/>
                <a:ea typeface="Ebrima" panose="02000000000000000000" pitchFamily="2" charset="0"/>
                <a:cs typeface="Ebrima" panose="02000000000000000000" pitchFamily="2" charset="0"/>
              </a:rPr>
              <a:t>把其他一些寄存器的值拷到内核栈</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pt_regs</a:t>
            </a:r>
            <a:r>
              <a:rPr lang="zh-CN" altLang="en-US" sz="1600" b="0" dirty="0" smtClean="0">
                <a:latin typeface="Ebrima" panose="02000000000000000000" pitchFamily="2" charset="0"/>
                <a:ea typeface="Ebrima" panose="02000000000000000000" pitchFamily="2" charset="0"/>
                <a:cs typeface="Ebrima" panose="02000000000000000000" pitchFamily="2" charset="0"/>
              </a:rPr>
              <a:t>对应位置</a:t>
            </a:r>
            <a:endParaRPr lang="en-US" altLang="zh-CN" sz="16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COPY(di); COPY(</a:t>
            </a:r>
            <a:r>
              <a:rPr lang="en-US" altLang="zh-CN" sz="1600" b="0" dirty="0" err="1">
                <a:latin typeface="Ebrima" panose="02000000000000000000" pitchFamily="2" charset="0"/>
                <a:ea typeface="Ebrima" panose="02000000000000000000" pitchFamily="2" charset="0"/>
                <a:cs typeface="Ebrima" panose="02000000000000000000" pitchFamily="2" charset="0"/>
              </a:rPr>
              <a:t>si</a:t>
            </a:r>
            <a:r>
              <a:rPr lang="en-US" altLang="zh-CN" sz="1600" b="0" dirty="0">
                <a:latin typeface="Ebrima" panose="02000000000000000000" pitchFamily="2" charset="0"/>
                <a:ea typeface="Ebrima" panose="02000000000000000000" pitchFamily="2" charset="0"/>
                <a:cs typeface="Ebrima" panose="02000000000000000000" pitchFamily="2" charset="0"/>
              </a:rPr>
              <a:t>); COPY(</a:t>
            </a:r>
            <a:r>
              <a:rPr lang="en-US" altLang="zh-CN" sz="1600" b="0" dirty="0" err="1">
                <a:latin typeface="Ebrima" panose="02000000000000000000" pitchFamily="2" charset="0"/>
                <a:ea typeface="Ebrima" panose="02000000000000000000" pitchFamily="2" charset="0"/>
                <a:cs typeface="Ebrima" panose="02000000000000000000" pitchFamily="2" charset="0"/>
              </a:rPr>
              <a:t>bp</a:t>
            </a:r>
            <a:r>
              <a:rPr lang="en-US" altLang="zh-CN" sz="1600" b="0" dirty="0">
                <a:latin typeface="Ebrima" panose="02000000000000000000" pitchFamily="2" charset="0"/>
                <a:ea typeface="Ebrima" panose="02000000000000000000" pitchFamily="2" charset="0"/>
                <a:cs typeface="Ebrima" panose="02000000000000000000" pitchFamily="2" charset="0"/>
              </a:rPr>
              <a:t>); COPY(</a:t>
            </a:r>
            <a:r>
              <a:rPr lang="en-US" altLang="zh-CN" sz="1600" b="0" dirty="0" err="1">
                <a:latin typeface="Ebrima" panose="02000000000000000000" pitchFamily="2" charset="0"/>
                <a:ea typeface="Ebrima" panose="02000000000000000000" pitchFamily="2" charset="0"/>
                <a:cs typeface="Ebrima" panose="02000000000000000000" pitchFamily="2" charset="0"/>
              </a:rPr>
              <a:t>sp</a:t>
            </a:r>
            <a:r>
              <a:rPr lang="en-US" altLang="zh-CN" sz="1600" b="0" dirty="0">
                <a:latin typeface="Ebrima" panose="02000000000000000000" pitchFamily="2" charset="0"/>
                <a:ea typeface="Ebrima" panose="02000000000000000000" pitchFamily="2" charset="0"/>
                <a:cs typeface="Ebrima" panose="02000000000000000000" pitchFamily="2" charset="0"/>
              </a:rPr>
              <a:t>); COPY(</a:t>
            </a:r>
            <a:r>
              <a:rPr lang="en-US" altLang="zh-CN" sz="1600" b="0" dirty="0" err="1">
                <a:latin typeface="Ebrima" panose="02000000000000000000" pitchFamily="2" charset="0"/>
                <a:ea typeface="Ebrima" panose="02000000000000000000" pitchFamily="2" charset="0"/>
                <a:cs typeface="Ebrima" panose="02000000000000000000" pitchFamily="2" charset="0"/>
              </a:rPr>
              <a:t>bx</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COPY(dx); COPY(cx); COPY(</a:t>
            </a:r>
            <a:r>
              <a:rPr lang="en-US" altLang="zh-CN" sz="1600" b="0" dirty="0" err="1">
                <a:solidFill>
                  <a:srgbClr val="FF0000"/>
                </a:solidFill>
                <a:latin typeface="Ebrima" panose="02000000000000000000" pitchFamily="2" charset="0"/>
                <a:ea typeface="Ebrima" panose="02000000000000000000" pitchFamily="2" charset="0"/>
                <a:cs typeface="Ebrima" panose="02000000000000000000" pitchFamily="2" charset="0"/>
              </a:rPr>
              <a:t>ip</a:t>
            </a:r>
            <a:r>
              <a:rPr lang="en-US" altLang="zh-CN" sz="1600" b="0" dirty="0" smtClean="0">
                <a:latin typeface="Ebrima" panose="02000000000000000000" pitchFamily="2" charset="0"/>
                <a:ea typeface="Ebrima" panose="02000000000000000000" pitchFamily="2" charset="0"/>
                <a:cs typeface="Ebrima" panose="02000000000000000000" pitchFamily="2" charset="0"/>
              </a:rPr>
              <a:t>);</a:t>
            </a:r>
            <a:endParaRPr lang="en-US" altLang="zh-CN" sz="16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ifdef</a:t>
            </a:r>
            <a:r>
              <a:rPr lang="en-US" altLang="zh-CN" sz="1600" b="0" dirty="0">
                <a:latin typeface="Ebrima" panose="02000000000000000000" pitchFamily="2" charset="0"/>
                <a:ea typeface="Ebrima" panose="02000000000000000000" pitchFamily="2" charset="0"/>
                <a:cs typeface="Ebrima" panose="02000000000000000000" pitchFamily="2" charset="0"/>
              </a:rPr>
              <a:t> CONFIG_X86_32</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COPY_SEG_CPL3(</a:t>
            </a:r>
            <a:r>
              <a:rPr lang="en-US" altLang="zh-CN" sz="1600" b="0" dirty="0" err="1">
                <a:latin typeface="Ebrima" panose="02000000000000000000" pitchFamily="2" charset="0"/>
                <a:ea typeface="Ebrima" panose="02000000000000000000" pitchFamily="2" charset="0"/>
                <a:cs typeface="Ebrima" panose="02000000000000000000" pitchFamily="2" charset="0"/>
              </a:rPr>
              <a:t>cs</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COPY_SEG_CPL3(</a:t>
            </a:r>
            <a:r>
              <a:rPr lang="en-US" altLang="zh-CN" sz="1600" b="0" dirty="0" err="1">
                <a:latin typeface="Ebrima" panose="02000000000000000000" pitchFamily="2" charset="0"/>
                <a:ea typeface="Ebrima" panose="02000000000000000000" pitchFamily="2" charset="0"/>
                <a:cs typeface="Ebrima" panose="02000000000000000000" pitchFamily="2" charset="0"/>
              </a:rPr>
              <a:t>ss</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endParaRPr lang="en-US" altLang="zh-CN" sz="1600" b="0"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zh-CN" altLang="en-US" sz="1600" b="0" dirty="0">
              <a:latin typeface="Ebrima" panose="02000000000000000000" pitchFamily="2" charset="0"/>
              <a:cs typeface="Ebrima" panose="02000000000000000000" pitchFamily="2" charset="0"/>
            </a:endParaRPr>
          </a:p>
        </p:txBody>
      </p:sp>
      <p:sp>
        <p:nvSpPr>
          <p:cNvPr id="4" name="标题 1"/>
          <p:cNvSpPr>
            <a:spLocks noGrp="1"/>
          </p:cNvSpPr>
          <p:nvPr>
            <p:ph type="title"/>
          </p:nvPr>
        </p:nvSpPr>
        <p:spPr/>
        <p:txBody>
          <a:bodyPr/>
          <a:lstStyle/>
          <a:p>
            <a:r>
              <a:rPr lang="en-US" altLang="zh-CN" dirty="0" err="1" smtClean="0">
                <a:latin typeface="Ebrima" panose="02000000000000000000" pitchFamily="2" charset="0"/>
                <a:ea typeface="Ebrima" panose="02000000000000000000" pitchFamily="2" charset="0"/>
                <a:cs typeface="Ebrima" panose="02000000000000000000" pitchFamily="2" charset="0"/>
              </a:rPr>
              <a:t>sys_sigreturn</a:t>
            </a:r>
            <a:r>
              <a:rPr lang="en-US" altLang="zh-CN" dirty="0">
                <a:latin typeface="Ebrima" panose="02000000000000000000" pitchFamily="2" charset="0"/>
                <a:ea typeface="Ebrima" panose="02000000000000000000" pitchFamily="2" charset="0"/>
                <a:cs typeface="Ebrima" panose="02000000000000000000" pitchFamily="2" charset="0"/>
              </a:rPr>
              <a:t>-&gt;</a:t>
            </a:r>
            <a:r>
              <a:rPr lang="en-US" altLang="zh-CN" dirty="0" err="1">
                <a:latin typeface="Ebrima" panose="02000000000000000000" pitchFamily="2" charset="0"/>
                <a:ea typeface="Ebrima" panose="02000000000000000000" pitchFamily="2" charset="0"/>
                <a:cs typeface="Ebrima" panose="02000000000000000000" pitchFamily="2" charset="0"/>
              </a:rPr>
              <a:t>restore_sigcontext</a:t>
            </a:r>
            <a:endParaRPr lang="zh-CN" altLang="en-US" dirty="0">
              <a:latin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724537919"/>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0113" y="1341437"/>
            <a:ext cx="7856537" cy="5346745"/>
          </a:xfrm>
        </p:spPr>
        <p:txBody>
          <a:bodyPr/>
          <a:lstStyle/>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#else /* !CONFIG_X86_32 */</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smtClean="0">
                <a:latin typeface="Ebrima" panose="02000000000000000000" pitchFamily="2" charset="0"/>
                <a:ea typeface="Ebrima" panose="02000000000000000000" pitchFamily="2" charset="0"/>
                <a:cs typeface="Ebrima" panose="02000000000000000000" pitchFamily="2" charset="0"/>
              </a:rPr>
              <a:t>COPY_SEG_CPL3(</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cs</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endif</a:t>
            </a:r>
            <a:r>
              <a:rPr lang="en-US" altLang="zh-CN" sz="1600" b="0" dirty="0">
                <a:latin typeface="Ebrima" panose="02000000000000000000" pitchFamily="2" charset="0"/>
                <a:ea typeface="Ebrima" panose="02000000000000000000" pitchFamily="2" charset="0"/>
                <a:cs typeface="Ebrima" panose="02000000000000000000" pitchFamily="2" charset="0"/>
              </a:rPr>
              <a:t> /* CONFIG_X86_32 */</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zh-CN" altLang="en-US" sz="1600" b="0" dirty="0">
                <a:latin typeface="Ebrima" panose="02000000000000000000" pitchFamily="2" charset="0"/>
                <a:ea typeface="Ebrima" panose="02000000000000000000" pitchFamily="2" charset="0"/>
                <a:cs typeface="Ebrima" panose="02000000000000000000" pitchFamily="2" charset="0"/>
              </a:rPr>
              <a:t>处理一下</a:t>
            </a:r>
            <a:r>
              <a:rPr lang="en-US" altLang="zh-CN" sz="1600" b="0" dirty="0" err="1">
                <a:latin typeface="Ebrima" panose="02000000000000000000" pitchFamily="2" charset="0"/>
                <a:ea typeface="Ebrima" panose="02000000000000000000" pitchFamily="2" charset="0"/>
                <a:cs typeface="Ebrima" panose="02000000000000000000" pitchFamily="2" charset="0"/>
              </a:rPr>
              <a:t>eflags</a:t>
            </a:r>
            <a:r>
              <a:rPr lang="zh-CN" altLang="en-US" sz="1600" b="0" dirty="0">
                <a:latin typeface="Ebrima" panose="02000000000000000000" pitchFamily="2" charset="0"/>
                <a:ea typeface="Ebrima" panose="02000000000000000000" pitchFamily="2" charset="0"/>
                <a:cs typeface="Ebrima" panose="02000000000000000000" pitchFamily="2" charset="0"/>
              </a:rPr>
              <a:t>寄存器的</a:t>
            </a:r>
            <a:r>
              <a:rPr lang="zh-CN" altLang="en-US" sz="1600" b="0" dirty="0" smtClean="0">
                <a:latin typeface="Ebrima" panose="02000000000000000000" pitchFamily="2" charset="0"/>
                <a:ea typeface="Ebrima" panose="02000000000000000000" pitchFamily="2" charset="0"/>
                <a:cs typeface="Ebrima" panose="02000000000000000000" pitchFamily="2" charset="0"/>
              </a:rPr>
              <a:t>值</a:t>
            </a:r>
            <a:endParaRPr lang="en-US" altLang="zh-CN" sz="1600" b="0" dirty="0" smtClean="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smtClean="0">
                <a:latin typeface="Ebrima" panose="02000000000000000000" pitchFamily="2" charset="0"/>
                <a:ea typeface="Ebrima" panose="02000000000000000000" pitchFamily="2" charset="0"/>
                <a:cs typeface="Ebrima" panose="02000000000000000000" pitchFamily="2" charset="0"/>
              </a:rPr>
              <a:t>	</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get_user_ex</a:t>
            </a:r>
            <a:r>
              <a:rPr lang="en-US" altLang="zh-CN" sz="1600" b="0" dirty="0" smtClean="0">
                <a:latin typeface="Ebrima" panose="02000000000000000000" pitchFamily="2" charset="0"/>
                <a:ea typeface="Ebrima" panose="02000000000000000000" pitchFamily="2" charset="0"/>
                <a:cs typeface="Ebrima" panose="02000000000000000000" pitchFamily="2" charset="0"/>
              </a:rPr>
              <a:t>(</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tmpflags</a:t>
            </a:r>
            <a:r>
              <a:rPr lang="en-US" altLang="zh-CN" sz="1600" b="0" dirty="0">
                <a:latin typeface="Ebrima" panose="02000000000000000000" pitchFamily="2" charset="0"/>
                <a:ea typeface="Ebrima" panose="02000000000000000000" pitchFamily="2" charset="0"/>
                <a:cs typeface="Ebrima" panose="02000000000000000000" pitchFamily="2" charset="0"/>
              </a:rPr>
              <a:t>, &amp;</a:t>
            </a:r>
            <a:r>
              <a:rPr lang="en-US" altLang="zh-CN" sz="1600" b="0" dirty="0" err="1">
                <a:latin typeface="Ebrima" panose="02000000000000000000" pitchFamily="2" charset="0"/>
                <a:ea typeface="Ebrima" panose="02000000000000000000" pitchFamily="2" charset="0"/>
                <a:cs typeface="Ebrima" panose="02000000000000000000" pitchFamily="2" charset="0"/>
              </a:rPr>
              <a:t>sc</a:t>
            </a:r>
            <a:r>
              <a:rPr lang="en-US" altLang="zh-CN" sz="1600" b="0" dirty="0">
                <a:latin typeface="Ebrima" panose="02000000000000000000" pitchFamily="2" charset="0"/>
                <a:ea typeface="Ebrima" panose="02000000000000000000" pitchFamily="2" charset="0"/>
                <a:cs typeface="Ebrima" panose="02000000000000000000" pitchFamily="2" charset="0"/>
              </a:rPr>
              <a:t>-&gt;flags</a:t>
            </a:r>
            <a:r>
              <a:rPr lang="en-US" altLang="zh-CN" sz="1600" b="0" dirty="0" smtClean="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regs</a:t>
            </a:r>
            <a:r>
              <a:rPr lang="en-US" altLang="zh-CN" sz="1600" b="0" dirty="0" smtClean="0">
                <a:latin typeface="Ebrima" panose="02000000000000000000" pitchFamily="2" charset="0"/>
                <a:ea typeface="Ebrima" panose="02000000000000000000" pitchFamily="2" charset="0"/>
                <a:cs typeface="Ebrima" panose="02000000000000000000" pitchFamily="2" charset="0"/>
              </a:rPr>
              <a:t>-</a:t>
            </a:r>
            <a:r>
              <a:rPr lang="en-US" altLang="zh-CN" sz="1600" b="0" dirty="0">
                <a:latin typeface="Ebrima" panose="02000000000000000000" pitchFamily="2" charset="0"/>
                <a:ea typeface="Ebrima" panose="02000000000000000000" pitchFamily="2" charset="0"/>
                <a:cs typeface="Ebrima" panose="02000000000000000000" pitchFamily="2" charset="0"/>
              </a:rPr>
              <a:t>&gt;flags = (</a:t>
            </a:r>
            <a:r>
              <a:rPr lang="en-US" altLang="zh-CN" sz="1600" b="0" dirty="0" err="1">
                <a:latin typeface="Ebrima" panose="02000000000000000000" pitchFamily="2" charset="0"/>
                <a:ea typeface="Ebrima" panose="02000000000000000000" pitchFamily="2" charset="0"/>
                <a:cs typeface="Ebrima" panose="02000000000000000000" pitchFamily="2" charset="0"/>
              </a:rPr>
              <a:t>regs</a:t>
            </a:r>
            <a:r>
              <a:rPr lang="en-US" altLang="zh-CN" sz="1600" b="0" dirty="0">
                <a:latin typeface="Ebrima" panose="02000000000000000000" pitchFamily="2" charset="0"/>
                <a:ea typeface="Ebrima" panose="02000000000000000000" pitchFamily="2" charset="0"/>
                <a:cs typeface="Ebrima" panose="02000000000000000000" pitchFamily="2" charset="0"/>
              </a:rPr>
              <a:t>-&gt;flags &amp; ~FIX_EFLAGS) | (</a:t>
            </a:r>
            <a:r>
              <a:rPr lang="en-US" altLang="zh-CN" sz="1600" b="0" dirty="0" err="1">
                <a:latin typeface="Ebrima" panose="02000000000000000000" pitchFamily="2" charset="0"/>
                <a:ea typeface="Ebrima" panose="02000000000000000000" pitchFamily="2" charset="0"/>
                <a:cs typeface="Ebrima" panose="02000000000000000000" pitchFamily="2" charset="0"/>
              </a:rPr>
              <a:t>tmpflags</a:t>
            </a:r>
            <a:r>
              <a:rPr lang="en-US" altLang="zh-CN" sz="1600" b="0" dirty="0">
                <a:latin typeface="Ebrima" panose="02000000000000000000" pitchFamily="2" charset="0"/>
                <a:ea typeface="Ebrima" panose="02000000000000000000" pitchFamily="2" charset="0"/>
                <a:cs typeface="Ebrima" panose="02000000000000000000" pitchFamily="2" charset="0"/>
              </a:rPr>
              <a:t> &amp; FIX_EFLAGS);</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endParaRPr lang="en-US" altLang="zh-CN" sz="1600" b="0" dirty="0" smtClean="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smtClean="0">
                <a:latin typeface="Ebrima" panose="02000000000000000000" pitchFamily="2" charset="0"/>
                <a:ea typeface="Ebrima" panose="02000000000000000000" pitchFamily="2" charset="0"/>
                <a:cs typeface="Ebrima" panose="02000000000000000000" pitchFamily="2" charset="0"/>
              </a:rPr>
              <a:t>	</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regs</a:t>
            </a:r>
            <a:r>
              <a:rPr lang="en-US" altLang="zh-CN" sz="1600" b="0" dirty="0" smtClean="0">
                <a:latin typeface="Ebrima" panose="02000000000000000000" pitchFamily="2" charset="0"/>
                <a:ea typeface="Ebrima" panose="02000000000000000000" pitchFamily="2" charset="0"/>
                <a:cs typeface="Ebrima" panose="02000000000000000000" pitchFamily="2" charset="0"/>
              </a:rPr>
              <a:t>-</a:t>
            </a:r>
            <a:r>
              <a:rPr lang="en-US" altLang="zh-CN" sz="1600" b="0" dirty="0">
                <a:latin typeface="Ebrima" panose="02000000000000000000" pitchFamily="2" charset="0"/>
                <a:ea typeface="Ebrima" panose="02000000000000000000" pitchFamily="2" charset="0"/>
                <a:cs typeface="Ebrima" panose="02000000000000000000" pitchFamily="2" charset="0"/>
              </a:rPr>
              <a:t>&gt;</a:t>
            </a:r>
            <a:r>
              <a:rPr lang="en-US" altLang="zh-CN" sz="1600" b="0" dirty="0" err="1">
                <a:latin typeface="Ebrima" panose="02000000000000000000" pitchFamily="2" charset="0"/>
                <a:ea typeface="Ebrima" panose="02000000000000000000" pitchFamily="2" charset="0"/>
                <a:cs typeface="Ebrima" panose="02000000000000000000" pitchFamily="2" charset="0"/>
              </a:rPr>
              <a:t>orig_ax</a:t>
            </a:r>
            <a:r>
              <a:rPr lang="en-US" altLang="zh-CN" sz="1600" b="0" dirty="0">
                <a:latin typeface="Ebrima" panose="02000000000000000000" pitchFamily="2" charset="0"/>
                <a:ea typeface="Ebrima" panose="02000000000000000000" pitchFamily="2" charset="0"/>
                <a:cs typeface="Ebrima" panose="02000000000000000000" pitchFamily="2" charset="0"/>
              </a:rPr>
              <a:t> = -1;		/* disable </a:t>
            </a:r>
            <a:r>
              <a:rPr lang="en-US" altLang="zh-CN" sz="1600" b="0" dirty="0" err="1">
                <a:latin typeface="Ebrima" panose="02000000000000000000" pitchFamily="2" charset="0"/>
                <a:ea typeface="Ebrima" panose="02000000000000000000" pitchFamily="2" charset="0"/>
                <a:cs typeface="Ebrima" panose="02000000000000000000" pitchFamily="2" charset="0"/>
              </a:rPr>
              <a:t>syscall</a:t>
            </a:r>
            <a:r>
              <a:rPr lang="en-US" altLang="zh-CN" sz="1600" b="0" dirty="0">
                <a:latin typeface="Ebrima" panose="02000000000000000000" pitchFamily="2" charset="0"/>
                <a:ea typeface="Ebrima" panose="02000000000000000000" pitchFamily="2" charset="0"/>
                <a:cs typeface="Ebrima" panose="02000000000000000000" pitchFamily="2" charset="0"/>
              </a:rPr>
              <a:t> checks */</a:t>
            </a:r>
          </a:p>
          <a:p>
            <a:pPr marL="0" indent="0">
              <a:buNone/>
            </a:pPr>
            <a:r>
              <a:rPr lang="en-US" altLang="zh-CN" sz="1600" b="0" dirty="0" smtClean="0">
                <a:latin typeface="Ebrima" panose="02000000000000000000" pitchFamily="2" charset="0"/>
                <a:ea typeface="Ebrima" panose="02000000000000000000" pitchFamily="2" charset="0"/>
                <a:cs typeface="Ebrima" panose="02000000000000000000" pitchFamily="2" charset="0"/>
              </a:rPr>
              <a:t>	</a:t>
            </a:r>
          </a:p>
          <a:p>
            <a:pPr marL="0" indent="0">
              <a:buNone/>
            </a:pPr>
            <a:r>
              <a:rPr lang="en-US" altLang="zh-CN" sz="1600" b="0" dirty="0" smtClean="0">
                <a:latin typeface="Ebrima" panose="02000000000000000000" pitchFamily="2" charset="0"/>
                <a:ea typeface="Ebrima" panose="02000000000000000000" pitchFamily="2" charset="0"/>
                <a:cs typeface="Ebrima" panose="02000000000000000000" pitchFamily="2" charset="0"/>
              </a:rPr>
              <a:t>	//</a:t>
            </a:r>
            <a:r>
              <a:rPr lang="zh-CN" altLang="en-US" sz="1600" b="0" dirty="0" smtClean="0">
                <a:latin typeface="Ebrima" panose="02000000000000000000" pitchFamily="2" charset="0"/>
                <a:ea typeface="Ebrima" panose="02000000000000000000" pitchFamily="2" charset="0"/>
                <a:cs typeface="Ebrima" panose="02000000000000000000" pitchFamily="2" charset="0"/>
              </a:rPr>
              <a:t>把浮点数寄存器们的值从用户栈的帧中拷回到浮点数寄存器中</a:t>
            </a:r>
            <a:endParaRPr lang="en-US" altLang="zh-CN" sz="16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get_user_ex</a:t>
            </a:r>
            <a:r>
              <a:rPr lang="en-US" altLang="zh-CN" sz="1600" b="0" dirty="0" smtClean="0">
                <a:latin typeface="Ebrima" panose="02000000000000000000" pitchFamily="2" charset="0"/>
                <a:ea typeface="Ebrima" panose="02000000000000000000" pitchFamily="2" charset="0"/>
                <a:cs typeface="Ebrima" panose="02000000000000000000" pitchFamily="2" charset="0"/>
              </a:rPr>
              <a:t>(</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buf</a:t>
            </a:r>
            <a:r>
              <a:rPr lang="en-US" altLang="zh-CN" sz="1600" b="0" dirty="0">
                <a:latin typeface="Ebrima" panose="02000000000000000000" pitchFamily="2" charset="0"/>
                <a:ea typeface="Ebrima" panose="02000000000000000000" pitchFamily="2" charset="0"/>
                <a:cs typeface="Ebrima" panose="02000000000000000000" pitchFamily="2" charset="0"/>
              </a:rPr>
              <a:t>, &amp;</a:t>
            </a:r>
            <a:r>
              <a:rPr lang="en-US" altLang="zh-CN" sz="1600" b="0" dirty="0" err="1">
                <a:latin typeface="Ebrima" panose="02000000000000000000" pitchFamily="2" charset="0"/>
                <a:ea typeface="Ebrima" panose="02000000000000000000" pitchFamily="2" charset="0"/>
                <a:cs typeface="Ebrima" panose="02000000000000000000" pitchFamily="2" charset="0"/>
              </a:rPr>
              <a:t>sc</a:t>
            </a:r>
            <a:r>
              <a:rPr lang="en-US" altLang="zh-CN" sz="1600" b="0" dirty="0">
                <a:latin typeface="Ebrima" panose="02000000000000000000" pitchFamily="2" charset="0"/>
                <a:ea typeface="Ebrima" panose="02000000000000000000" pitchFamily="2" charset="0"/>
                <a:cs typeface="Ebrima" panose="02000000000000000000" pitchFamily="2" charset="0"/>
              </a:rPr>
              <a:t>-&gt;</a:t>
            </a:r>
            <a:r>
              <a:rPr lang="en-US" altLang="zh-CN" sz="1600" b="0" dirty="0" err="1">
                <a:latin typeface="Ebrima" panose="02000000000000000000" pitchFamily="2" charset="0"/>
                <a:ea typeface="Ebrima" panose="02000000000000000000" pitchFamily="2" charset="0"/>
                <a:cs typeface="Ebrima" panose="02000000000000000000" pitchFamily="2" charset="0"/>
              </a:rPr>
              <a:t>fpstate</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smtClean="0">
                <a:latin typeface="Ebrima" panose="02000000000000000000" pitchFamily="2" charset="0"/>
                <a:ea typeface="Ebrima" panose="02000000000000000000" pitchFamily="2" charset="0"/>
                <a:cs typeface="Ebrima" panose="02000000000000000000" pitchFamily="2" charset="0"/>
              </a:rPr>
              <a:t>err </a:t>
            </a:r>
            <a:r>
              <a:rPr lang="en-US" altLang="zh-CN" sz="1600" b="0" dirty="0">
                <a:latin typeface="Ebrima" panose="02000000000000000000" pitchFamily="2" charset="0"/>
                <a:ea typeface="Ebrima" panose="02000000000000000000" pitchFamily="2" charset="0"/>
                <a:cs typeface="Ebrima" panose="02000000000000000000" pitchFamily="2" charset="0"/>
              </a:rPr>
              <a:t>|= restore_i387_xstate(</a:t>
            </a:r>
            <a:r>
              <a:rPr lang="en-US" altLang="zh-CN" sz="1600" b="0" dirty="0" err="1">
                <a:latin typeface="Ebrima" panose="02000000000000000000" pitchFamily="2" charset="0"/>
                <a:ea typeface="Ebrima" panose="02000000000000000000" pitchFamily="2" charset="0"/>
                <a:cs typeface="Ebrima" panose="02000000000000000000" pitchFamily="2" charset="0"/>
              </a:rPr>
              <a:t>buf</a:t>
            </a:r>
            <a:r>
              <a:rPr lang="en-US" altLang="zh-CN" sz="1600" b="0" dirty="0">
                <a:latin typeface="Ebrima" panose="02000000000000000000" pitchFamily="2" charset="0"/>
                <a:ea typeface="Ebrima" panose="02000000000000000000" pitchFamily="2" charset="0"/>
                <a:cs typeface="Ebrima" panose="02000000000000000000" pitchFamily="2" charset="0"/>
              </a:rPr>
              <a:t>);</a:t>
            </a:r>
          </a:p>
          <a:p>
            <a:pPr marL="0" indent="0">
              <a:buNone/>
            </a:pPr>
            <a:endParaRPr lang="en-US" altLang="zh-CN" sz="16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	</a:t>
            </a:r>
            <a:r>
              <a:rPr lang="en-US" altLang="zh-CN" sz="1600" b="0" dirty="0" err="1" smtClean="0">
                <a:latin typeface="Ebrima" panose="02000000000000000000" pitchFamily="2" charset="0"/>
                <a:ea typeface="Ebrima" panose="02000000000000000000" pitchFamily="2" charset="0"/>
                <a:cs typeface="Ebrima" panose="02000000000000000000" pitchFamily="2" charset="0"/>
              </a:rPr>
              <a:t>get_user_ex</a:t>
            </a:r>
            <a:r>
              <a:rPr lang="en-US" altLang="zh-CN" sz="1600" b="0" dirty="0">
                <a:latin typeface="Ebrima" panose="02000000000000000000" pitchFamily="2" charset="0"/>
                <a:ea typeface="Ebrima" panose="02000000000000000000" pitchFamily="2" charset="0"/>
                <a:cs typeface="Ebrima" panose="02000000000000000000" pitchFamily="2" charset="0"/>
              </a:rPr>
              <a:t>(*</a:t>
            </a:r>
            <a:r>
              <a:rPr lang="en-US" altLang="zh-CN" sz="1600" b="0" dirty="0" err="1">
                <a:latin typeface="Ebrima" panose="02000000000000000000" pitchFamily="2" charset="0"/>
                <a:ea typeface="Ebrima" panose="02000000000000000000" pitchFamily="2" charset="0"/>
                <a:cs typeface="Ebrima" panose="02000000000000000000" pitchFamily="2" charset="0"/>
              </a:rPr>
              <a:t>pax</a:t>
            </a:r>
            <a:r>
              <a:rPr lang="en-US" altLang="zh-CN" sz="1600" b="0" dirty="0">
                <a:latin typeface="Ebrima" panose="02000000000000000000" pitchFamily="2" charset="0"/>
                <a:ea typeface="Ebrima" panose="02000000000000000000" pitchFamily="2" charset="0"/>
                <a:cs typeface="Ebrima" panose="02000000000000000000" pitchFamily="2" charset="0"/>
              </a:rPr>
              <a:t>, &amp;</a:t>
            </a:r>
            <a:r>
              <a:rPr lang="en-US" altLang="zh-CN" sz="1600" b="0" dirty="0" err="1">
                <a:latin typeface="Ebrima" panose="02000000000000000000" pitchFamily="2" charset="0"/>
                <a:ea typeface="Ebrima" panose="02000000000000000000" pitchFamily="2" charset="0"/>
                <a:cs typeface="Ebrima" panose="02000000000000000000" pitchFamily="2" charset="0"/>
              </a:rPr>
              <a:t>sc</a:t>
            </a:r>
            <a:r>
              <a:rPr lang="en-US" altLang="zh-CN" sz="1600" b="0" dirty="0">
                <a:latin typeface="Ebrima" panose="02000000000000000000" pitchFamily="2" charset="0"/>
                <a:ea typeface="Ebrima" panose="02000000000000000000" pitchFamily="2" charset="0"/>
                <a:cs typeface="Ebrima" panose="02000000000000000000" pitchFamily="2" charset="0"/>
              </a:rPr>
              <a:t>-&gt;ax);</a:t>
            </a:r>
          </a:p>
          <a:p>
            <a:pPr marL="0" indent="0">
              <a:buNone/>
            </a:pPr>
            <a:r>
              <a:rPr lang="en-US" altLang="zh-CN" sz="1600" b="0" dirty="0" smtClean="0">
                <a:latin typeface="Ebrima" panose="02000000000000000000" pitchFamily="2" charset="0"/>
                <a:ea typeface="Ebrima" panose="02000000000000000000" pitchFamily="2" charset="0"/>
                <a:cs typeface="Ebrima" panose="02000000000000000000" pitchFamily="2" charset="0"/>
              </a:rPr>
              <a:t>      } </a:t>
            </a:r>
            <a:r>
              <a:rPr lang="en-US" altLang="zh-CN" sz="1600" b="0" dirty="0" err="1">
                <a:latin typeface="Ebrima" panose="02000000000000000000" pitchFamily="2" charset="0"/>
                <a:ea typeface="Ebrima" panose="02000000000000000000" pitchFamily="2" charset="0"/>
                <a:cs typeface="Ebrima" panose="02000000000000000000" pitchFamily="2" charset="0"/>
              </a:rPr>
              <a:t>get_user_catch</a:t>
            </a:r>
            <a:r>
              <a:rPr lang="en-US" altLang="zh-CN" sz="1600" b="0" dirty="0">
                <a:latin typeface="Ebrima" panose="02000000000000000000" pitchFamily="2" charset="0"/>
                <a:ea typeface="Ebrima" panose="02000000000000000000" pitchFamily="2" charset="0"/>
                <a:cs typeface="Ebrima" panose="02000000000000000000" pitchFamily="2" charset="0"/>
              </a:rPr>
              <a:t>(err);</a:t>
            </a:r>
          </a:p>
          <a:p>
            <a:pPr marL="0" indent="0">
              <a:buNone/>
            </a:pPr>
            <a:r>
              <a:rPr lang="en-US" altLang="zh-CN" sz="1600" b="0" dirty="0" smtClean="0">
                <a:latin typeface="Ebrima" panose="02000000000000000000" pitchFamily="2" charset="0"/>
                <a:ea typeface="Ebrima" panose="02000000000000000000" pitchFamily="2" charset="0"/>
                <a:cs typeface="Ebrima" panose="02000000000000000000" pitchFamily="2" charset="0"/>
              </a:rPr>
              <a:t>      return </a:t>
            </a:r>
            <a:r>
              <a:rPr lang="en-US" altLang="zh-CN" sz="1600" b="0" dirty="0">
                <a:latin typeface="Ebrima" panose="02000000000000000000" pitchFamily="2" charset="0"/>
                <a:ea typeface="Ebrima" panose="02000000000000000000" pitchFamily="2" charset="0"/>
                <a:cs typeface="Ebrima" panose="02000000000000000000" pitchFamily="2" charset="0"/>
              </a:rPr>
              <a:t>err;</a:t>
            </a:r>
          </a:p>
          <a:p>
            <a:pPr marL="0" indent="0">
              <a:buNone/>
            </a:pPr>
            <a:r>
              <a:rPr lang="en-US" altLang="zh-CN" sz="1600" b="0" dirty="0">
                <a:latin typeface="Ebrima" panose="02000000000000000000" pitchFamily="2" charset="0"/>
                <a:ea typeface="Ebrima" panose="02000000000000000000" pitchFamily="2" charset="0"/>
                <a:cs typeface="Ebrima" panose="02000000000000000000" pitchFamily="2" charset="0"/>
              </a:rPr>
              <a:t>}</a:t>
            </a:r>
            <a:endParaRPr lang="zh-CN" altLang="en-US" sz="1600" dirty="0">
              <a:latin typeface="Ebrima" panose="02000000000000000000" pitchFamily="2" charset="0"/>
              <a:cs typeface="Ebrima" panose="02000000000000000000" pitchFamily="2" charset="0"/>
            </a:endParaRPr>
          </a:p>
        </p:txBody>
      </p:sp>
      <p:sp>
        <p:nvSpPr>
          <p:cNvPr id="4" name="标题 1"/>
          <p:cNvSpPr>
            <a:spLocks noGrp="1"/>
          </p:cNvSpPr>
          <p:nvPr>
            <p:ph type="title"/>
          </p:nvPr>
        </p:nvSpPr>
        <p:spPr>
          <a:xfrm>
            <a:off x="755650" y="261938"/>
            <a:ext cx="8137525" cy="649287"/>
          </a:xfrm>
        </p:spPr>
        <p:txBody>
          <a:bodyPr/>
          <a:lstStyle/>
          <a:p>
            <a:r>
              <a:rPr lang="en-US" altLang="zh-CN" dirty="0" err="1" smtClean="0">
                <a:latin typeface="Ebrima" panose="02000000000000000000" pitchFamily="2" charset="0"/>
                <a:ea typeface="Ebrima" panose="02000000000000000000" pitchFamily="2" charset="0"/>
                <a:cs typeface="Ebrima" panose="02000000000000000000" pitchFamily="2" charset="0"/>
              </a:rPr>
              <a:t>sys_sigreturn</a:t>
            </a:r>
            <a:r>
              <a:rPr lang="en-US" altLang="zh-CN" dirty="0">
                <a:latin typeface="Ebrima" panose="02000000000000000000" pitchFamily="2" charset="0"/>
                <a:ea typeface="Ebrima" panose="02000000000000000000" pitchFamily="2" charset="0"/>
                <a:cs typeface="Ebrima" panose="02000000000000000000" pitchFamily="2" charset="0"/>
              </a:rPr>
              <a:t>-&gt;</a:t>
            </a:r>
            <a:r>
              <a:rPr lang="en-US" altLang="zh-CN" dirty="0" err="1">
                <a:latin typeface="Ebrima" panose="02000000000000000000" pitchFamily="2" charset="0"/>
                <a:ea typeface="Ebrima" panose="02000000000000000000" pitchFamily="2" charset="0"/>
                <a:cs typeface="Ebrima" panose="02000000000000000000" pitchFamily="2" charset="0"/>
              </a:rPr>
              <a:t>restore_sigcontext</a:t>
            </a:r>
            <a:endParaRPr lang="zh-CN" altLang="en-US" dirty="0">
              <a:latin typeface="Ebrima" panose="02000000000000000000" pitchFamily="2" charset="0"/>
              <a:cs typeface="Ebrima" panose="02000000000000000000" pitchFamily="2" charset="0"/>
            </a:endParaRPr>
          </a:p>
        </p:txBody>
      </p:sp>
      <p:sp>
        <p:nvSpPr>
          <p:cNvPr id="5" name="文本框 4"/>
          <p:cNvSpPr txBox="1"/>
          <p:nvPr/>
        </p:nvSpPr>
        <p:spPr>
          <a:xfrm>
            <a:off x="5517061" y="4476205"/>
            <a:ext cx="3239589" cy="1477328"/>
          </a:xfrm>
          <a:prstGeom prst="rect">
            <a:avLst/>
          </a:prstGeom>
          <a:noFill/>
        </p:spPr>
        <p:txBody>
          <a:bodyPr wrap="square" rtlCol="0">
            <a:spAutoFit/>
          </a:bodyPr>
          <a:lstStyle/>
          <a:p>
            <a:r>
              <a:rPr lang="zh-CN" altLang="en-US" dirty="0" smtClean="0">
                <a:latin typeface="Ebrima" panose="02000000000000000000" pitchFamily="2" charset="0"/>
                <a:cs typeface="Ebrima" panose="02000000000000000000" pitchFamily="2" charset="0"/>
              </a:rPr>
              <a:t>至此，</a:t>
            </a:r>
            <a:r>
              <a:rPr lang="en-US" altLang="zh-CN" dirty="0" err="1" smtClean="0">
                <a:latin typeface="Ebrima" panose="02000000000000000000" pitchFamily="2" charset="0"/>
                <a:ea typeface="Ebrima" panose="02000000000000000000" pitchFamily="2" charset="0"/>
                <a:cs typeface="Ebrima" panose="02000000000000000000" pitchFamily="2" charset="0"/>
              </a:rPr>
              <a:t>sys_sigreturn</a:t>
            </a:r>
            <a:r>
              <a:rPr lang="zh-CN" altLang="en-US" dirty="0" smtClean="0">
                <a:latin typeface="Ebrima" panose="02000000000000000000" pitchFamily="2" charset="0"/>
                <a:cs typeface="Ebrima" panose="02000000000000000000" pitchFamily="2" charset="0"/>
              </a:rPr>
              <a:t>系统调用结束，我们</a:t>
            </a:r>
            <a:r>
              <a:rPr lang="en-US" altLang="zh-CN" dirty="0" err="1" smtClean="0">
                <a:latin typeface="Ebrima" panose="02000000000000000000" pitchFamily="2" charset="0"/>
                <a:ea typeface="Ebrima" panose="02000000000000000000" pitchFamily="2" charset="0"/>
                <a:cs typeface="Ebrima" panose="02000000000000000000" pitchFamily="2" charset="0"/>
              </a:rPr>
              <a:t>pt_regs</a:t>
            </a:r>
            <a:r>
              <a:rPr lang="zh-CN" altLang="en-US" dirty="0" smtClean="0">
                <a:latin typeface="Ebrima" panose="02000000000000000000" pitchFamily="2" charset="0"/>
                <a:cs typeface="Ebrima" panose="02000000000000000000" pitchFamily="2" charset="0"/>
              </a:rPr>
              <a:t>和相应硬件寄存器的值已经恢复到正常流程中的值，接着恢复到用户空间后，程序正常流程继续执行。</a:t>
            </a:r>
            <a:endParaRPr lang="zh-CN" altLang="en-US" dirty="0">
              <a:latin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649646498"/>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信号处理流程</a:t>
            </a:r>
            <a:endParaRPr lang="zh-CN" altLang="en-US" dirty="0">
              <a:latin typeface="黑体" panose="02010609060101010101" pitchFamily="49" charset="-122"/>
              <a:ea typeface="黑体" panose="02010609060101010101" pitchFamily="49" charset="-122"/>
            </a:endParaRPr>
          </a:p>
        </p:txBody>
      </p:sp>
      <p:cxnSp>
        <p:nvCxnSpPr>
          <p:cNvPr id="5" name="直接连接符 4"/>
          <p:cNvCxnSpPr/>
          <p:nvPr/>
        </p:nvCxnSpPr>
        <p:spPr bwMode="auto">
          <a:xfrm flipV="1">
            <a:off x="478968" y="3622775"/>
            <a:ext cx="8414207" cy="3"/>
          </a:xfrm>
          <a:prstGeom prst="line">
            <a:avLst/>
          </a:prstGeom>
          <a:ln>
            <a:solidFill>
              <a:schemeClr val="bg2">
                <a:lumMod val="10000"/>
              </a:schemeClr>
            </a:solidFill>
            <a:prstDash val="sysDash"/>
            <a:headEnd type="none" w="med" len="med"/>
            <a:tailEnd type="none" w="med" len="med"/>
          </a:ln>
          <a:extLst/>
        </p:spPr>
        <p:style>
          <a:lnRef idx="3">
            <a:schemeClr val="accent2"/>
          </a:lnRef>
          <a:fillRef idx="0">
            <a:schemeClr val="accent2"/>
          </a:fillRef>
          <a:effectRef idx="2">
            <a:schemeClr val="accent2"/>
          </a:effectRef>
          <a:fontRef idx="minor">
            <a:schemeClr val="tx1"/>
          </a:fontRef>
        </p:style>
      </p:cxnSp>
      <p:sp>
        <p:nvSpPr>
          <p:cNvPr id="6" name="矩形 5"/>
          <p:cNvSpPr/>
          <p:nvPr/>
        </p:nvSpPr>
        <p:spPr bwMode="auto">
          <a:xfrm>
            <a:off x="478968" y="2699663"/>
            <a:ext cx="1280160" cy="348343"/>
          </a:xfrm>
          <a:prstGeom prst="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latin typeface="微软雅黑" panose="020B0503020204020204" pitchFamily="34" charset="-122"/>
                <a:ea typeface="微软雅黑" panose="020B0503020204020204" pitchFamily="34" charset="-122"/>
              </a:rPr>
              <a:t>应用程序</a:t>
            </a:r>
            <a:endParaRPr kumimoji="0" lang="zh-CN" altLang="en-US" sz="18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矩形 6"/>
          <p:cNvSpPr/>
          <p:nvPr/>
        </p:nvSpPr>
        <p:spPr bwMode="auto">
          <a:xfrm>
            <a:off x="1759128" y="4180146"/>
            <a:ext cx="1804670" cy="609587"/>
          </a:xfrm>
          <a:prstGeom prst="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latin typeface="微软雅黑" panose="020B0503020204020204" pitchFamily="34" charset="-122"/>
                <a:ea typeface="微软雅黑" panose="020B0503020204020204" pitchFamily="34" charset="-122"/>
              </a:rPr>
              <a:t>系统调用</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中断</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异常处理程序</a:t>
            </a:r>
            <a:endParaRPr kumimoji="0" lang="zh-CN" altLang="en-US" sz="18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矩形 7"/>
          <p:cNvSpPr/>
          <p:nvPr/>
        </p:nvSpPr>
        <p:spPr bwMode="auto">
          <a:xfrm>
            <a:off x="3563798" y="2717068"/>
            <a:ext cx="1711234" cy="348343"/>
          </a:xfrm>
          <a:prstGeom prst="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latin typeface="微软雅黑" panose="020B0503020204020204" pitchFamily="34" charset="-122"/>
                <a:ea typeface="微软雅黑" panose="020B0503020204020204" pitchFamily="34" charset="-122"/>
              </a:rPr>
              <a:t>信号处理程序</a:t>
            </a:r>
            <a:endParaRPr kumimoji="0" lang="zh-CN" altLang="en-US" sz="18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矩形 8"/>
          <p:cNvSpPr/>
          <p:nvPr/>
        </p:nvSpPr>
        <p:spPr bwMode="auto">
          <a:xfrm>
            <a:off x="5275032" y="4197551"/>
            <a:ext cx="1804670" cy="609587"/>
          </a:xfrm>
          <a:prstGeom prst="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err="1">
                <a:latin typeface="微软雅黑" panose="020B0503020204020204" pitchFamily="34" charset="-122"/>
                <a:ea typeface="微软雅黑" panose="020B0503020204020204" pitchFamily="34" charset="-122"/>
              </a:rPr>
              <a:t>s</a:t>
            </a:r>
            <a:r>
              <a:rPr lang="en-US" altLang="zh-CN" dirty="0" err="1" smtClean="0">
                <a:latin typeface="微软雅黑" panose="020B0503020204020204" pitchFamily="34" charset="-122"/>
                <a:ea typeface="微软雅黑" panose="020B0503020204020204" pitchFamily="34" charset="-122"/>
              </a:rPr>
              <a:t>igreturn</a:t>
            </a:r>
            <a:r>
              <a:rPr lang="zh-CN" altLang="en-US" dirty="0" smtClean="0">
                <a:latin typeface="微软雅黑" panose="020B0503020204020204" pitchFamily="34" charset="-122"/>
                <a:ea typeface="微软雅黑" panose="020B0503020204020204" pitchFamily="34" charset="-122"/>
              </a:rPr>
              <a:t>系统调用返回至内核</a:t>
            </a:r>
            <a:endParaRPr kumimoji="0" lang="zh-CN" altLang="en-US" sz="18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矩形 9"/>
          <p:cNvSpPr/>
          <p:nvPr/>
        </p:nvSpPr>
        <p:spPr bwMode="auto">
          <a:xfrm>
            <a:off x="7079702" y="2438405"/>
            <a:ext cx="1711234" cy="609601"/>
          </a:xfrm>
          <a:prstGeom prst="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latin typeface="微软雅黑" panose="020B0503020204020204" pitchFamily="34" charset="-122"/>
                <a:ea typeface="微软雅黑" panose="020B0503020204020204" pitchFamily="34" charset="-122"/>
              </a:rPr>
              <a:t>继续执行应用程序</a:t>
            </a:r>
            <a:endParaRPr kumimoji="0" lang="zh-CN" altLang="en-US" sz="18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文本框 10"/>
          <p:cNvSpPr txBox="1"/>
          <p:nvPr/>
        </p:nvSpPr>
        <p:spPr>
          <a:xfrm>
            <a:off x="478968" y="1890547"/>
            <a:ext cx="1645920" cy="369332"/>
          </a:xfrm>
          <a:prstGeom prst="rect">
            <a:avLst/>
          </a:prstGeom>
          <a:noFill/>
        </p:spPr>
        <p:txBody>
          <a:bodyPr wrap="square" rtlCol="0">
            <a:spAutoFit/>
          </a:bodyPr>
          <a:lstStyle/>
          <a:p>
            <a:r>
              <a:rPr lang="zh-CN" altLang="en-US" b="1" dirty="0" smtClean="0">
                <a:solidFill>
                  <a:schemeClr val="bg2">
                    <a:lumMod val="10000"/>
                  </a:schemeClr>
                </a:solidFill>
                <a:latin typeface="黑体" panose="02010609060101010101" pitchFamily="49" charset="-122"/>
                <a:ea typeface="黑体" panose="02010609060101010101" pitchFamily="49" charset="-122"/>
              </a:rPr>
              <a:t>用户态</a:t>
            </a:r>
            <a:endParaRPr lang="zh-CN" altLang="en-US" b="1" dirty="0">
              <a:solidFill>
                <a:schemeClr val="bg2">
                  <a:lumMod val="10000"/>
                </a:schemeClr>
              </a:solidFill>
              <a:latin typeface="黑体" panose="02010609060101010101" pitchFamily="49" charset="-122"/>
              <a:ea typeface="黑体" panose="02010609060101010101" pitchFamily="49" charset="-122"/>
            </a:endParaRPr>
          </a:p>
        </p:txBody>
      </p:sp>
      <p:sp>
        <p:nvSpPr>
          <p:cNvPr id="12" name="文本框 11"/>
          <p:cNvSpPr txBox="1"/>
          <p:nvPr/>
        </p:nvSpPr>
        <p:spPr>
          <a:xfrm>
            <a:off x="478968" y="4847143"/>
            <a:ext cx="1645920" cy="369332"/>
          </a:xfrm>
          <a:prstGeom prst="rect">
            <a:avLst/>
          </a:prstGeom>
          <a:noFill/>
        </p:spPr>
        <p:txBody>
          <a:bodyPr wrap="square" rtlCol="0">
            <a:spAutoFit/>
          </a:bodyPr>
          <a:lstStyle/>
          <a:p>
            <a:r>
              <a:rPr lang="zh-CN" altLang="en-US" b="1" dirty="0" smtClean="0">
                <a:solidFill>
                  <a:schemeClr val="bg2">
                    <a:lumMod val="10000"/>
                  </a:schemeClr>
                </a:solidFill>
                <a:latin typeface="黑体" panose="02010609060101010101" pitchFamily="49" charset="-122"/>
                <a:ea typeface="黑体" panose="02010609060101010101" pitchFamily="49" charset="-122"/>
              </a:rPr>
              <a:t>内核态</a:t>
            </a:r>
            <a:endParaRPr lang="zh-CN" altLang="en-US" b="1" dirty="0">
              <a:solidFill>
                <a:schemeClr val="bg2">
                  <a:lumMod val="10000"/>
                </a:schemeClr>
              </a:solidFill>
              <a:latin typeface="黑体" panose="02010609060101010101" pitchFamily="49" charset="-122"/>
              <a:ea typeface="黑体" panose="02010609060101010101" pitchFamily="49" charset="-122"/>
            </a:endParaRPr>
          </a:p>
        </p:txBody>
      </p:sp>
      <p:cxnSp>
        <p:nvCxnSpPr>
          <p:cNvPr id="14" name="直接箭头连接符 13"/>
          <p:cNvCxnSpPr>
            <a:stCxn id="6" idx="3"/>
            <a:endCxn id="7" idx="1"/>
          </p:cNvCxnSpPr>
          <p:nvPr/>
        </p:nvCxnSpPr>
        <p:spPr bwMode="auto">
          <a:xfrm>
            <a:off x="1759128" y="2873835"/>
            <a:ext cx="0" cy="1611105"/>
          </a:xfrm>
          <a:prstGeom prst="straightConnector1">
            <a:avLst/>
          </a:prstGeom>
          <a:ln>
            <a:headEnd type="none" w="med" len="med"/>
            <a:tailEnd type="triangle"/>
          </a:ln>
          <a:extLst/>
        </p:spPr>
        <p:style>
          <a:lnRef idx="3">
            <a:schemeClr val="accent2"/>
          </a:lnRef>
          <a:fillRef idx="0">
            <a:schemeClr val="accent2"/>
          </a:fillRef>
          <a:effectRef idx="2">
            <a:schemeClr val="accent2"/>
          </a:effectRef>
          <a:fontRef idx="minor">
            <a:schemeClr val="tx1"/>
          </a:fontRef>
        </p:style>
      </p:cxnSp>
      <p:cxnSp>
        <p:nvCxnSpPr>
          <p:cNvPr id="16" name="直接箭头连接符 15"/>
          <p:cNvCxnSpPr>
            <a:stCxn id="7" idx="3"/>
            <a:endCxn id="8" idx="1"/>
          </p:cNvCxnSpPr>
          <p:nvPr/>
        </p:nvCxnSpPr>
        <p:spPr bwMode="auto">
          <a:xfrm flipV="1">
            <a:off x="3563798" y="2891240"/>
            <a:ext cx="0" cy="1593700"/>
          </a:xfrm>
          <a:prstGeom prst="straightConnector1">
            <a:avLst/>
          </a:prstGeom>
          <a:ln>
            <a:headEnd type="none" w="med" len="med"/>
            <a:tailEnd type="triangle"/>
          </a:ln>
          <a:extLst/>
        </p:spPr>
        <p:style>
          <a:lnRef idx="3">
            <a:schemeClr val="accent2"/>
          </a:lnRef>
          <a:fillRef idx="0">
            <a:schemeClr val="accent2"/>
          </a:fillRef>
          <a:effectRef idx="2">
            <a:schemeClr val="accent2"/>
          </a:effectRef>
          <a:fontRef idx="minor">
            <a:schemeClr val="tx1"/>
          </a:fontRef>
        </p:style>
      </p:cxnSp>
      <p:cxnSp>
        <p:nvCxnSpPr>
          <p:cNvPr id="17" name="直接箭头连接符 16"/>
          <p:cNvCxnSpPr>
            <a:stCxn id="8" idx="3"/>
            <a:endCxn id="9" idx="1"/>
          </p:cNvCxnSpPr>
          <p:nvPr/>
        </p:nvCxnSpPr>
        <p:spPr bwMode="auto">
          <a:xfrm>
            <a:off x="5275032" y="2891240"/>
            <a:ext cx="0" cy="1611105"/>
          </a:xfrm>
          <a:prstGeom prst="straightConnector1">
            <a:avLst/>
          </a:prstGeom>
          <a:ln>
            <a:headEnd type="none" w="med" len="med"/>
            <a:tailEnd type="triangle"/>
          </a:ln>
          <a:extLst/>
        </p:spPr>
        <p:style>
          <a:lnRef idx="3">
            <a:schemeClr val="accent2"/>
          </a:lnRef>
          <a:fillRef idx="0">
            <a:schemeClr val="accent2"/>
          </a:fillRef>
          <a:effectRef idx="2">
            <a:schemeClr val="accent2"/>
          </a:effectRef>
          <a:fontRef idx="minor">
            <a:schemeClr val="tx1"/>
          </a:fontRef>
        </p:style>
      </p:cxnSp>
      <p:cxnSp>
        <p:nvCxnSpPr>
          <p:cNvPr id="21" name="直接箭头连接符 20"/>
          <p:cNvCxnSpPr>
            <a:stCxn id="9" idx="3"/>
            <a:endCxn id="10" idx="1"/>
          </p:cNvCxnSpPr>
          <p:nvPr/>
        </p:nvCxnSpPr>
        <p:spPr bwMode="auto">
          <a:xfrm flipV="1">
            <a:off x="7079702" y="2743206"/>
            <a:ext cx="0" cy="1759139"/>
          </a:xfrm>
          <a:prstGeom prst="straightConnector1">
            <a:avLst/>
          </a:prstGeom>
          <a:ln>
            <a:headEnd type="none" w="med" len="med"/>
            <a:tailEnd type="triangle"/>
          </a:ln>
          <a:extLst/>
        </p:spPr>
        <p:style>
          <a:lnRef idx="3">
            <a:schemeClr val="accent2"/>
          </a:lnRef>
          <a:fillRef idx="0">
            <a:schemeClr val="accent2"/>
          </a:fillRef>
          <a:effectRef idx="2">
            <a:schemeClr val="accent2"/>
          </a:effectRef>
          <a:fontRef idx="minor">
            <a:schemeClr val="tx1"/>
          </a:fontRef>
        </p:style>
      </p:cxnSp>
      <p:cxnSp>
        <p:nvCxnSpPr>
          <p:cNvPr id="23" name="直接箭头连接符 22"/>
          <p:cNvCxnSpPr>
            <a:endCxn id="6" idx="1"/>
          </p:cNvCxnSpPr>
          <p:nvPr/>
        </p:nvCxnSpPr>
        <p:spPr bwMode="auto">
          <a:xfrm>
            <a:off x="47895" y="2873834"/>
            <a:ext cx="431073" cy="1"/>
          </a:xfrm>
          <a:prstGeom prst="straightConnector1">
            <a:avLst/>
          </a:prstGeom>
          <a:ln>
            <a:headEnd type="none" w="med" len="med"/>
            <a:tailEnd type="triangle"/>
          </a:ln>
          <a:extLst/>
        </p:spPr>
        <p:style>
          <a:lnRef idx="3">
            <a:schemeClr val="accent2"/>
          </a:lnRef>
          <a:fillRef idx="0">
            <a:schemeClr val="accent2"/>
          </a:fillRef>
          <a:effectRef idx="2">
            <a:schemeClr val="accent2"/>
          </a:effectRef>
          <a:fontRef idx="minor">
            <a:schemeClr val="tx1"/>
          </a:fontRef>
        </p:style>
      </p:cxnSp>
      <p:cxnSp>
        <p:nvCxnSpPr>
          <p:cNvPr id="25" name="直接箭头连接符 24"/>
          <p:cNvCxnSpPr>
            <a:stCxn id="10" idx="3"/>
          </p:cNvCxnSpPr>
          <p:nvPr/>
        </p:nvCxnSpPr>
        <p:spPr bwMode="auto">
          <a:xfrm>
            <a:off x="8790936" y="2743206"/>
            <a:ext cx="353064" cy="0"/>
          </a:xfrm>
          <a:prstGeom prst="straightConnector1">
            <a:avLst/>
          </a:prstGeom>
          <a:ln>
            <a:headEnd type="none" w="med" len="med"/>
            <a:tailEnd type="triangle"/>
          </a:ln>
          <a:ex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443810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3975" y="2993461"/>
            <a:ext cx="4727577" cy="1107996"/>
          </a:xfrm>
          <a:prstGeom prst="rect">
            <a:avLst/>
          </a:prstGeom>
          <a:noFill/>
        </p:spPr>
        <p:txBody>
          <a:bodyPr wrap="none" lIns="91440" tIns="45720" rIns="91440" bIns="45720">
            <a:spAutoFit/>
          </a:bodyPr>
          <a:lstStyle/>
          <a:p>
            <a:pPr algn="ctr"/>
            <a:r>
              <a:rPr lang="zh-CN" altLang="en-US" sz="6600" dirty="0" smtClean="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谢谢观看</a:t>
            </a:r>
            <a:r>
              <a:rPr lang="en-US" altLang="zh-CN" sz="6600" dirty="0" smtClean="0">
                <a:ln w="0"/>
                <a:effectLst>
                  <a:outerShdw blurRad="38100" dist="19050" dir="2700000" algn="tl" rotWithShape="0">
                    <a:schemeClr val="dk1">
                      <a:alpha val="40000"/>
                    </a:schemeClr>
                  </a:outerShdw>
                </a:effectLst>
                <a:latin typeface="Ebrima" panose="02000000000000000000" pitchFamily="2" charset="0"/>
                <a:ea typeface="Ebrima" panose="02000000000000000000" pitchFamily="2" charset="0"/>
                <a:cs typeface="Ebrima" panose="02000000000000000000" pitchFamily="2" charset="0"/>
              </a:rPr>
              <a:t>~~</a:t>
            </a:r>
            <a:endParaRPr lang="zh-CN" altLang="en-US" sz="6600" dirty="0">
              <a:ln w="0"/>
              <a:effectLst>
                <a:outerShdw blurRad="38100" dist="19050" dir="2700000" algn="tl" rotWithShape="0">
                  <a:schemeClr val="dk1">
                    <a:alpha val="40000"/>
                  </a:schemeClr>
                </a:outerShdw>
              </a:effectLst>
              <a:latin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728473588"/>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cs typeface="Ebrima" panose="02000000000000000000" pitchFamily="2" charset="0"/>
              </a:rPr>
              <a:t>怎样进入信号处理程序</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r>
              <a:rPr lang="zh-CN" altLang="en-US" b="0" dirty="0"/>
              <a:t>在发生了中断</a:t>
            </a:r>
            <a:r>
              <a:rPr lang="en-US" altLang="zh-CN" b="0" dirty="0"/>
              <a:t>/</a:t>
            </a:r>
            <a:r>
              <a:rPr lang="zh-CN" altLang="en-US" b="0" dirty="0"/>
              <a:t>异常</a:t>
            </a:r>
            <a:r>
              <a:rPr lang="en-US" altLang="zh-CN" b="0" dirty="0"/>
              <a:t>/</a:t>
            </a:r>
            <a:r>
              <a:rPr lang="zh-CN" altLang="en-US" b="0" dirty="0"/>
              <a:t>系统调用的时候，系统从用户态切换到了内核态，相应的，也从用户栈切换到了内核栈</a:t>
            </a:r>
            <a:r>
              <a:rPr lang="zh-CN" altLang="en-US" b="0" dirty="0" smtClean="0"/>
              <a:t>。</a:t>
            </a:r>
            <a:endParaRPr lang="en-US" altLang="zh-CN" b="0" dirty="0" smtClean="0"/>
          </a:p>
          <a:p>
            <a:r>
              <a:rPr lang="zh-CN" altLang="en-US" b="0" dirty="0" smtClean="0"/>
              <a:t>从</a:t>
            </a:r>
            <a:r>
              <a:rPr lang="zh-CN" altLang="en-US" b="0" dirty="0"/>
              <a:t>用户栈切换到了内核栈后，内核栈保存了用户程序的</a:t>
            </a:r>
            <a:r>
              <a:rPr lang="en-US" altLang="zh-CN" b="0" dirty="0" err="1">
                <a:solidFill>
                  <a:schemeClr val="accent6">
                    <a:lumMod val="75000"/>
                  </a:schemeClr>
                </a:solidFill>
                <a:latin typeface="Ebrima" panose="02000000000000000000" pitchFamily="2" charset="0"/>
                <a:ea typeface="Ebrima" panose="02000000000000000000" pitchFamily="2" charset="0"/>
                <a:cs typeface="Ebrima" panose="02000000000000000000" pitchFamily="2" charset="0"/>
              </a:rPr>
              <a:t>cs</a:t>
            </a:r>
            <a:r>
              <a:rPr lang="zh-CN" altLang="en-US" b="0" dirty="0" smtClean="0">
                <a:solidFill>
                  <a:schemeClr val="accent6">
                    <a:lumMod val="75000"/>
                  </a:schemeClr>
                </a:solidFill>
                <a:latin typeface="Ebrima" panose="02000000000000000000" pitchFamily="2" charset="0"/>
                <a:cs typeface="Ebrima" panose="02000000000000000000" pitchFamily="2" charset="0"/>
              </a:rPr>
              <a:t>，</a:t>
            </a:r>
            <a:r>
              <a:rPr lang="en-US" altLang="zh-CN" b="0" dirty="0" err="1" smtClean="0">
                <a:solidFill>
                  <a:schemeClr val="accent6">
                    <a:lumMod val="75000"/>
                  </a:schemeClr>
                </a:solidFill>
                <a:latin typeface="Ebrima" panose="02000000000000000000" pitchFamily="2" charset="0"/>
                <a:cs typeface="Ebrima" panose="02000000000000000000" pitchFamily="2" charset="0"/>
              </a:rPr>
              <a:t>e</a:t>
            </a:r>
            <a:r>
              <a:rPr lang="en-US" altLang="zh-CN" b="0" dirty="0" err="1" smtClean="0">
                <a:solidFill>
                  <a:schemeClr val="accent6">
                    <a:lumMod val="75000"/>
                  </a:schemeClr>
                </a:solidFill>
                <a:latin typeface="Ebrima" panose="02000000000000000000" pitchFamily="2" charset="0"/>
                <a:ea typeface="Ebrima" panose="02000000000000000000" pitchFamily="2" charset="0"/>
                <a:cs typeface="Ebrima" panose="02000000000000000000" pitchFamily="2" charset="0"/>
              </a:rPr>
              <a:t>ip</a:t>
            </a:r>
            <a:r>
              <a:rPr lang="zh-CN" altLang="en-US" b="0" dirty="0" smtClean="0">
                <a:solidFill>
                  <a:schemeClr val="accent6">
                    <a:lumMod val="75000"/>
                  </a:schemeClr>
                </a:solidFill>
                <a:latin typeface="Ebrima" panose="02000000000000000000" pitchFamily="2" charset="0"/>
                <a:cs typeface="Ebrima" panose="02000000000000000000" pitchFamily="2" charset="0"/>
              </a:rPr>
              <a:t>，</a:t>
            </a:r>
            <a:r>
              <a:rPr lang="en-US" altLang="zh-CN" b="0" dirty="0" err="1" smtClean="0">
                <a:solidFill>
                  <a:schemeClr val="accent6">
                    <a:lumMod val="75000"/>
                  </a:schemeClr>
                </a:solidFill>
                <a:latin typeface="Ebrima" panose="02000000000000000000" pitchFamily="2" charset="0"/>
                <a:cs typeface="Ebrima" panose="02000000000000000000" pitchFamily="2" charset="0"/>
              </a:rPr>
              <a:t>e</a:t>
            </a:r>
            <a:r>
              <a:rPr lang="en-US" altLang="zh-CN" b="0" dirty="0" err="1" smtClean="0">
                <a:solidFill>
                  <a:schemeClr val="accent6">
                    <a:lumMod val="75000"/>
                  </a:schemeClr>
                </a:solidFill>
                <a:latin typeface="Ebrima" panose="02000000000000000000" pitchFamily="2" charset="0"/>
                <a:ea typeface="Ebrima" panose="02000000000000000000" pitchFamily="2" charset="0"/>
                <a:cs typeface="Ebrima" panose="02000000000000000000" pitchFamily="2" charset="0"/>
              </a:rPr>
              <a:t>flags</a:t>
            </a:r>
            <a:r>
              <a:rPr lang="zh-CN" altLang="en-US" b="0" dirty="0" smtClean="0">
                <a:latin typeface="Ebrima" panose="02000000000000000000" pitchFamily="2" charset="0"/>
                <a:ea typeface="Ebrima" panose="02000000000000000000" pitchFamily="2" charset="0"/>
                <a:cs typeface="Ebrima" panose="02000000000000000000" pitchFamily="2" charset="0"/>
              </a:rPr>
              <a:t>寄存器</a:t>
            </a:r>
            <a:r>
              <a:rPr lang="zh-CN" altLang="en-US" b="0" dirty="0" smtClean="0"/>
              <a:t>和</a:t>
            </a:r>
            <a:r>
              <a:rPr lang="zh-CN" altLang="en-US" b="0" dirty="0"/>
              <a:t>用户栈的</a:t>
            </a:r>
            <a:r>
              <a:rPr lang="en-US" altLang="zh-CN" b="0" dirty="0" err="1">
                <a:solidFill>
                  <a:schemeClr val="accent6">
                    <a:lumMod val="75000"/>
                  </a:schemeClr>
                </a:solidFill>
                <a:latin typeface="Ebrima" panose="02000000000000000000" pitchFamily="2" charset="0"/>
                <a:ea typeface="Ebrima" panose="02000000000000000000" pitchFamily="2" charset="0"/>
                <a:cs typeface="Ebrima" panose="02000000000000000000" pitchFamily="2" charset="0"/>
              </a:rPr>
              <a:t>ss</a:t>
            </a:r>
            <a:r>
              <a:rPr lang="zh-CN" altLang="en-US" b="0" dirty="0" smtClean="0">
                <a:solidFill>
                  <a:schemeClr val="accent6">
                    <a:lumMod val="75000"/>
                  </a:schemeClr>
                </a:solidFill>
                <a:latin typeface="Ebrima" panose="02000000000000000000" pitchFamily="2" charset="0"/>
                <a:cs typeface="Ebrima" panose="02000000000000000000" pitchFamily="2" charset="0"/>
              </a:rPr>
              <a:t>，</a:t>
            </a:r>
            <a:r>
              <a:rPr lang="en-US" altLang="zh-CN" b="0" dirty="0" err="1" smtClean="0">
                <a:solidFill>
                  <a:schemeClr val="accent6">
                    <a:lumMod val="75000"/>
                  </a:schemeClr>
                </a:solidFill>
                <a:latin typeface="Ebrima" panose="02000000000000000000" pitchFamily="2" charset="0"/>
                <a:cs typeface="Ebrima" panose="02000000000000000000" pitchFamily="2" charset="0"/>
              </a:rPr>
              <a:t>e</a:t>
            </a:r>
            <a:r>
              <a:rPr lang="en-US" altLang="zh-CN" b="0" dirty="0" err="1" smtClean="0">
                <a:solidFill>
                  <a:schemeClr val="accent6">
                    <a:lumMod val="75000"/>
                  </a:schemeClr>
                </a:solidFill>
                <a:latin typeface="Ebrima" panose="02000000000000000000" pitchFamily="2" charset="0"/>
                <a:ea typeface="Ebrima" panose="02000000000000000000" pitchFamily="2" charset="0"/>
                <a:cs typeface="Ebrima" panose="02000000000000000000" pitchFamily="2" charset="0"/>
              </a:rPr>
              <a:t>sp</a:t>
            </a:r>
            <a:r>
              <a:rPr lang="zh-CN" altLang="en-US" b="0" dirty="0" smtClean="0"/>
              <a:t>寄存器（</a:t>
            </a:r>
            <a:r>
              <a:rPr lang="zh-CN" altLang="en-US" b="0" dirty="0"/>
              <a:t>由硬件完成</a:t>
            </a:r>
            <a:r>
              <a:rPr lang="zh-CN" altLang="en-US" b="0" dirty="0" smtClean="0"/>
              <a:t>）。</a:t>
            </a:r>
            <a:endParaRPr lang="en-US" altLang="zh-CN" b="0" dirty="0" smtClean="0"/>
          </a:p>
          <a:p>
            <a:r>
              <a:rPr lang="zh-CN" altLang="en-US" b="0" dirty="0" smtClean="0"/>
              <a:t>接着</a:t>
            </a:r>
            <a:r>
              <a:rPr lang="zh-CN" altLang="en-US" b="0" dirty="0"/>
              <a:t>，一般来说，这些中断</a:t>
            </a:r>
            <a:r>
              <a:rPr lang="en-US" altLang="zh-CN" b="0" dirty="0"/>
              <a:t>/</a:t>
            </a:r>
            <a:r>
              <a:rPr lang="zh-CN" altLang="en-US" b="0" dirty="0"/>
              <a:t>异常</a:t>
            </a:r>
            <a:r>
              <a:rPr lang="en-US" altLang="zh-CN" b="0" dirty="0"/>
              <a:t>/</a:t>
            </a:r>
            <a:r>
              <a:rPr lang="zh-CN" altLang="en-US" b="0" dirty="0"/>
              <a:t>系统调用都会调用一个</a:t>
            </a:r>
            <a:r>
              <a:rPr lang="en-US" altLang="zh-CN" b="0" dirty="0">
                <a:solidFill>
                  <a:schemeClr val="accent6">
                    <a:lumMod val="75000"/>
                  </a:schemeClr>
                </a:solidFill>
                <a:latin typeface="Ebrima" panose="02000000000000000000" pitchFamily="2" charset="0"/>
                <a:ea typeface="Ebrima" panose="02000000000000000000" pitchFamily="2" charset="0"/>
                <a:cs typeface="Ebrima" panose="02000000000000000000" pitchFamily="2" charset="0"/>
              </a:rPr>
              <a:t>SAVA_ALL</a:t>
            </a:r>
            <a:r>
              <a:rPr lang="zh-CN" altLang="en-US" b="0" dirty="0"/>
              <a:t>的宏，这个宏会把其他寄存器的信息按照一定顺序也保存在内核栈中</a:t>
            </a:r>
            <a:r>
              <a:rPr lang="zh-CN" altLang="en-US" b="0" dirty="0" smtClean="0"/>
              <a:t>。</a:t>
            </a:r>
            <a:endParaRPr lang="zh-CN" altLang="en-US" b="0" dirty="0"/>
          </a:p>
        </p:txBody>
      </p:sp>
    </p:spTree>
    <p:extLst>
      <p:ext uri="{BB962C8B-B14F-4D97-AF65-F5344CB8AC3E}">
        <p14:creationId xmlns:p14="http://schemas.microsoft.com/office/powerpoint/2010/main" val="1765227882"/>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Ebrima" panose="02000000000000000000" pitchFamily="2" charset="0"/>
                <a:ea typeface="Ebrima" panose="02000000000000000000" pitchFamily="2" charset="0"/>
                <a:cs typeface="Ebrima" panose="02000000000000000000" pitchFamily="2" charset="0"/>
              </a:rPr>
              <a:t>pt_regs</a:t>
            </a:r>
            <a:r>
              <a:rPr lang="zh-CN" altLang="en-US" dirty="0" smtClean="0">
                <a:latin typeface="黑体" panose="02010609060101010101" pitchFamily="49" charset="-122"/>
                <a:ea typeface="黑体" panose="02010609060101010101" pitchFamily="49" charset="-122"/>
              </a:rPr>
              <a:t>数据结构</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55650" y="1210810"/>
            <a:ext cx="2766196" cy="5647190"/>
          </a:xfrm>
        </p:spPr>
        <p:txBody>
          <a:bodyPr/>
          <a:lstStyle/>
          <a:p>
            <a:pPr marL="0" indent="0">
              <a:buNone/>
            </a:pPr>
            <a:r>
              <a:rPr lang="en-US" altLang="zh-CN" sz="1600" dirty="0" err="1">
                <a:latin typeface="Ebrima" panose="02000000000000000000" pitchFamily="2" charset="0"/>
                <a:ea typeface="Ebrima" panose="02000000000000000000" pitchFamily="2" charset="0"/>
                <a:cs typeface="Ebrima" panose="02000000000000000000" pitchFamily="2" charset="0"/>
              </a:rPr>
              <a:t>struct</a:t>
            </a:r>
            <a:r>
              <a:rPr lang="en-US" altLang="zh-CN" sz="1600" dirty="0">
                <a:latin typeface="Ebrima" panose="02000000000000000000" pitchFamily="2" charset="0"/>
                <a:ea typeface="Ebrima" panose="02000000000000000000" pitchFamily="2" charset="0"/>
                <a:cs typeface="Ebrima" panose="02000000000000000000" pitchFamily="2" charset="0"/>
              </a:rPr>
              <a:t> </a:t>
            </a:r>
            <a:r>
              <a:rPr lang="en-US" altLang="zh-CN" sz="1600" dirty="0" err="1">
                <a:latin typeface="Ebrima" panose="02000000000000000000" pitchFamily="2" charset="0"/>
                <a:ea typeface="Ebrima" panose="02000000000000000000" pitchFamily="2" charset="0"/>
                <a:cs typeface="Ebrima" panose="02000000000000000000" pitchFamily="2" charset="0"/>
              </a:rPr>
              <a:t>pt_regs</a:t>
            </a:r>
            <a:r>
              <a:rPr lang="en-US" altLang="zh-CN" sz="1600"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US" altLang="zh-CN" sz="1600" dirty="0">
                <a:latin typeface="Ebrima" panose="02000000000000000000" pitchFamily="2" charset="0"/>
                <a:ea typeface="Ebrima" panose="02000000000000000000" pitchFamily="2" charset="0"/>
                <a:cs typeface="Ebrima" panose="02000000000000000000" pitchFamily="2" charset="0"/>
              </a:rPr>
              <a:t>	long </a:t>
            </a:r>
            <a:r>
              <a:rPr lang="en-US" altLang="zh-CN" sz="1600" dirty="0" err="1">
                <a:latin typeface="Ebrima" panose="02000000000000000000" pitchFamily="2" charset="0"/>
                <a:ea typeface="Ebrima" panose="02000000000000000000" pitchFamily="2" charset="0"/>
                <a:cs typeface="Ebrima" panose="02000000000000000000" pitchFamily="2" charset="0"/>
              </a:rPr>
              <a:t>ebx</a:t>
            </a:r>
            <a:r>
              <a:rPr lang="en-US" altLang="zh-CN" sz="16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dirty="0">
                <a:latin typeface="Ebrima" panose="02000000000000000000" pitchFamily="2" charset="0"/>
                <a:ea typeface="Ebrima" panose="02000000000000000000" pitchFamily="2" charset="0"/>
                <a:cs typeface="Ebrima" panose="02000000000000000000" pitchFamily="2" charset="0"/>
              </a:rPr>
              <a:t>	long </a:t>
            </a:r>
            <a:r>
              <a:rPr lang="en-US" altLang="zh-CN" sz="1600" dirty="0" err="1">
                <a:latin typeface="Ebrima" panose="02000000000000000000" pitchFamily="2" charset="0"/>
                <a:ea typeface="Ebrima" panose="02000000000000000000" pitchFamily="2" charset="0"/>
                <a:cs typeface="Ebrima" panose="02000000000000000000" pitchFamily="2" charset="0"/>
              </a:rPr>
              <a:t>ecx</a:t>
            </a:r>
            <a:r>
              <a:rPr lang="en-US" altLang="zh-CN" sz="16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dirty="0">
                <a:latin typeface="Ebrima" panose="02000000000000000000" pitchFamily="2" charset="0"/>
                <a:ea typeface="Ebrima" panose="02000000000000000000" pitchFamily="2" charset="0"/>
                <a:cs typeface="Ebrima" panose="02000000000000000000" pitchFamily="2" charset="0"/>
              </a:rPr>
              <a:t>	long </a:t>
            </a:r>
            <a:r>
              <a:rPr lang="en-US" altLang="zh-CN" sz="1600" dirty="0" err="1">
                <a:latin typeface="Ebrima" panose="02000000000000000000" pitchFamily="2" charset="0"/>
                <a:ea typeface="Ebrima" panose="02000000000000000000" pitchFamily="2" charset="0"/>
                <a:cs typeface="Ebrima" panose="02000000000000000000" pitchFamily="2" charset="0"/>
              </a:rPr>
              <a:t>edx</a:t>
            </a:r>
            <a:r>
              <a:rPr lang="en-US" altLang="zh-CN" sz="16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dirty="0">
                <a:latin typeface="Ebrima" panose="02000000000000000000" pitchFamily="2" charset="0"/>
                <a:ea typeface="Ebrima" panose="02000000000000000000" pitchFamily="2" charset="0"/>
                <a:cs typeface="Ebrima" panose="02000000000000000000" pitchFamily="2" charset="0"/>
              </a:rPr>
              <a:t>	long </a:t>
            </a:r>
            <a:r>
              <a:rPr lang="en-US" altLang="zh-CN" sz="1600" dirty="0" err="1">
                <a:latin typeface="Ebrima" panose="02000000000000000000" pitchFamily="2" charset="0"/>
                <a:ea typeface="Ebrima" panose="02000000000000000000" pitchFamily="2" charset="0"/>
                <a:cs typeface="Ebrima" panose="02000000000000000000" pitchFamily="2" charset="0"/>
              </a:rPr>
              <a:t>esi</a:t>
            </a:r>
            <a:r>
              <a:rPr lang="en-US" altLang="zh-CN" sz="16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dirty="0">
                <a:latin typeface="Ebrima" panose="02000000000000000000" pitchFamily="2" charset="0"/>
                <a:ea typeface="Ebrima" panose="02000000000000000000" pitchFamily="2" charset="0"/>
                <a:cs typeface="Ebrima" panose="02000000000000000000" pitchFamily="2" charset="0"/>
              </a:rPr>
              <a:t>	long </a:t>
            </a:r>
            <a:r>
              <a:rPr lang="en-US" altLang="zh-CN" sz="1600" dirty="0" err="1">
                <a:latin typeface="Ebrima" panose="02000000000000000000" pitchFamily="2" charset="0"/>
                <a:ea typeface="Ebrima" panose="02000000000000000000" pitchFamily="2" charset="0"/>
                <a:cs typeface="Ebrima" panose="02000000000000000000" pitchFamily="2" charset="0"/>
              </a:rPr>
              <a:t>edi</a:t>
            </a:r>
            <a:r>
              <a:rPr lang="en-US" altLang="zh-CN" sz="16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dirty="0">
                <a:latin typeface="Ebrima" panose="02000000000000000000" pitchFamily="2" charset="0"/>
                <a:ea typeface="Ebrima" panose="02000000000000000000" pitchFamily="2" charset="0"/>
                <a:cs typeface="Ebrima" panose="02000000000000000000" pitchFamily="2" charset="0"/>
              </a:rPr>
              <a:t>	long </a:t>
            </a:r>
            <a:r>
              <a:rPr lang="en-US" altLang="zh-CN" sz="1600" dirty="0" err="1">
                <a:latin typeface="Ebrima" panose="02000000000000000000" pitchFamily="2" charset="0"/>
                <a:ea typeface="Ebrima" panose="02000000000000000000" pitchFamily="2" charset="0"/>
                <a:cs typeface="Ebrima" panose="02000000000000000000" pitchFamily="2" charset="0"/>
              </a:rPr>
              <a:t>ebp</a:t>
            </a:r>
            <a:r>
              <a:rPr lang="en-US" altLang="zh-CN" sz="16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dirty="0">
                <a:latin typeface="Ebrima" panose="02000000000000000000" pitchFamily="2" charset="0"/>
                <a:ea typeface="Ebrima" panose="02000000000000000000" pitchFamily="2" charset="0"/>
                <a:cs typeface="Ebrima" panose="02000000000000000000" pitchFamily="2" charset="0"/>
              </a:rPr>
              <a:t>	long </a:t>
            </a:r>
            <a:r>
              <a:rPr lang="en-US" altLang="zh-CN" sz="1600" dirty="0" err="1">
                <a:latin typeface="Ebrima" panose="02000000000000000000" pitchFamily="2" charset="0"/>
                <a:ea typeface="Ebrima" panose="02000000000000000000" pitchFamily="2" charset="0"/>
                <a:cs typeface="Ebrima" panose="02000000000000000000" pitchFamily="2" charset="0"/>
              </a:rPr>
              <a:t>eax</a:t>
            </a:r>
            <a:r>
              <a:rPr lang="en-US" altLang="zh-CN" sz="16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dirty="0">
                <a:latin typeface="Ebrima" panose="02000000000000000000" pitchFamily="2" charset="0"/>
                <a:ea typeface="Ebrima" panose="02000000000000000000" pitchFamily="2" charset="0"/>
                <a:cs typeface="Ebrima" panose="02000000000000000000" pitchFamily="2" charset="0"/>
              </a:rPr>
              <a:t>	</a:t>
            </a:r>
            <a:r>
              <a:rPr lang="en-US" altLang="zh-CN" sz="1600" dirty="0" err="1">
                <a:latin typeface="Ebrima" panose="02000000000000000000" pitchFamily="2" charset="0"/>
                <a:ea typeface="Ebrima" panose="02000000000000000000" pitchFamily="2" charset="0"/>
                <a:cs typeface="Ebrima" panose="02000000000000000000" pitchFamily="2" charset="0"/>
              </a:rPr>
              <a:t>int</a:t>
            </a:r>
            <a:r>
              <a:rPr lang="en-US" altLang="zh-CN" sz="1600" dirty="0">
                <a:latin typeface="Ebrima" panose="02000000000000000000" pitchFamily="2" charset="0"/>
                <a:ea typeface="Ebrima" panose="02000000000000000000" pitchFamily="2" charset="0"/>
                <a:cs typeface="Ebrima" panose="02000000000000000000" pitchFamily="2" charset="0"/>
              </a:rPr>
              <a:t>  </a:t>
            </a:r>
            <a:r>
              <a:rPr lang="en-US" altLang="zh-CN" sz="1600" dirty="0" err="1">
                <a:latin typeface="Ebrima" panose="02000000000000000000" pitchFamily="2" charset="0"/>
                <a:ea typeface="Ebrima" panose="02000000000000000000" pitchFamily="2" charset="0"/>
                <a:cs typeface="Ebrima" panose="02000000000000000000" pitchFamily="2" charset="0"/>
              </a:rPr>
              <a:t>xds</a:t>
            </a:r>
            <a:r>
              <a:rPr lang="en-US" altLang="zh-CN" sz="16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dirty="0">
                <a:latin typeface="Ebrima" panose="02000000000000000000" pitchFamily="2" charset="0"/>
                <a:ea typeface="Ebrima" panose="02000000000000000000" pitchFamily="2" charset="0"/>
                <a:cs typeface="Ebrima" panose="02000000000000000000" pitchFamily="2" charset="0"/>
              </a:rPr>
              <a:t>	</a:t>
            </a:r>
            <a:r>
              <a:rPr lang="en-US" altLang="zh-CN" sz="1600" dirty="0" err="1">
                <a:latin typeface="Ebrima" panose="02000000000000000000" pitchFamily="2" charset="0"/>
                <a:ea typeface="Ebrima" panose="02000000000000000000" pitchFamily="2" charset="0"/>
                <a:cs typeface="Ebrima" panose="02000000000000000000" pitchFamily="2" charset="0"/>
              </a:rPr>
              <a:t>int</a:t>
            </a:r>
            <a:r>
              <a:rPr lang="en-US" altLang="zh-CN" sz="1600" dirty="0">
                <a:latin typeface="Ebrima" panose="02000000000000000000" pitchFamily="2" charset="0"/>
                <a:ea typeface="Ebrima" panose="02000000000000000000" pitchFamily="2" charset="0"/>
                <a:cs typeface="Ebrima" panose="02000000000000000000" pitchFamily="2" charset="0"/>
              </a:rPr>
              <a:t>  </a:t>
            </a:r>
            <a:r>
              <a:rPr lang="en-US" altLang="zh-CN" sz="1600" dirty="0" err="1">
                <a:latin typeface="Ebrima" panose="02000000000000000000" pitchFamily="2" charset="0"/>
                <a:ea typeface="Ebrima" panose="02000000000000000000" pitchFamily="2" charset="0"/>
                <a:cs typeface="Ebrima" panose="02000000000000000000" pitchFamily="2" charset="0"/>
              </a:rPr>
              <a:t>xes</a:t>
            </a:r>
            <a:r>
              <a:rPr lang="en-US" altLang="zh-CN" sz="16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dirty="0">
                <a:latin typeface="Ebrima" panose="02000000000000000000" pitchFamily="2" charset="0"/>
                <a:ea typeface="Ebrima" panose="02000000000000000000" pitchFamily="2" charset="0"/>
                <a:cs typeface="Ebrima" panose="02000000000000000000" pitchFamily="2" charset="0"/>
              </a:rPr>
              <a:t>	</a:t>
            </a:r>
            <a:r>
              <a:rPr lang="en-US" altLang="zh-CN" sz="1600" dirty="0" err="1">
                <a:latin typeface="Ebrima" panose="02000000000000000000" pitchFamily="2" charset="0"/>
                <a:ea typeface="Ebrima" panose="02000000000000000000" pitchFamily="2" charset="0"/>
                <a:cs typeface="Ebrima" panose="02000000000000000000" pitchFamily="2" charset="0"/>
              </a:rPr>
              <a:t>int</a:t>
            </a:r>
            <a:r>
              <a:rPr lang="en-US" altLang="zh-CN" sz="1600" dirty="0">
                <a:latin typeface="Ebrima" panose="02000000000000000000" pitchFamily="2" charset="0"/>
                <a:ea typeface="Ebrima" panose="02000000000000000000" pitchFamily="2" charset="0"/>
                <a:cs typeface="Ebrima" panose="02000000000000000000" pitchFamily="2" charset="0"/>
              </a:rPr>
              <a:t>  </a:t>
            </a:r>
            <a:r>
              <a:rPr lang="en-US" altLang="zh-CN" sz="1600" dirty="0" err="1">
                <a:latin typeface="Ebrima" panose="02000000000000000000" pitchFamily="2" charset="0"/>
                <a:ea typeface="Ebrima" panose="02000000000000000000" pitchFamily="2" charset="0"/>
                <a:cs typeface="Ebrima" panose="02000000000000000000" pitchFamily="2" charset="0"/>
              </a:rPr>
              <a:t>xfs</a:t>
            </a:r>
            <a:r>
              <a:rPr lang="en-US" altLang="zh-CN" sz="16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dirty="0">
                <a:latin typeface="Ebrima" panose="02000000000000000000" pitchFamily="2" charset="0"/>
                <a:ea typeface="Ebrima" panose="02000000000000000000" pitchFamily="2" charset="0"/>
                <a:cs typeface="Ebrima" panose="02000000000000000000" pitchFamily="2" charset="0"/>
              </a:rPr>
              <a:t>	</a:t>
            </a:r>
            <a:r>
              <a:rPr lang="en-US" altLang="zh-CN" sz="1600" dirty="0" err="1">
                <a:latin typeface="Ebrima" panose="02000000000000000000" pitchFamily="2" charset="0"/>
                <a:ea typeface="Ebrima" panose="02000000000000000000" pitchFamily="2" charset="0"/>
                <a:cs typeface="Ebrima" panose="02000000000000000000" pitchFamily="2" charset="0"/>
              </a:rPr>
              <a:t>int</a:t>
            </a:r>
            <a:r>
              <a:rPr lang="en-US" altLang="zh-CN" sz="1600" dirty="0">
                <a:latin typeface="Ebrima" panose="02000000000000000000" pitchFamily="2" charset="0"/>
                <a:ea typeface="Ebrima" panose="02000000000000000000" pitchFamily="2" charset="0"/>
                <a:cs typeface="Ebrima" panose="02000000000000000000" pitchFamily="2" charset="0"/>
              </a:rPr>
              <a:t>  </a:t>
            </a:r>
            <a:r>
              <a:rPr lang="en-US" altLang="zh-CN" sz="1600" dirty="0" err="1">
                <a:latin typeface="Ebrima" panose="02000000000000000000" pitchFamily="2" charset="0"/>
                <a:ea typeface="Ebrima" panose="02000000000000000000" pitchFamily="2" charset="0"/>
                <a:cs typeface="Ebrima" panose="02000000000000000000" pitchFamily="2" charset="0"/>
              </a:rPr>
              <a:t>xgs</a:t>
            </a:r>
            <a:r>
              <a:rPr lang="en-US" altLang="zh-CN" sz="16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dirty="0">
                <a:latin typeface="Ebrima" panose="02000000000000000000" pitchFamily="2" charset="0"/>
                <a:ea typeface="Ebrima" panose="02000000000000000000" pitchFamily="2" charset="0"/>
                <a:cs typeface="Ebrima" panose="02000000000000000000" pitchFamily="2" charset="0"/>
              </a:rPr>
              <a:t>	long </a:t>
            </a:r>
            <a:r>
              <a:rPr lang="en-US" altLang="zh-CN" sz="1600" dirty="0" err="1">
                <a:latin typeface="Ebrima" panose="02000000000000000000" pitchFamily="2" charset="0"/>
                <a:ea typeface="Ebrima" panose="02000000000000000000" pitchFamily="2" charset="0"/>
                <a:cs typeface="Ebrima" panose="02000000000000000000" pitchFamily="2" charset="0"/>
              </a:rPr>
              <a:t>orig_eax</a:t>
            </a:r>
            <a:r>
              <a:rPr lang="en-US" altLang="zh-CN" sz="16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dirty="0">
                <a:latin typeface="Ebrima" panose="02000000000000000000" pitchFamily="2" charset="0"/>
                <a:ea typeface="Ebrima" panose="02000000000000000000" pitchFamily="2" charset="0"/>
                <a:cs typeface="Ebrima" panose="02000000000000000000" pitchFamily="2" charset="0"/>
              </a:rPr>
              <a:t>	long </a:t>
            </a:r>
            <a:r>
              <a:rPr lang="en-US" altLang="zh-CN" sz="1600" dirty="0" err="1">
                <a:latin typeface="Ebrima" panose="02000000000000000000" pitchFamily="2" charset="0"/>
                <a:ea typeface="Ebrima" panose="02000000000000000000" pitchFamily="2" charset="0"/>
                <a:cs typeface="Ebrima" panose="02000000000000000000" pitchFamily="2" charset="0"/>
              </a:rPr>
              <a:t>eip</a:t>
            </a:r>
            <a:r>
              <a:rPr lang="en-US" altLang="zh-CN" sz="16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dirty="0">
                <a:latin typeface="Ebrima" panose="02000000000000000000" pitchFamily="2" charset="0"/>
                <a:ea typeface="Ebrima" panose="02000000000000000000" pitchFamily="2" charset="0"/>
                <a:cs typeface="Ebrima" panose="02000000000000000000" pitchFamily="2" charset="0"/>
              </a:rPr>
              <a:t>	</a:t>
            </a:r>
            <a:r>
              <a:rPr lang="en-US" altLang="zh-CN" sz="1600" dirty="0" err="1">
                <a:latin typeface="Ebrima" panose="02000000000000000000" pitchFamily="2" charset="0"/>
                <a:ea typeface="Ebrima" panose="02000000000000000000" pitchFamily="2" charset="0"/>
                <a:cs typeface="Ebrima" panose="02000000000000000000" pitchFamily="2" charset="0"/>
              </a:rPr>
              <a:t>int</a:t>
            </a:r>
            <a:r>
              <a:rPr lang="en-US" altLang="zh-CN" sz="1600" dirty="0">
                <a:latin typeface="Ebrima" panose="02000000000000000000" pitchFamily="2" charset="0"/>
                <a:ea typeface="Ebrima" panose="02000000000000000000" pitchFamily="2" charset="0"/>
                <a:cs typeface="Ebrima" panose="02000000000000000000" pitchFamily="2" charset="0"/>
              </a:rPr>
              <a:t>  </a:t>
            </a:r>
            <a:r>
              <a:rPr lang="en-US" altLang="zh-CN" sz="1600" dirty="0" err="1">
                <a:latin typeface="Ebrima" panose="02000000000000000000" pitchFamily="2" charset="0"/>
                <a:ea typeface="Ebrima" panose="02000000000000000000" pitchFamily="2" charset="0"/>
                <a:cs typeface="Ebrima" panose="02000000000000000000" pitchFamily="2" charset="0"/>
              </a:rPr>
              <a:t>xcs</a:t>
            </a:r>
            <a:r>
              <a:rPr lang="en-US" altLang="zh-CN" sz="16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dirty="0">
                <a:latin typeface="Ebrima" panose="02000000000000000000" pitchFamily="2" charset="0"/>
                <a:ea typeface="Ebrima" panose="02000000000000000000" pitchFamily="2" charset="0"/>
                <a:cs typeface="Ebrima" panose="02000000000000000000" pitchFamily="2" charset="0"/>
              </a:rPr>
              <a:t>	long </a:t>
            </a:r>
            <a:r>
              <a:rPr lang="en-US" altLang="zh-CN" sz="1600" dirty="0" err="1">
                <a:latin typeface="Ebrima" panose="02000000000000000000" pitchFamily="2" charset="0"/>
                <a:ea typeface="Ebrima" panose="02000000000000000000" pitchFamily="2" charset="0"/>
                <a:cs typeface="Ebrima" panose="02000000000000000000" pitchFamily="2" charset="0"/>
              </a:rPr>
              <a:t>eflags</a:t>
            </a:r>
            <a:r>
              <a:rPr lang="en-US" altLang="zh-CN" sz="16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dirty="0">
                <a:latin typeface="Ebrima" panose="02000000000000000000" pitchFamily="2" charset="0"/>
                <a:ea typeface="Ebrima" panose="02000000000000000000" pitchFamily="2" charset="0"/>
                <a:cs typeface="Ebrima" panose="02000000000000000000" pitchFamily="2" charset="0"/>
              </a:rPr>
              <a:t>	long </a:t>
            </a:r>
            <a:r>
              <a:rPr lang="en-US" altLang="zh-CN" sz="1600" dirty="0" err="1">
                <a:latin typeface="Ebrima" panose="02000000000000000000" pitchFamily="2" charset="0"/>
                <a:ea typeface="Ebrima" panose="02000000000000000000" pitchFamily="2" charset="0"/>
                <a:cs typeface="Ebrima" panose="02000000000000000000" pitchFamily="2" charset="0"/>
              </a:rPr>
              <a:t>esp</a:t>
            </a:r>
            <a:r>
              <a:rPr lang="en-US" altLang="zh-CN" sz="16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dirty="0">
                <a:latin typeface="Ebrima" panose="02000000000000000000" pitchFamily="2" charset="0"/>
                <a:ea typeface="Ebrima" panose="02000000000000000000" pitchFamily="2" charset="0"/>
                <a:cs typeface="Ebrima" panose="02000000000000000000" pitchFamily="2" charset="0"/>
              </a:rPr>
              <a:t>	</a:t>
            </a:r>
            <a:r>
              <a:rPr lang="en-US" altLang="zh-CN" sz="1600" dirty="0" err="1">
                <a:latin typeface="Ebrima" panose="02000000000000000000" pitchFamily="2" charset="0"/>
                <a:ea typeface="Ebrima" panose="02000000000000000000" pitchFamily="2" charset="0"/>
                <a:cs typeface="Ebrima" panose="02000000000000000000" pitchFamily="2" charset="0"/>
              </a:rPr>
              <a:t>int</a:t>
            </a:r>
            <a:r>
              <a:rPr lang="en-US" altLang="zh-CN" sz="1600" dirty="0">
                <a:latin typeface="Ebrima" panose="02000000000000000000" pitchFamily="2" charset="0"/>
                <a:ea typeface="Ebrima" panose="02000000000000000000" pitchFamily="2" charset="0"/>
                <a:cs typeface="Ebrima" panose="02000000000000000000" pitchFamily="2" charset="0"/>
              </a:rPr>
              <a:t>  </a:t>
            </a:r>
            <a:r>
              <a:rPr lang="en-US" altLang="zh-CN" sz="1600" dirty="0" err="1">
                <a:latin typeface="Ebrima" panose="02000000000000000000" pitchFamily="2" charset="0"/>
                <a:ea typeface="Ebrima" panose="02000000000000000000" pitchFamily="2" charset="0"/>
                <a:cs typeface="Ebrima" panose="02000000000000000000" pitchFamily="2" charset="0"/>
              </a:rPr>
              <a:t>xss</a:t>
            </a:r>
            <a:r>
              <a:rPr lang="en-US" altLang="zh-CN" sz="1600" dirty="0" smtClean="0">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1600" dirty="0" smtClean="0">
                <a:latin typeface="Ebrima" panose="02000000000000000000" pitchFamily="2" charset="0"/>
                <a:ea typeface="Ebrima" panose="02000000000000000000" pitchFamily="2" charset="0"/>
                <a:cs typeface="Ebrima" panose="02000000000000000000" pitchFamily="2" charset="0"/>
              </a:rPr>
              <a:t>};</a:t>
            </a:r>
            <a:endParaRPr lang="zh-CN" altLang="en-US" sz="1600" dirty="0">
              <a:latin typeface="Ebrima" panose="02000000000000000000" pitchFamily="2" charset="0"/>
              <a:cs typeface="Ebrima" panose="02000000000000000000" pitchFamily="2" charset="0"/>
            </a:endParaRPr>
          </a:p>
        </p:txBody>
      </p:sp>
      <p:graphicFrame>
        <p:nvGraphicFramePr>
          <p:cNvPr id="23" name="表格 22"/>
          <p:cNvGraphicFramePr>
            <a:graphicFrameLocks noGrp="1"/>
          </p:cNvGraphicFramePr>
          <p:nvPr>
            <p:extLst>
              <p:ext uri="{D42A27DB-BD31-4B8C-83A1-F6EECF244321}">
                <p14:modId xmlns:p14="http://schemas.microsoft.com/office/powerpoint/2010/main" val="3819164717"/>
              </p:ext>
            </p:extLst>
          </p:nvPr>
        </p:nvGraphicFramePr>
        <p:xfrm>
          <a:off x="5296540" y="1012555"/>
          <a:ext cx="2343651" cy="5699760"/>
        </p:xfrm>
        <a:graphic>
          <a:graphicData uri="http://schemas.openxmlformats.org/drawingml/2006/table">
            <a:tbl>
              <a:tblPr>
                <a:tableStyleId>{5C22544A-7EE6-4342-B048-85BDC9FD1C3A}</a:tableStyleId>
              </a:tblPr>
              <a:tblGrid>
                <a:gridCol w="2343651"/>
              </a:tblGrid>
              <a:tr h="284822">
                <a:tc>
                  <a:txBody>
                    <a:bodyPr/>
                    <a:lstStyle/>
                    <a:p>
                      <a:pPr algn="ctr"/>
                      <a:r>
                        <a:rPr lang="zh-CN" altLang="en-US" sz="1600" dirty="0" smtClean="0">
                          <a:solidFill>
                            <a:schemeClr val="bg2">
                              <a:lumMod val="10000"/>
                            </a:schemeClr>
                          </a:solidFill>
                        </a:rPr>
                        <a:t>用户栈的</a:t>
                      </a:r>
                      <a:r>
                        <a:rPr lang="en-US" altLang="zh-CN" sz="1600" dirty="0" smtClean="0">
                          <a:solidFill>
                            <a:schemeClr val="bg2">
                              <a:lumMod val="10000"/>
                            </a:schemeClr>
                          </a:solidFill>
                        </a:rPr>
                        <a:t>SS</a:t>
                      </a:r>
                      <a:endParaRPr lang="zh-CN" altLang="en-US" sz="1600" dirty="0">
                        <a:solidFill>
                          <a:schemeClr val="bg2">
                            <a:lumMod val="10000"/>
                          </a:schemeClr>
                        </a:solidFill>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284822">
                <a:tc>
                  <a:txBody>
                    <a:bodyPr/>
                    <a:lstStyle/>
                    <a:p>
                      <a:pPr algn="ctr"/>
                      <a:r>
                        <a:rPr lang="zh-CN" altLang="en-US" sz="1600" dirty="0" smtClean="0">
                          <a:solidFill>
                            <a:schemeClr val="bg2">
                              <a:lumMod val="10000"/>
                            </a:schemeClr>
                          </a:solidFill>
                        </a:rPr>
                        <a:t>用户栈的</a:t>
                      </a:r>
                      <a:r>
                        <a:rPr lang="en-US" altLang="zh-CN" sz="1600" dirty="0" smtClean="0">
                          <a:solidFill>
                            <a:schemeClr val="bg2">
                              <a:lumMod val="10000"/>
                            </a:schemeClr>
                          </a:solidFill>
                        </a:rPr>
                        <a:t>ESP</a:t>
                      </a:r>
                      <a:endParaRPr lang="zh-CN" altLang="en-US" sz="1600" dirty="0">
                        <a:solidFill>
                          <a:schemeClr val="bg2">
                            <a:lumMod val="10000"/>
                          </a:schemeClr>
                        </a:solidFill>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284822">
                <a:tc>
                  <a:txBody>
                    <a:bodyPr/>
                    <a:lstStyle/>
                    <a:p>
                      <a:pPr algn="ctr"/>
                      <a:r>
                        <a:rPr lang="en-US" altLang="zh-CN" sz="1600" dirty="0" smtClean="0">
                          <a:solidFill>
                            <a:schemeClr val="bg2">
                              <a:lumMod val="10000"/>
                            </a:schemeClr>
                          </a:solidFill>
                        </a:rPr>
                        <a:t>EFLAGS</a:t>
                      </a:r>
                      <a:endParaRPr lang="zh-CN" altLang="en-US" sz="1600" dirty="0">
                        <a:solidFill>
                          <a:schemeClr val="bg2">
                            <a:lumMod val="10000"/>
                          </a:schemeClr>
                        </a:solidFill>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284822">
                <a:tc>
                  <a:txBody>
                    <a:bodyPr/>
                    <a:lstStyle/>
                    <a:p>
                      <a:pPr algn="ctr"/>
                      <a:r>
                        <a:rPr lang="zh-CN" altLang="en-US" sz="1600" dirty="0" smtClean="0">
                          <a:solidFill>
                            <a:schemeClr val="bg2">
                              <a:lumMod val="10000"/>
                            </a:schemeClr>
                          </a:solidFill>
                        </a:rPr>
                        <a:t>用户空间</a:t>
                      </a:r>
                      <a:r>
                        <a:rPr lang="en-US" altLang="zh-CN" sz="1600" dirty="0" smtClean="0">
                          <a:solidFill>
                            <a:schemeClr val="bg2">
                              <a:lumMod val="10000"/>
                            </a:schemeClr>
                          </a:solidFill>
                        </a:rPr>
                        <a:t>CS</a:t>
                      </a:r>
                      <a:endParaRPr lang="zh-CN" altLang="en-US" sz="1600" dirty="0">
                        <a:solidFill>
                          <a:schemeClr val="bg2">
                            <a:lumMod val="10000"/>
                          </a:schemeClr>
                        </a:solidFill>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284822">
                <a:tc>
                  <a:txBody>
                    <a:bodyPr/>
                    <a:lstStyle/>
                    <a:p>
                      <a:pPr algn="ctr"/>
                      <a:r>
                        <a:rPr lang="en-US" altLang="zh-CN" sz="1600" dirty="0" smtClean="0">
                          <a:solidFill>
                            <a:schemeClr val="bg2">
                              <a:lumMod val="10000"/>
                            </a:schemeClr>
                          </a:solidFill>
                        </a:rPr>
                        <a:t>EIP</a:t>
                      </a:r>
                      <a:endParaRPr lang="zh-CN" altLang="en-US" sz="1600" dirty="0">
                        <a:solidFill>
                          <a:schemeClr val="bg2">
                            <a:lumMod val="10000"/>
                          </a:schemeClr>
                        </a:solidFill>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284822">
                <a:tc>
                  <a:txBody>
                    <a:bodyPr/>
                    <a:lstStyle/>
                    <a:p>
                      <a:pPr algn="ctr"/>
                      <a:r>
                        <a:rPr lang="en-US" altLang="zh-CN" sz="1600" dirty="0" smtClean="0">
                          <a:solidFill>
                            <a:schemeClr val="bg2">
                              <a:lumMod val="10000"/>
                            </a:schemeClr>
                          </a:solidFill>
                        </a:rPr>
                        <a:t>ORIG_EAX</a:t>
                      </a:r>
                      <a:endParaRPr lang="zh-CN" altLang="en-US" sz="1600" dirty="0">
                        <a:solidFill>
                          <a:schemeClr val="bg2">
                            <a:lumMod val="10000"/>
                          </a:schemeClr>
                        </a:solidFill>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284822">
                <a:tc>
                  <a:txBody>
                    <a:bodyPr/>
                    <a:lstStyle/>
                    <a:p>
                      <a:pPr algn="ctr"/>
                      <a:r>
                        <a:rPr lang="en-US" altLang="zh-CN" sz="1600" dirty="0" smtClean="0">
                          <a:solidFill>
                            <a:schemeClr val="bg2">
                              <a:lumMod val="10000"/>
                            </a:schemeClr>
                          </a:solidFill>
                        </a:rPr>
                        <a:t>GS</a:t>
                      </a:r>
                      <a:endParaRPr lang="zh-CN" altLang="en-US" sz="1600" dirty="0">
                        <a:solidFill>
                          <a:schemeClr val="bg2">
                            <a:lumMod val="10000"/>
                          </a:schemeClr>
                        </a:solidFill>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284822">
                <a:tc>
                  <a:txBody>
                    <a:bodyPr/>
                    <a:lstStyle/>
                    <a:p>
                      <a:pPr algn="ctr"/>
                      <a:r>
                        <a:rPr lang="en-US" altLang="zh-CN" sz="1600" dirty="0" smtClean="0">
                          <a:solidFill>
                            <a:schemeClr val="bg2">
                              <a:lumMod val="10000"/>
                            </a:schemeClr>
                          </a:solidFill>
                        </a:rPr>
                        <a:t>FS</a:t>
                      </a:r>
                      <a:endParaRPr lang="zh-CN" altLang="en-US" sz="1600" dirty="0">
                        <a:solidFill>
                          <a:schemeClr val="bg2">
                            <a:lumMod val="10000"/>
                          </a:schemeClr>
                        </a:solidFill>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284822">
                <a:tc>
                  <a:txBody>
                    <a:bodyPr/>
                    <a:lstStyle/>
                    <a:p>
                      <a:pPr algn="ctr"/>
                      <a:r>
                        <a:rPr lang="en-US" altLang="zh-CN" sz="1600" dirty="0" smtClean="0">
                          <a:solidFill>
                            <a:schemeClr val="bg2">
                              <a:lumMod val="10000"/>
                            </a:schemeClr>
                          </a:solidFill>
                        </a:rPr>
                        <a:t>ES</a:t>
                      </a:r>
                      <a:endParaRPr lang="zh-CN" altLang="en-US" sz="1600" dirty="0">
                        <a:solidFill>
                          <a:schemeClr val="bg2">
                            <a:lumMod val="10000"/>
                          </a:schemeClr>
                        </a:solidFill>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284822">
                <a:tc>
                  <a:txBody>
                    <a:bodyPr/>
                    <a:lstStyle/>
                    <a:p>
                      <a:pPr algn="ctr"/>
                      <a:r>
                        <a:rPr lang="en-US" altLang="zh-CN" sz="1600" dirty="0" smtClean="0">
                          <a:solidFill>
                            <a:schemeClr val="bg2">
                              <a:lumMod val="10000"/>
                            </a:schemeClr>
                          </a:solidFill>
                        </a:rPr>
                        <a:t>DS</a:t>
                      </a:r>
                      <a:endParaRPr lang="zh-CN" altLang="en-US" sz="1600" dirty="0">
                        <a:solidFill>
                          <a:schemeClr val="bg2">
                            <a:lumMod val="10000"/>
                          </a:schemeClr>
                        </a:solidFill>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284822">
                <a:tc>
                  <a:txBody>
                    <a:bodyPr/>
                    <a:lstStyle/>
                    <a:p>
                      <a:pPr algn="ctr"/>
                      <a:r>
                        <a:rPr lang="en-US" altLang="zh-CN" sz="1600" dirty="0" smtClean="0">
                          <a:solidFill>
                            <a:schemeClr val="bg2">
                              <a:lumMod val="10000"/>
                            </a:schemeClr>
                          </a:solidFill>
                        </a:rPr>
                        <a:t>EAX</a:t>
                      </a:r>
                      <a:endParaRPr lang="zh-CN" altLang="en-US" sz="1600" dirty="0">
                        <a:solidFill>
                          <a:schemeClr val="bg2">
                            <a:lumMod val="10000"/>
                          </a:schemeClr>
                        </a:solidFill>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284822">
                <a:tc>
                  <a:txBody>
                    <a:bodyPr/>
                    <a:lstStyle/>
                    <a:p>
                      <a:pPr algn="ctr"/>
                      <a:r>
                        <a:rPr lang="en-US" altLang="zh-CN" sz="1600" dirty="0" smtClean="0">
                          <a:solidFill>
                            <a:schemeClr val="bg2">
                              <a:lumMod val="10000"/>
                            </a:schemeClr>
                          </a:solidFill>
                        </a:rPr>
                        <a:t>EBP</a:t>
                      </a:r>
                      <a:endParaRPr lang="zh-CN" altLang="en-US" sz="1600" dirty="0">
                        <a:solidFill>
                          <a:schemeClr val="bg2">
                            <a:lumMod val="10000"/>
                          </a:schemeClr>
                        </a:solidFill>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284822">
                <a:tc>
                  <a:txBody>
                    <a:bodyPr/>
                    <a:lstStyle/>
                    <a:p>
                      <a:pPr algn="ctr"/>
                      <a:r>
                        <a:rPr lang="en-US" altLang="zh-CN" sz="1600" dirty="0" smtClean="0">
                          <a:solidFill>
                            <a:schemeClr val="bg2">
                              <a:lumMod val="10000"/>
                            </a:schemeClr>
                          </a:solidFill>
                        </a:rPr>
                        <a:t>EDI</a:t>
                      </a:r>
                      <a:endParaRPr lang="zh-CN" altLang="en-US" sz="1600" dirty="0">
                        <a:solidFill>
                          <a:schemeClr val="bg2">
                            <a:lumMod val="10000"/>
                          </a:schemeClr>
                        </a:solidFill>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284822">
                <a:tc>
                  <a:txBody>
                    <a:bodyPr/>
                    <a:lstStyle/>
                    <a:p>
                      <a:pPr algn="ctr"/>
                      <a:r>
                        <a:rPr lang="en-US" altLang="zh-CN" sz="1600" dirty="0" smtClean="0">
                          <a:solidFill>
                            <a:schemeClr val="bg2">
                              <a:lumMod val="10000"/>
                            </a:schemeClr>
                          </a:solidFill>
                        </a:rPr>
                        <a:t>ESI</a:t>
                      </a:r>
                      <a:endParaRPr lang="zh-CN" altLang="en-US" sz="1600" dirty="0">
                        <a:solidFill>
                          <a:schemeClr val="bg2">
                            <a:lumMod val="10000"/>
                          </a:schemeClr>
                        </a:solidFill>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284822">
                <a:tc>
                  <a:txBody>
                    <a:bodyPr/>
                    <a:lstStyle/>
                    <a:p>
                      <a:pPr algn="ctr"/>
                      <a:r>
                        <a:rPr lang="en-US" altLang="zh-CN" sz="1600" dirty="0" smtClean="0">
                          <a:solidFill>
                            <a:schemeClr val="bg2">
                              <a:lumMod val="10000"/>
                            </a:schemeClr>
                          </a:solidFill>
                        </a:rPr>
                        <a:t>EDX</a:t>
                      </a:r>
                      <a:endParaRPr lang="zh-CN" altLang="en-US" sz="1600" dirty="0">
                        <a:solidFill>
                          <a:schemeClr val="bg2">
                            <a:lumMod val="10000"/>
                          </a:schemeClr>
                        </a:solidFill>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284822">
                <a:tc>
                  <a:txBody>
                    <a:bodyPr/>
                    <a:lstStyle/>
                    <a:p>
                      <a:pPr algn="ctr"/>
                      <a:r>
                        <a:rPr lang="en-US" altLang="zh-CN" sz="1600" dirty="0" smtClean="0">
                          <a:solidFill>
                            <a:schemeClr val="bg2">
                              <a:lumMod val="10000"/>
                            </a:schemeClr>
                          </a:solidFill>
                        </a:rPr>
                        <a:t>ECX</a:t>
                      </a:r>
                      <a:endParaRPr lang="zh-CN" altLang="en-US" sz="1600" dirty="0">
                        <a:solidFill>
                          <a:schemeClr val="bg2">
                            <a:lumMod val="10000"/>
                          </a:schemeClr>
                        </a:solidFill>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284822">
                <a:tc>
                  <a:txBody>
                    <a:bodyPr/>
                    <a:lstStyle/>
                    <a:p>
                      <a:pPr algn="ctr"/>
                      <a:r>
                        <a:rPr lang="en-US" altLang="zh-CN" sz="1600" dirty="0" smtClean="0">
                          <a:solidFill>
                            <a:schemeClr val="bg2">
                              <a:lumMod val="10000"/>
                            </a:schemeClr>
                          </a:solidFill>
                        </a:rPr>
                        <a:t>EBX</a:t>
                      </a:r>
                      <a:endParaRPr lang="zh-CN" altLang="en-US" sz="1600" dirty="0">
                        <a:solidFill>
                          <a:schemeClr val="bg2">
                            <a:lumMod val="10000"/>
                          </a:schemeClr>
                        </a:solidFill>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bl>
          </a:graphicData>
        </a:graphic>
      </p:graphicFrame>
      <p:sp>
        <p:nvSpPr>
          <p:cNvPr id="24" name="右大括号 23"/>
          <p:cNvSpPr/>
          <p:nvPr/>
        </p:nvSpPr>
        <p:spPr bwMode="auto">
          <a:xfrm>
            <a:off x="7724511" y="1053739"/>
            <a:ext cx="227782" cy="1515292"/>
          </a:xfrm>
          <a:prstGeom prst="rightBrace">
            <a:avLst/>
          </a:prstGeom>
          <a:ln>
            <a:headEnd type="none" w="med" len="med"/>
            <a:tailEnd type="none" w="med" len="med"/>
          </a:ln>
          <a:extLst/>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25" name="右大括号 24"/>
          <p:cNvSpPr/>
          <p:nvPr/>
        </p:nvSpPr>
        <p:spPr bwMode="auto">
          <a:xfrm>
            <a:off x="7724511" y="3259341"/>
            <a:ext cx="227782" cy="3341755"/>
          </a:xfrm>
          <a:prstGeom prst="rightBrace">
            <a:avLst/>
          </a:prstGeom>
          <a:ln>
            <a:headEnd type="none" w="med" len="med"/>
            <a:tailEnd type="none" w="med" len="med"/>
          </a:ln>
          <a:extLst/>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cxnSp>
        <p:nvCxnSpPr>
          <p:cNvPr id="27" name="直接箭头连接符 26"/>
          <p:cNvCxnSpPr/>
          <p:nvPr/>
        </p:nvCxnSpPr>
        <p:spPr bwMode="auto">
          <a:xfrm>
            <a:off x="4641672" y="6514012"/>
            <a:ext cx="629469" cy="0"/>
          </a:xfrm>
          <a:prstGeom prst="straightConnector1">
            <a:avLst/>
          </a:prstGeom>
          <a:ln>
            <a:headEnd type="none" w="med" len="med"/>
            <a:tailEnd type="triangle"/>
          </a:ln>
          <a:extLst/>
        </p:spPr>
        <p:style>
          <a:lnRef idx="2">
            <a:schemeClr val="accent2"/>
          </a:lnRef>
          <a:fillRef idx="0">
            <a:schemeClr val="accent2"/>
          </a:fillRef>
          <a:effectRef idx="1">
            <a:schemeClr val="accent2"/>
          </a:effectRef>
          <a:fontRef idx="minor">
            <a:schemeClr val="tx1"/>
          </a:fontRef>
        </p:style>
      </p:cxnSp>
      <p:sp>
        <p:nvSpPr>
          <p:cNvPr id="28" name="文本框 27"/>
          <p:cNvSpPr txBox="1"/>
          <p:nvPr/>
        </p:nvSpPr>
        <p:spPr>
          <a:xfrm>
            <a:off x="7959641" y="1626719"/>
            <a:ext cx="1184361" cy="369332"/>
          </a:xfrm>
          <a:prstGeom prst="rect">
            <a:avLst/>
          </a:prstGeom>
          <a:noFill/>
        </p:spPr>
        <p:txBody>
          <a:bodyPr wrap="square" rtlCol="0">
            <a:spAutoFit/>
          </a:bodyPr>
          <a:lstStyle/>
          <a:p>
            <a:r>
              <a:rPr lang="zh-CN" altLang="en-US" dirty="0" smtClean="0">
                <a:solidFill>
                  <a:schemeClr val="bg2">
                    <a:lumMod val="10000"/>
                  </a:schemeClr>
                </a:solidFill>
                <a:latin typeface="黑体" panose="02010609060101010101" pitchFamily="49" charset="-122"/>
                <a:ea typeface="黑体" panose="02010609060101010101" pitchFamily="49" charset="-122"/>
              </a:rPr>
              <a:t>硬件保存</a:t>
            </a:r>
            <a:endParaRPr lang="zh-CN" altLang="en-US" dirty="0">
              <a:solidFill>
                <a:schemeClr val="bg2">
                  <a:lumMod val="10000"/>
                </a:schemeClr>
              </a:solidFill>
              <a:latin typeface="黑体" panose="02010609060101010101" pitchFamily="49" charset="-122"/>
              <a:ea typeface="黑体" panose="02010609060101010101" pitchFamily="49" charset="-122"/>
            </a:endParaRPr>
          </a:p>
        </p:txBody>
      </p:sp>
      <p:sp>
        <p:nvSpPr>
          <p:cNvPr id="29" name="文本框 28"/>
          <p:cNvSpPr txBox="1"/>
          <p:nvPr/>
        </p:nvSpPr>
        <p:spPr>
          <a:xfrm>
            <a:off x="7959641" y="4607054"/>
            <a:ext cx="1184361" cy="646331"/>
          </a:xfrm>
          <a:prstGeom prst="rect">
            <a:avLst/>
          </a:prstGeom>
          <a:noFill/>
        </p:spPr>
        <p:txBody>
          <a:bodyPr wrap="square" rtlCol="0">
            <a:spAutoFit/>
          </a:bodyPr>
          <a:lstStyle/>
          <a:p>
            <a:r>
              <a:rPr lang="en-US" altLang="zh-CN" dirty="0" smtClean="0">
                <a:solidFill>
                  <a:schemeClr val="bg2">
                    <a:lumMod val="10000"/>
                  </a:schemeClr>
                </a:solidFill>
                <a:latin typeface="黑体" panose="02010609060101010101" pitchFamily="49" charset="-122"/>
                <a:ea typeface="黑体" panose="02010609060101010101" pitchFamily="49" charset="-122"/>
              </a:rPr>
              <a:t>SAVE_ALL</a:t>
            </a:r>
            <a:r>
              <a:rPr lang="zh-CN" altLang="en-US" dirty="0" smtClean="0">
                <a:solidFill>
                  <a:schemeClr val="bg2">
                    <a:lumMod val="10000"/>
                  </a:schemeClr>
                </a:solidFill>
                <a:latin typeface="黑体" panose="02010609060101010101" pitchFamily="49" charset="-122"/>
                <a:ea typeface="黑体" panose="02010609060101010101" pitchFamily="49" charset="-122"/>
              </a:rPr>
              <a:t>宏保存</a:t>
            </a:r>
            <a:endParaRPr lang="zh-CN" altLang="en-US" dirty="0">
              <a:solidFill>
                <a:schemeClr val="bg2">
                  <a:lumMod val="10000"/>
                </a:schemeClr>
              </a:solidFill>
              <a:latin typeface="黑体" panose="02010609060101010101" pitchFamily="49" charset="-122"/>
              <a:ea typeface="黑体" panose="02010609060101010101" pitchFamily="49" charset="-122"/>
            </a:endParaRPr>
          </a:p>
        </p:txBody>
      </p:sp>
      <p:sp>
        <p:nvSpPr>
          <p:cNvPr id="33" name="文本框 32"/>
          <p:cNvSpPr txBox="1"/>
          <p:nvPr/>
        </p:nvSpPr>
        <p:spPr>
          <a:xfrm>
            <a:off x="3509558" y="6329346"/>
            <a:ext cx="1297581" cy="369332"/>
          </a:xfrm>
          <a:prstGeom prst="rect">
            <a:avLst/>
          </a:prstGeom>
          <a:noFill/>
        </p:spPr>
        <p:txBody>
          <a:bodyPr wrap="square" rtlCol="0">
            <a:spAutoFit/>
          </a:bodyPr>
          <a:lstStyle/>
          <a:p>
            <a:r>
              <a:rPr lang="zh-CN" altLang="en-US" dirty="0" smtClean="0">
                <a:solidFill>
                  <a:schemeClr val="bg2">
                    <a:lumMod val="10000"/>
                  </a:schemeClr>
                </a:solidFill>
                <a:latin typeface="黑体" panose="02010609060101010101" pitchFamily="49" charset="-122"/>
                <a:ea typeface="黑体" panose="02010609060101010101" pitchFamily="49" charset="-122"/>
              </a:rPr>
              <a:t>系统栈</a:t>
            </a:r>
            <a:r>
              <a:rPr lang="en-US" altLang="zh-CN" dirty="0" err="1" smtClean="0">
                <a:solidFill>
                  <a:schemeClr val="bg2">
                    <a:lumMod val="10000"/>
                  </a:schemeClr>
                </a:solidFill>
                <a:latin typeface="黑体" panose="02010609060101010101" pitchFamily="49" charset="-122"/>
                <a:ea typeface="黑体" panose="02010609060101010101" pitchFamily="49" charset="-122"/>
              </a:rPr>
              <a:t>esp</a:t>
            </a:r>
            <a:endParaRPr lang="zh-CN" altLang="en-US" dirty="0">
              <a:solidFill>
                <a:schemeClr val="bg2">
                  <a:lumMod val="10000"/>
                </a:schemeClr>
              </a:solidFill>
              <a:latin typeface="黑体" panose="02010609060101010101" pitchFamily="49" charset="-122"/>
              <a:ea typeface="黑体" panose="02010609060101010101" pitchFamily="49" charset="-122"/>
            </a:endParaRPr>
          </a:p>
        </p:txBody>
      </p:sp>
      <p:cxnSp>
        <p:nvCxnSpPr>
          <p:cNvPr id="36" name="直接箭头连接符 35"/>
          <p:cNvCxnSpPr/>
          <p:nvPr/>
        </p:nvCxnSpPr>
        <p:spPr bwMode="auto">
          <a:xfrm flipH="1">
            <a:off x="4885337" y="1453202"/>
            <a:ext cx="17494" cy="2611875"/>
          </a:xfrm>
          <a:prstGeom prst="straightConnector1">
            <a:avLst/>
          </a:prstGeom>
          <a:ln>
            <a:headEnd type="none" w="med" len="med"/>
            <a:tailEnd type="triangle"/>
          </a:ln>
          <a:extLst/>
        </p:spPr>
        <p:style>
          <a:lnRef idx="3">
            <a:schemeClr val="accent2"/>
          </a:lnRef>
          <a:fillRef idx="0">
            <a:schemeClr val="accent2"/>
          </a:fillRef>
          <a:effectRef idx="2">
            <a:schemeClr val="accent2"/>
          </a:effectRef>
          <a:fontRef idx="minor">
            <a:schemeClr val="tx1"/>
          </a:fontRef>
        </p:style>
      </p:cxnSp>
      <p:sp>
        <p:nvSpPr>
          <p:cNvPr id="39" name="文本框 38"/>
          <p:cNvSpPr txBox="1"/>
          <p:nvPr/>
        </p:nvSpPr>
        <p:spPr>
          <a:xfrm>
            <a:off x="3989754" y="1306286"/>
            <a:ext cx="966652"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高地址</a:t>
            </a:r>
            <a:endParaRPr lang="zh-CN" altLang="en-US" dirty="0">
              <a:latin typeface="黑体" panose="02010609060101010101" pitchFamily="49" charset="-122"/>
              <a:ea typeface="黑体" panose="02010609060101010101" pitchFamily="49" charset="-122"/>
            </a:endParaRPr>
          </a:p>
        </p:txBody>
      </p:sp>
      <p:sp>
        <p:nvSpPr>
          <p:cNvPr id="40" name="文本框 39"/>
          <p:cNvSpPr txBox="1"/>
          <p:nvPr/>
        </p:nvSpPr>
        <p:spPr>
          <a:xfrm>
            <a:off x="3954920" y="3817816"/>
            <a:ext cx="966652"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低地址</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20472821"/>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cs typeface="Ebrima" panose="02000000000000000000" pitchFamily="2" charset="0"/>
              </a:rPr>
              <a:t>怎样进入信号处理程序</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r>
              <a:rPr lang="zh-CN" altLang="en-US" b="0" dirty="0" smtClean="0"/>
              <a:t>当中断</a:t>
            </a:r>
            <a:r>
              <a:rPr lang="en-US" altLang="zh-CN" b="0" dirty="0" smtClean="0"/>
              <a:t>/</a:t>
            </a:r>
            <a:r>
              <a:rPr lang="zh-CN" altLang="en-US" b="0" dirty="0" smtClean="0"/>
              <a:t>异常</a:t>
            </a:r>
            <a:r>
              <a:rPr lang="en-US" altLang="zh-CN" b="0" dirty="0" smtClean="0"/>
              <a:t>/</a:t>
            </a:r>
            <a:r>
              <a:rPr lang="zh-CN" altLang="en-US" b="0" dirty="0" smtClean="0"/>
              <a:t>系统调用服务程序执行完成后，系统会先执行一个</a:t>
            </a:r>
            <a:r>
              <a:rPr lang="en-US" altLang="zh-CN" b="0" dirty="0" smtClean="0">
                <a:solidFill>
                  <a:schemeClr val="accent6">
                    <a:lumMod val="75000"/>
                  </a:schemeClr>
                </a:solidFill>
                <a:latin typeface="Ebrima" panose="02000000000000000000" pitchFamily="2" charset="0"/>
                <a:ea typeface="Ebrima" panose="02000000000000000000" pitchFamily="2" charset="0"/>
                <a:cs typeface="Ebrima" panose="02000000000000000000" pitchFamily="2" charset="0"/>
              </a:rPr>
              <a:t>RESTORE_REGS</a:t>
            </a:r>
            <a:r>
              <a:rPr lang="zh-CN" altLang="en-US" b="0" dirty="0" smtClean="0"/>
              <a:t>的宏，这个宏相当于</a:t>
            </a:r>
            <a:r>
              <a:rPr lang="en-US" altLang="zh-CN" b="0" dirty="0" smtClean="0">
                <a:solidFill>
                  <a:schemeClr val="accent6">
                    <a:lumMod val="75000"/>
                  </a:schemeClr>
                </a:solidFill>
                <a:latin typeface="Ebrima" panose="02000000000000000000" pitchFamily="2" charset="0"/>
                <a:ea typeface="Ebrima" panose="02000000000000000000" pitchFamily="2" charset="0"/>
                <a:cs typeface="Ebrima" panose="02000000000000000000" pitchFamily="2" charset="0"/>
              </a:rPr>
              <a:t>SAVE_ALL</a:t>
            </a:r>
            <a:r>
              <a:rPr lang="zh-CN" altLang="en-US" b="0" dirty="0" smtClean="0"/>
              <a:t>宏的逆操作，它把保存在内核栈里面的寄存器信息返回到寄存器中。</a:t>
            </a:r>
            <a:endParaRPr lang="en-US" altLang="zh-CN" b="0" dirty="0" smtClean="0"/>
          </a:p>
          <a:p>
            <a:r>
              <a:rPr lang="zh-CN" altLang="en-US" b="0" dirty="0" smtClean="0"/>
              <a:t>然后，系统会执行一条</a:t>
            </a:r>
            <a:r>
              <a:rPr lang="en-US" altLang="zh-CN" b="0" dirty="0" err="1" smtClean="0">
                <a:solidFill>
                  <a:schemeClr val="accent6">
                    <a:lumMod val="75000"/>
                  </a:schemeClr>
                </a:solidFill>
                <a:latin typeface="Ebrima" panose="02000000000000000000" pitchFamily="2" charset="0"/>
                <a:ea typeface="Ebrima" panose="02000000000000000000" pitchFamily="2" charset="0"/>
                <a:cs typeface="Ebrima" panose="02000000000000000000" pitchFamily="2" charset="0"/>
              </a:rPr>
              <a:t>iret</a:t>
            </a:r>
            <a:r>
              <a:rPr lang="zh-CN" altLang="en-US" b="0" dirty="0" smtClean="0"/>
              <a:t>命令，这条命令把内核栈中剩下的</a:t>
            </a:r>
            <a:r>
              <a:rPr lang="en-US" altLang="zh-CN" b="0" dirty="0" err="1" smtClean="0">
                <a:solidFill>
                  <a:schemeClr val="accent6">
                    <a:lumMod val="75000"/>
                  </a:schemeClr>
                </a:solidFill>
                <a:latin typeface="Ebrima" panose="02000000000000000000" pitchFamily="2" charset="0"/>
                <a:ea typeface="Ebrima" panose="02000000000000000000" pitchFamily="2" charset="0"/>
                <a:cs typeface="Ebrima" panose="02000000000000000000" pitchFamily="2" charset="0"/>
              </a:rPr>
              <a:t>eip</a:t>
            </a:r>
            <a:r>
              <a:rPr lang="zh-CN" altLang="en-US" b="0" dirty="0" smtClean="0">
                <a:solidFill>
                  <a:schemeClr val="accent6">
                    <a:lumMod val="75000"/>
                  </a:schemeClr>
                </a:solidFill>
                <a:latin typeface="Ebrima" panose="02000000000000000000" pitchFamily="2" charset="0"/>
                <a:cs typeface="Ebrima" panose="02000000000000000000" pitchFamily="2" charset="0"/>
              </a:rPr>
              <a:t>，</a:t>
            </a:r>
            <a:r>
              <a:rPr lang="en-US" altLang="zh-CN" b="0" dirty="0" err="1" smtClean="0">
                <a:solidFill>
                  <a:schemeClr val="accent6">
                    <a:lumMod val="75000"/>
                  </a:schemeClr>
                </a:solidFill>
                <a:latin typeface="Ebrima" panose="02000000000000000000" pitchFamily="2" charset="0"/>
                <a:ea typeface="Ebrima" panose="02000000000000000000" pitchFamily="2" charset="0"/>
                <a:cs typeface="Ebrima" panose="02000000000000000000" pitchFamily="2" charset="0"/>
              </a:rPr>
              <a:t>cs</a:t>
            </a:r>
            <a:r>
              <a:rPr lang="zh-CN" altLang="en-US" b="0" dirty="0" smtClean="0">
                <a:solidFill>
                  <a:schemeClr val="accent6">
                    <a:lumMod val="75000"/>
                  </a:schemeClr>
                </a:solidFill>
                <a:latin typeface="Ebrima" panose="02000000000000000000" pitchFamily="2" charset="0"/>
                <a:cs typeface="Ebrima" panose="02000000000000000000" pitchFamily="2" charset="0"/>
              </a:rPr>
              <a:t>，</a:t>
            </a:r>
            <a:r>
              <a:rPr lang="en-US" altLang="zh-CN" b="0" dirty="0" err="1" smtClean="0">
                <a:solidFill>
                  <a:schemeClr val="accent6">
                    <a:lumMod val="75000"/>
                  </a:schemeClr>
                </a:solidFill>
                <a:latin typeface="Ebrima" panose="02000000000000000000" pitchFamily="2" charset="0"/>
                <a:ea typeface="Ebrima" panose="02000000000000000000" pitchFamily="2" charset="0"/>
                <a:cs typeface="Ebrima" panose="02000000000000000000" pitchFamily="2" charset="0"/>
              </a:rPr>
              <a:t>eflags</a:t>
            </a:r>
            <a:r>
              <a:rPr lang="zh-CN" altLang="en-US" b="0" dirty="0" smtClean="0">
                <a:solidFill>
                  <a:schemeClr val="accent6">
                    <a:lumMod val="75000"/>
                  </a:schemeClr>
                </a:solidFill>
                <a:latin typeface="Ebrima" panose="02000000000000000000" pitchFamily="2" charset="0"/>
                <a:cs typeface="Ebrima" panose="02000000000000000000" pitchFamily="2" charset="0"/>
              </a:rPr>
              <a:t>，</a:t>
            </a:r>
            <a:r>
              <a:rPr lang="en-US" altLang="zh-CN" b="0" dirty="0" err="1" smtClean="0">
                <a:solidFill>
                  <a:schemeClr val="accent6">
                    <a:lumMod val="75000"/>
                  </a:schemeClr>
                </a:solidFill>
                <a:latin typeface="Ebrima" panose="02000000000000000000" pitchFamily="2" charset="0"/>
                <a:ea typeface="Ebrima" panose="02000000000000000000" pitchFamily="2" charset="0"/>
                <a:cs typeface="Ebrima" panose="02000000000000000000" pitchFamily="2" charset="0"/>
              </a:rPr>
              <a:t>esp</a:t>
            </a:r>
            <a:r>
              <a:rPr lang="zh-CN" altLang="en-US" b="0" dirty="0" smtClean="0">
                <a:solidFill>
                  <a:schemeClr val="accent6">
                    <a:lumMod val="75000"/>
                  </a:schemeClr>
                </a:solidFill>
                <a:latin typeface="Ebrima" panose="02000000000000000000" pitchFamily="2" charset="0"/>
                <a:cs typeface="Ebrima" panose="02000000000000000000" pitchFamily="2" charset="0"/>
              </a:rPr>
              <a:t>，</a:t>
            </a:r>
            <a:r>
              <a:rPr lang="en-US" altLang="zh-CN" b="0" dirty="0" err="1" smtClean="0">
                <a:solidFill>
                  <a:schemeClr val="accent6">
                    <a:lumMod val="75000"/>
                  </a:schemeClr>
                </a:solidFill>
                <a:latin typeface="Ebrima" panose="02000000000000000000" pitchFamily="2" charset="0"/>
                <a:ea typeface="Ebrima" panose="02000000000000000000" pitchFamily="2" charset="0"/>
                <a:cs typeface="Ebrima" panose="02000000000000000000" pitchFamily="2" charset="0"/>
              </a:rPr>
              <a:t>ss</a:t>
            </a:r>
            <a:r>
              <a:rPr lang="zh-CN" altLang="en-US" b="0" dirty="0" smtClean="0"/>
              <a:t>返回到相对应的寄存器中，然后就从内核空间切换回了用户空间。</a:t>
            </a:r>
            <a:endParaRPr lang="en-US" altLang="zh-CN" b="0" dirty="0" smtClean="0"/>
          </a:p>
          <a:p>
            <a:r>
              <a:rPr lang="zh-CN" altLang="en-US" b="0" dirty="0" smtClean="0"/>
              <a:t>也就是说，我们可以在内核态时修改内核栈上的</a:t>
            </a:r>
            <a:r>
              <a:rPr lang="en-US" altLang="zh-CN" b="0" dirty="0" err="1" smtClean="0">
                <a:solidFill>
                  <a:schemeClr val="accent6">
                    <a:lumMod val="75000"/>
                  </a:schemeClr>
                </a:solidFill>
                <a:latin typeface="Ebrima" panose="02000000000000000000" pitchFamily="2" charset="0"/>
                <a:ea typeface="Ebrima" panose="02000000000000000000" pitchFamily="2" charset="0"/>
                <a:cs typeface="Ebrima" panose="02000000000000000000" pitchFamily="2" charset="0"/>
              </a:rPr>
              <a:t>eip</a:t>
            </a:r>
            <a:r>
              <a:rPr lang="zh-CN" altLang="en-US" b="0" dirty="0"/>
              <a:t>指向</a:t>
            </a:r>
            <a:r>
              <a:rPr lang="zh-CN" altLang="en-US" b="0" dirty="0" smtClean="0"/>
              <a:t>到信号处理程序的地址，从而完成</a:t>
            </a:r>
            <a:r>
              <a:rPr lang="zh-CN" altLang="en-US" b="0" dirty="0"/>
              <a:t>我们</a:t>
            </a:r>
            <a:r>
              <a:rPr lang="zh-CN" altLang="en-US" b="0" dirty="0" smtClean="0"/>
              <a:t>目的。</a:t>
            </a:r>
            <a:endParaRPr lang="en-US" altLang="zh-CN" b="0" dirty="0" smtClean="0"/>
          </a:p>
        </p:txBody>
      </p:sp>
    </p:spTree>
    <p:extLst>
      <p:ext uri="{BB962C8B-B14F-4D97-AF65-F5344CB8AC3E}">
        <p14:creationId xmlns:p14="http://schemas.microsoft.com/office/powerpoint/2010/main" val="3252769224"/>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0" dirty="0" smtClean="0"/>
              <a:t>如果直接修改系统栈上的</a:t>
            </a:r>
            <a:r>
              <a:rPr lang="en-US" altLang="zh-CN" b="0" dirty="0" err="1" smtClean="0">
                <a:solidFill>
                  <a:schemeClr val="accent6">
                    <a:lumMod val="75000"/>
                  </a:schemeClr>
                </a:solidFill>
              </a:rPr>
              <a:t>eip</a:t>
            </a:r>
            <a:r>
              <a:rPr lang="zh-CN" altLang="en-US" b="0" dirty="0" smtClean="0"/>
              <a:t>指向到信号处理程序的话，那么，当执行完信号处理程序后，我们就没有相关的信息来把我们系统的状态返回到正常的执行流程中。</a:t>
            </a:r>
            <a:endParaRPr lang="en-US" altLang="zh-CN" b="0" dirty="0" smtClean="0"/>
          </a:p>
          <a:p>
            <a:r>
              <a:rPr lang="zh-CN" altLang="en-US" b="0" dirty="0" smtClean="0"/>
              <a:t>而且不仅是</a:t>
            </a:r>
            <a:r>
              <a:rPr lang="en-US" altLang="zh-CN" b="0" dirty="0" err="1" smtClean="0">
                <a:solidFill>
                  <a:schemeClr val="accent6">
                    <a:lumMod val="75000"/>
                  </a:schemeClr>
                </a:solidFill>
              </a:rPr>
              <a:t>eip</a:t>
            </a:r>
            <a:r>
              <a:rPr lang="zh-CN" altLang="en-US" b="0" dirty="0" smtClean="0"/>
              <a:t>，在信号处理程序执行过程中，其他寄存器的值都有可能被改变。</a:t>
            </a:r>
            <a:endParaRPr lang="en-US" altLang="zh-CN" b="0" dirty="0" smtClean="0"/>
          </a:p>
          <a:p>
            <a:r>
              <a:rPr lang="zh-CN" altLang="en-US" b="0" dirty="0" smtClean="0"/>
              <a:t>所以，为了能在信号处理程序结束后恢复到中断</a:t>
            </a:r>
            <a:r>
              <a:rPr lang="en-US" altLang="zh-CN" b="0" dirty="0" smtClean="0"/>
              <a:t>/</a:t>
            </a:r>
            <a:r>
              <a:rPr lang="zh-CN" altLang="en-US" b="0" dirty="0" smtClean="0"/>
              <a:t>异常</a:t>
            </a:r>
            <a:r>
              <a:rPr lang="en-US" altLang="zh-CN" b="0" dirty="0" smtClean="0"/>
              <a:t>/</a:t>
            </a:r>
            <a:r>
              <a:rPr lang="zh-CN" altLang="en-US" b="0" dirty="0" smtClean="0"/>
              <a:t>系统调用发生时的那个状态，内核在修改内核栈</a:t>
            </a:r>
            <a:r>
              <a:rPr lang="en-US" altLang="zh-CN" b="0" dirty="0" err="1" smtClean="0">
                <a:solidFill>
                  <a:schemeClr val="accent6">
                    <a:lumMod val="75000"/>
                  </a:schemeClr>
                </a:solidFill>
              </a:rPr>
              <a:t>eip</a:t>
            </a:r>
            <a:r>
              <a:rPr lang="zh-CN" altLang="en-US" b="0" dirty="0" smtClean="0"/>
              <a:t>等指针的指向之前，需要先把当前整个寄存器的状态等其他信息（帧）保存一下，以便以后恢复。</a:t>
            </a:r>
            <a:endParaRPr lang="zh-CN" altLang="en-US" b="0" dirty="0"/>
          </a:p>
        </p:txBody>
      </p:sp>
      <p:sp>
        <p:nvSpPr>
          <p:cNvPr id="4"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怎样返回到正常程序执行流程</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64769298"/>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0" dirty="0" smtClean="0"/>
              <a:t>把帧的信息保存到哪里？由于一个进程系统栈的大小是很有限的（</a:t>
            </a:r>
            <a:r>
              <a:rPr lang="en-US" altLang="zh-CN" b="0" dirty="0" smtClean="0"/>
              <a:t>8KB</a:t>
            </a:r>
            <a:r>
              <a:rPr lang="zh-CN" altLang="en-US" b="0" dirty="0" smtClean="0"/>
              <a:t>），所以合理的方法就是把帧保存在进程的用户栈里面。</a:t>
            </a:r>
            <a:endParaRPr lang="en-US" altLang="zh-CN" b="0" dirty="0" smtClean="0"/>
          </a:p>
          <a:p>
            <a:r>
              <a:rPr lang="zh-CN" altLang="en-US" b="0" dirty="0" smtClean="0"/>
              <a:t>所以在进入信号处理程序之前，内核需要先在进程用户栈里面把帧准备好。接着，内核返回到用户态中，执行信号处理程序。</a:t>
            </a:r>
            <a:endParaRPr lang="en-US" altLang="zh-CN" b="0" dirty="0" smtClean="0"/>
          </a:p>
          <a:p>
            <a:r>
              <a:rPr lang="zh-CN" altLang="en-US" b="0" dirty="0" smtClean="0"/>
              <a:t>执行完信号处理程序后，程序的执行流程转到了</a:t>
            </a:r>
            <a:r>
              <a:rPr lang="en-US" altLang="zh-CN" b="0" dirty="0" err="1" smtClean="0">
                <a:latin typeface="Ebrima" panose="02000000000000000000" pitchFamily="2" charset="0"/>
                <a:ea typeface="Ebrima" panose="02000000000000000000" pitchFamily="2" charset="0"/>
                <a:cs typeface="Ebrima" panose="02000000000000000000" pitchFamily="2" charset="0"/>
              </a:rPr>
              <a:t>vsycall</a:t>
            </a:r>
            <a:r>
              <a:rPr lang="zh-CN" altLang="en-US" b="0" dirty="0" smtClean="0"/>
              <a:t>页中的代码，这些代码调用</a:t>
            </a:r>
            <a:r>
              <a:rPr lang="en-US" altLang="zh-CN" b="0" dirty="0" err="1" smtClean="0">
                <a:latin typeface="Ebrima" panose="02000000000000000000" pitchFamily="2" charset="0"/>
                <a:ea typeface="Ebrima" panose="02000000000000000000" pitchFamily="2" charset="0"/>
                <a:cs typeface="Ebrima" panose="02000000000000000000" pitchFamily="2" charset="0"/>
              </a:rPr>
              <a:t>sigreturn</a:t>
            </a:r>
            <a:r>
              <a:rPr lang="zh-CN" altLang="en-US" b="0" dirty="0" smtClean="0"/>
              <a:t>系统调用，</a:t>
            </a:r>
            <a:r>
              <a:rPr lang="en-US" altLang="zh-CN" b="0" dirty="0" err="1" smtClean="0">
                <a:latin typeface="Ebrima" panose="02000000000000000000" pitchFamily="2" charset="0"/>
                <a:ea typeface="Ebrima" panose="02000000000000000000" pitchFamily="2" charset="0"/>
                <a:cs typeface="Ebrima" panose="02000000000000000000" pitchFamily="2" charset="0"/>
              </a:rPr>
              <a:t>sigreturn</a:t>
            </a:r>
            <a:r>
              <a:rPr lang="zh-CN" altLang="en-US" b="0" dirty="0" smtClean="0"/>
              <a:t>系统调用通过读取用户栈上的帧信息，恢复当前内核栈中的</a:t>
            </a:r>
            <a:r>
              <a:rPr lang="en-US" altLang="zh-CN" b="0" dirty="0" err="1" smtClean="0">
                <a:latin typeface="Ebrima" panose="02000000000000000000" pitchFamily="2" charset="0"/>
                <a:ea typeface="Ebrima" panose="02000000000000000000" pitchFamily="2" charset="0"/>
                <a:cs typeface="Ebrima" panose="02000000000000000000" pitchFamily="2" charset="0"/>
              </a:rPr>
              <a:t>pt_regs</a:t>
            </a:r>
            <a:r>
              <a:rPr lang="zh-CN" altLang="en-US" b="0" dirty="0" smtClean="0"/>
              <a:t>结构和其他信息，从而恢复了正常的执行流程。</a:t>
            </a:r>
            <a:endParaRPr lang="zh-CN" altLang="en-US" b="0" dirty="0"/>
          </a:p>
        </p:txBody>
      </p:sp>
      <p:sp>
        <p:nvSpPr>
          <p:cNvPr id="4"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怎样返回到正常程序执行流程</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69953171"/>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cs typeface="Ebrima" panose="02000000000000000000" pitchFamily="2" charset="0"/>
              </a:rPr>
              <a:t>普通信号的帧结构</a:t>
            </a:r>
            <a:endParaRPr lang="zh-CN" altLang="en-US" dirty="0">
              <a:latin typeface="黑体" panose="02010609060101010101" pitchFamily="49" charset="-122"/>
              <a:ea typeface="黑体" panose="02010609060101010101" pitchFamily="49" charset="-122"/>
              <a:cs typeface="Ebrima" panose="02000000000000000000" pitchFamily="2" charset="0"/>
            </a:endParaRPr>
          </a:p>
        </p:txBody>
      </p:sp>
      <p:sp>
        <p:nvSpPr>
          <p:cNvPr id="3" name="内容占位符 2"/>
          <p:cNvSpPr>
            <a:spLocks noGrp="1"/>
          </p:cNvSpPr>
          <p:nvPr>
            <p:ph idx="1"/>
          </p:nvPr>
        </p:nvSpPr>
        <p:spPr>
          <a:xfrm>
            <a:off x="600619" y="1167267"/>
            <a:ext cx="8292556" cy="5250950"/>
          </a:xfrm>
        </p:spPr>
        <p:txBody>
          <a:bodyPr/>
          <a:lstStyle/>
          <a:p>
            <a:pPr marL="0" indent="0">
              <a:buNone/>
            </a:pPr>
            <a:r>
              <a:rPr lang="en-US" altLang="zh-CN" sz="2000"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struct</a:t>
            </a:r>
            <a:r>
              <a:rPr lang="en-US" altLang="zh-CN" sz="200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 </a:t>
            </a:r>
            <a:r>
              <a:rPr lang="en-US" altLang="zh-CN" sz="2000" dirty="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sigframe_ia32 {</a:t>
            </a:r>
          </a:p>
          <a:p>
            <a:pPr marL="0" indent="0">
              <a:buNone/>
            </a:pPr>
            <a:r>
              <a:rPr lang="en-US" altLang="zh-CN" sz="2000" dirty="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	u32 </a:t>
            </a:r>
            <a:r>
              <a:rPr lang="en-US" altLang="zh-CN" sz="2000" dirty="0" err="1">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pretcode</a:t>
            </a:r>
            <a:r>
              <a:rPr lang="en-US" altLang="zh-CN" sz="200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 </a:t>
            </a:r>
            <a:r>
              <a:rPr lang="en-US" altLang="zh-CN" sz="2000" dirty="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	</a:t>
            </a:r>
            <a:endParaRPr lang="en-US" altLang="zh-CN" sz="200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2000" dirty="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	</a:t>
            </a:r>
            <a:r>
              <a:rPr lang="en-US" altLang="zh-CN" sz="2000"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int</a:t>
            </a:r>
            <a:r>
              <a:rPr lang="en-US" altLang="zh-CN" sz="200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 </a:t>
            </a:r>
            <a:r>
              <a:rPr lang="en-US" altLang="zh-CN" sz="2000" dirty="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sig</a:t>
            </a:r>
            <a:r>
              <a:rPr lang="en-US" altLang="zh-CN" sz="200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200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 </a:t>
            </a:r>
            <a:r>
              <a:rPr lang="en-US" altLang="zh-CN" sz="2000" dirty="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	</a:t>
            </a:r>
            <a:r>
              <a:rPr lang="en-US" altLang="zh-CN" sz="2000" dirty="0" err="1">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struct</a:t>
            </a:r>
            <a:r>
              <a:rPr lang="en-US" altLang="zh-CN" sz="2000" dirty="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 sigcontext_ia32 </a:t>
            </a:r>
            <a:r>
              <a:rPr lang="en-US" altLang="zh-CN" sz="2000" dirty="0" err="1">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sc</a:t>
            </a:r>
            <a:r>
              <a:rPr lang="en-US" altLang="zh-CN" sz="2000" dirty="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2000" dirty="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	</a:t>
            </a:r>
            <a:r>
              <a:rPr lang="en-US" altLang="zh-CN" sz="2000" dirty="0" err="1"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struct</a:t>
            </a:r>
            <a:r>
              <a:rPr lang="en-US" altLang="zh-CN" sz="200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 </a:t>
            </a:r>
            <a:r>
              <a:rPr lang="en-US" altLang="zh-CN" sz="2000" dirty="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_fpstate_ia32 </a:t>
            </a:r>
            <a:r>
              <a:rPr lang="en-US" altLang="zh-CN" sz="2000" dirty="0" err="1">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fpstate_unused</a:t>
            </a:r>
            <a:r>
              <a:rPr lang="en-US" altLang="zh-CN" sz="2000" dirty="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2000" dirty="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	unsigned long </a:t>
            </a:r>
            <a:r>
              <a:rPr lang="en-US" altLang="zh-CN" sz="2000" dirty="0" err="1">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extramask</a:t>
            </a:r>
            <a:r>
              <a:rPr lang="en-US" altLang="zh-CN" sz="2000" dirty="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[_NSIG_WORDS-1];</a:t>
            </a:r>
          </a:p>
          <a:p>
            <a:pPr marL="0" indent="0">
              <a:buNone/>
            </a:pPr>
            <a:r>
              <a:rPr lang="en-US" altLang="zh-CN" sz="2000" dirty="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	char </a:t>
            </a:r>
            <a:r>
              <a:rPr lang="en-US" altLang="zh-CN" sz="2000" dirty="0" err="1">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retcode</a:t>
            </a:r>
            <a:r>
              <a:rPr lang="en-US" altLang="zh-CN" sz="2000" dirty="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[8];</a:t>
            </a:r>
          </a:p>
          <a:p>
            <a:pPr marL="0" indent="0">
              <a:buNone/>
            </a:pPr>
            <a:r>
              <a:rPr lang="en-US" altLang="zh-CN" sz="2000" dirty="0" smtClean="0">
                <a:solidFill>
                  <a:schemeClr val="bg2">
                    <a:lumMod val="10000"/>
                  </a:schemeClr>
                </a:solidFill>
                <a:latin typeface="Ebrima" panose="02000000000000000000" pitchFamily="2" charset="0"/>
                <a:ea typeface="Ebrima" panose="02000000000000000000" pitchFamily="2" charset="0"/>
                <a:cs typeface="Ebrima" panose="02000000000000000000" pitchFamily="2" charset="0"/>
              </a:rPr>
              <a:t>};</a:t>
            </a:r>
          </a:p>
          <a:p>
            <a:pPr marL="0" indent="0">
              <a:buNone/>
            </a:pPr>
            <a:r>
              <a:rPr lang="en-US" altLang="zh-CN" sz="2000" b="0" dirty="0" err="1">
                <a:latin typeface="Ebrima" panose="02000000000000000000" pitchFamily="2" charset="0"/>
                <a:ea typeface="Ebrima" panose="02000000000000000000" pitchFamily="2" charset="0"/>
                <a:cs typeface="Ebrima" panose="02000000000000000000" pitchFamily="2" charset="0"/>
              </a:rPr>
              <a:t>pretcode</a:t>
            </a:r>
            <a:r>
              <a:rPr lang="en-US" altLang="zh-CN" sz="2000" b="0" dirty="0" smtClean="0">
                <a:latin typeface="Ebrima" panose="02000000000000000000" pitchFamily="2" charset="0"/>
                <a:ea typeface="Ebrima" panose="02000000000000000000" pitchFamily="2" charset="0"/>
                <a:cs typeface="Ebrima" panose="02000000000000000000" pitchFamily="2" charset="0"/>
              </a:rPr>
              <a:t>: </a:t>
            </a:r>
            <a:r>
              <a:rPr lang="zh-CN" altLang="en-US" sz="2000" b="0" dirty="0" smtClean="0">
                <a:latin typeface="Ebrima" panose="02000000000000000000" pitchFamily="2" charset="0"/>
                <a:ea typeface="Ebrima" panose="02000000000000000000" pitchFamily="2" charset="0"/>
                <a:cs typeface="Ebrima" panose="02000000000000000000" pitchFamily="2" charset="0"/>
              </a:rPr>
              <a:t>信号处理</a:t>
            </a:r>
            <a:r>
              <a:rPr lang="zh-CN" altLang="en-US" sz="2000" b="0" dirty="0">
                <a:latin typeface="Ebrima" panose="02000000000000000000" pitchFamily="2" charset="0"/>
                <a:ea typeface="Ebrima" panose="02000000000000000000" pitchFamily="2" charset="0"/>
                <a:cs typeface="Ebrima" panose="02000000000000000000" pitchFamily="2" charset="0"/>
              </a:rPr>
              <a:t>函数的返回</a:t>
            </a:r>
            <a:r>
              <a:rPr lang="zh-CN" altLang="en-US" sz="2000" b="0" dirty="0" smtClean="0">
                <a:latin typeface="Ebrima" panose="02000000000000000000" pitchFamily="2" charset="0"/>
                <a:ea typeface="Ebrima" panose="02000000000000000000" pitchFamily="2" charset="0"/>
                <a:cs typeface="Ebrima" panose="02000000000000000000" pitchFamily="2" charset="0"/>
              </a:rPr>
              <a:t>地址</a:t>
            </a:r>
            <a:endParaRPr lang="en-US" altLang="zh-CN" sz="2000" b="0" dirty="0" smtClean="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2000" b="0" dirty="0">
                <a:latin typeface="Ebrima" panose="02000000000000000000" pitchFamily="2" charset="0"/>
                <a:ea typeface="Ebrima" panose="02000000000000000000" pitchFamily="2" charset="0"/>
                <a:cs typeface="Ebrima" panose="02000000000000000000" pitchFamily="2" charset="0"/>
              </a:rPr>
              <a:t>s</a:t>
            </a:r>
            <a:r>
              <a:rPr lang="en-US" altLang="zh-CN" sz="2000" b="0" dirty="0" smtClean="0">
                <a:latin typeface="Ebrima" panose="02000000000000000000" pitchFamily="2" charset="0"/>
                <a:ea typeface="Ebrima" panose="02000000000000000000" pitchFamily="2" charset="0"/>
                <a:cs typeface="Ebrima" panose="02000000000000000000" pitchFamily="2" charset="0"/>
              </a:rPr>
              <a:t>ig: </a:t>
            </a:r>
            <a:r>
              <a:rPr lang="zh-CN" altLang="en-US" sz="2000" b="0" dirty="0" smtClean="0">
                <a:latin typeface="Ebrima" panose="02000000000000000000" pitchFamily="2" charset="0"/>
                <a:ea typeface="Ebrima" panose="02000000000000000000" pitchFamily="2" charset="0"/>
                <a:cs typeface="Ebrima" panose="02000000000000000000" pitchFamily="2" charset="0"/>
              </a:rPr>
              <a:t>信号</a:t>
            </a:r>
            <a:r>
              <a:rPr lang="zh-CN" altLang="en-US" sz="2000" b="0" dirty="0">
                <a:latin typeface="Ebrima" panose="02000000000000000000" pitchFamily="2" charset="0"/>
                <a:ea typeface="Ebrima" panose="02000000000000000000" pitchFamily="2" charset="0"/>
                <a:cs typeface="Ebrima" panose="02000000000000000000" pitchFamily="2" charset="0"/>
              </a:rPr>
              <a:t>编号，信号处理程序需要用到的编号</a:t>
            </a:r>
            <a:endParaRPr lang="en-US" altLang="zh-CN" sz="20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2000" b="0" dirty="0" err="1" smtClean="0">
                <a:latin typeface="Ebrima" panose="02000000000000000000" pitchFamily="2" charset="0"/>
                <a:ea typeface="Ebrima" panose="02000000000000000000" pitchFamily="2" charset="0"/>
                <a:cs typeface="Ebrima" panose="02000000000000000000" pitchFamily="2" charset="0"/>
              </a:rPr>
              <a:t>sc</a:t>
            </a:r>
            <a:r>
              <a:rPr lang="en-US" altLang="zh-CN" sz="2000" b="0" dirty="0" smtClean="0">
                <a:latin typeface="Ebrima" panose="02000000000000000000" pitchFamily="2" charset="0"/>
                <a:ea typeface="Ebrima" panose="02000000000000000000" pitchFamily="2" charset="0"/>
                <a:cs typeface="Ebrima" panose="02000000000000000000" pitchFamily="2" charset="0"/>
              </a:rPr>
              <a:t>: </a:t>
            </a:r>
            <a:r>
              <a:rPr lang="zh-CN" altLang="en-US" sz="2000" b="0" dirty="0" smtClean="0">
                <a:latin typeface="Ebrima" panose="02000000000000000000" pitchFamily="2" charset="0"/>
                <a:ea typeface="Ebrima" panose="02000000000000000000" pitchFamily="2" charset="0"/>
                <a:cs typeface="Ebrima" panose="02000000000000000000" pitchFamily="2" charset="0"/>
              </a:rPr>
              <a:t>包含</a:t>
            </a:r>
            <a:r>
              <a:rPr lang="zh-CN" altLang="en-US" sz="2000" b="0" dirty="0">
                <a:latin typeface="Ebrima" panose="02000000000000000000" pitchFamily="2" charset="0"/>
                <a:ea typeface="Ebrima" panose="02000000000000000000" pitchFamily="2" charset="0"/>
                <a:cs typeface="Ebrima" panose="02000000000000000000" pitchFamily="2" charset="0"/>
              </a:rPr>
              <a:t>切换到内核态前用户</a:t>
            </a:r>
            <a:r>
              <a:rPr lang="zh-CN" altLang="en-US" sz="2000" b="0" dirty="0" smtClean="0">
                <a:latin typeface="Ebrima" panose="02000000000000000000" pitchFamily="2" charset="0"/>
                <a:ea typeface="Ebrima" panose="02000000000000000000" pitchFamily="2" charset="0"/>
                <a:cs typeface="Ebrima" panose="02000000000000000000" pitchFamily="2" charset="0"/>
              </a:rPr>
              <a:t>态的</a:t>
            </a:r>
            <a:r>
              <a:rPr lang="zh-CN" altLang="en-US" sz="2000" b="0" dirty="0">
                <a:latin typeface="Ebrima" panose="02000000000000000000" pitchFamily="2" charset="0"/>
                <a:ea typeface="Ebrima" panose="02000000000000000000" pitchFamily="2" charset="0"/>
                <a:cs typeface="Ebrima" panose="02000000000000000000" pitchFamily="2" charset="0"/>
              </a:rPr>
              <a:t>硬件上下文的</a:t>
            </a:r>
            <a:r>
              <a:rPr lang="zh-CN" altLang="en-US" sz="2000" b="0" dirty="0" smtClean="0">
                <a:latin typeface="Ebrima" panose="02000000000000000000" pitchFamily="2" charset="0"/>
                <a:ea typeface="Ebrima" panose="02000000000000000000" pitchFamily="2" charset="0"/>
                <a:cs typeface="Ebrima" panose="02000000000000000000" pitchFamily="2" charset="0"/>
              </a:rPr>
              <a:t>信息和常规信号阻塞数组</a:t>
            </a:r>
            <a:endParaRPr lang="en-US" altLang="zh-CN" sz="2000" b="0" dirty="0" smtClean="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2000" b="0" dirty="0" err="1" smtClean="0">
                <a:latin typeface="Ebrima" panose="02000000000000000000" pitchFamily="2" charset="0"/>
                <a:ea typeface="Ebrima" panose="02000000000000000000" pitchFamily="2" charset="0"/>
                <a:cs typeface="Ebrima" panose="02000000000000000000" pitchFamily="2" charset="0"/>
              </a:rPr>
              <a:t>fpstate_unused</a:t>
            </a:r>
            <a:r>
              <a:rPr lang="en-US" altLang="zh-CN" sz="2000" b="0" dirty="0" smtClean="0">
                <a:latin typeface="Ebrima" panose="02000000000000000000" pitchFamily="2" charset="0"/>
                <a:ea typeface="Ebrima" panose="02000000000000000000" pitchFamily="2" charset="0"/>
                <a:cs typeface="Ebrima" panose="02000000000000000000" pitchFamily="2" charset="0"/>
              </a:rPr>
              <a:t>: </a:t>
            </a:r>
            <a:r>
              <a:rPr lang="zh-CN" altLang="en-US" sz="2000" b="0" dirty="0">
                <a:latin typeface="Ebrima" panose="02000000000000000000" pitchFamily="2" charset="0"/>
                <a:ea typeface="Ebrima" panose="02000000000000000000" pitchFamily="2" charset="0"/>
                <a:cs typeface="Ebrima" panose="02000000000000000000" pitchFamily="2" charset="0"/>
              </a:rPr>
              <a:t>已</a:t>
            </a:r>
            <a:r>
              <a:rPr lang="zh-CN" altLang="en-US" sz="2000" b="0" dirty="0" smtClean="0">
                <a:latin typeface="Ebrima" panose="02000000000000000000" pitchFamily="2" charset="0"/>
                <a:ea typeface="Ebrima" panose="02000000000000000000" pitchFamily="2" charset="0"/>
                <a:cs typeface="Ebrima" panose="02000000000000000000" pitchFamily="2" charset="0"/>
              </a:rPr>
              <a:t>废弃，现在浮点寄存器内容保存在</a:t>
            </a:r>
            <a:r>
              <a:rPr lang="en-US" altLang="zh-CN" sz="2000" b="0" dirty="0" err="1" smtClean="0">
                <a:latin typeface="Ebrima" panose="02000000000000000000" pitchFamily="2" charset="0"/>
                <a:ea typeface="Ebrima" panose="02000000000000000000" pitchFamily="2" charset="0"/>
                <a:cs typeface="Ebrima" panose="02000000000000000000" pitchFamily="2" charset="0"/>
              </a:rPr>
              <a:t>retcode</a:t>
            </a:r>
            <a:r>
              <a:rPr lang="zh-CN" altLang="en-US" sz="2000" b="0" dirty="0" smtClean="0">
                <a:latin typeface="Ebrima" panose="02000000000000000000" pitchFamily="2" charset="0"/>
                <a:ea typeface="Ebrima" panose="02000000000000000000" pitchFamily="2" charset="0"/>
                <a:cs typeface="Ebrima" panose="02000000000000000000" pitchFamily="2" charset="0"/>
              </a:rPr>
              <a:t>之后</a:t>
            </a:r>
            <a:endParaRPr lang="en-US" altLang="zh-CN" sz="20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2000" b="0" dirty="0" err="1">
                <a:latin typeface="Ebrima" panose="02000000000000000000" pitchFamily="2" charset="0"/>
                <a:ea typeface="Ebrima" panose="02000000000000000000" pitchFamily="2" charset="0"/>
                <a:cs typeface="Ebrima" panose="02000000000000000000" pitchFamily="2" charset="0"/>
              </a:rPr>
              <a:t>extramask</a:t>
            </a:r>
            <a:r>
              <a:rPr lang="en-US" altLang="zh-CN" sz="2000" b="0" dirty="0">
                <a:latin typeface="Ebrima" panose="02000000000000000000" pitchFamily="2" charset="0"/>
                <a:ea typeface="Ebrima" panose="02000000000000000000" pitchFamily="2" charset="0"/>
                <a:cs typeface="Ebrima" panose="02000000000000000000" pitchFamily="2" charset="0"/>
              </a:rPr>
              <a:t>[_NSIG_WORDS-1</a:t>
            </a:r>
            <a:r>
              <a:rPr lang="en-US" altLang="zh-CN" sz="2000" b="0" dirty="0" smtClean="0">
                <a:latin typeface="Ebrima" panose="02000000000000000000" pitchFamily="2" charset="0"/>
                <a:ea typeface="Ebrima" panose="02000000000000000000" pitchFamily="2" charset="0"/>
                <a:cs typeface="Ebrima" panose="02000000000000000000" pitchFamily="2" charset="0"/>
              </a:rPr>
              <a:t>]: </a:t>
            </a:r>
            <a:r>
              <a:rPr lang="zh-CN" altLang="en-US" sz="2000" b="0" dirty="0" smtClean="0">
                <a:latin typeface="Ebrima" panose="02000000000000000000" pitchFamily="2" charset="0"/>
                <a:ea typeface="Ebrima" panose="02000000000000000000" pitchFamily="2" charset="0"/>
                <a:cs typeface="Ebrima" panose="02000000000000000000" pitchFamily="2" charset="0"/>
              </a:rPr>
              <a:t>保存</a:t>
            </a:r>
            <a:r>
              <a:rPr lang="zh-CN" altLang="en-US" sz="2000" b="0" dirty="0">
                <a:latin typeface="Ebrima" panose="02000000000000000000" pitchFamily="2" charset="0"/>
                <a:ea typeface="Ebrima" panose="02000000000000000000" pitchFamily="2" charset="0"/>
                <a:cs typeface="Ebrima" panose="02000000000000000000" pitchFamily="2" charset="0"/>
              </a:rPr>
              <a:t>被阻塞的实时信号的位数组</a:t>
            </a:r>
            <a:endParaRPr lang="en-US" altLang="zh-CN" sz="2000" b="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altLang="zh-CN" sz="2000" b="0" dirty="0" err="1">
                <a:latin typeface="Ebrima" panose="02000000000000000000" pitchFamily="2" charset="0"/>
                <a:ea typeface="Ebrima" panose="02000000000000000000" pitchFamily="2" charset="0"/>
                <a:cs typeface="Ebrima" panose="02000000000000000000" pitchFamily="2" charset="0"/>
              </a:rPr>
              <a:t>retcode</a:t>
            </a:r>
            <a:r>
              <a:rPr lang="en-US" altLang="zh-CN" sz="2000" b="0" dirty="0">
                <a:latin typeface="Ebrima" panose="02000000000000000000" pitchFamily="2" charset="0"/>
                <a:ea typeface="Ebrima" panose="02000000000000000000" pitchFamily="2" charset="0"/>
                <a:cs typeface="Ebrima" panose="02000000000000000000" pitchFamily="2" charset="0"/>
              </a:rPr>
              <a:t>[8</a:t>
            </a:r>
            <a:r>
              <a:rPr lang="en-US" altLang="zh-CN" sz="2000" b="0" dirty="0" smtClean="0">
                <a:latin typeface="Ebrima" panose="02000000000000000000" pitchFamily="2" charset="0"/>
                <a:ea typeface="Ebrima" panose="02000000000000000000" pitchFamily="2" charset="0"/>
                <a:cs typeface="Ebrima" panose="02000000000000000000" pitchFamily="2" charset="0"/>
              </a:rPr>
              <a:t>]: </a:t>
            </a:r>
            <a:r>
              <a:rPr lang="zh-CN" altLang="en-US" sz="2000" b="0" dirty="0" smtClean="0">
                <a:latin typeface="Ebrima" panose="02000000000000000000" pitchFamily="2" charset="0"/>
                <a:ea typeface="Ebrima" panose="02000000000000000000" pitchFamily="2" charset="0"/>
                <a:cs typeface="Ebrima" panose="02000000000000000000" pitchFamily="2" charset="0"/>
              </a:rPr>
              <a:t>原保存发出</a:t>
            </a:r>
            <a:r>
              <a:rPr lang="en-US" altLang="zh-CN" sz="2000" b="0" dirty="0" err="1">
                <a:latin typeface="Ebrima" panose="02000000000000000000" pitchFamily="2" charset="0"/>
                <a:ea typeface="Ebrima" panose="02000000000000000000" pitchFamily="2" charset="0"/>
                <a:cs typeface="Ebrima" panose="02000000000000000000" pitchFamily="2" charset="0"/>
              </a:rPr>
              <a:t>sigreturn</a:t>
            </a:r>
            <a:r>
              <a:rPr lang="zh-CN" altLang="en-US" sz="2000" b="0" dirty="0">
                <a:latin typeface="Ebrima" panose="02000000000000000000" pitchFamily="2" charset="0"/>
                <a:ea typeface="Ebrima" panose="02000000000000000000" pitchFamily="2" charset="0"/>
                <a:cs typeface="Ebrima" panose="02000000000000000000" pitchFamily="2" charset="0"/>
              </a:rPr>
              <a:t>系统调用</a:t>
            </a:r>
            <a:r>
              <a:rPr lang="en-US" altLang="zh-CN" sz="2000" b="0" dirty="0">
                <a:latin typeface="Ebrima" panose="02000000000000000000" pitchFamily="2" charset="0"/>
                <a:ea typeface="Ebrima" panose="02000000000000000000" pitchFamily="2" charset="0"/>
                <a:cs typeface="Ebrima" panose="02000000000000000000" pitchFamily="2" charset="0"/>
              </a:rPr>
              <a:t>8</a:t>
            </a:r>
            <a:r>
              <a:rPr lang="zh-CN" altLang="en-US" sz="2000" b="0" dirty="0">
                <a:latin typeface="Ebrima" panose="02000000000000000000" pitchFamily="2" charset="0"/>
                <a:ea typeface="Ebrima" panose="02000000000000000000" pitchFamily="2" charset="0"/>
                <a:cs typeface="Ebrima" panose="02000000000000000000" pitchFamily="2" charset="0"/>
              </a:rPr>
              <a:t>字节</a:t>
            </a:r>
            <a:r>
              <a:rPr lang="zh-CN" altLang="en-US" sz="2000" b="0" dirty="0" smtClean="0">
                <a:latin typeface="Ebrima" panose="02000000000000000000" pitchFamily="2" charset="0"/>
                <a:ea typeface="Ebrima" panose="02000000000000000000" pitchFamily="2" charset="0"/>
                <a:cs typeface="Ebrima" panose="02000000000000000000" pitchFamily="2" charset="0"/>
              </a:rPr>
              <a:t>代码，现在只起标志作用</a:t>
            </a:r>
            <a:endParaRPr lang="en-US" altLang="zh-CN" sz="2000"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zh-CN" altLang="en-US" sz="1600" b="0" dirty="0">
              <a:latin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4062990887"/>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中科大嵌入式系统实验室主题">
  <a:themeElements>
    <a:clrScheme name="">
      <a:dk1>
        <a:srgbClr val="800080"/>
      </a:dk1>
      <a:lt1>
        <a:srgbClr val="FFFFFF"/>
      </a:lt1>
      <a:dk2>
        <a:srgbClr val="800080"/>
      </a:dk2>
      <a:lt2>
        <a:srgbClr val="E7E7E7"/>
      </a:lt2>
      <a:accent1>
        <a:srgbClr val="DDDDDD"/>
      </a:accent1>
      <a:accent2>
        <a:srgbClr val="000099"/>
      </a:accent2>
      <a:accent3>
        <a:srgbClr val="FFFFFF"/>
      </a:accent3>
      <a:accent4>
        <a:srgbClr val="6C006C"/>
      </a:accent4>
      <a:accent5>
        <a:srgbClr val="EBEBEB"/>
      </a:accent5>
      <a:accent6>
        <a:srgbClr val="00008A"/>
      </a:accent6>
      <a:hlink>
        <a:srgbClr val="990000"/>
      </a:hlink>
      <a:folHlink>
        <a:srgbClr val="FFFFFF"/>
      </a:folHlink>
    </a:clrScheme>
    <a:fontScheme name="外部报告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外部报告模板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外部报告模板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外部报告模板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外部报告模板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外部报告模板 5">
        <a:dk1>
          <a:srgbClr val="800080"/>
        </a:dk1>
        <a:lt1>
          <a:srgbClr val="FFFFFF"/>
        </a:lt1>
        <a:dk2>
          <a:srgbClr val="800080"/>
        </a:dk2>
        <a:lt2>
          <a:srgbClr val="E7E7E7"/>
        </a:lt2>
        <a:accent1>
          <a:srgbClr val="E7E7E7"/>
        </a:accent1>
        <a:accent2>
          <a:srgbClr val="33CC33"/>
        </a:accent2>
        <a:accent3>
          <a:srgbClr val="FFFFFF"/>
        </a:accent3>
        <a:accent4>
          <a:srgbClr val="6C006C"/>
        </a:accent4>
        <a:accent5>
          <a:srgbClr val="F1F1F1"/>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中科大嵌入式系统实验室主题" id="{715FBAA3-E3C5-4A90-A8FF-490415B11100}" vid="{72659E39-443A-42B4-9840-189D3C93135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中科大嵌入式系统实验室主题</Template>
  <TotalTime>854</TotalTime>
  <Words>1074</Words>
  <Application>Microsoft Office PowerPoint</Application>
  <PresentationFormat>全屏显示(4:3)</PresentationFormat>
  <Paragraphs>393</Paragraphs>
  <Slides>30</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黑体</vt:lpstr>
      <vt:lpstr>楷体_GB2312</vt:lpstr>
      <vt:lpstr>宋体</vt:lpstr>
      <vt:lpstr>微软雅黑</vt:lpstr>
      <vt:lpstr>幼圆</vt:lpstr>
      <vt:lpstr>Arial</vt:lpstr>
      <vt:lpstr>Calibri</vt:lpstr>
      <vt:lpstr>Ebrima</vt:lpstr>
      <vt:lpstr>Times New Roman</vt:lpstr>
      <vt:lpstr>Wingdings</vt:lpstr>
      <vt:lpstr>中科大嵌入式系统实验室主题</vt:lpstr>
      <vt:lpstr>捕获信号</vt:lpstr>
      <vt:lpstr>信号处理流程</vt:lpstr>
      <vt:lpstr>信号处理流程</vt:lpstr>
      <vt:lpstr>怎样进入信号处理程序</vt:lpstr>
      <vt:lpstr>pt_regs数据结构</vt:lpstr>
      <vt:lpstr>怎样进入信号处理程序</vt:lpstr>
      <vt:lpstr>怎样返回到正常程序执行流程</vt:lpstr>
      <vt:lpstr>怎样返回到正常程序执行流程</vt:lpstr>
      <vt:lpstr>普通信号的帧结构</vt:lpstr>
      <vt:lpstr>普通信号的帧结构</vt:lpstr>
      <vt:lpstr>普通信号的帧结构</vt:lpstr>
      <vt:lpstr>handle_signal -&gt; ia32_setup_frame</vt:lpstr>
      <vt:lpstr>ia32_setup_frame -&gt; get_sigframe</vt:lpstr>
      <vt:lpstr>ia32_setup_frame -&gt; get_sigframe</vt:lpstr>
      <vt:lpstr>ia32_setup_frame -&gt; get_sigframe</vt:lpstr>
      <vt:lpstr>handle_signal -&gt; ia32_setup_frame</vt:lpstr>
      <vt:lpstr>ia32_setup_frame -&gt; ia32_setup_sigcontext</vt:lpstr>
      <vt:lpstr>ia32_setup_frame -&gt; ia32_setup_sigcontext</vt:lpstr>
      <vt:lpstr>handle_signal -&gt; ia32_setup_frame</vt:lpstr>
      <vt:lpstr>handle_signal -&gt; ia32_setup_frame</vt:lpstr>
      <vt:lpstr>handle_signal -&gt; ia32_setup_frame</vt:lpstr>
      <vt:lpstr>handle_signal</vt:lpstr>
      <vt:lpstr>信号处理函数</vt:lpstr>
      <vt:lpstr>sys_sigreturn</vt:lpstr>
      <vt:lpstr>sys_sigreturn</vt:lpstr>
      <vt:lpstr>sys_sigreturn</vt:lpstr>
      <vt:lpstr>sys_sigreturn</vt:lpstr>
      <vt:lpstr>sys_sigreturn-&gt;restore_sigcontext</vt:lpstr>
      <vt:lpstr>sys_sigreturn-&gt;restore_sigcontext</vt:lpstr>
      <vt:lpstr>PowerPoint 演示文稿</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捕获信号</dc:title>
  <dc:creator>马翔</dc:creator>
  <cp:lastModifiedBy>马翔</cp:lastModifiedBy>
  <cp:revision>183</cp:revision>
  <dcterms:created xsi:type="dcterms:W3CDTF">2013-11-06T14:25:05Z</dcterms:created>
  <dcterms:modified xsi:type="dcterms:W3CDTF">2013-11-07T15:02:30Z</dcterms:modified>
</cp:coreProperties>
</file>