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58" r:id="rId10"/>
    <p:sldId id="259" r:id="rId11"/>
    <p:sldId id="267" r:id="rId12"/>
    <p:sldId id="268" r:id="rId13"/>
    <p:sldId id="26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1FB1-40BB-40A3-9173-074A275E98B0}" type="datetimeFigureOut">
              <a:rPr lang="zh-CN" altLang="en-US" smtClean="0"/>
              <a:t>2013/10/25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13D-A3DB-4A80-90A8-AD69F293A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0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13D-A3DB-4A80-90A8-AD69F293AC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5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6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350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2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zh-CN" altLang="en-US" sz="2400"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18150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1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</p:spTree>
    <p:extLst>
      <p:ext uri="{BB962C8B-B14F-4D97-AF65-F5344CB8AC3E}">
        <p14:creationId xmlns:p14="http://schemas.microsoft.com/office/powerpoint/2010/main" val="2980429094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0464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9" y="261938"/>
            <a:ext cx="2033587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1757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5802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547677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4" y="1341438"/>
            <a:ext cx="3851275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9329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7042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223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34745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360636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830182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762000" y="9144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1800" b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261940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1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350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1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350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2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3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100" b="1"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1800" b="1"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1500" b="1"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1500" b="1"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allellabs.com/2010/12/04/why-should-we-be-care-of-volatile-keyword-in-multithreaded-applicatio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5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概述与原子操作</a:t>
            </a:r>
            <a:endParaRPr lang="zh-CN" altLang="en-US" sz="5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9830" y="3631475"/>
            <a:ext cx="6894421" cy="1166948"/>
          </a:xfrm>
        </p:spPr>
        <p:txBody>
          <a:bodyPr/>
          <a:lstStyle/>
          <a:p>
            <a:pPr algn="l"/>
            <a:r>
              <a:rPr lang="en-US" altLang="zh-CN" dirty="0" smtClean="0"/>
              <a:t>	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学号：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SA13011099</a:t>
            </a:r>
          </a:p>
          <a:p>
            <a:pPr algn="l"/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		  	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姓名：马翔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1003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755650" y="1180013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使用指令：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gcc</a:t>
            </a:r>
            <a:r>
              <a:rPr lang="en-US" altLang="zh-CN" sz="2400" dirty="0" smtClean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–g –o Test </a:t>
            </a:r>
            <a:r>
              <a:rPr lang="en-US" altLang="zh-CN" sz="2400" dirty="0" err="1" smtClean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Test.c</a:t>
            </a:r>
            <a:r>
              <a:rPr lang="en-US" altLang="zh-CN" sz="2400" dirty="0" smtClean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–</a:t>
            </a:r>
            <a:r>
              <a:rPr lang="en-US" altLang="zh-CN" sz="2400" dirty="0" err="1" smtClean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lpthread</a:t>
            </a:r>
            <a:r>
              <a:rPr lang="en-US" altLang="zh-CN" sz="2400" dirty="0" smtClean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来进行编译链接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2166583"/>
            <a:ext cx="3450590" cy="42990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93784" y="3213463"/>
            <a:ext cx="3213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在</a:t>
            </a:r>
            <a:r>
              <a:rPr lang="en-US" altLang="zh-CN" sz="2400" dirty="0" err="1" smtClean="0">
                <a:solidFill>
                  <a:schemeClr val="bg2">
                    <a:lumMod val="10000"/>
                  </a:schemeClr>
                </a:solidFill>
              </a:rPr>
              <a:t>Vmware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中，把处理器个数以及每个处理器的核心数全部设为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，既单核单处理器。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239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1" y="1294628"/>
            <a:ext cx="4634955" cy="504230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40673" y="3248297"/>
            <a:ext cx="3152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执行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次，只有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次结果正确（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200000000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944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144" y="1210810"/>
            <a:ext cx="7856537" cy="4895850"/>
          </a:xfrm>
        </p:spPr>
        <p:txBody>
          <a:bodyPr/>
          <a:lstStyle/>
          <a:p>
            <a:r>
              <a:rPr lang="zh-CN" altLang="en-US" sz="2400" dirty="0" smtClean="0"/>
              <a:t>为什么会出错呢？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r>
              <a:rPr lang="zh-CN" altLang="en-US" sz="2400" b="0" dirty="0" smtClean="0"/>
              <a:t>因为对于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 ++</a:t>
            </a:r>
            <a:r>
              <a:rPr lang="zh-CN" altLang="en-US" sz="2400" b="0" dirty="0" smtClean="0"/>
              <a:t>，编译器在把它翻译为汇编语句后，一般是如下三条语句：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 smtClean="0"/>
              <a:t>1</a:t>
            </a:r>
            <a:r>
              <a:rPr lang="zh-CN" altLang="en-US" sz="2400" b="0" dirty="0" smtClean="0"/>
              <a:t>）读取内存上的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</a:t>
            </a:r>
            <a:r>
              <a:rPr lang="zh-CN" altLang="en-US" sz="2400" b="0" dirty="0" smtClean="0"/>
              <a:t>的值至一个寄存器里，如</a:t>
            </a:r>
            <a:r>
              <a:rPr lang="en-US" altLang="zh-CN" sz="2400" b="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eax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 smtClean="0"/>
              <a:t>2</a:t>
            </a:r>
            <a:r>
              <a:rPr lang="zh-CN" altLang="en-US" sz="2400" b="0" dirty="0" smtClean="0"/>
              <a:t>）把寄存器</a:t>
            </a:r>
            <a:r>
              <a:rPr lang="en-US" altLang="zh-CN" sz="2400" b="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eax</a:t>
            </a:r>
            <a:r>
              <a:rPr lang="zh-CN" altLang="en-US" sz="2400" b="0" dirty="0" smtClean="0"/>
              <a:t>的值加</a:t>
            </a:r>
            <a:r>
              <a:rPr lang="en-US" altLang="zh-CN" sz="2400" b="0" dirty="0" smtClean="0"/>
              <a:t>1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 smtClean="0"/>
              <a:t>3</a:t>
            </a:r>
            <a:r>
              <a:rPr lang="zh-CN" altLang="en-US" sz="2400" b="0" dirty="0" smtClean="0"/>
              <a:t>）把</a:t>
            </a:r>
            <a:r>
              <a:rPr lang="en-US" altLang="zh-CN" sz="2400" b="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eax</a:t>
            </a:r>
            <a:r>
              <a:rPr lang="zh-CN" altLang="en-US" sz="2400" b="0" dirty="0" smtClean="0"/>
              <a:t>的值写回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</a:t>
            </a:r>
            <a:r>
              <a:rPr lang="zh-CN" altLang="en-US" sz="2400" b="0" dirty="0" smtClean="0"/>
              <a:t>对应的内存单元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 smtClean="0"/>
              <a:t>	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比如两个线程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、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，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初始为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，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先执行，当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刚刚执行到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时，因各种原因，切换到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执行，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执行完了，此时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counter=1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，然后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继续执行，因为存放在</a:t>
            </a:r>
            <a:r>
              <a:rPr lang="en-US" altLang="zh-CN" sz="2400" b="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eax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中的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的值此时已经是一个脏数据了，但是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还继续用，所以当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执行完之后，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的值仍为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zh-CN" altLang="en-US" sz="2400" b="0" dirty="0" smtClean="0">
                <a:latin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zh-CN" altLang="en-US" sz="2400" b="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09137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398598" y="1193952"/>
            <a:ext cx="689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使用 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gdb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反汇编 </a:t>
            </a:r>
            <a:r>
              <a:rPr lang="en-US" altLang="zh-CN" sz="2400" dirty="0" err="1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my_thread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函数，得到以下结果：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3" y="1751416"/>
            <a:ext cx="6345606" cy="400245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686" y="5943597"/>
            <a:ext cx="3429000" cy="4572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 bwMode="auto">
          <a:xfrm>
            <a:off x="5665234" y="3547117"/>
            <a:ext cx="1517613" cy="357051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56721" y="3468682"/>
            <a:ext cx="1987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 ++;</a:t>
            </a:r>
            <a:endParaRPr lang="zh-CN" altLang="en-US" sz="2400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8541" y="5818254"/>
            <a:ext cx="2388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可以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使用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print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指令查看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的地址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38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28" y="1724503"/>
            <a:ext cx="5288098" cy="364618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55651" y="1187125"/>
            <a:ext cx="719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修改</a:t>
            </a:r>
            <a:r>
              <a:rPr lang="en-US" altLang="zh-CN" sz="2400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my_thread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，使其形式类似于</a:t>
            </a:r>
            <a:r>
              <a:rPr lang="en-US" altLang="zh-CN" sz="2400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atomic_add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的实现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2126" y="2947429"/>
            <a:ext cx="2246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注意，此时运行环境仍未单核单处理器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04531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1" y="1322525"/>
            <a:ext cx="4859185" cy="5113109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974080" y="2978332"/>
            <a:ext cx="271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采用内核的实现方法后，这次，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次执行全部正确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16181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62" y="1689786"/>
            <a:ext cx="6228624" cy="316843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5677988" y="3045678"/>
            <a:ext cx="1489166" cy="2438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735" y="2906234"/>
            <a:ext cx="1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counter ++</a:t>
            </a:r>
            <a:endParaRPr lang="zh-CN" altLang="en-US" sz="2400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4062" y="1219954"/>
            <a:ext cx="817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</a:rPr>
              <a:t>使用</a:t>
            </a:r>
            <a:r>
              <a:rPr lang="en-US" altLang="zh-CN" sz="2000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gdb</a:t>
            </a:r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</a:rPr>
              <a:t>反汇编，结果如下：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062" y="4997661"/>
            <a:ext cx="76132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</a:rPr>
              <a:t>这样，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</a:rPr>
              <a:t>条汇编指令就变为了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</a:rPr>
              <a:t>条，并且对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</a:rPr>
              <a:t>counter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</a:rPr>
              <a:t>的引用都是直接访问的内存，而不是寄存器，这样无论线程之间怎样交替执行（单核单处理器），结果都正确。注意，对中断的响应总是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</a:rPr>
              <a:t>在一条指令的执行末尾。</a:t>
            </a:r>
            <a:endParaRPr lang="zh-CN" alt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54342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4" y="1341438"/>
            <a:ext cx="7856537" cy="452528"/>
          </a:xfrm>
        </p:spPr>
        <p:txBody>
          <a:bodyPr/>
          <a:lstStyle/>
          <a:p>
            <a:r>
              <a:rPr lang="zh-CN" altLang="en-US" sz="2400" dirty="0" smtClean="0"/>
              <a:t>对于多核多处理器，不修改程序，会有什么结果？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zh-CN" altLang="en-US" sz="2400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298177"/>
            <a:ext cx="5182549" cy="16302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0112" y="4432660"/>
            <a:ext cx="3518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修改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</a:rPr>
              <a:t>Vmware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配置，配置成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处理器，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</a:rPr>
              <a:t>核心。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863849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1" y="1311229"/>
            <a:ext cx="4591412" cy="498124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547361" y="1942012"/>
            <a:ext cx="3267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次执行全部错误，并且错的惨不忍睹。可见，当我们的两个线程真正的并行执行后，如果对同一地址内存写操作不加约束的话，则会产生写冲突，导致写的数据出现错误，结果就是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后果很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严重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~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06898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55650" y="1187125"/>
            <a:ext cx="777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修改</a:t>
            </a:r>
            <a:r>
              <a:rPr lang="en-US" altLang="zh-CN" sz="2400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my_thread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，使其形式类似于</a:t>
            </a:r>
            <a:r>
              <a:rPr lang="en-US" altLang="zh-CN" sz="2400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atomic_add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的</a:t>
            </a:r>
            <a:r>
              <a:rPr lang="en-US" altLang="zh-CN" sz="2400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smp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实现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924688"/>
            <a:ext cx="6118195" cy="36400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73845" y="3744732"/>
            <a:ext cx="203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加了一个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lock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！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2557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概念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/>
              <a:t>竞争条件：当多个进程</a:t>
            </a:r>
            <a:r>
              <a:rPr lang="en-US" altLang="zh-CN" sz="2800" b="0" dirty="0" smtClean="0"/>
              <a:t>/</a:t>
            </a:r>
            <a:r>
              <a:rPr lang="zh-CN" altLang="en-US" sz="2800" b="0" dirty="0" smtClean="0"/>
              <a:t>线程都企图对共享数据进行某种处理，而最后的结果又取决于进程</a:t>
            </a:r>
            <a:r>
              <a:rPr lang="en-US" altLang="zh-CN" sz="2800" b="0" dirty="0" smtClean="0"/>
              <a:t>/</a:t>
            </a:r>
            <a:r>
              <a:rPr lang="zh-CN" altLang="en-US" sz="2800" b="0" dirty="0" smtClean="0"/>
              <a:t>线程运行的顺序的情况。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临界区：每个</a:t>
            </a:r>
            <a:r>
              <a:rPr lang="zh-CN" altLang="en-US" sz="2800" b="0" dirty="0"/>
              <a:t>进程中访问临界资源的那段代码称为临界区（</a:t>
            </a:r>
            <a:r>
              <a:rPr lang="en-US" altLang="zh-CN" sz="2800" b="0" dirty="0"/>
              <a:t>Critical Section</a:t>
            </a:r>
            <a:r>
              <a:rPr lang="zh-CN" altLang="en-US" sz="2800" b="0" dirty="0"/>
              <a:t>）（临界资源是一次仅允许一个进程使用的共享资源）。每次只准许一个进程进入临界区，进入后不允许其他进程进入。不论是硬件临界资源，还是软件临界资源，多个进程必须互斥地对它进行访问。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2267452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385661"/>
            <a:ext cx="4626247" cy="5055827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0" y="236538"/>
            <a:ext cx="8137525" cy="649287"/>
          </a:xfrm>
        </p:spPr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5610044" y="2873828"/>
            <a:ext cx="3283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次执行结果全部正确！不过代价就是执行速度会明显变慢，这就是因为加上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lock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</a:rPr>
              <a:t>的代价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</a:rPr>
              <a:t>~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60765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关于</a:t>
            </a:r>
            <a:r>
              <a:rPr lang="en-US" altLang="zh-CN" sz="3600" dirty="0" smtClean="0"/>
              <a:t>volatile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参考</a:t>
            </a:r>
            <a:r>
              <a:rPr lang="zh-CN" altLang="en-US" sz="2400" dirty="0" smtClean="0"/>
              <a:t>链接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://www.parallellabs.com/2010/12/04/why-should-we-be-care-of-volatile-keyword-in-multithreaded-applications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2031942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6623" y="3080546"/>
            <a:ext cx="48526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谢谢观看</a:t>
            </a:r>
            <a:r>
              <a:rPr lang="en-US" altLang="zh-CN" sz="7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~~</a:t>
            </a:r>
            <a:endParaRPr lang="zh-CN" altLang="en-US" sz="7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032318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1341438"/>
            <a:ext cx="7856537" cy="4895850"/>
          </a:xfrm>
        </p:spPr>
        <p:txBody>
          <a:bodyPr/>
          <a:lstStyle/>
          <a:p>
            <a:r>
              <a:rPr lang="zh-CN" altLang="en-US" sz="2300" dirty="0" smtClean="0"/>
              <a:t>原子操作：</a:t>
            </a:r>
            <a:r>
              <a:rPr lang="zh-CN" altLang="en-US" sz="2300" b="0" dirty="0" smtClean="0"/>
              <a:t>这些是最简单的锁操作。它们保证简单的操作，诸如计数器加</a:t>
            </a:r>
            <a:r>
              <a:rPr lang="en-US" altLang="zh-CN" sz="2300" b="0" dirty="0" smtClean="0"/>
              <a:t>1</a:t>
            </a:r>
            <a:r>
              <a:rPr lang="zh-CN" altLang="en-US" sz="2300" b="0" dirty="0" smtClean="0"/>
              <a:t>之类，可以不中断的原子执行。</a:t>
            </a:r>
            <a:endParaRPr lang="en-US" altLang="zh-CN" sz="2300" b="0" dirty="0" smtClean="0"/>
          </a:p>
          <a:p>
            <a:r>
              <a:rPr lang="zh-CN" altLang="en-US" sz="2300" dirty="0" smtClean="0"/>
              <a:t>自旋锁：</a:t>
            </a:r>
            <a:r>
              <a:rPr lang="zh-CN" altLang="en-US" sz="2300" b="0" dirty="0" smtClean="0"/>
              <a:t>这些是最常用的锁选项。它们用于短期保护某段代码，以防止其他处理器的访问。在内核等待自旋锁释放时，会重复检查是否能获取锁，而不会进入睡眠状态。</a:t>
            </a:r>
            <a:endParaRPr lang="en-US" altLang="zh-CN" sz="2300" b="0" dirty="0" smtClean="0"/>
          </a:p>
          <a:p>
            <a:r>
              <a:rPr lang="zh-CN" altLang="en-US" sz="2300" dirty="0" smtClean="0"/>
              <a:t>信号量：</a:t>
            </a:r>
            <a:r>
              <a:rPr lang="zh-CN" altLang="en-US" sz="2300" b="0" dirty="0" smtClean="0"/>
              <a:t>这些是用经典方法实现的。在等待信号量释放时，内核进入睡眠状态，直至被唤醒。唤醒后，内核才重新尝试获取信号量。互斥量是信号量的特例，互斥量保护的临界区，每次只能由一个用户进入。</a:t>
            </a:r>
            <a:endParaRPr lang="en-US" altLang="zh-CN" sz="2300" b="0" dirty="0" smtClean="0"/>
          </a:p>
          <a:p>
            <a:r>
              <a:rPr lang="zh-CN" altLang="en-US" sz="2300" dirty="0" smtClean="0"/>
              <a:t>读者</a:t>
            </a:r>
            <a:r>
              <a:rPr lang="en-US" altLang="zh-CN" sz="2300" dirty="0" smtClean="0"/>
              <a:t>/</a:t>
            </a:r>
            <a:r>
              <a:rPr lang="zh-CN" altLang="en-US" sz="2300" dirty="0" smtClean="0"/>
              <a:t>写者锁：</a:t>
            </a:r>
            <a:r>
              <a:rPr lang="zh-CN" altLang="en-US" sz="2300" b="0" dirty="0" smtClean="0"/>
              <a:t>这些锁会区分对数据结构的两种不同类型的访问。任意数目的处理器都可以对数据结构进行并发的读访问，但是只有一个处理器能够进行写访问。并且，在进行写访问时，读访问是无法进行的。</a:t>
            </a:r>
            <a:endParaRPr lang="zh-CN" altLang="en-US" sz="2300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内核锁机制</a:t>
            </a:r>
          </a:p>
        </p:txBody>
      </p:sp>
    </p:spTree>
    <p:extLst>
      <p:ext uri="{BB962C8B-B14F-4D97-AF65-F5344CB8AC3E}">
        <p14:creationId xmlns:p14="http://schemas.microsoft.com/office/powerpoint/2010/main" val="36354355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/>
              <a:t>内核定义了</a:t>
            </a:r>
            <a:r>
              <a:rPr lang="en-US" altLang="zh-CN" sz="2800" b="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atomic_t</a:t>
            </a:r>
            <a:r>
              <a:rPr lang="zh-CN" altLang="en-US" sz="2800" b="0" dirty="0" smtClean="0"/>
              <a:t>数据类型</a:t>
            </a:r>
            <a:endParaRPr lang="en-US" altLang="zh-CN" sz="2800" b="0" dirty="0" smtClean="0"/>
          </a:p>
          <a:p>
            <a:pPr marL="0" indent="0">
              <a:buNone/>
            </a:pP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typedef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struct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{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volatile 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counter;</a:t>
            </a: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} 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atomic_t</a:t>
            </a: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</a:t>
            </a:r>
          </a:p>
          <a:p>
            <a:pPr marL="0" indent="0">
              <a:buNone/>
            </a:pPr>
            <a:endParaRPr lang="en-US" altLang="zh-CN" sz="2800" b="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之所以把</a:t>
            </a:r>
            <a:r>
              <a:rPr lang="en-US" altLang="zh-CN" sz="2800" b="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zh-CN" altLang="en-US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类型定义成结构体是因为：</a:t>
            </a:r>
            <a:endParaRPr lang="en-US" altLang="zh-CN" sz="2800" b="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800" b="0" dirty="0">
                <a:latin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altLang="zh-CN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zh-CN" altLang="en-US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与</a:t>
            </a:r>
            <a:r>
              <a:rPr lang="zh-CN" altLang="en-US" sz="2800" b="0" dirty="0">
                <a:latin typeface="Ebrima" panose="02000000000000000000" pitchFamily="2" charset="0"/>
                <a:cs typeface="Ebrima" panose="02000000000000000000" pitchFamily="2" charset="0"/>
              </a:rPr>
              <a:t>普通的</a:t>
            </a:r>
            <a:r>
              <a:rPr lang="en-US" altLang="zh-CN" sz="2800" b="0" dirty="0" err="1">
                <a:latin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zh-CN" altLang="en-US" sz="2800" b="0" dirty="0">
                <a:latin typeface="Ebrima" panose="02000000000000000000" pitchFamily="2" charset="0"/>
                <a:cs typeface="Ebrima" panose="02000000000000000000" pitchFamily="2" charset="0"/>
              </a:rPr>
              <a:t>类型区分</a:t>
            </a:r>
            <a:r>
              <a:rPr lang="zh-CN" altLang="en-US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开，防止</a:t>
            </a:r>
            <a:r>
              <a:rPr lang="zh-CN" altLang="en-US" sz="2800" b="0" dirty="0">
                <a:latin typeface="Ebrima" panose="02000000000000000000" pitchFamily="2" charset="0"/>
                <a:cs typeface="Ebrima" panose="02000000000000000000" pitchFamily="2" charset="0"/>
              </a:rPr>
              <a:t>程序员直接赋值给</a:t>
            </a:r>
            <a:r>
              <a:rPr lang="en-US" altLang="zh-CN" sz="2800" b="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zh-CN" altLang="en-US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或者直接</a:t>
            </a:r>
            <a:r>
              <a:rPr lang="zh-CN" altLang="en-US" sz="2800" b="0" dirty="0">
                <a:latin typeface="Ebrima" panose="02000000000000000000" pitchFamily="2" charset="0"/>
                <a:cs typeface="Ebrima" panose="02000000000000000000" pitchFamily="2" charset="0"/>
              </a:rPr>
              <a:t>当</a:t>
            </a:r>
            <a:r>
              <a:rPr lang="en-US" altLang="zh-CN" sz="2800" b="0" dirty="0" err="1">
                <a:latin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zh-CN" altLang="en-US" sz="2800" b="0" dirty="0">
                <a:latin typeface="Ebrima" panose="02000000000000000000" pitchFamily="2" charset="0"/>
                <a:cs typeface="Ebrima" panose="02000000000000000000" pitchFamily="2" charset="0"/>
              </a:rPr>
              <a:t>参与其他运算</a:t>
            </a:r>
            <a:r>
              <a:rPr lang="zh-CN" altLang="en-US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等。</a:t>
            </a:r>
            <a:endParaRPr lang="zh-CN" altLang="en-US" sz="2800" b="0" dirty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800" b="0" dirty="0">
                <a:latin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en-US" altLang="zh-CN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zh-CN" altLang="en-US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方便</a:t>
            </a:r>
            <a:r>
              <a:rPr lang="zh-CN" altLang="en-US" sz="2800" b="0" dirty="0">
                <a:latin typeface="Ebrima" panose="02000000000000000000" pitchFamily="2" charset="0"/>
                <a:cs typeface="Ebrima" panose="02000000000000000000" pitchFamily="2" charset="0"/>
              </a:rPr>
              <a:t>以后扩展</a:t>
            </a:r>
            <a:r>
              <a:rPr lang="en-US" altLang="zh-CN" sz="2800" b="0" dirty="0">
                <a:latin typeface="Ebrima" panose="02000000000000000000" pitchFamily="2" charset="0"/>
                <a:cs typeface="Ebrima" panose="02000000000000000000" pitchFamily="2" charset="0"/>
              </a:rPr>
              <a:t>,</a:t>
            </a:r>
            <a:r>
              <a:rPr lang="zh-CN" altLang="en-US" sz="2800" b="0" dirty="0">
                <a:latin typeface="Ebrima" panose="02000000000000000000" pitchFamily="2" charset="0"/>
                <a:cs typeface="Ebrima" panose="02000000000000000000" pitchFamily="2" charset="0"/>
              </a:rPr>
              <a:t>结构体里添加成员很</a:t>
            </a:r>
            <a:r>
              <a:rPr lang="zh-CN" altLang="en-US" sz="2800" b="0" dirty="0" smtClean="0">
                <a:latin typeface="Ebrima" panose="02000000000000000000" pitchFamily="2" charset="0"/>
                <a:cs typeface="Ebrima" panose="02000000000000000000" pitchFamily="2" charset="0"/>
              </a:rPr>
              <a:t>方便。</a:t>
            </a:r>
            <a:endParaRPr lang="zh-CN" altLang="en-US" sz="2800" b="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原子操作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9942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/>
              <a:t>针对</a:t>
            </a:r>
            <a:r>
              <a:rPr lang="en-US" altLang="zh-CN" sz="2400" b="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atomic_t</a:t>
            </a:r>
            <a:r>
              <a:rPr lang="zh-CN" altLang="en-US" sz="2400" b="0" dirty="0" smtClean="0"/>
              <a:t>类型，内核定义了一些列的函数来保证能够原子的对</a:t>
            </a:r>
            <a:r>
              <a:rPr lang="en-US" altLang="zh-CN" sz="2400" b="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atomic_t</a:t>
            </a:r>
            <a:r>
              <a:rPr lang="zh-CN" altLang="en-US" sz="2400" b="0" dirty="0" smtClean="0"/>
              <a:t>类型进行加法</a:t>
            </a:r>
            <a:r>
              <a:rPr lang="zh-CN" altLang="en-US" sz="2400" b="0" dirty="0"/>
              <a:t>、</a:t>
            </a:r>
            <a:r>
              <a:rPr lang="zh-CN" altLang="en-US" sz="2400" b="0" dirty="0" smtClean="0"/>
              <a:t>减法、读取、设置等操作。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如加法操作：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static 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inline void 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atomic_add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atomic_t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*v)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{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endParaRPr lang="en-US" altLang="zh-CN" sz="2800" b="0" dirty="0" smtClean="0">
              <a:solidFill>
                <a:schemeClr val="accent6">
                  <a:lumMod val="7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en-US" altLang="zh-CN" sz="2800" b="0" dirty="0" err="1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asm</a:t>
            </a: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volatile(</a:t>
            </a:r>
            <a:r>
              <a:rPr lang="en-US" altLang="zh-CN" sz="2800" b="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LOCK_PREFIX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"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addl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%1,%0"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	 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“+m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 (v-&gt;counter)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	 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"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ir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 (</a:t>
            </a:r>
            <a:r>
              <a:rPr lang="en-US" altLang="zh-CN" sz="28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));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8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}</a:t>
            </a:r>
            <a:endParaRPr lang="zh-CN" altLang="en-US" sz="2800" b="0" dirty="0">
              <a:solidFill>
                <a:schemeClr val="accent6">
                  <a:lumMod val="75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原子操作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98790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对于</a:t>
            </a:r>
            <a:r>
              <a:rPr lang="en-US" altLang="zh-CN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LOCK_PREFIX</a:t>
            </a: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，源码中是如下展示的：</a:t>
            </a:r>
            <a:endParaRPr lang="en-US" altLang="zh-CN" sz="2400" b="0" dirty="0" smtClean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#</a:t>
            </a:r>
            <a:r>
              <a:rPr lang="en-US" altLang="zh-CN" sz="24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ifdef</a:t>
            </a: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CONFIG_SMP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#</a:t>
            </a: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define LOCK_PREFIX \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".section .</a:t>
            </a:r>
            <a:r>
              <a:rPr lang="en-US" altLang="zh-CN" sz="24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smp_locks</a:t>
            </a: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,\"a\"\n"	\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_ASM_ALIGN "\n"			\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_ASM_PTR "661f\n" /* address */	\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".previous\n"			\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"661:\n\</a:t>
            </a:r>
            <a:r>
              <a:rPr lang="en-US" altLang="zh-CN" sz="24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</a:t>
            </a:r>
            <a:r>
              <a:rPr lang="en-US" altLang="zh-CN" sz="2400" b="0" dirty="0" err="1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lock</a:t>
            </a: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 </a:t>
            </a: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</a:t>
            </a:r>
            <a:endParaRPr lang="en-US" altLang="zh-CN" sz="2400" b="0" dirty="0">
              <a:solidFill>
                <a:schemeClr val="accent6">
                  <a:lumMod val="7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#else /* ! CONFIG_SMP */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#</a:t>
            </a: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define LOCK_PREFIX </a:t>
            </a:r>
            <a:r>
              <a:rPr lang="en-US" altLang="zh-CN" sz="2400" b="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""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#</a:t>
            </a:r>
            <a:r>
              <a:rPr lang="en-US" altLang="zh-CN" sz="24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endif</a:t>
            </a:r>
            <a:endParaRPr lang="zh-CN" altLang="en-US" sz="2400" b="0" dirty="0">
              <a:solidFill>
                <a:schemeClr val="accent6">
                  <a:lumMod val="75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原子操作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37332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/>
              <a:t>也就是说，对于多处理器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多核处理器，</a:t>
            </a:r>
            <a:r>
              <a:rPr lang="en-US" altLang="zh-CN" sz="2400" b="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atomic_add</a:t>
            </a:r>
            <a:r>
              <a:rPr lang="zh-CN" altLang="en-US" sz="2400" b="0" dirty="0" smtClean="0"/>
              <a:t>中的汇编指令：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LOCK_PREFIX “</a:t>
            </a:r>
            <a:r>
              <a:rPr lang="en-US" altLang="zh-CN" sz="2400" b="0" dirty="0" err="1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addl</a:t>
            </a: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4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%1,%</a:t>
            </a: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0” 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解释为：</a:t>
            </a: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lock </a:t>
            </a:r>
            <a:r>
              <a:rPr lang="en-US" altLang="zh-CN" sz="2400" b="0" dirty="0" err="1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addl</a:t>
            </a: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%1,%0</a:t>
            </a:r>
          </a:p>
          <a:p>
            <a:pPr marL="0" indent="0">
              <a:buNone/>
            </a:pPr>
            <a:endParaRPr lang="en-US" altLang="zh-CN" sz="2400" b="0" dirty="0" smtClean="0">
              <a:solidFill>
                <a:schemeClr val="accent6">
                  <a:lumMod val="7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对于单处理器</a:t>
            </a:r>
            <a:r>
              <a:rPr lang="en-US" altLang="zh-CN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/</a:t>
            </a: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单核处理器，</a:t>
            </a:r>
            <a:r>
              <a:rPr lang="en-US" altLang="zh-CN" sz="2400" b="0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atomic_add</a:t>
            </a: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中的汇编指令就解释为了 </a:t>
            </a:r>
            <a:r>
              <a:rPr lang="en-US" altLang="zh-CN" sz="2400" b="0" dirty="0" err="1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addl</a:t>
            </a:r>
            <a:r>
              <a:rPr lang="en-US" altLang="zh-CN" sz="24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%1,%0 </a:t>
            </a: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即没有任何前缀。</a:t>
            </a:r>
            <a:endParaRPr lang="en-US" altLang="zh-CN" sz="2400" b="0" dirty="0" smtClean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zh-CN" sz="2400" b="0" dirty="0" smtClean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</a:t>
            </a:r>
            <a:r>
              <a:rPr lang="en-US" altLang="zh-CN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ock</a:t>
            </a: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前缀：当控制单元检测到这个前缀时，就锁定内存总线，直到这条指令执行完成为止。既当加锁的指令执行时，其他处理器不能访问这个内存单元。也就是说，</a:t>
            </a:r>
            <a:r>
              <a:rPr lang="en-US" altLang="zh-CN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lock</a:t>
            </a: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前缀只对</a:t>
            </a:r>
            <a:r>
              <a:rPr lang="en-US" altLang="zh-CN" sz="2400" b="0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smp</a:t>
            </a: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有效。</a:t>
            </a:r>
            <a:endParaRPr lang="en-US" altLang="zh-CN" sz="2400" b="0" dirty="0" smtClean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zh-CN" altLang="en-US" sz="2400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原子操作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06564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1306602"/>
            <a:ext cx="8092259" cy="4763271"/>
          </a:xfrm>
        </p:spPr>
        <p:txBody>
          <a:bodyPr/>
          <a:lstStyle/>
          <a:p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Posix</a:t>
            </a:r>
            <a:r>
              <a:rPr lang="zh-CN" altLang="en-US" sz="2400" dirty="0" smtClean="0"/>
              <a:t>线程库</a:t>
            </a:r>
            <a:endParaRPr lang="en-US" altLang="zh-CN" b="0" dirty="0" smtClean="0">
              <a:solidFill>
                <a:schemeClr val="accent6">
                  <a:lumMod val="7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2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#include &lt;</a:t>
            </a:r>
            <a:r>
              <a:rPr lang="en-US" altLang="zh-CN" sz="2200" b="0" dirty="0" err="1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pthread.h</a:t>
            </a:r>
            <a:r>
              <a:rPr lang="en-US" altLang="zh-CN" sz="22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200" b="0" dirty="0" err="1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sz="22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pthread_create</a:t>
            </a:r>
            <a:r>
              <a:rPr lang="en-US" altLang="zh-CN" sz="22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pthread_t</a:t>
            </a:r>
            <a:r>
              <a:rPr lang="en-US" altLang="zh-CN" sz="22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*thread, </a:t>
            </a:r>
            <a:r>
              <a:rPr lang="en-US" altLang="zh-CN" sz="2200" b="0" dirty="0" err="1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const</a:t>
            </a:r>
            <a:r>
              <a:rPr lang="en-US" altLang="zh-CN" sz="22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pthread_attr_t</a:t>
            </a:r>
            <a:r>
              <a:rPr lang="en-US" altLang="zh-CN" sz="22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*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attr</a:t>
            </a:r>
            <a:r>
              <a:rPr lang="en-US" altLang="zh-CN" sz="22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			void </a:t>
            </a:r>
            <a:r>
              <a:rPr lang="en-US" altLang="zh-CN" sz="22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*(*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start_routine</a:t>
            </a:r>
            <a:r>
              <a:rPr lang="en-US" altLang="zh-CN" sz="22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(void *), void *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arg</a:t>
            </a:r>
            <a:r>
              <a:rPr lang="en-US" altLang="zh-CN" sz="22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);</a:t>
            </a:r>
          </a:p>
          <a:p>
            <a:pPr marL="0" indent="0">
              <a:buNone/>
            </a:pPr>
            <a:r>
              <a:rPr lang="zh-CN" altLang="en-US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若此函数成功返回时，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thread</a:t>
            </a:r>
            <a:r>
              <a:rPr lang="zh-CN" altLang="en-US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指向的内存单元被设置为新创建线程的线程</a:t>
            </a:r>
            <a:r>
              <a:rPr lang="en-US" altLang="zh-CN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ID</a:t>
            </a:r>
            <a:r>
              <a:rPr lang="zh-CN" altLang="en-US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；</a:t>
            </a:r>
            <a:r>
              <a:rPr lang="zh-CN" altLang="en-US" sz="24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新</a:t>
            </a:r>
            <a:r>
              <a:rPr lang="zh-CN" altLang="en-US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创建的线程从</a:t>
            </a:r>
            <a:r>
              <a:rPr lang="en-US" altLang="zh-CN" sz="2400" b="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start_routine</a:t>
            </a:r>
            <a:r>
              <a:rPr lang="zh-CN" altLang="en-US" sz="2400" b="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函数的地址开始运行。</a:t>
            </a:r>
            <a:endParaRPr lang="en-US" altLang="zh-CN" sz="2400" b="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en-US" altLang="zh-CN" sz="24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#include &lt;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pthread.h</a:t>
            </a:r>
            <a:r>
              <a:rPr lang="en-US" altLang="zh-CN" sz="22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200" b="0" dirty="0" err="1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sz="22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pthread_join</a:t>
            </a:r>
            <a:r>
              <a:rPr lang="en-US" altLang="zh-CN" sz="22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pthread_t</a:t>
            </a:r>
            <a:r>
              <a:rPr lang="en-US" altLang="zh-CN" sz="2200" b="0" dirty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thread, void **</a:t>
            </a:r>
            <a:r>
              <a:rPr lang="en-US" altLang="zh-CN" sz="2200" b="0" dirty="0" err="1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retval</a:t>
            </a:r>
            <a:r>
              <a:rPr lang="en-US" altLang="zh-CN" sz="2200" b="0" dirty="0" smtClean="0">
                <a:solidFill>
                  <a:schemeClr val="accent6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);</a:t>
            </a:r>
          </a:p>
          <a:p>
            <a:pPr marL="0" indent="0">
              <a:buNone/>
            </a:pPr>
            <a:r>
              <a:rPr lang="zh-CN" altLang="en-US" sz="2400" b="0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在主线程中调用此函数，则主线程会等待对应的线程终止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en-US" altLang="zh-CN" sz="2400" b="0" dirty="0" smtClean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8533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实验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651" y="1219517"/>
            <a:ext cx="8137525" cy="55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61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科大嵌入式系统实验室主题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中科大嵌入式系统实验室主题" id="{715FBAA3-E3C5-4A90-A8FF-490415B11100}" vid="{72659E39-443A-42B4-9840-189D3C93135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中科大嵌入式系统实验室主题</Template>
  <TotalTime>470</TotalTime>
  <Words>751</Words>
  <Application>Microsoft Office PowerPoint</Application>
  <PresentationFormat>全屏显示(4:3)</PresentationFormat>
  <Paragraphs>102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楷体_GB2312</vt:lpstr>
      <vt:lpstr>宋体</vt:lpstr>
      <vt:lpstr>幼圆</vt:lpstr>
      <vt:lpstr>Arial</vt:lpstr>
      <vt:lpstr>Calibri</vt:lpstr>
      <vt:lpstr>Ebrima</vt:lpstr>
      <vt:lpstr>Times New Roman</vt:lpstr>
      <vt:lpstr>Wingdings</vt:lpstr>
      <vt:lpstr>中科大嵌入式系统实验室主题</vt:lpstr>
      <vt:lpstr>概述与原子操作</vt:lpstr>
      <vt:lpstr>概念</vt:lpstr>
      <vt:lpstr>内核锁机制</vt:lpstr>
      <vt:lpstr>原子操作</vt:lpstr>
      <vt:lpstr>原子操作</vt:lpstr>
      <vt:lpstr>原子操作</vt:lpstr>
      <vt:lpstr>原子操作</vt:lpstr>
      <vt:lpstr>实验1</vt:lpstr>
      <vt:lpstr>实验1</vt:lpstr>
      <vt:lpstr>实验1</vt:lpstr>
      <vt:lpstr>实验1</vt:lpstr>
      <vt:lpstr>实验1</vt:lpstr>
      <vt:lpstr>实验1</vt:lpstr>
      <vt:lpstr>实验2</vt:lpstr>
      <vt:lpstr>实验2</vt:lpstr>
      <vt:lpstr>实验2</vt:lpstr>
      <vt:lpstr>实验3</vt:lpstr>
      <vt:lpstr>实验3</vt:lpstr>
      <vt:lpstr>实验3</vt:lpstr>
      <vt:lpstr>实验3</vt:lpstr>
      <vt:lpstr>关于volatile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马翔</dc:creator>
  <cp:lastModifiedBy>马翔</cp:lastModifiedBy>
  <cp:revision>84</cp:revision>
  <dcterms:created xsi:type="dcterms:W3CDTF">2013-10-24T08:09:39Z</dcterms:created>
  <dcterms:modified xsi:type="dcterms:W3CDTF">2013-10-24T16:19:12Z</dcterms:modified>
</cp:coreProperties>
</file>