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0"/>
  </p:notesMasterIdLst>
  <p:sldIdLst>
    <p:sldId id="256" r:id="rId2"/>
    <p:sldId id="257" r:id="rId3"/>
    <p:sldId id="260" r:id="rId4"/>
    <p:sldId id="261" r:id="rId5"/>
    <p:sldId id="264" r:id="rId6"/>
    <p:sldId id="265" r:id="rId7"/>
    <p:sldId id="258" r:id="rId8"/>
    <p:sldId id="266" r:id="rId9"/>
    <p:sldId id="262" r:id="rId10"/>
    <p:sldId id="263" r:id="rId11"/>
    <p:sldId id="267" r:id="rId12"/>
    <p:sldId id="259" r:id="rId13"/>
    <p:sldId id="268" r:id="rId14"/>
    <p:sldId id="269" r:id="rId15"/>
    <p:sldId id="270" r:id="rId16"/>
    <p:sldId id="271" r:id="rId17"/>
    <p:sldId id="272" r:id="rId18"/>
    <p:sldId id="27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6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2274A-5F8A-4D9B-BBDF-577D60855AF2}" type="datetimeFigureOut">
              <a:rPr lang="zh-CN" altLang="en-US" smtClean="0"/>
              <a:t>2013/10/10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16BC7A-90D6-4D0D-B405-283135A6EBB0}" type="slidenum">
              <a:rPr lang="zh-CN" altLang="en-US" smtClean="0"/>
              <a:t>‹#›</a:t>
            </a:fld>
            <a:endParaRPr lang="zh-CN" altLang="en-US"/>
          </a:p>
        </p:txBody>
      </p:sp>
    </p:spTree>
    <p:extLst>
      <p:ext uri="{BB962C8B-B14F-4D97-AF65-F5344CB8AC3E}">
        <p14:creationId xmlns:p14="http://schemas.microsoft.com/office/powerpoint/2010/main" val="1130344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16BC7A-90D6-4D0D-B405-283135A6EBB0}" type="slidenum">
              <a:rPr lang="zh-CN" altLang="en-US" smtClean="0"/>
              <a:t>12</a:t>
            </a:fld>
            <a:endParaRPr lang="zh-CN" altLang="en-US"/>
          </a:p>
        </p:txBody>
      </p:sp>
    </p:spTree>
    <p:extLst>
      <p:ext uri="{BB962C8B-B14F-4D97-AF65-F5344CB8AC3E}">
        <p14:creationId xmlns:p14="http://schemas.microsoft.com/office/powerpoint/2010/main" val="1421643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050" name="Group 2"/>
          <p:cNvGrpSpPr>
            <a:grpSpLocks/>
          </p:cNvGrpSpPr>
          <p:nvPr/>
        </p:nvGrpSpPr>
        <p:grpSpPr bwMode="auto">
          <a:xfrm>
            <a:off x="34925" y="2349500"/>
            <a:ext cx="9074150" cy="279400"/>
            <a:chOff x="0" y="0"/>
            <a:chExt cx="4965" cy="176"/>
          </a:xfrm>
        </p:grpSpPr>
        <p:pic>
          <p:nvPicPr>
            <p:cNvPr id="2051" name="Lin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965"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Text Box 4"/>
            <p:cNvSpPr txBox="1">
              <a:spLocks noChangeArrowheads="1"/>
            </p:cNvSpPr>
            <p:nvPr/>
          </p:nvSpPr>
          <p:spPr bwMode="auto">
            <a:xfrm>
              <a:off x="72" y="86"/>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b="0"/>
            </a:p>
          </p:txBody>
        </p:sp>
      </p:grpSp>
      <p:sp>
        <p:nvSpPr>
          <p:cNvPr id="2053" name="Rectangle 5"/>
          <p:cNvSpPr>
            <a:spLocks noChangeArrowheads="1"/>
          </p:cNvSpPr>
          <p:nvPr/>
        </p:nvSpPr>
        <p:spPr bwMode="auto">
          <a:xfrm>
            <a:off x="1739900" y="2708275"/>
            <a:ext cx="6553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p:txBody>
      </p:sp>
      <p:sp>
        <p:nvSpPr>
          <p:cNvPr id="2054" name="Rectangle 6"/>
          <p:cNvSpPr>
            <a:spLocks noChangeArrowheads="1"/>
          </p:cNvSpPr>
          <p:nvPr/>
        </p:nvSpPr>
        <p:spPr bwMode="auto">
          <a:xfrm>
            <a:off x="760413" y="2209800"/>
            <a:ext cx="77724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90000"/>
              </a:lnSpc>
            </a:pPr>
            <a:endParaRPr lang="zh-CN" sz="3200">
              <a:latin typeface="Times New Roman" pitchFamily="18" charset="0"/>
              <a:ea typeface="楷体_GB2312" pitchFamily="1" charset="-122"/>
            </a:endParaRPr>
          </a:p>
        </p:txBody>
      </p:sp>
      <p:pic>
        <p:nvPicPr>
          <p:cNvPr id="2055" name="Picture 7" descr="logo_with_title_horizon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400" y="5518150"/>
            <a:ext cx="4751388" cy="108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6" name="Rectangle 8"/>
          <p:cNvSpPr>
            <a:spLocks noGrp="1" noChangeArrowheads="1"/>
          </p:cNvSpPr>
          <p:nvPr>
            <p:ph type="ctrTitle"/>
          </p:nvPr>
        </p:nvSpPr>
        <p:spPr>
          <a:xfrm>
            <a:off x="539750" y="1412875"/>
            <a:ext cx="8064500" cy="89535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lvl1pPr>
          </a:lstStyle>
          <a:p>
            <a:pPr lvl="0"/>
            <a:r>
              <a:rPr lang="zh-CN" altLang="en-US" noProof="0" smtClean="0"/>
              <a:t>单击此处编辑母版标题样式</a:t>
            </a:r>
            <a:endParaRPr lang="zh-CN" noProof="0" smtClean="0"/>
          </a:p>
        </p:txBody>
      </p:sp>
      <p:sp>
        <p:nvSpPr>
          <p:cNvPr id="2057" name="Rectangle 9"/>
          <p:cNvSpPr>
            <a:spLocks noGrp="1" noChangeArrowheads="1"/>
          </p:cNvSpPr>
          <p:nvPr>
            <p:ph type="subTitle" idx="1"/>
          </p:nvPr>
        </p:nvSpPr>
        <p:spPr>
          <a:xfrm>
            <a:off x="1981200" y="2709863"/>
            <a:ext cx="6624638" cy="175260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r">
              <a:buFont typeface="Wingdings" pitchFamily="2" charset="2"/>
              <a:buNone/>
              <a:defRPr/>
            </a:lvl1pPr>
          </a:lstStyle>
          <a:p>
            <a:pPr lvl="0"/>
            <a:r>
              <a:rPr lang="zh-CN" altLang="en-US" noProof="0" smtClean="0"/>
              <a:t>单击此处编辑母版副标题样式</a:t>
            </a:r>
            <a:endParaRPr lang="zh-CN" noProof="0" smtClean="0"/>
          </a:p>
        </p:txBody>
      </p:sp>
    </p:spTree>
    <p:extLst>
      <p:ext uri="{BB962C8B-B14F-4D97-AF65-F5344CB8AC3E}">
        <p14:creationId xmlns:p14="http://schemas.microsoft.com/office/powerpoint/2010/main" val="1657219379"/>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49413350"/>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9588" y="261938"/>
            <a:ext cx="2033587"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0" y="261938"/>
            <a:ext cx="5951538" cy="5975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776416"/>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67227772"/>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694202708"/>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00113" y="1341438"/>
            <a:ext cx="385127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03788" y="1341438"/>
            <a:ext cx="3852862"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56832025"/>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1492622"/>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65155821"/>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861715"/>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27941151"/>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557888448"/>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AutoShape 3"/>
          <p:cNvSpPr>
            <a:spLocks noChangeArrowheads="1"/>
          </p:cNvSpPr>
          <p:nvPr/>
        </p:nvSpPr>
        <p:spPr bwMode="auto">
          <a:xfrm>
            <a:off x="762000" y="9144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sz="2400" b="0">
              <a:latin typeface="Times New Roman" pitchFamily="18" charset="0"/>
            </a:endParaRPr>
          </a:p>
        </p:txBody>
      </p:sp>
      <p:sp>
        <p:nvSpPr>
          <p:cNvPr id="1027" name="Rectangle 4"/>
          <p:cNvSpPr>
            <a:spLocks noGrp="1" noChangeArrowheads="1"/>
          </p:cNvSpPr>
          <p:nvPr>
            <p:ph type="title"/>
          </p:nvPr>
        </p:nvSpPr>
        <p:spPr bwMode="auto">
          <a:xfrm>
            <a:off x="755650" y="261938"/>
            <a:ext cx="813752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28" name="Rectangle 5"/>
          <p:cNvSpPr>
            <a:spLocks noGrp="1" noChangeArrowheads="1"/>
          </p:cNvSpPr>
          <p:nvPr>
            <p:ph type="body" idx="1"/>
          </p:nvPr>
        </p:nvSpPr>
        <p:spPr bwMode="auto">
          <a:xfrm>
            <a:off x="900113" y="1341438"/>
            <a:ext cx="785653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12"/>
          <p:cNvSpPr>
            <a:spLocks noChangeArrowheads="1"/>
          </p:cNvSpPr>
          <p:nvPr/>
        </p:nvSpPr>
        <p:spPr bwMode="auto">
          <a:xfrm>
            <a:off x="0" y="0"/>
            <a:ext cx="327025" cy="6858000"/>
          </a:xfrm>
          <a:prstGeom prst="rect">
            <a:avLst/>
          </a:prstGeom>
          <a:gradFill rotWithShape="0">
            <a:gsLst>
              <a:gs pos="0">
                <a:srgbClr val="333399"/>
              </a:gs>
              <a:gs pos="100000">
                <a:srgbClr val="C6D6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b="0"/>
          </a:p>
        </p:txBody>
      </p:sp>
      <p:grpSp>
        <p:nvGrpSpPr>
          <p:cNvPr id="1030" name="Group 6"/>
          <p:cNvGrpSpPr>
            <a:grpSpLocks/>
          </p:cNvGrpSpPr>
          <p:nvPr/>
        </p:nvGrpSpPr>
        <p:grpSpPr bwMode="auto">
          <a:xfrm>
            <a:off x="539750" y="981075"/>
            <a:ext cx="8569325" cy="279400"/>
            <a:chOff x="0" y="0"/>
            <a:chExt cx="4965" cy="176"/>
          </a:xfrm>
        </p:grpSpPr>
        <p:pic>
          <p:nvPicPr>
            <p:cNvPr id="1031" name="Line 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496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8"/>
            <p:cNvSpPr txBox="1">
              <a:spLocks noChangeArrowheads="1"/>
            </p:cNvSpPr>
            <p:nvPr/>
          </p:nvSpPr>
          <p:spPr bwMode="auto">
            <a:xfrm>
              <a:off x="72" y="86"/>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b="0"/>
            </a:p>
          </p:txBody>
        </p:sp>
      </p:grpSp>
      <p:pic>
        <p:nvPicPr>
          <p:cNvPr id="1033" name="Picture 9" descr="ustc_logo_水印"/>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1054100"/>
            <a:ext cx="53975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logo_with_title_horizontal"/>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229350" y="6121400"/>
            <a:ext cx="26638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1141939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ransition advClick="0"/>
  <p:txStyles>
    <p:titleStyle>
      <a:lvl1pPr algn="l" rtl="0" eaLnBrk="1" fontAlgn="base" hangingPunct="1">
        <a:lnSpc>
          <a:spcPct val="90000"/>
        </a:lnSpc>
        <a:spcBef>
          <a:spcPct val="0"/>
        </a:spcBef>
        <a:spcAft>
          <a:spcPct val="0"/>
        </a:spcAft>
        <a:defRPr sz="3200" b="1">
          <a:latin typeface="+mj-lt"/>
          <a:ea typeface="+mj-ea"/>
          <a:cs typeface="+mj-cs"/>
        </a:defRPr>
      </a:lvl1pPr>
      <a:lvl2pPr algn="l" rtl="0" eaLnBrk="1" fontAlgn="base" hangingPunct="1">
        <a:lnSpc>
          <a:spcPct val="90000"/>
        </a:lnSpc>
        <a:spcBef>
          <a:spcPct val="0"/>
        </a:spcBef>
        <a:spcAft>
          <a:spcPct val="0"/>
        </a:spcAft>
        <a:defRPr sz="3200" b="1">
          <a:latin typeface="Times New Roman" pitchFamily="18" charset="0"/>
          <a:ea typeface="楷体_GB2312" pitchFamily="1" charset="-122"/>
        </a:defRPr>
      </a:lvl2pPr>
      <a:lvl3pPr algn="l" rtl="0" eaLnBrk="1" fontAlgn="base" hangingPunct="1">
        <a:lnSpc>
          <a:spcPct val="90000"/>
        </a:lnSpc>
        <a:spcBef>
          <a:spcPct val="0"/>
        </a:spcBef>
        <a:spcAft>
          <a:spcPct val="0"/>
        </a:spcAft>
        <a:defRPr sz="3200" b="1">
          <a:latin typeface="Times New Roman" pitchFamily="18" charset="0"/>
          <a:ea typeface="楷体_GB2312" pitchFamily="1" charset="-122"/>
        </a:defRPr>
      </a:lvl3pPr>
      <a:lvl4pPr algn="l" rtl="0" eaLnBrk="1" fontAlgn="base" hangingPunct="1">
        <a:lnSpc>
          <a:spcPct val="90000"/>
        </a:lnSpc>
        <a:spcBef>
          <a:spcPct val="0"/>
        </a:spcBef>
        <a:spcAft>
          <a:spcPct val="0"/>
        </a:spcAft>
        <a:defRPr sz="3200" b="1">
          <a:latin typeface="Times New Roman" pitchFamily="18" charset="0"/>
          <a:ea typeface="楷体_GB2312" pitchFamily="1" charset="-122"/>
        </a:defRPr>
      </a:lvl4pPr>
      <a:lvl5pPr algn="l" rtl="0" eaLnBrk="1" fontAlgn="base" hangingPunct="1">
        <a:lnSpc>
          <a:spcPct val="90000"/>
        </a:lnSpc>
        <a:spcBef>
          <a:spcPct val="0"/>
        </a:spcBef>
        <a:spcAft>
          <a:spcPct val="0"/>
        </a:spcAft>
        <a:defRPr sz="3200" b="1">
          <a:latin typeface="Times New Roman" pitchFamily="18" charset="0"/>
          <a:ea typeface="楷体_GB2312" pitchFamily="1" charset="-122"/>
        </a:defRPr>
      </a:lvl5pPr>
      <a:lvl6pPr marL="457200" algn="l" rtl="0" eaLnBrk="1" fontAlgn="base" hangingPunct="1">
        <a:lnSpc>
          <a:spcPct val="90000"/>
        </a:lnSpc>
        <a:spcBef>
          <a:spcPct val="0"/>
        </a:spcBef>
        <a:spcAft>
          <a:spcPct val="0"/>
        </a:spcAft>
        <a:defRPr sz="3200" b="1">
          <a:latin typeface="Times New Roman" pitchFamily="18" charset="0"/>
          <a:ea typeface="楷体_GB2312" pitchFamily="1" charset="-122"/>
        </a:defRPr>
      </a:lvl6pPr>
      <a:lvl7pPr marL="914400" algn="l" rtl="0" eaLnBrk="1" fontAlgn="base" hangingPunct="1">
        <a:lnSpc>
          <a:spcPct val="90000"/>
        </a:lnSpc>
        <a:spcBef>
          <a:spcPct val="0"/>
        </a:spcBef>
        <a:spcAft>
          <a:spcPct val="0"/>
        </a:spcAft>
        <a:defRPr sz="3200" b="1">
          <a:latin typeface="Times New Roman" pitchFamily="18" charset="0"/>
          <a:ea typeface="楷体_GB2312" pitchFamily="1" charset="-122"/>
        </a:defRPr>
      </a:lvl7pPr>
      <a:lvl8pPr marL="1371600" algn="l" rtl="0" eaLnBrk="1" fontAlgn="base" hangingPunct="1">
        <a:lnSpc>
          <a:spcPct val="90000"/>
        </a:lnSpc>
        <a:spcBef>
          <a:spcPct val="0"/>
        </a:spcBef>
        <a:spcAft>
          <a:spcPct val="0"/>
        </a:spcAft>
        <a:defRPr sz="3200" b="1">
          <a:latin typeface="Times New Roman" pitchFamily="18" charset="0"/>
          <a:ea typeface="楷体_GB2312" pitchFamily="1" charset="-122"/>
        </a:defRPr>
      </a:lvl8pPr>
      <a:lvl9pPr marL="1828800" algn="l" rtl="0" eaLnBrk="1" fontAlgn="base" hangingPunct="1">
        <a:lnSpc>
          <a:spcPct val="90000"/>
        </a:lnSpc>
        <a:spcBef>
          <a:spcPct val="0"/>
        </a:spcBef>
        <a:spcAft>
          <a:spcPct val="0"/>
        </a:spcAft>
        <a:defRPr sz="3200" b="1">
          <a:latin typeface="Times New Roman" pitchFamily="18" charset="0"/>
          <a:ea typeface="楷体_GB2312" pitchFamily="1" charset="-122"/>
        </a:defRPr>
      </a:lvl9pPr>
    </p:titleStyle>
    <p:bodyStyle>
      <a:lvl1pPr marL="342900" indent="-342900" algn="l" rtl="0" eaLnBrk="1" fontAlgn="base" hangingPunct="1">
        <a:spcBef>
          <a:spcPct val="20000"/>
        </a:spcBef>
        <a:spcAft>
          <a:spcPct val="0"/>
        </a:spcAft>
        <a:buClr>
          <a:srgbClr val="333399"/>
        </a:buClr>
        <a:buFont typeface="Wingdings" pitchFamily="2" charset="2"/>
        <a:buChar char="v"/>
        <a:defRPr sz="2800" b="1">
          <a:latin typeface="+mn-lt"/>
          <a:ea typeface="+mn-ea"/>
          <a:cs typeface="+mn-cs"/>
        </a:defRPr>
      </a:lvl1pPr>
      <a:lvl2pPr marL="742950" indent="-285750" algn="l" rtl="0" eaLnBrk="1" fontAlgn="base" hangingPunct="1">
        <a:spcBef>
          <a:spcPct val="20000"/>
        </a:spcBef>
        <a:spcAft>
          <a:spcPct val="0"/>
        </a:spcAft>
        <a:buClr>
          <a:srgbClr val="333399"/>
        </a:buClr>
        <a:buFont typeface="Wingdings" pitchFamily="2" charset="2"/>
        <a:buChar char="Ø"/>
        <a:defRPr sz="2400" b="1">
          <a:latin typeface="+mn-lt"/>
          <a:ea typeface="+mn-ea"/>
        </a:defRPr>
      </a:lvl2pPr>
      <a:lvl3pPr marL="1143000" indent="-228600" algn="l" rtl="0" eaLnBrk="1" fontAlgn="base" hangingPunct="1">
        <a:spcBef>
          <a:spcPct val="20000"/>
        </a:spcBef>
        <a:spcAft>
          <a:spcPct val="0"/>
        </a:spcAft>
        <a:buClr>
          <a:srgbClr val="333399"/>
        </a:buClr>
        <a:buFont typeface="Wingdings" pitchFamily="2" charset="2"/>
        <a:buChar char="l"/>
        <a:defRPr sz="2000" b="1">
          <a:latin typeface="+mn-lt"/>
          <a:ea typeface="+mn-ea"/>
        </a:defRPr>
      </a:lvl3pPr>
      <a:lvl4pPr marL="1600200" indent="-228600" algn="l" rtl="0" eaLnBrk="1" fontAlgn="base" hangingPunct="1">
        <a:spcBef>
          <a:spcPct val="20000"/>
        </a:spcBef>
        <a:spcAft>
          <a:spcPct val="0"/>
        </a:spcAft>
        <a:buClr>
          <a:srgbClr val="333399"/>
        </a:buClr>
        <a:buFont typeface="Wingdings" pitchFamily="2" charset="2"/>
        <a:buChar char="§"/>
        <a:defRPr sz="2000" b="1">
          <a:latin typeface="+mn-lt"/>
          <a:ea typeface="+mn-ea"/>
        </a:defRPr>
      </a:lvl4pPr>
      <a:lvl5pPr marL="2057400" indent="-228600" algn="l" rtl="0" eaLnBrk="1" fontAlgn="base" hangingPunct="1">
        <a:spcBef>
          <a:spcPct val="20000"/>
        </a:spcBef>
        <a:spcAft>
          <a:spcPct val="0"/>
        </a:spcAft>
        <a:buClr>
          <a:srgbClr val="333399"/>
        </a:buClr>
        <a:buChar char="•"/>
        <a:defRPr sz="2000" b="1">
          <a:latin typeface="+mn-lt"/>
          <a:ea typeface="+mn-ea"/>
        </a:defRPr>
      </a:lvl5pPr>
      <a:lvl6pPr marL="2514600" indent="-228600" algn="l" rtl="0" eaLnBrk="1" fontAlgn="base" hangingPunct="1">
        <a:spcBef>
          <a:spcPct val="20000"/>
        </a:spcBef>
        <a:spcAft>
          <a:spcPct val="0"/>
        </a:spcAft>
        <a:buClr>
          <a:srgbClr val="333399"/>
        </a:buClr>
        <a:buChar char="•"/>
        <a:defRPr sz="2000" b="1">
          <a:latin typeface="+mn-lt"/>
          <a:ea typeface="+mn-ea"/>
        </a:defRPr>
      </a:lvl6pPr>
      <a:lvl7pPr marL="2971800" indent="-228600" algn="l" rtl="0" eaLnBrk="1" fontAlgn="base" hangingPunct="1">
        <a:spcBef>
          <a:spcPct val="20000"/>
        </a:spcBef>
        <a:spcAft>
          <a:spcPct val="0"/>
        </a:spcAft>
        <a:buClr>
          <a:srgbClr val="333399"/>
        </a:buClr>
        <a:buChar char="•"/>
        <a:defRPr sz="2000" b="1">
          <a:latin typeface="+mn-lt"/>
          <a:ea typeface="+mn-ea"/>
        </a:defRPr>
      </a:lvl7pPr>
      <a:lvl8pPr marL="3429000" indent="-228600" algn="l" rtl="0" eaLnBrk="1" fontAlgn="base" hangingPunct="1">
        <a:spcBef>
          <a:spcPct val="20000"/>
        </a:spcBef>
        <a:spcAft>
          <a:spcPct val="0"/>
        </a:spcAft>
        <a:buClr>
          <a:srgbClr val="333399"/>
        </a:buClr>
        <a:buChar char="•"/>
        <a:defRPr sz="2000" b="1">
          <a:latin typeface="+mn-lt"/>
          <a:ea typeface="+mn-ea"/>
        </a:defRPr>
      </a:lvl8pPr>
      <a:lvl9pPr marL="3886200" indent="-228600" algn="l" rtl="0" eaLnBrk="1" fontAlgn="base" hangingPunct="1">
        <a:spcBef>
          <a:spcPct val="20000"/>
        </a:spcBef>
        <a:spcAft>
          <a:spcPct val="0"/>
        </a:spcAft>
        <a:buClr>
          <a:srgbClr val="333399"/>
        </a:buClr>
        <a:buChar char="•"/>
        <a:defRPr sz="2000" b="1">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750" y="949234"/>
            <a:ext cx="8064500" cy="1358991"/>
          </a:xfrm>
        </p:spPr>
        <p:txBody>
          <a:bodyPr/>
          <a:lstStyle/>
          <a:p>
            <a:pPr algn="ctr"/>
            <a:r>
              <a:rPr lang="zh-CN" altLang="en-US" sz="5400" dirty="0" smtClean="0">
                <a:latin typeface="幼圆" panose="02010509060101010101" pitchFamily="49" charset="-122"/>
                <a:ea typeface="幼圆" panose="02010509060101010101" pitchFamily="49" charset="-122"/>
              </a:rPr>
              <a:t>构造和运行内核模块</a:t>
            </a:r>
            <a:endParaRPr lang="zh-CN" altLang="en-US" sz="5400" dirty="0">
              <a:latin typeface="幼圆" panose="02010509060101010101" pitchFamily="49" charset="-122"/>
              <a:ea typeface="幼圆" panose="02010509060101010101" pitchFamily="49" charset="-122"/>
            </a:endParaRPr>
          </a:p>
        </p:txBody>
      </p:sp>
      <p:sp>
        <p:nvSpPr>
          <p:cNvPr id="3" name="副标题 2"/>
          <p:cNvSpPr>
            <a:spLocks noGrp="1"/>
          </p:cNvSpPr>
          <p:nvPr>
            <p:ph type="subTitle" idx="1"/>
          </p:nvPr>
        </p:nvSpPr>
        <p:spPr>
          <a:xfrm>
            <a:off x="1979612" y="3981314"/>
            <a:ext cx="6624638" cy="1087074"/>
          </a:xfrm>
        </p:spPr>
        <p:txBody>
          <a:bodyPr/>
          <a:lstStyle/>
          <a:p>
            <a:pPr algn="l"/>
            <a:r>
              <a:rPr lang="en-US" altLang="zh-CN" dirty="0" smtClean="0"/>
              <a:t>			</a:t>
            </a:r>
            <a:r>
              <a:rPr lang="zh-CN" altLang="en-US" dirty="0" smtClean="0">
                <a:latin typeface="幼圆" panose="02010509060101010101" pitchFamily="49" charset="-122"/>
                <a:ea typeface="幼圆" panose="02010509060101010101" pitchFamily="49" charset="-122"/>
              </a:rPr>
              <a:t>姓名：马翔</a:t>
            </a:r>
            <a:endParaRPr lang="en-US" altLang="zh-CN" dirty="0" smtClean="0">
              <a:latin typeface="幼圆" panose="02010509060101010101" pitchFamily="49" charset="-122"/>
              <a:ea typeface="幼圆" panose="02010509060101010101" pitchFamily="49" charset="-122"/>
            </a:endParaRPr>
          </a:p>
          <a:p>
            <a:pPr algn="l"/>
            <a:r>
              <a:rPr lang="en-US" altLang="zh-CN" dirty="0" smtClean="0">
                <a:latin typeface="幼圆" panose="02010509060101010101" pitchFamily="49" charset="-122"/>
                <a:ea typeface="幼圆" panose="02010509060101010101" pitchFamily="49" charset="-122"/>
              </a:rPr>
              <a:t>			</a:t>
            </a:r>
            <a:r>
              <a:rPr lang="zh-CN" altLang="en-US" dirty="0" smtClean="0">
                <a:latin typeface="幼圆" panose="02010509060101010101" pitchFamily="49" charset="-122"/>
                <a:ea typeface="幼圆" panose="02010509060101010101" pitchFamily="49" charset="-122"/>
              </a:rPr>
              <a:t>学号：</a:t>
            </a:r>
            <a:r>
              <a:rPr lang="en-US" altLang="zh-CN" dirty="0" smtClean="0">
                <a:latin typeface="幼圆" panose="02010509060101010101" pitchFamily="49" charset="-122"/>
                <a:ea typeface="幼圆" panose="02010509060101010101" pitchFamily="49" charset="-122"/>
              </a:rPr>
              <a:t>SA13011099</a:t>
            </a:r>
            <a:endParaRPr lang="zh-CN" altLang="en-US"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755283385"/>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0" dirty="0" smtClean="0"/>
              <a:t>编译模块</a:t>
            </a:r>
            <a:r>
              <a:rPr lang="en-US" altLang="zh-CN" b="0" dirty="0" smtClean="0"/>
              <a:t>—</a:t>
            </a:r>
            <a:r>
              <a:rPr lang="en-US" altLang="zh-CN" b="0" dirty="0" err="1" smtClean="0"/>
              <a:t>Makefile</a:t>
            </a:r>
            <a:r>
              <a:rPr lang="zh-CN" altLang="en-US" b="0" dirty="0" smtClean="0"/>
              <a:t>的编写</a:t>
            </a:r>
            <a:endParaRPr lang="en-US" altLang="zh-CN" b="0" dirty="0" smtClean="0"/>
          </a:p>
          <a:p>
            <a:pPr marL="0" indent="0">
              <a:buNone/>
            </a:pPr>
            <a:r>
              <a:rPr lang="en-US" altLang="zh-CN" b="0" dirty="0" smtClean="0"/>
              <a:t>a)	 </a:t>
            </a:r>
            <a:r>
              <a:rPr lang="en-US" altLang="zh-CN" b="0" dirty="0" err="1" smtClean="0">
                <a:solidFill>
                  <a:srgbClr val="002060"/>
                </a:solidFill>
                <a:latin typeface="Ebrima" panose="02000000000000000000" pitchFamily="2" charset="0"/>
                <a:ea typeface="Ebrima" panose="02000000000000000000" pitchFamily="2" charset="0"/>
                <a:cs typeface="Ebrima" panose="02000000000000000000" pitchFamily="2" charset="0"/>
              </a:rPr>
              <a:t>obj</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-m := </a:t>
            </a:r>
            <a:r>
              <a:rPr lang="en-US" altLang="zh-CN" b="0" dirty="0" err="1" smtClean="0">
                <a:solidFill>
                  <a:srgbClr val="002060"/>
                </a:solidFill>
                <a:latin typeface="Ebrima" panose="02000000000000000000" pitchFamily="2" charset="0"/>
                <a:ea typeface="Ebrima" panose="02000000000000000000" pitchFamily="2" charset="0"/>
                <a:cs typeface="Ebrima" panose="02000000000000000000" pitchFamily="2" charset="0"/>
              </a:rPr>
              <a:t>MyModule.o</a:t>
            </a:r>
            <a:endPar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b="0" dirty="0" smtClean="0"/>
              <a:t>	</a:t>
            </a:r>
            <a:r>
              <a:rPr lang="zh-CN" altLang="en-US" b="0" dirty="0" smtClean="0"/>
              <a:t>说明有一个模块需要从目标文件</a:t>
            </a:r>
            <a:r>
              <a:rPr lang="en-US" altLang="zh-CN" b="0" dirty="0" err="1" smtClean="0"/>
              <a:t>MyModule.o</a:t>
            </a:r>
            <a:r>
              <a:rPr lang="zh-CN" altLang="en-US" b="0" dirty="0" smtClean="0"/>
              <a:t>中构造，从该目标文件构造出的模块   的名称就为</a:t>
            </a:r>
            <a:r>
              <a:rPr lang="en-US" altLang="zh-CN" b="0" dirty="0" err="1" smtClean="0"/>
              <a:t>MyModule.ko</a:t>
            </a:r>
            <a:r>
              <a:rPr lang="zh-CN" altLang="en-US" b="0" dirty="0" smtClean="0"/>
              <a:t>。</a:t>
            </a:r>
            <a:endParaRPr lang="en-US" altLang="zh-CN" b="0" dirty="0" smtClean="0"/>
          </a:p>
          <a:p>
            <a:pPr marL="0" indent="0">
              <a:buNone/>
            </a:pPr>
            <a:endParaRPr lang="en-US" altLang="zh-CN" b="0" dirty="0" smtClean="0"/>
          </a:p>
          <a:p>
            <a:pPr marL="0" indent="0">
              <a:buNone/>
            </a:pPr>
            <a:r>
              <a:rPr lang="en-US" altLang="zh-CN" b="0" dirty="0" smtClean="0"/>
              <a:t>b)   </a:t>
            </a:r>
            <a:r>
              <a:rPr lang="zh-CN" altLang="en-US" b="0" dirty="0" smtClean="0"/>
              <a:t>若有多个目标文件，则可写成：</a:t>
            </a:r>
            <a:endParaRPr lang="en-US" altLang="zh-CN" b="0" dirty="0" smtClean="0"/>
          </a:p>
          <a:p>
            <a:pPr marL="0" indent="0">
              <a:buNone/>
            </a:pPr>
            <a:r>
              <a:rPr lang="en-US" altLang="zh-CN" b="0" dirty="0" smtClean="0"/>
              <a:t>	</a:t>
            </a:r>
            <a:r>
              <a:rPr lang="en-US" altLang="zh-CN" b="0" dirty="0" err="1" smtClean="0">
                <a:solidFill>
                  <a:srgbClr val="002060"/>
                </a:solidFill>
                <a:latin typeface="Ebrima" panose="02000000000000000000" pitchFamily="2" charset="0"/>
                <a:ea typeface="Ebrima" panose="02000000000000000000" pitchFamily="2" charset="0"/>
                <a:cs typeface="Ebrima" panose="02000000000000000000" pitchFamily="2" charset="0"/>
              </a:rPr>
              <a:t>obj</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-m := </a:t>
            </a:r>
            <a:r>
              <a:rPr lang="en-US" altLang="zh-CN" b="0" dirty="0" err="1" smtClean="0">
                <a:solidFill>
                  <a:srgbClr val="002060"/>
                </a:solidFill>
                <a:latin typeface="Ebrima" panose="02000000000000000000" pitchFamily="2" charset="0"/>
                <a:ea typeface="Ebrima" panose="02000000000000000000" pitchFamily="2" charset="0"/>
                <a:cs typeface="Ebrima" panose="02000000000000000000" pitchFamily="2" charset="0"/>
              </a:rPr>
              <a:t>MyModule.o</a:t>
            </a:r>
            <a:endPar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	</a:t>
            </a:r>
            <a:r>
              <a:rPr lang="en-US" altLang="zh-CN" b="0" dirty="0" err="1" smtClean="0">
                <a:solidFill>
                  <a:srgbClr val="002060"/>
                </a:solidFill>
                <a:latin typeface="Ebrima" panose="02000000000000000000" pitchFamily="2" charset="0"/>
                <a:ea typeface="Ebrima" panose="02000000000000000000" pitchFamily="2" charset="0"/>
                <a:cs typeface="Ebrima" panose="02000000000000000000" pitchFamily="2" charset="0"/>
              </a:rPr>
              <a:t>MyModule-objs</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 := file1.o file2.o ……</a:t>
            </a:r>
            <a:endParaRPr lang="zh-CN" altLang="en-US" b="0" dirty="0">
              <a:solidFill>
                <a:srgbClr val="002060"/>
              </a:solidFill>
              <a:latin typeface="Ebrima" panose="02000000000000000000" pitchFamily="2" charset="0"/>
              <a:cs typeface="Ebrima" panose="02000000000000000000" pitchFamily="2" charset="0"/>
            </a:endParaRPr>
          </a:p>
        </p:txBody>
      </p:sp>
      <p:sp>
        <p:nvSpPr>
          <p:cNvPr id="4" name="标题 1"/>
          <p:cNvSpPr>
            <a:spLocks noGrp="1"/>
          </p:cNvSpPr>
          <p:nvPr>
            <p:ph type="title"/>
          </p:nvPr>
        </p:nvSpPr>
        <p:spPr/>
        <p:txBody>
          <a:bodyPr/>
          <a:lstStyle/>
          <a:p>
            <a:r>
              <a:rPr lang="zh-CN" altLang="en-US" sz="3600" dirty="0" smtClean="0">
                <a:latin typeface="+mj-ea"/>
              </a:rPr>
              <a:t>目标一：</a:t>
            </a:r>
            <a:r>
              <a:rPr lang="en-US" altLang="zh-CN" sz="3600" dirty="0" smtClean="0">
                <a:latin typeface="+mj-ea"/>
              </a:rPr>
              <a:t>Hello World</a:t>
            </a:r>
            <a:r>
              <a:rPr lang="zh-CN" altLang="en-US" sz="3600" dirty="0" smtClean="0">
                <a:latin typeface="+mj-ea"/>
              </a:rPr>
              <a:t>模块</a:t>
            </a:r>
            <a:endParaRPr lang="zh-CN" altLang="en-US" sz="3600" dirty="0">
              <a:latin typeface="+mj-ea"/>
            </a:endParaRPr>
          </a:p>
        </p:txBody>
      </p:sp>
    </p:spTree>
    <p:extLst>
      <p:ext uri="{BB962C8B-B14F-4D97-AF65-F5344CB8AC3E}">
        <p14:creationId xmlns:p14="http://schemas.microsoft.com/office/powerpoint/2010/main" val="840696828"/>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0" dirty="0"/>
              <a:t>编译模块</a:t>
            </a:r>
            <a:r>
              <a:rPr lang="en-US" altLang="zh-CN" b="0" dirty="0"/>
              <a:t>—</a:t>
            </a:r>
            <a:r>
              <a:rPr lang="en-US" altLang="zh-CN" b="0" dirty="0" err="1"/>
              <a:t>Makefile</a:t>
            </a:r>
            <a:r>
              <a:rPr lang="zh-CN" altLang="en-US" b="0" dirty="0"/>
              <a:t>的</a:t>
            </a:r>
            <a:r>
              <a:rPr lang="zh-CN" altLang="en-US" b="0" dirty="0" smtClean="0"/>
              <a:t>编写</a:t>
            </a:r>
            <a:endParaRPr lang="en-US" altLang="zh-CN" dirty="0" smtClean="0"/>
          </a:p>
          <a:p>
            <a:pPr marL="0" indent="0">
              <a:buNone/>
            </a:pPr>
            <a:r>
              <a:rPr lang="zh-CN" altLang="en-US" b="0" dirty="0" smtClean="0"/>
              <a:t>编译命令：</a:t>
            </a:r>
            <a:endParaRPr lang="en-US" altLang="zh-CN" b="0" dirty="0" smtClean="0"/>
          </a:p>
          <a:p>
            <a:pPr marL="0" indent="0">
              <a:buNone/>
            </a:pPr>
            <a:r>
              <a:rPr lang="en-US" altLang="zh-CN" sz="2400" b="0" dirty="0" smtClean="0">
                <a:solidFill>
                  <a:srgbClr val="002060"/>
                </a:solidFill>
                <a:latin typeface="Ebrima" panose="02000000000000000000" pitchFamily="2" charset="0"/>
                <a:ea typeface="Ebrima" panose="02000000000000000000" pitchFamily="2" charset="0"/>
                <a:cs typeface="Ebrima" panose="02000000000000000000" pitchFamily="2" charset="0"/>
              </a:rPr>
              <a:t>make –C </a:t>
            </a:r>
            <a:r>
              <a:rPr lang="zh-CN" altLang="en-US" sz="2400" b="0" dirty="0" smtClean="0">
                <a:solidFill>
                  <a:srgbClr val="002060"/>
                </a:solidFill>
                <a:latin typeface="Ebrima" panose="02000000000000000000" pitchFamily="2" charset="0"/>
                <a:cs typeface="Ebrima" panose="02000000000000000000" pitchFamily="2" charset="0"/>
              </a:rPr>
              <a:t>内核源代码目录 </a:t>
            </a:r>
            <a:r>
              <a:rPr lang="en-US" altLang="zh-CN" sz="2400" b="0" dirty="0" smtClean="0">
                <a:solidFill>
                  <a:srgbClr val="002060"/>
                </a:solidFill>
                <a:latin typeface="Ebrima" panose="02000000000000000000" pitchFamily="2" charset="0"/>
                <a:ea typeface="Ebrima" panose="02000000000000000000" pitchFamily="2" charset="0"/>
                <a:cs typeface="Ebrima" panose="02000000000000000000" pitchFamily="2" charset="0"/>
              </a:rPr>
              <a:t>M=</a:t>
            </a:r>
            <a:r>
              <a:rPr lang="zh-CN" altLang="en-US" sz="2400" b="0" dirty="0" smtClean="0">
                <a:solidFill>
                  <a:srgbClr val="002060"/>
                </a:solidFill>
                <a:latin typeface="Ebrima" panose="02000000000000000000" pitchFamily="2" charset="0"/>
                <a:cs typeface="Ebrima" panose="02000000000000000000" pitchFamily="2" charset="0"/>
              </a:rPr>
              <a:t>模块源代码目录 </a:t>
            </a:r>
            <a:r>
              <a:rPr lang="en-US" altLang="zh-CN" sz="2400" b="0" dirty="0" smtClean="0">
                <a:solidFill>
                  <a:srgbClr val="002060"/>
                </a:solidFill>
                <a:latin typeface="Ebrima" panose="02000000000000000000" pitchFamily="2" charset="0"/>
                <a:ea typeface="Ebrima" panose="02000000000000000000" pitchFamily="2" charset="0"/>
                <a:cs typeface="Ebrima" panose="02000000000000000000" pitchFamily="2" charset="0"/>
              </a:rPr>
              <a:t>modules</a:t>
            </a:r>
          </a:p>
          <a:p>
            <a:pPr marL="0" indent="0">
              <a:buNone/>
            </a:pPr>
            <a:endParaRPr lang="en-US" altLang="zh-CN" sz="2400" b="0" dirty="0" smtClean="0">
              <a:solidFill>
                <a:schemeClr val="accent1">
                  <a:lumMod val="10000"/>
                </a:schemeClr>
              </a:solidFill>
              <a:latin typeface="Ebrima" panose="02000000000000000000" pitchFamily="2" charset="0"/>
              <a:ea typeface="Ebrima" panose="02000000000000000000" pitchFamily="2" charset="0"/>
              <a:cs typeface="Ebrima" panose="02000000000000000000" pitchFamily="2" charset="0"/>
            </a:endParaRPr>
          </a:p>
          <a:p>
            <a:pPr marL="0" indent="0">
              <a:buNone/>
            </a:pPr>
            <a:r>
              <a:rPr lang="zh-CN" altLang="en-US" b="0" dirty="0" smtClean="0">
                <a:solidFill>
                  <a:schemeClr val="accent1">
                    <a:lumMod val="10000"/>
                  </a:schemeClr>
                </a:solidFill>
                <a:latin typeface="Ebrima" panose="02000000000000000000" pitchFamily="2" charset="0"/>
                <a:ea typeface="Ebrima" panose="02000000000000000000" pitchFamily="2" charset="0"/>
                <a:cs typeface="Ebrima" panose="02000000000000000000" pitchFamily="2" charset="0"/>
              </a:rPr>
              <a:t>可以使用使用变量来指代目录，如下所示：</a:t>
            </a:r>
            <a:endParaRPr lang="en-US" altLang="zh-CN" b="0" dirty="0" smtClean="0">
              <a:solidFill>
                <a:schemeClr val="accent1">
                  <a:lumMod val="10000"/>
                </a:schemeClr>
              </a:solidFill>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2400" b="0" dirty="0">
                <a:solidFill>
                  <a:srgbClr val="002060"/>
                </a:solidFill>
                <a:latin typeface="Ebrima" panose="02000000000000000000" pitchFamily="2" charset="0"/>
                <a:ea typeface="Ebrima" panose="02000000000000000000" pitchFamily="2" charset="0"/>
                <a:cs typeface="Ebrima" panose="02000000000000000000" pitchFamily="2" charset="0"/>
              </a:rPr>
              <a:t>KERNELDIR := /lib/modules/$(shell </a:t>
            </a:r>
            <a:r>
              <a:rPr lang="en-US" altLang="zh-CN" sz="2400" b="0" dirty="0" err="1">
                <a:solidFill>
                  <a:srgbClr val="002060"/>
                </a:solidFill>
                <a:latin typeface="Ebrima" panose="02000000000000000000" pitchFamily="2" charset="0"/>
                <a:ea typeface="Ebrima" panose="02000000000000000000" pitchFamily="2" charset="0"/>
                <a:cs typeface="Ebrima" panose="02000000000000000000" pitchFamily="2" charset="0"/>
              </a:rPr>
              <a:t>uname</a:t>
            </a:r>
            <a:r>
              <a:rPr lang="en-US" altLang="zh-CN" sz="2400" b="0" dirty="0">
                <a:solidFill>
                  <a:srgbClr val="002060"/>
                </a:solidFill>
                <a:latin typeface="Ebrima" panose="02000000000000000000" pitchFamily="2" charset="0"/>
                <a:ea typeface="Ebrima" panose="02000000000000000000" pitchFamily="2" charset="0"/>
                <a:cs typeface="Ebrima" panose="02000000000000000000" pitchFamily="2" charset="0"/>
              </a:rPr>
              <a:t> -r)/build</a:t>
            </a:r>
          </a:p>
          <a:p>
            <a:pPr marL="0" indent="0">
              <a:buNone/>
            </a:pPr>
            <a:r>
              <a:rPr lang="en-US" altLang="zh-CN" sz="2400" b="0" dirty="0" smtClean="0">
                <a:solidFill>
                  <a:srgbClr val="002060"/>
                </a:solidFill>
                <a:latin typeface="Ebrima" panose="02000000000000000000" pitchFamily="2" charset="0"/>
                <a:ea typeface="Ebrima" panose="02000000000000000000" pitchFamily="2" charset="0"/>
                <a:cs typeface="Ebrima" panose="02000000000000000000" pitchFamily="2" charset="0"/>
              </a:rPr>
              <a:t>PWD </a:t>
            </a:r>
            <a:r>
              <a:rPr lang="en-US" altLang="zh-CN" sz="2400" b="0" dirty="0">
                <a:solidFill>
                  <a:srgbClr val="002060"/>
                </a:solidFill>
                <a:latin typeface="Ebrima" panose="02000000000000000000" pitchFamily="2" charset="0"/>
                <a:ea typeface="Ebrima" panose="02000000000000000000" pitchFamily="2" charset="0"/>
                <a:cs typeface="Ebrima" panose="02000000000000000000" pitchFamily="2" charset="0"/>
              </a:rPr>
              <a:t>:= $(shell </a:t>
            </a:r>
            <a:r>
              <a:rPr lang="en-US" altLang="zh-CN" sz="2400" b="0" dirty="0" err="1">
                <a:solidFill>
                  <a:srgbClr val="002060"/>
                </a:solidFill>
                <a:latin typeface="Ebrima" panose="02000000000000000000" pitchFamily="2" charset="0"/>
                <a:ea typeface="Ebrima" panose="02000000000000000000" pitchFamily="2" charset="0"/>
                <a:cs typeface="Ebrima" panose="02000000000000000000" pitchFamily="2" charset="0"/>
              </a:rPr>
              <a:t>pwd</a:t>
            </a:r>
            <a:r>
              <a:rPr lang="en-US" altLang="zh-CN" sz="2400" b="0" dirty="0" smtClean="0">
                <a:solidFill>
                  <a:srgbClr val="002060"/>
                </a:solidFill>
                <a:latin typeface="Ebrima" panose="02000000000000000000" pitchFamily="2" charset="0"/>
                <a:ea typeface="Ebrima" panose="02000000000000000000" pitchFamily="2" charset="0"/>
                <a:cs typeface="Ebrima" panose="02000000000000000000" pitchFamily="2" charset="0"/>
              </a:rPr>
              <a:t>)</a:t>
            </a:r>
          </a:p>
          <a:p>
            <a:pPr marL="0" indent="0">
              <a:buNone/>
            </a:pPr>
            <a:endParaRPr lang="en-US" altLang="zh-CN" sz="2400" b="0" dirty="0">
              <a:solidFill>
                <a:srgbClr val="002060"/>
              </a:solidFill>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2400" b="0" dirty="0" smtClean="0">
                <a:solidFill>
                  <a:srgbClr val="002060"/>
                </a:solidFill>
                <a:latin typeface="Ebrima" panose="02000000000000000000" pitchFamily="2" charset="0"/>
                <a:ea typeface="Ebrima" panose="02000000000000000000" pitchFamily="2" charset="0"/>
                <a:cs typeface="Ebrima" panose="02000000000000000000" pitchFamily="2" charset="0"/>
              </a:rPr>
              <a:t>make –C $(KERNELDIR) M=$(PWD) modules</a:t>
            </a:r>
            <a:endParaRPr lang="en-US" altLang="zh-CN" sz="2400" b="0" dirty="0">
              <a:solidFill>
                <a:srgbClr val="002060"/>
              </a:solidFill>
              <a:latin typeface="Ebrima" panose="02000000000000000000" pitchFamily="2" charset="0"/>
              <a:ea typeface="Ebrima" panose="02000000000000000000" pitchFamily="2" charset="0"/>
              <a:cs typeface="Ebrima" panose="02000000000000000000" pitchFamily="2" charset="0"/>
            </a:endParaRPr>
          </a:p>
          <a:p>
            <a:pPr marL="0" indent="0">
              <a:buNone/>
            </a:pPr>
            <a:endParaRPr lang="en-US" altLang="zh-CN" sz="2400" b="0" dirty="0" smtClean="0">
              <a:solidFill>
                <a:schemeClr val="accent1">
                  <a:lumMod val="1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 name="标题 1"/>
          <p:cNvSpPr>
            <a:spLocks noGrp="1"/>
          </p:cNvSpPr>
          <p:nvPr>
            <p:ph type="title"/>
          </p:nvPr>
        </p:nvSpPr>
        <p:spPr/>
        <p:txBody>
          <a:bodyPr/>
          <a:lstStyle/>
          <a:p>
            <a:r>
              <a:rPr lang="zh-CN" altLang="en-US" sz="3600" dirty="0" smtClean="0">
                <a:latin typeface="+mj-ea"/>
              </a:rPr>
              <a:t>目标一：</a:t>
            </a:r>
            <a:r>
              <a:rPr lang="en-US" altLang="zh-CN" sz="3600" dirty="0" smtClean="0">
                <a:latin typeface="+mj-ea"/>
              </a:rPr>
              <a:t>Hello World</a:t>
            </a:r>
            <a:r>
              <a:rPr lang="zh-CN" altLang="en-US" sz="3600" dirty="0" smtClean="0">
                <a:latin typeface="+mj-ea"/>
              </a:rPr>
              <a:t>模块</a:t>
            </a:r>
            <a:endParaRPr lang="zh-CN" altLang="en-US" sz="3600" dirty="0">
              <a:latin typeface="+mj-ea"/>
            </a:endParaRPr>
          </a:p>
        </p:txBody>
      </p:sp>
    </p:spTree>
    <p:extLst>
      <p:ext uri="{BB962C8B-B14F-4D97-AF65-F5344CB8AC3E}">
        <p14:creationId xmlns:p14="http://schemas.microsoft.com/office/powerpoint/2010/main" val="633284125"/>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latin typeface="+mj-ea"/>
              </a:rPr>
              <a:t>目标二：通过内核模块构造系统调用</a:t>
            </a:r>
            <a:endParaRPr lang="zh-CN" altLang="en-US" sz="3600" dirty="0">
              <a:latin typeface="+mj-ea"/>
            </a:endParaRPr>
          </a:p>
        </p:txBody>
      </p:sp>
      <p:sp>
        <p:nvSpPr>
          <p:cNvPr id="3" name="内容占位符 2"/>
          <p:cNvSpPr>
            <a:spLocks noGrp="1"/>
          </p:cNvSpPr>
          <p:nvPr>
            <p:ph idx="1"/>
          </p:nvPr>
        </p:nvSpPr>
        <p:spPr/>
        <p:txBody>
          <a:bodyPr/>
          <a:lstStyle/>
          <a:p>
            <a:r>
              <a:rPr lang="zh-CN" altLang="en-US" b="0" dirty="0" smtClean="0"/>
              <a:t>问题</a:t>
            </a:r>
            <a:endParaRPr lang="en-US" altLang="zh-CN" b="0" dirty="0"/>
          </a:p>
          <a:p>
            <a:pPr marL="0" indent="0">
              <a:buNone/>
            </a:pPr>
            <a:r>
              <a:rPr lang="en-US" altLang="zh-CN" b="0" dirty="0" smtClean="0"/>
              <a:t>	</a:t>
            </a:r>
            <a:r>
              <a:rPr lang="zh-CN" altLang="en-US" b="0" dirty="0" smtClean="0"/>
              <a:t>加载函数和卸载函数分别在内核装入模块和卸载模块时执行，若我们的模块中有其他函数呢，它们怎样得到执行？</a:t>
            </a:r>
            <a:endParaRPr lang="en-US" altLang="zh-CN" b="0" dirty="0" smtClean="0"/>
          </a:p>
        </p:txBody>
      </p:sp>
    </p:spTree>
    <p:extLst>
      <p:ext uri="{BB962C8B-B14F-4D97-AF65-F5344CB8AC3E}">
        <p14:creationId xmlns:p14="http://schemas.microsoft.com/office/powerpoint/2010/main" val="1860662622"/>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0" dirty="0" smtClean="0"/>
              <a:t>答案</a:t>
            </a:r>
            <a:endParaRPr lang="en-US" altLang="zh-CN" b="0" dirty="0"/>
          </a:p>
          <a:p>
            <a:pPr marL="0" indent="0">
              <a:buNone/>
            </a:pPr>
            <a:r>
              <a:rPr lang="en-US" altLang="zh-CN" b="0" dirty="0" smtClean="0"/>
              <a:t>	</a:t>
            </a:r>
            <a:r>
              <a:rPr lang="zh-CN" altLang="en-US" b="0" dirty="0" smtClean="0"/>
              <a:t>已经</a:t>
            </a:r>
            <a:r>
              <a:rPr lang="zh-CN" altLang="en-US" b="0" dirty="0"/>
              <a:t>链接到内核的模块属于内核空间，所以模块中的函数是不可能从处在普通用户空间中的进程直接调用访问的。</a:t>
            </a:r>
            <a:endParaRPr lang="en-US" altLang="zh-CN" b="0" dirty="0"/>
          </a:p>
          <a:p>
            <a:pPr marL="0" indent="0">
              <a:buNone/>
            </a:pPr>
            <a:r>
              <a:rPr lang="en-US" altLang="zh-CN" b="0" dirty="0" smtClean="0"/>
              <a:t>	</a:t>
            </a:r>
            <a:r>
              <a:rPr lang="zh-CN" altLang="en-US" b="0" dirty="0" smtClean="0"/>
              <a:t>所以，模块中的函数是由内核调用的，那么内核什么时间调用？这类似于事件驱动机制，比如，对于一个</a:t>
            </a:r>
            <a:r>
              <a:rPr lang="en-US" altLang="zh-CN" b="0" dirty="0" smtClean="0"/>
              <a:t>USB</a:t>
            </a:r>
            <a:r>
              <a:rPr lang="zh-CN" altLang="en-US" b="0" dirty="0" smtClean="0"/>
              <a:t>的驱动模块，模块函数首先要填写一些数据结构，然后把处理函数等信息注册给内核，当向</a:t>
            </a:r>
            <a:r>
              <a:rPr lang="en-US" altLang="zh-CN" b="0" dirty="0" smtClean="0"/>
              <a:t>USB</a:t>
            </a:r>
            <a:r>
              <a:rPr lang="zh-CN" altLang="en-US" b="0" dirty="0" smtClean="0"/>
              <a:t>设备读写数据时，内核就自然的会调用的</a:t>
            </a:r>
            <a:r>
              <a:rPr lang="en-US" altLang="zh-CN" b="0" dirty="0" smtClean="0"/>
              <a:t>USB</a:t>
            </a:r>
            <a:r>
              <a:rPr lang="zh-CN" altLang="en-US" b="0" dirty="0" smtClean="0"/>
              <a:t>驱动模块的相关函数了。</a:t>
            </a:r>
            <a:endParaRPr lang="zh-CN" altLang="en-US" b="0" dirty="0"/>
          </a:p>
        </p:txBody>
      </p:sp>
      <p:sp>
        <p:nvSpPr>
          <p:cNvPr id="4" name="标题 1"/>
          <p:cNvSpPr>
            <a:spLocks noGrp="1"/>
          </p:cNvSpPr>
          <p:nvPr>
            <p:ph type="title"/>
          </p:nvPr>
        </p:nvSpPr>
        <p:spPr/>
        <p:txBody>
          <a:bodyPr/>
          <a:lstStyle/>
          <a:p>
            <a:r>
              <a:rPr lang="zh-CN" altLang="en-US" sz="3600" dirty="0" smtClean="0">
                <a:latin typeface="+mj-ea"/>
              </a:rPr>
              <a:t>目标二：通过内核模块构造系统调用</a:t>
            </a:r>
            <a:endParaRPr lang="zh-CN" altLang="en-US" sz="3600" dirty="0">
              <a:latin typeface="+mj-ea"/>
            </a:endParaRPr>
          </a:p>
        </p:txBody>
      </p:sp>
    </p:spTree>
    <p:extLst>
      <p:ext uri="{BB962C8B-B14F-4D97-AF65-F5344CB8AC3E}">
        <p14:creationId xmlns:p14="http://schemas.microsoft.com/office/powerpoint/2010/main" val="3653107273"/>
      </p:ext>
    </p:ext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0" dirty="0"/>
              <a:t>既然</a:t>
            </a:r>
            <a:r>
              <a:rPr lang="zh-CN" altLang="en-US" b="0" dirty="0" smtClean="0"/>
              <a:t>已经学习过了系统调用，所以我们可以利用</a:t>
            </a:r>
            <a:r>
              <a:rPr lang="zh-CN" altLang="en-US" b="0" dirty="0" smtClean="0"/>
              <a:t>内核模块的这种可装卸的机制</a:t>
            </a:r>
            <a:r>
              <a:rPr lang="zh-CN" altLang="en-US" b="0" dirty="0" smtClean="0"/>
              <a:t>，增加</a:t>
            </a:r>
            <a:r>
              <a:rPr lang="zh-CN" altLang="en-US" b="0" dirty="0" smtClean="0"/>
              <a:t>一</a:t>
            </a:r>
            <a:r>
              <a:rPr lang="zh-CN" altLang="en-US" b="0" dirty="0" smtClean="0"/>
              <a:t>个我们自己定义的系统</a:t>
            </a:r>
            <a:r>
              <a:rPr lang="zh-CN" altLang="en-US" b="0" dirty="0" smtClean="0"/>
              <a:t>调用</a:t>
            </a:r>
            <a:r>
              <a:rPr lang="zh-CN" altLang="en-US" b="0" dirty="0" smtClean="0"/>
              <a:t>。</a:t>
            </a:r>
            <a:endParaRPr lang="en-US" altLang="zh-CN" b="0" dirty="0" smtClean="0"/>
          </a:p>
          <a:p>
            <a:r>
              <a:rPr lang="zh-CN" altLang="en-US" b="0" dirty="0" smtClean="0"/>
              <a:t>传统的增加系统调用的方法需要修改内核源码，在各种不同的文件中定义宏和函数，然后，需要对整个内核重新进行编译才能使用我们自己定义的系统调用。</a:t>
            </a:r>
            <a:endParaRPr lang="en-US" altLang="zh-CN" b="0" dirty="0" smtClean="0"/>
          </a:p>
          <a:p>
            <a:r>
              <a:rPr lang="zh-CN" altLang="en-US" b="0" dirty="0" smtClean="0"/>
              <a:t>利用内核模块，我们可以在一个已经运行的内核中动态的添加</a:t>
            </a:r>
            <a:r>
              <a:rPr lang="en-US" altLang="zh-CN" b="0" dirty="0" smtClean="0"/>
              <a:t>/</a:t>
            </a:r>
            <a:r>
              <a:rPr lang="zh-CN" altLang="en-US" b="0" dirty="0" smtClean="0"/>
              <a:t>卸载我们的系统调用，而不需要重新对内核进行编译。</a:t>
            </a:r>
            <a:endParaRPr lang="zh-CN" altLang="en-US" b="0" dirty="0"/>
          </a:p>
        </p:txBody>
      </p:sp>
      <p:sp>
        <p:nvSpPr>
          <p:cNvPr id="4" name="标题 1"/>
          <p:cNvSpPr>
            <a:spLocks noGrp="1"/>
          </p:cNvSpPr>
          <p:nvPr>
            <p:ph type="title"/>
          </p:nvPr>
        </p:nvSpPr>
        <p:spPr/>
        <p:txBody>
          <a:bodyPr/>
          <a:lstStyle/>
          <a:p>
            <a:r>
              <a:rPr lang="zh-CN" altLang="en-US" sz="3600" dirty="0" smtClean="0">
                <a:latin typeface="+mj-ea"/>
              </a:rPr>
              <a:t>目标二：通过内核模块构造系统调用</a:t>
            </a:r>
            <a:endParaRPr lang="zh-CN" altLang="en-US" sz="3600" dirty="0">
              <a:latin typeface="+mj-ea"/>
            </a:endParaRPr>
          </a:p>
        </p:txBody>
      </p:sp>
    </p:spTree>
    <p:extLst>
      <p:ext uri="{BB962C8B-B14F-4D97-AF65-F5344CB8AC3E}">
        <p14:creationId xmlns:p14="http://schemas.microsoft.com/office/powerpoint/2010/main" val="2631707388"/>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0" dirty="0" smtClean="0"/>
              <a:t>相关步骤</a:t>
            </a:r>
            <a:endParaRPr lang="en-US" altLang="zh-CN" b="0" dirty="0"/>
          </a:p>
          <a:p>
            <a:pPr marL="0" indent="0">
              <a:buNone/>
            </a:pPr>
            <a:r>
              <a:rPr lang="en-US" altLang="zh-CN" sz="2400" b="0" dirty="0" smtClean="0"/>
              <a:t>a)   </a:t>
            </a:r>
            <a:r>
              <a:rPr lang="zh-CN" altLang="en-US" sz="2400" b="0" dirty="0" smtClean="0"/>
              <a:t>使用命令 </a:t>
            </a:r>
            <a:r>
              <a:rPr lang="en-US" altLang="zh-CN" sz="2400" b="0" dirty="0" smtClean="0">
                <a:solidFill>
                  <a:srgbClr val="FF0000"/>
                </a:solidFill>
                <a:latin typeface="Ebrima" panose="02000000000000000000" pitchFamily="2" charset="0"/>
                <a:ea typeface="Ebrima" panose="02000000000000000000" pitchFamily="2" charset="0"/>
                <a:cs typeface="Ebrima" panose="02000000000000000000" pitchFamily="2" charset="0"/>
              </a:rPr>
              <a:t>cat /</a:t>
            </a:r>
            <a:r>
              <a:rPr lang="en-US" altLang="zh-CN" sz="2400" b="0" dirty="0" err="1" smtClean="0">
                <a:solidFill>
                  <a:srgbClr val="FF0000"/>
                </a:solidFill>
                <a:latin typeface="Ebrima" panose="02000000000000000000" pitchFamily="2" charset="0"/>
                <a:ea typeface="Ebrima" panose="02000000000000000000" pitchFamily="2" charset="0"/>
                <a:cs typeface="Ebrima" panose="02000000000000000000" pitchFamily="2" charset="0"/>
              </a:rPr>
              <a:t>proc</a:t>
            </a:r>
            <a:r>
              <a:rPr lang="en-US" altLang="zh-CN" sz="2400" b="0" dirty="0" smtClean="0">
                <a:solidFill>
                  <a:srgbClr val="FF0000"/>
                </a:solidFill>
                <a:latin typeface="Ebrima" panose="02000000000000000000" pitchFamily="2" charset="0"/>
                <a:ea typeface="Ebrima" panose="02000000000000000000" pitchFamily="2" charset="0"/>
                <a:cs typeface="Ebrima" panose="02000000000000000000" pitchFamily="2" charset="0"/>
              </a:rPr>
              <a:t>/</a:t>
            </a:r>
            <a:r>
              <a:rPr lang="en-US" altLang="zh-CN" sz="2400" b="0" dirty="0" err="1" smtClean="0">
                <a:solidFill>
                  <a:srgbClr val="FF0000"/>
                </a:solidFill>
                <a:latin typeface="Ebrima" panose="02000000000000000000" pitchFamily="2" charset="0"/>
                <a:ea typeface="Ebrima" panose="02000000000000000000" pitchFamily="2" charset="0"/>
                <a:cs typeface="Ebrima" panose="02000000000000000000" pitchFamily="2" charset="0"/>
              </a:rPr>
              <a:t>kallsyms</a:t>
            </a:r>
            <a:r>
              <a:rPr lang="en-US" altLang="zh-CN" sz="2400" b="0" dirty="0" smtClean="0">
                <a:solidFill>
                  <a:srgbClr val="FF0000"/>
                </a:solidFill>
                <a:latin typeface="Ebrima" panose="02000000000000000000" pitchFamily="2" charset="0"/>
                <a:ea typeface="Ebrima" panose="02000000000000000000" pitchFamily="2" charset="0"/>
                <a:cs typeface="Ebrima" panose="02000000000000000000" pitchFamily="2" charset="0"/>
              </a:rPr>
              <a:t> | </a:t>
            </a:r>
            <a:r>
              <a:rPr lang="en-US" altLang="zh-CN" sz="2400" b="0" dirty="0" err="1" smtClean="0">
                <a:solidFill>
                  <a:srgbClr val="FF0000"/>
                </a:solidFill>
                <a:latin typeface="Ebrima" panose="02000000000000000000" pitchFamily="2" charset="0"/>
                <a:ea typeface="Ebrima" panose="02000000000000000000" pitchFamily="2" charset="0"/>
                <a:cs typeface="Ebrima" panose="02000000000000000000" pitchFamily="2" charset="0"/>
              </a:rPr>
              <a:t>grep</a:t>
            </a:r>
            <a:r>
              <a:rPr lang="en-US" altLang="zh-CN" sz="2400" b="0" dirty="0" smtClean="0">
                <a:solidFill>
                  <a:srgbClr val="FF0000"/>
                </a:solidFill>
                <a:latin typeface="Ebrima" panose="02000000000000000000" pitchFamily="2" charset="0"/>
                <a:ea typeface="Ebrima" panose="02000000000000000000" pitchFamily="2" charset="0"/>
                <a:cs typeface="Ebrima" panose="02000000000000000000" pitchFamily="2" charset="0"/>
              </a:rPr>
              <a:t> </a:t>
            </a:r>
            <a:r>
              <a:rPr lang="en-US" altLang="zh-CN" sz="2400" b="0" dirty="0" err="1" smtClean="0">
                <a:solidFill>
                  <a:srgbClr val="FF0000"/>
                </a:solidFill>
                <a:latin typeface="Ebrima" panose="02000000000000000000" pitchFamily="2" charset="0"/>
                <a:ea typeface="Ebrima" panose="02000000000000000000" pitchFamily="2" charset="0"/>
                <a:cs typeface="Ebrima" panose="02000000000000000000" pitchFamily="2" charset="0"/>
              </a:rPr>
              <a:t>sys_call_table</a:t>
            </a:r>
            <a:endParaRPr lang="en-US" altLang="zh-CN" sz="2400" b="0" dirty="0" smtClean="0">
              <a:solidFill>
                <a:srgbClr val="FF0000"/>
              </a:solidFill>
              <a:latin typeface="Ebrima" panose="02000000000000000000" pitchFamily="2" charset="0"/>
              <a:ea typeface="Ebrima" panose="02000000000000000000" pitchFamily="2" charset="0"/>
              <a:cs typeface="Ebrima" panose="02000000000000000000" pitchFamily="2" charset="0"/>
            </a:endParaRPr>
          </a:p>
          <a:p>
            <a:pPr marL="0" indent="0">
              <a:buNone/>
            </a:pPr>
            <a:r>
              <a:rPr lang="zh-CN" altLang="en-US" sz="2400" b="0" dirty="0" smtClean="0"/>
              <a:t>来查看当前内存中</a:t>
            </a:r>
            <a:r>
              <a:rPr lang="en-US" altLang="zh-CN" sz="2400" b="0" dirty="0" err="1" smtClean="0">
                <a:latin typeface="Ebrima" panose="02000000000000000000" pitchFamily="2" charset="0"/>
                <a:ea typeface="Ebrima" panose="02000000000000000000" pitchFamily="2" charset="0"/>
                <a:cs typeface="Ebrima" panose="02000000000000000000" pitchFamily="2" charset="0"/>
              </a:rPr>
              <a:t>sys_call_table</a:t>
            </a:r>
            <a:r>
              <a:rPr lang="zh-CN" altLang="en-US" sz="2400" b="0" dirty="0" smtClean="0"/>
              <a:t>表所在的地址</a:t>
            </a:r>
            <a:endParaRPr lang="en-US" altLang="zh-CN" sz="2400" b="0" dirty="0" smtClean="0"/>
          </a:p>
          <a:p>
            <a:pPr marL="0" indent="0">
              <a:buNone/>
            </a:pPr>
            <a:endParaRPr lang="en-US" altLang="zh-CN" sz="2400" b="0" dirty="0" smtClean="0"/>
          </a:p>
          <a:p>
            <a:pPr marL="0" indent="0">
              <a:buNone/>
            </a:pPr>
            <a:r>
              <a:rPr lang="en-US" altLang="zh-CN" sz="2400" b="0" dirty="0" smtClean="0"/>
              <a:t>b)   </a:t>
            </a:r>
            <a:r>
              <a:rPr lang="zh-CN" altLang="en-US" sz="2400" b="0" dirty="0" smtClean="0"/>
              <a:t>找到</a:t>
            </a:r>
            <a:r>
              <a:rPr lang="en-US" altLang="zh-CN" sz="2400" b="0" dirty="0" err="1" smtClean="0">
                <a:latin typeface="Ebrima" panose="02000000000000000000" pitchFamily="2" charset="0"/>
                <a:ea typeface="Ebrima" panose="02000000000000000000" pitchFamily="2" charset="0"/>
                <a:cs typeface="Ebrima" panose="02000000000000000000" pitchFamily="2" charset="0"/>
              </a:rPr>
              <a:t>sys_call_table</a:t>
            </a:r>
            <a:r>
              <a:rPr lang="zh-CN" altLang="en-US" sz="2400" b="0" dirty="0" smtClean="0"/>
              <a:t>中空闲的系统调用序号</a:t>
            </a:r>
            <a:r>
              <a:rPr lang="en-US" altLang="zh-CN" sz="2400" b="0" dirty="0" smtClean="0"/>
              <a:t>(223)</a:t>
            </a:r>
          </a:p>
          <a:p>
            <a:pPr marL="0" indent="0">
              <a:buNone/>
            </a:pPr>
            <a:endParaRPr lang="en-US" altLang="zh-CN" sz="2400" b="0" dirty="0" smtClean="0"/>
          </a:p>
          <a:p>
            <a:pPr marL="0" indent="0">
              <a:buNone/>
            </a:pPr>
            <a:r>
              <a:rPr lang="en-US" altLang="zh-CN" sz="2400" b="0" dirty="0" smtClean="0"/>
              <a:t>c)</a:t>
            </a:r>
            <a:r>
              <a:rPr lang="en-US" altLang="zh-CN" sz="2400" b="0" dirty="0" smtClean="0"/>
              <a:t>   </a:t>
            </a:r>
            <a:r>
              <a:rPr lang="zh-CN" altLang="en-US" sz="2400" b="0" dirty="0" smtClean="0"/>
              <a:t>在模块的源文件中</a:t>
            </a:r>
            <a:r>
              <a:rPr lang="zh-CN" altLang="en-US" sz="2400" b="0" dirty="0" smtClean="0"/>
              <a:t>定义我们的系统调用函数</a:t>
            </a:r>
            <a:endParaRPr lang="en-US" altLang="zh-CN" sz="2400" b="0" dirty="0" smtClean="0"/>
          </a:p>
          <a:p>
            <a:pPr marL="0" indent="0">
              <a:buNone/>
            </a:pPr>
            <a:endParaRPr lang="en-US" altLang="zh-CN" sz="2400" b="0" dirty="0" smtClean="0"/>
          </a:p>
          <a:p>
            <a:pPr marL="0" indent="0">
              <a:buNone/>
            </a:pPr>
            <a:r>
              <a:rPr lang="en-US" altLang="zh-CN" sz="2400" b="0" dirty="0" smtClean="0"/>
              <a:t>d)   </a:t>
            </a:r>
            <a:r>
              <a:rPr lang="zh-CN" altLang="en-US" sz="2400" b="0" dirty="0" smtClean="0"/>
              <a:t>在模块的</a:t>
            </a:r>
            <a:r>
              <a:rPr lang="zh-CN" altLang="en-US" sz="2400" b="0" dirty="0" smtClean="0"/>
              <a:t>装载</a:t>
            </a:r>
            <a:r>
              <a:rPr lang="zh-CN" altLang="en-US" sz="2400" b="0" dirty="0" smtClean="0"/>
              <a:t>函数中，把系统调用表第</a:t>
            </a:r>
            <a:r>
              <a:rPr lang="en-US" altLang="zh-CN" sz="2400" b="0" dirty="0" smtClean="0"/>
              <a:t>223</a:t>
            </a:r>
            <a:r>
              <a:rPr lang="zh-CN" altLang="en-US" sz="2400" b="0" dirty="0" smtClean="0"/>
              <a:t>项指向我们定义的函数；在卸载函数中，把系统调用表第</a:t>
            </a:r>
            <a:r>
              <a:rPr lang="en-US" altLang="zh-CN" sz="2400" b="0" dirty="0" smtClean="0"/>
              <a:t>223</a:t>
            </a:r>
            <a:r>
              <a:rPr lang="zh-CN" altLang="en-US" sz="2400" b="0" dirty="0" smtClean="0"/>
              <a:t>项复原</a:t>
            </a:r>
            <a:endParaRPr lang="zh-CN" altLang="en-US" sz="2400" b="0" dirty="0"/>
          </a:p>
        </p:txBody>
      </p:sp>
      <p:sp>
        <p:nvSpPr>
          <p:cNvPr id="4" name="标题 1"/>
          <p:cNvSpPr>
            <a:spLocks noGrp="1"/>
          </p:cNvSpPr>
          <p:nvPr>
            <p:ph type="title"/>
          </p:nvPr>
        </p:nvSpPr>
        <p:spPr/>
        <p:txBody>
          <a:bodyPr/>
          <a:lstStyle/>
          <a:p>
            <a:r>
              <a:rPr lang="zh-CN" altLang="en-US" sz="3600" dirty="0" smtClean="0">
                <a:latin typeface="+mj-ea"/>
              </a:rPr>
              <a:t>目标二：通过内核模块构造系统调用</a:t>
            </a:r>
            <a:endParaRPr lang="zh-CN" altLang="en-US" sz="3600" dirty="0">
              <a:latin typeface="+mj-ea"/>
            </a:endParaRPr>
          </a:p>
        </p:txBody>
      </p:sp>
    </p:spTree>
    <p:extLst>
      <p:ext uri="{BB962C8B-B14F-4D97-AF65-F5344CB8AC3E}">
        <p14:creationId xmlns:p14="http://schemas.microsoft.com/office/powerpoint/2010/main" val="562621853"/>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0" dirty="0" smtClean="0"/>
              <a:t>注意</a:t>
            </a:r>
            <a:endParaRPr lang="en-US" altLang="zh-CN" b="0" dirty="0" smtClean="0"/>
          </a:p>
          <a:p>
            <a:pPr marL="0" indent="0">
              <a:buNone/>
            </a:pPr>
            <a:r>
              <a:rPr lang="en-US" altLang="zh-CN" b="0" dirty="0"/>
              <a:t>	</a:t>
            </a:r>
            <a:r>
              <a:rPr lang="en-US" altLang="zh-CN" b="0" dirty="0" smtClean="0"/>
              <a:t>2.6.XX</a:t>
            </a:r>
            <a:r>
              <a:rPr lang="zh-CN" altLang="en-US" b="0" dirty="0" smtClean="0"/>
              <a:t>以前的内核的系统调用表是可以直接声明引用的，比如可以利用如下方式：</a:t>
            </a:r>
            <a:endParaRPr lang="en-US" altLang="zh-CN" b="0" dirty="0" smtClean="0"/>
          </a:p>
          <a:p>
            <a:pPr marL="0" indent="0">
              <a:buNone/>
            </a:pPr>
            <a:r>
              <a:rPr lang="en-US" altLang="zh-CN" b="0" dirty="0" smtClean="0"/>
              <a:t>	</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extern void *</a:t>
            </a:r>
            <a:r>
              <a:rPr lang="en-US" altLang="zh-CN" b="0" dirty="0" err="1" smtClean="0">
                <a:solidFill>
                  <a:srgbClr val="002060"/>
                </a:solidFill>
                <a:latin typeface="Ebrima" panose="02000000000000000000" pitchFamily="2" charset="0"/>
                <a:ea typeface="Ebrima" panose="02000000000000000000" pitchFamily="2" charset="0"/>
                <a:cs typeface="Ebrima" panose="02000000000000000000" pitchFamily="2" charset="0"/>
              </a:rPr>
              <a:t>sys_call_table</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a:t>
            </a:r>
            <a:endParaRPr lang="en-US" altLang="zh-CN" b="0" dirty="0" smtClean="0">
              <a:solidFill>
                <a:schemeClr val="bg2">
                  <a:lumMod val="10000"/>
                </a:schemeClr>
              </a:solidFill>
              <a:latin typeface="+mj-ea"/>
              <a:ea typeface="+mj-ea"/>
              <a:cs typeface="Ebrima" panose="02000000000000000000" pitchFamily="2" charset="0"/>
            </a:endParaRPr>
          </a:p>
          <a:p>
            <a:pPr marL="0" indent="0">
              <a:buNone/>
            </a:pPr>
            <a:r>
              <a:rPr lang="en-US" altLang="zh-CN" b="0" dirty="0" smtClean="0"/>
              <a:t>	2.6.XX</a:t>
            </a:r>
            <a:r>
              <a:rPr lang="zh-CN" altLang="en-US" b="0" dirty="0" smtClean="0"/>
              <a:t>之后</a:t>
            </a:r>
            <a:r>
              <a:rPr lang="zh-CN" altLang="en-US" b="0" dirty="0"/>
              <a:t>的</a:t>
            </a:r>
            <a:r>
              <a:rPr lang="zh-CN" altLang="en-US" b="0" dirty="0" smtClean="0"/>
              <a:t>内核就不能利用这种机制了，其中很多的内核的符号不再导出，导致不能直接来获取系统调用表，所以，我们使用了上述的间接的方法。</a:t>
            </a:r>
            <a:endParaRPr lang="zh-CN" altLang="en-US" b="0" dirty="0"/>
          </a:p>
        </p:txBody>
      </p:sp>
      <p:sp>
        <p:nvSpPr>
          <p:cNvPr id="4" name="标题 1"/>
          <p:cNvSpPr>
            <a:spLocks noGrp="1"/>
          </p:cNvSpPr>
          <p:nvPr>
            <p:ph type="title"/>
          </p:nvPr>
        </p:nvSpPr>
        <p:spPr/>
        <p:txBody>
          <a:bodyPr/>
          <a:lstStyle/>
          <a:p>
            <a:r>
              <a:rPr lang="zh-CN" altLang="en-US" sz="3600" dirty="0" smtClean="0">
                <a:latin typeface="+mj-ea"/>
              </a:rPr>
              <a:t>目标二：通过内核模块构造系统调用</a:t>
            </a:r>
            <a:endParaRPr lang="zh-CN" altLang="en-US" sz="3600" dirty="0">
              <a:latin typeface="+mj-ea"/>
            </a:endParaRPr>
          </a:p>
        </p:txBody>
      </p:sp>
    </p:spTree>
    <p:extLst>
      <p:ext uri="{BB962C8B-B14F-4D97-AF65-F5344CB8AC3E}">
        <p14:creationId xmlns:p14="http://schemas.microsoft.com/office/powerpoint/2010/main" val="3959887972"/>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0" dirty="0" smtClean="0">
                <a:latin typeface="Ebrima" panose="02000000000000000000" pitchFamily="2" charset="0"/>
                <a:ea typeface="Ebrima" panose="02000000000000000000" pitchFamily="2" charset="0"/>
                <a:cs typeface="Ebrima" panose="02000000000000000000" pitchFamily="2" charset="0"/>
              </a:rPr>
              <a:t>使用命令：</a:t>
            </a:r>
            <a:endParaRPr lang="en-US" altLang="zh-CN" b="0" dirty="0" smtClean="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b="0" dirty="0" smtClean="0">
                <a:latin typeface="Ebrima" panose="02000000000000000000" pitchFamily="2" charset="0"/>
                <a:ea typeface="Ebrima" panose="02000000000000000000" pitchFamily="2" charset="0"/>
                <a:cs typeface="Ebrima" panose="02000000000000000000" pitchFamily="2" charset="0"/>
              </a:rPr>
              <a:t>	</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cat /</a:t>
            </a:r>
            <a:r>
              <a:rPr lang="en-US" altLang="zh-CN" b="0" dirty="0" err="1" smtClean="0">
                <a:solidFill>
                  <a:srgbClr val="002060"/>
                </a:solidFill>
                <a:latin typeface="Ebrima" panose="02000000000000000000" pitchFamily="2" charset="0"/>
                <a:ea typeface="Ebrima" panose="02000000000000000000" pitchFamily="2" charset="0"/>
                <a:cs typeface="Ebrima" panose="02000000000000000000" pitchFamily="2" charset="0"/>
              </a:rPr>
              <a:t>proc</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a:t>
            </a:r>
            <a:r>
              <a:rPr lang="en-US" altLang="zh-CN" b="0" dirty="0" err="1" smtClean="0">
                <a:solidFill>
                  <a:srgbClr val="002060"/>
                </a:solidFill>
                <a:latin typeface="Ebrima" panose="02000000000000000000" pitchFamily="2" charset="0"/>
                <a:ea typeface="Ebrima" panose="02000000000000000000" pitchFamily="2" charset="0"/>
                <a:cs typeface="Ebrima" panose="02000000000000000000" pitchFamily="2" charset="0"/>
              </a:rPr>
              <a:t>kallsyms</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 | </a:t>
            </a:r>
            <a:r>
              <a:rPr lang="en-US" altLang="zh-CN" b="0" dirty="0" err="1" smtClean="0">
                <a:solidFill>
                  <a:srgbClr val="002060"/>
                </a:solidFill>
                <a:latin typeface="Ebrima" panose="02000000000000000000" pitchFamily="2" charset="0"/>
                <a:ea typeface="Ebrima" panose="02000000000000000000" pitchFamily="2" charset="0"/>
                <a:cs typeface="Ebrima" panose="02000000000000000000" pitchFamily="2" charset="0"/>
              </a:rPr>
              <a:t>grep</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 </a:t>
            </a:r>
            <a:r>
              <a:rPr lang="en-US" altLang="zh-CN" b="0" dirty="0" err="1" smtClean="0">
                <a:solidFill>
                  <a:srgbClr val="002060"/>
                </a:solidFill>
                <a:latin typeface="Ebrima" panose="02000000000000000000" pitchFamily="2" charset="0"/>
                <a:ea typeface="Ebrima" panose="02000000000000000000" pitchFamily="2" charset="0"/>
                <a:cs typeface="Ebrima" panose="02000000000000000000" pitchFamily="2" charset="0"/>
              </a:rPr>
              <a:t>sys_call_table</a:t>
            </a:r>
            <a:endPar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endParaRPr>
          </a:p>
          <a:p>
            <a:pPr marL="0" indent="0">
              <a:buNone/>
            </a:pPr>
            <a:r>
              <a:rPr lang="zh-CN" altLang="en-US" b="0" dirty="0" smtClean="0">
                <a:latin typeface="Ebrima" panose="02000000000000000000" pitchFamily="2" charset="0"/>
                <a:ea typeface="Ebrima" panose="02000000000000000000" pitchFamily="2" charset="0"/>
                <a:cs typeface="Ebrima" panose="02000000000000000000" pitchFamily="2" charset="0"/>
              </a:rPr>
              <a:t>得到</a:t>
            </a:r>
            <a:r>
              <a:rPr lang="en-US" altLang="zh-CN" b="0" dirty="0">
                <a:latin typeface="Ebrima" panose="02000000000000000000" pitchFamily="2" charset="0"/>
                <a:ea typeface="Ebrima" panose="02000000000000000000" pitchFamily="2" charset="0"/>
                <a:cs typeface="Ebrima" panose="02000000000000000000" pitchFamily="2" charset="0"/>
              </a:rPr>
              <a:t> </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c14b71d0 R</a:t>
            </a:r>
            <a:r>
              <a:rPr lang="en-US" altLang="zh-CN" b="0" dirty="0" smtClean="0">
                <a:latin typeface="Ebrima" panose="02000000000000000000" pitchFamily="2" charset="0"/>
                <a:ea typeface="Ebrima" panose="02000000000000000000" pitchFamily="2" charset="0"/>
                <a:cs typeface="Ebrima" panose="02000000000000000000" pitchFamily="2" charset="0"/>
              </a:rPr>
              <a:t> </a:t>
            </a:r>
            <a:r>
              <a:rPr lang="en-US" altLang="zh-CN" b="0" dirty="0" err="1" smtClean="0">
                <a:solidFill>
                  <a:srgbClr val="FF0000"/>
                </a:solidFill>
                <a:latin typeface="Ebrima" panose="02000000000000000000" pitchFamily="2" charset="0"/>
                <a:ea typeface="Ebrima" panose="02000000000000000000" pitchFamily="2" charset="0"/>
                <a:cs typeface="Ebrima" panose="02000000000000000000" pitchFamily="2" charset="0"/>
              </a:rPr>
              <a:t>sys_call_table</a:t>
            </a:r>
            <a:r>
              <a:rPr lang="zh-CN" altLang="en-US" b="0" dirty="0" smtClean="0">
                <a:latin typeface="Ebrima" panose="02000000000000000000" pitchFamily="2" charset="0"/>
                <a:ea typeface="Ebrima" panose="02000000000000000000" pitchFamily="2" charset="0"/>
                <a:cs typeface="Ebrima" panose="02000000000000000000" pitchFamily="2" charset="0"/>
              </a:rPr>
              <a:t>，其中</a:t>
            </a:r>
            <a:r>
              <a:rPr lang="en-US" altLang="zh-CN" b="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R</a:t>
            </a:r>
            <a:r>
              <a:rPr lang="zh-CN" altLang="en-US" b="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代表的是系统调用表所处的页面只能读，不能写。</a:t>
            </a:r>
            <a:endParaRPr lang="en-US" altLang="zh-CN" b="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b="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	</a:t>
            </a:r>
            <a:r>
              <a:rPr lang="zh-CN" altLang="en-US" b="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所以我们需要一种机制来改写系统调用表。</a:t>
            </a:r>
            <a:r>
              <a:rPr lang="en-US" altLang="zh-CN" b="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X86</a:t>
            </a:r>
            <a:r>
              <a:rPr lang="zh-CN" altLang="en-US" b="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架构的</a:t>
            </a:r>
            <a:r>
              <a:rPr lang="en-US" altLang="zh-CN" b="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CPU</a:t>
            </a:r>
            <a:r>
              <a:rPr lang="zh-CN" altLang="en-US" b="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中，有一个控制寄存器叫</a:t>
            </a:r>
            <a:r>
              <a:rPr lang="en-US" altLang="zh-CN" b="0" dirty="0" smtClean="0">
                <a:solidFill>
                  <a:srgbClr val="FF0000"/>
                </a:solidFill>
                <a:latin typeface="Ebrima" panose="02000000000000000000" pitchFamily="2" charset="0"/>
                <a:ea typeface="Ebrima" panose="02000000000000000000" pitchFamily="2" charset="0"/>
                <a:cs typeface="Ebrima" panose="02000000000000000000" pitchFamily="2" charset="0"/>
              </a:rPr>
              <a:t>CR0</a:t>
            </a:r>
            <a:r>
              <a:rPr lang="zh-CN" altLang="en-US" b="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，其中第</a:t>
            </a:r>
            <a:r>
              <a:rPr lang="en-US" altLang="zh-CN" b="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16</a:t>
            </a:r>
            <a:r>
              <a:rPr lang="zh-CN" altLang="en-US" b="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位是</a:t>
            </a:r>
            <a:r>
              <a:rPr lang="en-US" altLang="zh-CN" b="0" dirty="0" smtClean="0">
                <a:solidFill>
                  <a:srgbClr val="FF0000"/>
                </a:solidFill>
                <a:latin typeface="Ebrima" panose="02000000000000000000" pitchFamily="2" charset="0"/>
                <a:ea typeface="Ebrima" panose="02000000000000000000" pitchFamily="2" charset="0"/>
                <a:cs typeface="Ebrima" panose="02000000000000000000" pitchFamily="2" charset="0"/>
              </a:rPr>
              <a:t>WP</a:t>
            </a:r>
            <a:r>
              <a:rPr lang="zh-CN" altLang="en-US" b="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位（</a:t>
            </a:r>
            <a:r>
              <a:rPr lang="en-US" altLang="zh-CN" b="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Write Protect </a:t>
            </a:r>
            <a:r>
              <a:rPr lang="zh-CN" altLang="en-US" b="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写保护）。</a:t>
            </a:r>
            <a:r>
              <a:rPr lang="en-US" altLang="zh-CN" b="0" dirty="0">
                <a:solidFill>
                  <a:srgbClr val="FF0000"/>
                </a:solidFill>
              </a:rPr>
              <a:t>WP</a:t>
            </a:r>
            <a:r>
              <a:rPr lang="zh-CN" altLang="en-US" b="0" dirty="0"/>
              <a:t>位控制是否允许处理器向标记为只读属性的内存页写入数据，如果我们将</a:t>
            </a:r>
            <a:r>
              <a:rPr lang="en-US" altLang="zh-CN" b="0" dirty="0"/>
              <a:t>WP</a:t>
            </a:r>
            <a:r>
              <a:rPr lang="zh-CN" altLang="en-US" b="0" dirty="0"/>
              <a:t>位设置为</a:t>
            </a:r>
            <a:r>
              <a:rPr lang="en-US" altLang="zh-CN" b="0" dirty="0"/>
              <a:t>0</a:t>
            </a:r>
            <a:r>
              <a:rPr lang="zh-CN" altLang="en-US" b="0" dirty="0"/>
              <a:t>，就可以禁用写保护的</a:t>
            </a:r>
            <a:r>
              <a:rPr lang="zh-CN" altLang="en-US" b="0" dirty="0" smtClean="0"/>
              <a:t>功能。</a:t>
            </a:r>
            <a:endParaRPr lang="en-US" altLang="zh-CN" b="0" dirty="0" smtClean="0">
              <a:latin typeface="Ebrima" panose="02000000000000000000" pitchFamily="2" charset="0"/>
              <a:ea typeface="Ebrima" panose="02000000000000000000" pitchFamily="2" charset="0"/>
              <a:cs typeface="Ebrima" panose="02000000000000000000" pitchFamily="2" charset="0"/>
            </a:endParaRPr>
          </a:p>
          <a:p>
            <a:endParaRPr lang="zh-CN" altLang="en-US" b="0" dirty="0">
              <a:latin typeface="Ebrima" panose="02000000000000000000" pitchFamily="2" charset="0"/>
              <a:cs typeface="Ebrima" panose="02000000000000000000" pitchFamily="2" charset="0"/>
            </a:endParaRPr>
          </a:p>
        </p:txBody>
      </p:sp>
      <p:sp>
        <p:nvSpPr>
          <p:cNvPr id="4" name="标题 1"/>
          <p:cNvSpPr>
            <a:spLocks noGrp="1"/>
          </p:cNvSpPr>
          <p:nvPr>
            <p:ph type="title"/>
          </p:nvPr>
        </p:nvSpPr>
        <p:spPr/>
        <p:txBody>
          <a:bodyPr/>
          <a:lstStyle/>
          <a:p>
            <a:r>
              <a:rPr lang="zh-CN" altLang="en-US" sz="3600" dirty="0" smtClean="0">
                <a:latin typeface="+mj-ea"/>
              </a:rPr>
              <a:t>目标二：通过内核模块构造系统调用</a:t>
            </a:r>
            <a:endParaRPr lang="zh-CN" altLang="en-US" sz="3600" dirty="0">
              <a:latin typeface="+mj-ea"/>
            </a:endParaRPr>
          </a:p>
        </p:txBody>
      </p:sp>
    </p:spTree>
    <p:extLst>
      <p:ext uri="{BB962C8B-B14F-4D97-AF65-F5344CB8AC3E}">
        <p14:creationId xmlns:p14="http://schemas.microsoft.com/office/powerpoint/2010/main" val="2250399952"/>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sz="3600" dirty="0" smtClean="0">
                <a:latin typeface="+mj-ea"/>
              </a:rPr>
              <a:t>目标二：通过内核模块构造系统调用</a:t>
            </a:r>
            <a:endParaRPr lang="zh-CN" altLang="en-US" sz="3600" dirty="0">
              <a:latin typeface="+mj-ea"/>
            </a:endParaRPr>
          </a:p>
        </p:txBody>
      </p:sp>
      <p:pic>
        <p:nvPicPr>
          <p:cNvPr id="1026" name="Picture 2" descr="http://img.blog.csdn.net/2013051022370887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650" y="2326141"/>
            <a:ext cx="7929722" cy="91666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755650" y="1357073"/>
            <a:ext cx="4972594" cy="523220"/>
          </a:xfrm>
          <a:prstGeom prst="rect">
            <a:avLst/>
          </a:prstGeom>
          <a:noFill/>
        </p:spPr>
        <p:txBody>
          <a:bodyPr wrap="square" rtlCol="0">
            <a:spAutoFit/>
          </a:bodyPr>
          <a:lstStyle/>
          <a:p>
            <a:r>
              <a:rPr lang="en-US" altLang="zh-CN" sz="2800" dirty="0" smtClean="0">
                <a:solidFill>
                  <a:schemeClr val="bg2">
                    <a:lumMod val="10000"/>
                  </a:schemeClr>
                </a:solidFill>
              </a:rPr>
              <a:t>CR0</a:t>
            </a:r>
            <a:r>
              <a:rPr lang="zh-CN" altLang="en-US" sz="2800" dirty="0" smtClean="0">
                <a:solidFill>
                  <a:schemeClr val="bg2">
                    <a:lumMod val="10000"/>
                  </a:schemeClr>
                </a:solidFill>
              </a:rPr>
              <a:t>寄存器的结构如下所示：</a:t>
            </a:r>
            <a:endParaRPr lang="zh-CN" altLang="en-US" sz="2800" dirty="0">
              <a:solidFill>
                <a:schemeClr val="bg2">
                  <a:lumMod val="10000"/>
                </a:schemeClr>
              </a:solidFill>
            </a:endParaRPr>
          </a:p>
        </p:txBody>
      </p:sp>
    </p:spTree>
    <p:extLst>
      <p:ext uri="{BB962C8B-B14F-4D97-AF65-F5344CB8AC3E}">
        <p14:creationId xmlns:p14="http://schemas.microsoft.com/office/powerpoint/2010/main" val="2680567233"/>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latin typeface="+mj-ea"/>
              </a:rPr>
              <a:t>基本概念</a:t>
            </a:r>
            <a:endParaRPr lang="zh-CN" altLang="en-US" sz="3600" dirty="0">
              <a:latin typeface="+mj-ea"/>
            </a:endParaRPr>
          </a:p>
        </p:txBody>
      </p:sp>
      <p:sp>
        <p:nvSpPr>
          <p:cNvPr id="3" name="内容占位符 2"/>
          <p:cNvSpPr>
            <a:spLocks noGrp="1"/>
          </p:cNvSpPr>
          <p:nvPr>
            <p:ph idx="1"/>
          </p:nvPr>
        </p:nvSpPr>
        <p:spPr/>
        <p:txBody>
          <a:bodyPr/>
          <a:lstStyle/>
          <a:p>
            <a:r>
              <a:rPr lang="zh-CN" altLang="en-US" b="0" dirty="0" smtClean="0"/>
              <a:t>内核模块的全称</a:t>
            </a:r>
            <a:r>
              <a:rPr lang="zh-CN" altLang="en-US" b="0" dirty="0"/>
              <a:t>为动态可加载内核</a:t>
            </a:r>
            <a:r>
              <a:rPr lang="zh-CN" altLang="en-US" b="0" dirty="0" smtClean="0"/>
              <a:t>模块（</a:t>
            </a:r>
            <a:r>
              <a:rPr lang="en-US" altLang="zh-CN" b="0" dirty="0"/>
              <a:t>Loadable Kernel Module</a:t>
            </a:r>
            <a:r>
              <a:rPr lang="zh-CN" altLang="en-US" b="0" dirty="0"/>
              <a:t>，</a:t>
            </a:r>
            <a:r>
              <a:rPr lang="en-US" altLang="zh-CN" b="0" dirty="0" smtClean="0"/>
              <a:t>LKM)</a:t>
            </a:r>
            <a:r>
              <a:rPr lang="zh-CN" altLang="en-US" b="0" dirty="0" smtClean="0"/>
              <a:t>。</a:t>
            </a:r>
            <a:r>
              <a:rPr lang="en-US" altLang="zh-CN" b="0" dirty="0" smtClean="0"/>
              <a:t>Linux</a:t>
            </a:r>
            <a:r>
              <a:rPr lang="zh-CN" altLang="en-US" b="0" dirty="0"/>
              <a:t>内核之所以提供模块机制，是因为它本身是一个单内核</a:t>
            </a:r>
            <a:r>
              <a:rPr lang="zh-CN" altLang="en-US" b="0" dirty="0" smtClean="0"/>
              <a:t>（</a:t>
            </a:r>
            <a:r>
              <a:rPr lang="en-US" altLang="zh-CN" b="0" dirty="0" smtClean="0"/>
              <a:t>Monolithic Kernel</a:t>
            </a:r>
            <a:r>
              <a:rPr lang="zh-CN" altLang="en-US" b="0" dirty="0" smtClean="0"/>
              <a:t>）。</a:t>
            </a:r>
            <a:endParaRPr lang="en-US" altLang="zh-CN" b="0" dirty="0"/>
          </a:p>
          <a:p>
            <a:endParaRPr lang="en-US" altLang="zh-CN" b="0" dirty="0" smtClean="0"/>
          </a:p>
          <a:p>
            <a:r>
              <a:rPr lang="zh-CN" altLang="en-US" b="0" dirty="0" smtClean="0"/>
              <a:t>单</a:t>
            </a:r>
            <a:r>
              <a:rPr lang="zh-CN" altLang="en-US" b="0" dirty="0"/>
              <a:t>内核的最大优点是效率高，因为所有的内容都集成在一起，但其缺点是可扩展性和可维护性相对较差，模块机制就是为了弥补这一缺陷</a:t>
            </a:r>
            <a:r>
              <a:rPr lang="zh-CN" altLang="en-US" b="0" dirty="0" smtClean="0"/>
              <a:t>。</a:t>
            </a:r>
            <a:endParaRPr lang="en-US" altLang="zh-CN" b="0" dirty="0" smtClean="0"/>
          </a:p>
          <a:p>
            <a:pPr marL="0" indent="0">
              <a:buNone/>
            </a:pPr>
            <a:endParaRPr lang="zh-CN" altLang="en-US" b="0" dirty="0"/>
          </a:p>
          <a:p>
            <a:endParaRPr lang="zh-CN" altLang="en-US" dirty="0"/>
          </a:p>
        </p:txBody>
      </p:sp>
    </p:spTree>
    <p:extLst>
      <p:ext uri="{BB962C8B-B14F-4D97-AF65-F5344CB8AC3E}">
        <p14:creationId xmlns:p14="http://schemas.microsoft.com/office/powerpoint/2010/main" val="3125233005"/>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0" dirty="0"/>
              <a:t>模块是具有独立功能的程序，它可以被单独编译，但不能独立运行。它在运行时被链接到内核作为内核的一部分在内核空间</a:t>
            </a:r>
            <a:r>
              <a:rPr lang="zh-CN" altLang="en-US" b="0" dirty="0" smtClean="0"/>
              <a:t>运行</a:t>
            </a:r>
            <a:r>
              <a:rPr lang="zh-CN" altLang="en-US" b="0" dirty="0"/>
              <a:t>，这与运行在用户空间的进程是不同</a:t>
            </a:r>
            <a:r>
              <a:rPr lang="zh-CN" altLang="en-US" b="0" dirty="0" smtClean="0"/>
              <a:t>的。</a:t>
            </a:r>
            <a:endParaRPr lang="en-US" altLang="zh-CN" b="0" dirty="0" smtClean="0"/>
          </a:p>
          <a:p>
            <a:endParaRPr lang="en-US" altLang="zh-CN" b="0" dirty="0" smtClean="0"/>
          </a:p>
          <a:p>
            <a:r>
              <a:rPr lang="zh-CN" altLang="en-US" b="0" dirty="0" smtClean="0"/>
              <a:t>模块</a:t>
            </a:r>
            <a:r>
              <a:rPr lang="zh-CN" altLang="en-US" b="0" dirty="0"/>
              <a:t>通常由一组函数和数据结构组成，用来实现一种文件系统、一个驱动程序或其他内核上层的</a:t>
            </a:r>
            <a:r>
              <a:rPr lang="zh-CN" altLang="en-US" b="0" dirty="0" smtClean="0"/>
              <a:t>功能。</a:t>
            </a:r>
            <a:endParaRPr lang="zh-CN" altLang="en-US" b="0" dirty="0"/>
          </a:p>
        </p:txBody>
      </p:sp>
      <p:sp>
        <p:nvSpPr>
          <p:cNvPr id="4" name="标题 1"/>
          <p:cNvSpPr>
            <a:spLocks noGrp="1"/>
          </p:cNvSpPr>
          <p:nvPr>
            <p:ph type="title"/>
          </p:nvPr>
        </p:nvSpPr>
        <p:spPr/>
        <p:txBody>
          <a:bodyPr/>
          <a:lstStyle/>
          <a:p>
            <a:r>
              <a:rPr lang="zh-CN" altLang="en-US" sz="3600" dirty="0" smtClean="0">
                <a:latin typeface="+mj-ea"/>
              </a:rPr>
              <a:t>基本概念</a:t>
            </a:r>
            <a:endParaRPr lang="zh-CN" altLang="en-US" sz="3600" dirty="0">
              <a:latin typeface="+mj-ea"/>
            </a:endParaRPr>
          </a:p>
        </p:txBody>
      </p:sp>
    </p:spTree>
    <p:extLst>
      <p:ext uri="{BB962C8B-B14F-4D97-AF65-F5344CB8AC3E}">
        <p14:creationId xmlns:p14="http://schemas.microsoft.com/office/powerpoint/2010/main" val="2638290017"/>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0" dirty="0"/>
              <a:t>一个内核模块的从创建到使用会经过如下</a:t>
            </a:r>
            <a:r>
              <a:rPr lang="zh-CN" altLang="en-US" b="0" dirty="0" smtClean="0"/>
              <a:t>过程：</a:t>
            </a:r>
            <a:endParaRPr lang="zh-CN" altLang="en-US" b="0" dirty="0"/>
          </a:p>
          <a:p>
            <a:pPr marL="0" indent="0">
              <a:buNone/>
            </a:pPr>
            <a:r>
              <a:rPr lang="en-US" altLang="zh-CN" b="0" dirty="0" smtClean="0"/>
              <a:t>	</a:t>
            </a:r>
            <a:r>
              <a:rPr lang="zh-CN" altLang="en-US" b="0" dirty="0" smtClean="0"/>
              <a:t>源代码</a:t>
            </a:r>
            <a:r>
              <a:rPr lang="en-US" altLang="zh-CN" b="0" dirty="0" smtClean="0">
                <a:sym typeface="Wingdings" panose="05000000000000000000" pitchFamily="2" charset="2"/>
              </a:rPr>
              <a:t></a:t>
            </a:r>
            <a:r>
              <a:rPr lang="en-US" altLang="zh-CN" b="0" dirty="0" err="1" smtClean="0"/>
              <a:t>Makefile</a:t>
            </a:r>
            <a:r>
              <a:rPr lang="zh-CN" altLang="en-US" b="0" dirty="0" smtClean="0"/>
              <a:t>文件</a:t>
            </a:r>
            <a:r>
              <a:rPr lang="en-US" altLang="zh-CN" b="0" dirty="0" smtClean="0">
                <a:sym typeface="Wingdings" panose="05000000000000000000" pitchFamily="2" charset="2"/>
              </a:rPr>
              <a:t></a:t>
            </a:r>
            <a:r>
              <a:rPr lang="zh-CN" altLang="en-US" b="0" dirty="0" smtClean="0"/>
              <a:t>编译模块</a:t>
            </a:r>
            <a:r>
              <a:rPr lang="en-US" altLang="zh-CN" b="0" dirty="0" smtClean="0">
                <a:sym typeface="Wingdings" panose="05000000000000000000" pitchFamily="2" charset="2"/>
              </a:rPr>
              <a:t></a:t>
            </a:r>
            <a:r>
              <a:rPr lang="zh-CN" altLang="en-US" b="0" dirty="0" smtClean="0"/>
              <a:t>加载模块</a:t>
            </a:r>
            <a:r>
              <a:rPr lang="en-US" altLang="zh-CN" b="0" dirty="0" smtClean="0">
                <a:sym typeface="Wingdings" panose="05000000000000000000" pitchFamily="2" charset="2"/>
              </a:rPr>
              <a:t></a:t>
            </a:r>
            <a:r>
              <a:rPr lang="zh-CN" altLang="en-US" b="0" dirty="0" smtClean="0"/>
              <a:t>卸载</a:t>
            </a:r>
            <a:r>
              <a:rPr lang="zh-CN" altLang="en-US" b="0" dirty="0"/>
              <a:t>模块</a:t>
            </a:r>
            <a:br>
              <a:rPr lang="zh-CN" altLang="en-US" b="0" dirty="0"/>
            </a:br>
            <a:endParaRPr lang="zh-CN" altLang="en-US" b="0" dirty="0"/>
          </a:p>
          <a:p>
            <a:r>
              <a:rPr lang="zh-CN" altLang="en-US" b="0" dirty="0"/>
              <a:t>几</a:t>
            </a:r>
            <a:r>
              <a:rPr lang="zh-CN" altLang="en-US" b="0" dirty="0" smtClean="0"/>
              <a:t>个常用命令：</a:t>
            </a:r>
            <a:endParaRPr lang="en-US" altLang="zh-CN" b="0" dirty="0"/>
          </a:p>
          <a:p>
            <a:pPr marL="0" indent="0">
              <a:buNone/>
            </a:pPr>
            <a:r>
              <a:rPr lang="en-US" altLang="zh-CN" b="0" dirty="0" smtClean="0"/>
              <a:t>	</a:t>
            </a:r>
            <a:r>
              <a:rPr lang="en-US" altLang="zh-CN" b="0" dirty="0" err="1" smtClean="0"/>
              <a:t>insmod</a:t>
            </a:r>
            <a:r>
              <a:rPr lang="zh-CN" altLang="en-US" b="0" dirty="0" smtClean="0"/>
              <a:t>：加载某一指定的模块文件</a:t>
            </a:r>
            <a:endParaRPr lang="en-US" altLang="zh-CN" b="0" dirty="0" smtClean="0"/>
          </a:p>
          <a:p>
            <a:pPr marL="0" indent="0">
              <a:buNone/>
            </a:pPr>
            <a:r>
              <a:rPr lang="en-US" altLang="zh-CN" b="0" dirty="0" smtClean="0"/>
              <a:t>	</a:t>
            </a:r>
            <a:r>
              <a:rPr lang="en-US" altLang="zh-CN" b="0" dirty="0" err="1" smtClean="0"/>
              <a:t>rmmod</a:t>
            </a:r>
            <a:r>
              <a:rPr lang="zh-CN" altLang="en-US" b="0" dirty="0" smtClean="0"/>
              <a:t>：卸载某一指定的模块文件</a:t>
            </a:r>
            <a:endParaRPr lang="en-US" altLang="zh-CN" b="0" dirty="0" smtClean="0"/>
          </a:p>
          <a:p>
            <a:pPr marL="0" indent="0">
              <a:buNone/>
            </a:pPr>
            <a:r>
              <a:rPr lang="en-US" altLang="zh-CN" b="0" dirty="0" smtClean="0"/>
              <a:t>	</a:t>
            </a:r>
            <a:r>
              <a:rPr lang="en-US" altLang="zh-CN" b="0" dirty="0" err="1" smtClean="0"/>
              <a:t>lsmod</a:t>
            </a:r>
            <a:r>
              <a:rPr lang="zh-CN" altLang="en-US" b="0" dirty="0"/>
              <a:t>：罗列出当前系统所加载的所有</a:t>
            </a:r>
            <a:r>
              <a:rPr lang="zh-CN" altLang="en-US" b="0" dirty="0" smtClean="0"/>
              <a:t>模块</a:t>
            </a:r>
            <a:endParaRPr lang="en-US" altLang="zh-CN" b="0" dirty="0" smtClean="0"/>
          </a:p>
          <a:p>
            <a:pPr marL="0" indent="0">
              <a:buNone/>
            </a:pPr>
            <a:r>
              <a:rPr lang="en-US" altLang="zh-CN" b="0" dirty="0"/>
              <a:t>	</a:t>
            </a:r>
            <a:r>
              <a:rPr lang="en-US" altLang="zh-CN" b="0" dirty="0" err="1" smtClean="0"/>
              <a:t>modinfo</a:t>
            </a:r>
            <a:r>
              <a:rPr lang="zh-CN" altLang="en-US" b="0" dirty="0" smtClean="0"/>
              <a:t>：查看模块的详细信息</a:t>
            </a:r>
            <a:endParaRPr lang="en-US" altLang="zh-CN" b="0" dirty="0"/>
          </a:p>
          <a:p>
            <a:pPr marL="0" indent="0">
              <a:buNone/>
            </a:pPr>
            <a:endParaRPr lang="en-US" altLang="zh-CN" b="0" dirty="0" smtClean="0"/>
          </a:p>
        </p:txBody>
      </p:sp>
      <p:sp>
        <p:nvSpPr>
          <p:cNvPr id="4" name="标题 1"/>
          <p:cNvSpPr>
            <a:spLocks noGrp="1"/>
          </p:cNvSpPr>
          <p:nvPr>
            <p:ph type="title"/>
          </p:nvPr>
        </p:nvSpPr>
        <p:spPr/>
        <p:txBody>
          <a:bodyPr/>
          <a:lstStyle/>
          <a:p>
            <a:r>
              <a:rPr lang="zh-CN" altLang="en-US" sz="3600" dirty="0" smtClean="0">
                <a:latin typeface="+mj-ea"/>
              </a:rPr>
              <a:t>基本概念</a:t>
            </a:r>
            <a:endParaRPr lang="zh-CN" altLang="en-US" sz="3600" dirty="0">
              <a:latin typeface="+mj-ea"/>
            </a:endParaRPr>
          </a:p>
        </p:txBody>
      </p:sp>
    </p:spTree>
    <p:extLst>
      <p:ext uri="{BB962C8B-B14F-4D97-AF65-F5344CB8AC3E}">
        <p14:creationId xmlns:p14="http://schemas.microsoft.com/office/powerpoint/2010/main" val="750848169"/>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0" dirty="0" smtClean="0"/>
              <a:t>由于内核模块在使用时要链接到</a:t>
            </a:r>
            <a:r>
              <a:rPr lang="en-US" altLang="zh-CN" b="0" dirty="0" err="1"/>
              <a:t>L</a:t>
            </a:r>
            <a:r>
              <a:rPr lang="en-US" altLang="zh-CN" b="0" dirty="0" err="1" smtClean="0"/>
              <a:t>iunx</a:t>
            </a:r>
            <a:r>
              <a:rPr lang="zh-CN" altLang="en-US" b="0" dirty="0" smtClean="0"/>
              <a:t>内核中去，所以，编写一个模块就相当于在内核空间中编程，这与在用户空间上编写代码是不同的。</a:t>
            </a:r>
            <a:endParaRPr lang="en-US" altLang="zh-CN" b="0" dirty="0" smtClean="0"/>
          </a:p>
          <a:p>
            <a:endParaRPr lang="en-US" altLang="zh-CN" b="0" dirty="0" smtClean="0"/>
          </a:p>
          <a:p>
            <a:r>
              <a:rPr lang="zh-CN" altLang="en-US" b="0" dirty="0" smtClean="0"/>
              <a:t>比如，对于运行库</a:t>
            </a:r>
            <a:r>
              <a:rPr lang="en-US" altLang="zh-CN" b="0" dirty="0" err="1" smtClean="0"/>
              <a:t>Glibc</a:t>
            </a:r>
            <a:r>
              <a:rPr lang="zh-CN" altLang="en-US" b="0" dirty="0" smtClean="0"/>
              <a:t>中的</a:t>
            </a:r>
            <a:r>
              <a:rPr lang="en-US" altLang="zh-CN" b="0" dirty="0" err="1" smtClean="0"/>
              <a:t>printf</a:t>
            </a:r>
            <a:r>
              <a:rPr lang="zh-CN" altLang="en-US" b="0" dirty="0" smtClean="0"/>
              <a:t>函数，在模块编程中就是无法使用的。因为模块仅仅被链接到内核，因此它能调用的函数仅仅是由内核导出的那些函数，而不存在任何可链接的函数库。所以，针对这一案例，我们可以使用内核中的</a:t>
            </a:r>
            <a:r>
              <a:rPr lang="en-US" altLang="zh-CN" b="0" dirty="0" err="1" smtClean="0"/>
              <a:t>printk</a:t>
            </a:r>
            <a:r>
              <a:rPr lang="zh-CN" altLang="en-US" b="0" dirty="0" smtClean="0"/>
              <a:t>函数来替代。</a:t>
            </a:r>
            <a:endParaRPr lang="en-US" altLang="zh-CN" b="0" dirty="0" smtClean="0"/>
          </a:p>
          <a:p>
            <a:endParaRPr lang="zh-CN" altLang="en-US" b="0" dirty="0"/>
          </a:p>
        </p:txBody>
      </p:sp>
      <p:sp>
        <p:nvSpPr>
          <p:cNvPr id="8" name="标题 1"/>
          <p:cNvSpPr>
            <a:spLocks noGrp="1"/>
          </p:cNvSpPr>
          <p:nvPr>
            <p:ph type="title"/>
          </p:nvPr>
        </p:nvSpPr>
        <p:spPr/>
        <p:txBody>
          <a:bodyPr/>
          <a:lstStyle/>
          <a:p>
            <a:r>
              <a:rPr lang="zh-CN" altLang="en-US" sz="3600" dirty="0" smtClean="0">
                <a:latin typeface="+mj-ea"/>
              </a:rPr>
              <a:t>基本概念</a:t>
            </a:r>
            <a:endParaRPr lang="zh-CN" altLang="en-US" sz="3600" dirty="0">
              <a:latin typeface="+mj-ea"/>
            </a:endParaRPr>
          </a:p>
        </p:txBody>
      </p:sp>
    </p:spTree>
    <p:extLst>
      <p:ext uri="{BB962C8B-B14F-4D97-AF65-F5344CB8AC3E}">
        <p14:creationId xmlns:p14="http://schemas.microsoft.com/office/powerpoint/2010/main" val="210333338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0" dirty="0" smtClean="0"/>
              <a:t>头文件</a:t>
            </a:r>
            <a:endParaRPr lang="en-US" altLang="zh-CN" b="0" dirty="0" smtClean="0"/>
          </a:p>
          <a:p>
            <a:pPr marL="0" indent="0">
              <a:buNone/>
            </a:pPr>
            <a:r>
              <a:rPr lang="en-US" altLang="zh-CN" b="0" dirty="0" smtClean="0"/>
              <a:t>	</a:t>
            </a:r>
            <a:r>
              <a:rPr lang="zh-CN" altLang="en-US" b="0" dirty="0" smtClean="0"/>
              <a:t>模块编程使用的是内核层的头文件，而不是普通用户层的头文件（</a:t>
            </a:r>
            <a:r>
              <a:rPr lang="en-US" altLang="zh-CN" b="0" dirty="0" smtClean="0"/>
              <a:t>/</a:t>
            </a:r>
            <a:r>
              <a:rPr lang="en-US" altLang="zh-CN" b="0" dirty="0" err="1" smtClean="0"/>
              <a:t>usr</a:t>
            </a:r>
            <a:r>
              <a:rPr lang="en-US" altLang="zh-CN" b="0" dirty="0" smtClean="0"/>
              <a:t>/include</a:t>
            </a:r>
            <a:r>
              <a:rPr lang="zh-CN" altLang="en-US" b="0" dirty="0" smtClean="0"/>
              <a:t>）。</a:t>
            </a:r>
            <a:endParaRPr lang="en-US" altLang="zh-CN" b="0" dirty="0"/>
          </a:p>
          <a:p>
            <a:pPr marL="0" indent="0">
              <a:buNone/>
            </a:pPr>
            <a:r>
              <a:rPr lang="en-US" altLang="zh-CN" b="0" dirty="0" smtClean="0">
                <a:latin typeface="Ebrima" panose="02000000000000000000" pitchFamily="2" charset="0"/>
                <a:ea typeface="Ebrima" panose="02000000000000000000" pitchFamily="2" charset="0"/>
                <a:cs typeface="Ebrima" panose="02000000000000000000" pitchFamily="2" charset="0"/>
              </a:rPr>
              <a:t>a)</a:t>
            </a:r>
            <a:r>
              <a:rPr lang="en-US" altLang="zh-CN" b="0" dirty="0" smtClean="0"/>
              <a:t>	</a:t>
            </a:r>
            <a:r>
              <a:rPr lang="zh-CN" altLang="en-US" b="0" dirty="0" smtClean="0"/>
              <a:t>安装</a:t>
            </a:r>
            <a:r>
              <a:rPr lang="en-US" altLang="zh-CN" b="0" dirty="0" err="1" smtClean="0"/>
              <a:t>ubuntu</a:t>
            </a:r>
            <a:r>
              <a:rPr lang="zh-CN" altLang="en-US" b="0" dirty="0" smtClean="0"/>
              <a:t>后，系统自带的内核对应的头文件一般存放在：</a:t>
            </a:r>
            <a:endParaRPr lang="en-US" altLang="zh-CN" b="0" dirty="0" smtClean="0"/>
          </a:p>
          <a:p>
            <a:pPr marL="0" indent="0">
              <a:buNone/>
            </a:pPr>
            <a:r>
              <a:rPr lang="en-US" altLang="zh-CN" b="0" dirty="0" smtClean="0">
                <a:solidFill>
                  <a:srgbClr val="FF0000"/>
                </a:solidFill>
                <a:latin typeface="Ebrima" panose="02000000000000000000" pitchFamily="2" charset="0"/>
                <a:ea typeface="Ebrima" panose="02000000000000000000" pitchFamily="2" charset="0"/>
                <a:cs typeface="Ebrima" panose="02000000000000000000" pitchFamily="2" charset="0"/>
              </a:rPr>
              <a:t>	/</a:t>
            </a:r>
            <a:r>
              <a:rPr lang="en-US" altLang="zh-CN" b="0" dirty="0" err="1" smtClean="0">
                <a:solidFill>
                  <a:srgbClr val="FF0000"/>
                </a:solidFill>
                <a:latin typeface="Ebrima" panose="02000000000000000000" pitchFamily="2" charset="0"/>
                <a:ea typeface="Ebrima" panose="02000000000000000000" pitchFamily="2" charset="0"/>
                <a:cs typeface="Ebrima" panose="02000000000000000000" pitchFamily="2" charset="0"/>
              </a:rPr>
              <a:t>usr</a:t>
            </a:r>
            <a:r>
              <a:rPr lang="en-US" altLang="zh-CN" b="0" dirty="0" smtClean="0">
                <a:solidFill>
                  <a:srgbClr val="FF0000"/>
                </a:solidFill>
                <a:latin typeface="Ebrima" panose="02000000000000000000" pitchFamily="2" charset="0"/>
                <a:ea typeface="Ebrima" panose="02000000000000000000" pitchFamily="2" charset="0"/>
                <a:cs typeface="Ebrima" panose="02000000000000000000" pitchFamily="2" charset="0"/>
              </a:rPr>
              <a:t>/</a:t>
            </a:r>
            <a:r>
              <a:rPr lang="en-US" altLang="zh-CN" b="0" dirty="0" err="1" smtClean="0">
                <a:solidFill>
                  <a:srgbClr val="FF0000"/>
                </a:solidFill>
                <a:latin typeface="Ebrima" panose="02000000000000000000" pitchFamily="2" charset="0"/>
                <a:ea typeface="Ebrima" panose="02000000000000000000" pitchFamily="2" charset="0"/>
                <a:cs typeface="Ebrima" panose="02000000000000000000" pitchFamily="2" charset="0"/>
              </a:rPr>
              <a:t>src</a:t>
            </a:r>
            <a:r>
              <a:rPr lang="en-US" altLang="zh-CN" b="0" dirty="0" smtClean="0">
                <a:solidFill>
                  <a:srgbClr val="FF0000"/>
                </a:solidFill>
                <a:latin typeface="Ebrima" panose="02000000000000000000" pitchFamily="2" charset="0"/>
                <a:ea typeface="Ebrima" panose="02000000000000000000" pitchFamily="2" charset="0"/>
                <a:cs typeface="Ebrima" panose="02000000000000000000" pitchFamily="2" charset="0"/>
              </a:rPr>
              <a:t>/</a:t>
            </a:r>
            <a:r>
              <a:rPr lang="en-US" altLang="zh-CN" b="0" dirty="0" err="1" smtClean="0">
                <a:solidFill>
                  <a:srgbClr val="FF0000"/>
                </a:solidFill>
                <a:latin typeface="Ebrima" panose="02000000000000000000" pitchFamily="2" charset="0"/>
                <a:ea typeface="Ebrima" panose="02000000000000000000" pitchFamily="2" charset="0"/>
                <a:cs typeface="Ebrima" panose="02000000000000000000" pitchFamily="2" charset="0"/>
              </a:rPr>
              <a:t>linux</a:t>
            </a:r>
            <a:r>
              <a:rPr lang="en-US" altLang="zh-CN" b="0" dirty="0" smtClean="0">
                <a:solidFill>
                  <a:srgbClr val="FF0000"/>
                </a:solidFill>
                <a:latin typeface="Ebrima" panose="02000000000000000000" pitchFamily="2" charset="0"/>
                <a:ea typeface="Ebrima" panose="02000000000000000000" pitchFamily="2" charset="0"/>
                <a:cs typeface="Ebrima" panose="02000000000000000000" pitchFamily="2" charset="0"/>
              </a:rPr>
              <a:t>-headers-</a:t>
            </a:r>
            <a:r>
              <a:rPr lang="zh-CN" altLang="en-US" b="0" dirty="0" smtClean="0">
                <a:solidFill>
                  <a:srgbClr val="FF0000"/>
                </a:solidFill>
                <a:latin typeface="Ebrima" panose="02000000000000000000" pitchFamily="2" charset="0"/>
                <a:cs typeface="Ebrima" panose="02000000000000000000" pitchFamily="2" charset="0"/>
              </a:rPr>
              <a:t>内核版本</a:t>
            </a:r>
            <a:r>
              <a:rPr lang="en-US" altLang="zh-CN" b="0" dirty="0" smtClean="0">
                <a:solidFill>
                  <a:srgbClr val="FF0000"/>
                </a:solidFill>
                <a:latin typeface="Ebrima" panose="02000000000000000000" pitchFamily="2" charset="0"/>
                <a:ea typeface="Ebrima" panose="02000000000000000000" pitchFamily="2" charset="0"/>
                <a:cs typeface="Ebrima" panose="02000000000000000000" pitchFamily="2" charset="0"/>
              </a:rPr>
              <a:t>/include</a:t>
            </a:r>
            <a:endParaRPr lang="en-US" altLang="zh-CN" b="0" dirty="0">
              <a:solidFill>
                <a:srgbClr val="FF0000"/>
              </a:solidFill>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b="0" dirty="0" smtClean="0">
                <a:latin typeface="Ebrima" panose="02000000000000000000" pitchFamily="2" charset="0"/>
                <a:ea typeface="Ebrima" panose="02000000000000000000" pitchFamily="2" charset="0"/>
                <a:cs typeface="Ebrima" panose="02000000000000000000" pitchFamily="2" charset="0"/>
              </a:rPr>
              <a:t>b)	</a:t>
            </a:r>
            <a:r>
              <a:rPr lang="zh-CN" altLang="en-US" b="0" dirty="0" smtClean="0">
                <a:latin typeface="Ebrima" panose="02000000000000000000" pitchFamily="2" charset="0"/>
                <a:ea typeface="Ebrima" panose="02000000000000000000" pitchFamily="2" charset="0"/>
                <a:cs typeface="Ebrima" panose="02000000000000000000" pitchFamily="2" charset="0"/>
              </a:rPr>
              <a:t>对于用户自己编译的内核，则在编译内核时所在文件夹的</a:t>
            </a:r>
            <a:r>
              <a:rPr lang="en-US" altLang="zh-CN" b="0" dirty="0" smtClean="0">
                <a:latin typeface="Ebrima" panose="02000000000000000000" pitchFamily="2" charset="0"/>
                <a:ea typeface="Ebrima" panose="02000000000000000000" pitchFamily="2" charset="0"/>
                <a:cs typeface="Ebrima" panose="02000000000000000000" pitchFamily="2" charset="0"/>
              </a:rPr>
              <a:t>include</a:t>
            </a:r>
            <a:r>
              <a:rPr lang="zh-CN" altLang="en-US" b="0" dirty="0" smtClean="0">
                <a:latin typeface="Ebrima" panose="02000000000000000000" pitchFamily="2" charset="0"/>
                <a:ea typeface="Ebrima" panose="02000000000000000000" pitchFamily="2" charset="0"/>
                <a:cs typeface="Ebrima" panose="02000000000000000000" pitchFamily="2" charset="0"/>
              </a:rPr>
              <a:t>目录下，比如我的就在：</a:t>
            </a:r>
            <a:endParaRPr lang="en-US" altLang="zh-CN" b="0" dirty="0" smtClean="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b="0" dirty="0" smtClean="0">
                <a:solidFill>
                  <a:srgbClr val="FF0000"/>
                </a:solidFill>
                <a:latin typeface="Ebrima" panose="02000000000000000000" pitchFamily="2" charset="0"/>
                <a:ea typeface="Ebrima" panose="02000000000000000000" pitchFamily="2" charset="0"/>
                <a:cs typeface="Ebrima" panose="02000000000000000000" pitchFamily="2" charset="0"/>
              </a:rPr>
              <a:t>	/</a:t>
            </a:r>
            <a:r>
              <a:rPr lang="en-US" altLang="zh-CN" b="0" dirty="0" err="1" smtClean="0">
                <a:solidFill>
                  <a:srgbClr val="FF0000"/>
                </a:solidFill>
                <a:latin typeface="Ebrima" panose="02000000000000000000" pitchFamily="2" charset="0"/>
                <a:ea typeface="Ebrima" panose="02000000000000000000" pitchFamily="2" charset="0"/>
                <a:cs typeface="Ebrima" panose="02000000000000000000" pitchFamily="2" charset="0"/>
              </a:rPr>
              <a:t>usr</a:t>
            </a:r>
            <a:r>
              <a:rPr lang="en-US" altLang="zh-CN" b="0" dirty="0" smtClean="0">
                <a:solidFill>
                  <a:srgbClr val="FF0000"/>
                </a:solidFill>
                <a:latin typeface="Ebrima" panose="02000000000000000000" pitchFamily="2" charset="0"/>
                <a:ea typeface="Ebrima" panose="02000000000000000000" pitchFamily="2" charset="0"/>
                <a:cs typeface="Ebrima" panose="02000000000000000000" pitchFamily="2" charset="0"/>
              </a:rPr>
              <a:t>/</a:t>
            </a:r>
            <a:r>
              <a:rPr lang="en-US" altLang="zh-CN" b="0" dirty="0" err="1" smtClean="0">
                <a:solidFill>
                  <a:srgbClr val="FF0000"/>
                </a:solidFill>
                <a:latin typeface="Ebrima" panose="02000000000000000000" pitchFamily="2" charset="0"/>
                <a:ea typeface="Ebrima" panose="02000000000000000000" pitchFamily="2" charset="0"/>
                <a:cs typeface="Ebrima" panose="02000000000000000000" pitchFamily="2" charset="0"/>
              </a:rPr>
              <a:t>src</a:t>
            </a:r>
            <a:r>
              <a:rPr lang="en-US" altLang="zh-CN" b="0" dirty="0" smtClean="0">
                <a:solidFill>
                  <a:srgbClr val="FF0000"/>
                </a:solidFill>
                <a:latin typeface="Ebrima" panose="02000000000000000000" pitchFamily="2" charset="0"/>
                <a:ea typeface="Ebrima" panose="02000000000000000000" pitchFamily="2" charset="0"/>
                <a:cs typeface="Ebrima" panose="02000000000000000000" pitchFamily="2" charset="0"/>
              </a:rPr>
              <a:t>/kernels/linux-2.6.32.61/include</a:t>
            </a:r>
            <a:endParaRPr lang="en-US" altLang="zh-CN" b="0" dirty="0">
              <a:solidFill>
                <a:srgbClr val="FF0000"/>
              </a:solidFill>
              <a:latin typeface="Ebrima" panose="02000000000000000000" pitchFamily="2" charset="0"/>
              <a:ea typeface="Ebrima" panose="02000000000000000000" pitchFamily="2" charset="0"/>
              <a:cs typeface="Ebrima" panose="02000000000000000000" pitchFamily="2" charset="0"/>
            </a:endParaRPr>
          </a:p>
          <a:p>
            <a:pPr marL="0" indent="0">
              <a:buNone/>
            </a:pPr>
            <a:endParaRPr lang="zh-CN" altLang="en-US" b="0" dirty="0"/>
          </a:p>
        </p:txBody>
      </p:sp>
      <p:sp>
        <p:nvSpPr>
          <p:cNvPr id="4" name="标题 1"/>
          <p:cNvSpPr>
            <a:spLocks noGrp="1"/>
          </p:cNvSpPr>
          <p:nvPr>
            <p:ph type="title"/>
          </p:nvPr>
        </p:nvSpPr>
        <p:spPr/>
        <p:txBody>
          <a:bodyPr/>
          <a:lstStyle/>
          <a:p>
            <a:r>
              <a:rPr lang="zh-CN" altLang="en-US" sz="3600" dirty="0" smtClean="0">
                <a:latin typeface="+mj-ea"/>
              </a:rPr>
              <a:t>目标一：</a:t>
            </a:r>
            <a:r>
              <a:rPr lang="en-US" altLang="zh-CN" sz="3600" dirty="0" smtClean="0">
                <a:latin typeface="+mj-ea"/>
              </a:rPr>
              <a:t>Hello World</a:t>
            </a:r>
            <a:r>
              <a:rPr lang="zh-CN" altLang="en-US" sz="3600" dirty="0" smtClean="0">
                <a:latin typeface="+mj-ea"/>
              </a:rPr>
              <a:t>模块</a:t>
            </a:r>
            <a:endParaRPr lang="zh-CN" altLang="en-US" sz="3600" dirty="0">
              <a:latin typeface="+mj-ea"/>
            </a:endParaRPr>
          </a:p>
        </p:txBody>
      </p:sp>
    </p:spTree>
    <p:extLst>
      <p:ext uri="{BB962C8B-B14F-4D97-AF65-F5344CB8AC3E}">
        <p14:creationId xmlns:p14="http://schemas.microsoft.com/office/powerpoint/2010/main" val="1689173602"/>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latin typeface="+mj-ea"/>
              </a:rPr>
              <a:t>目标一：</a:t>
            </a:r>
            <a:r>
              <a:rPr lang="en-US" altLang="zh-CN" sz="3600" dirty="0" smtClean="0">
                <a:latin typeface="+mj-ea"/>
              </a:rPr>
              <a:t>Hello World</a:t>
            </a:r>
            <a:r>
              <a:rPr lang="zh-CN" altLang="en-US" sz="3600" dirty="0" smtClean="0">
                <a:latin typeface="+mj-ea"/>
              </a:rPr>
              <a:t>模块</a:t>
            </a:r>
            <a:endParaRPr lang="zh-CN" altLang="en-US" sz="3600" dirty="0">
              <a:latin typeface="+mj-ea"/>
            </a:endParaRPr>
          </a:p>
        </p:txBody>
      </p:sp>
      <p:sp>
        <p:nvSpPr>
          <p:cNvPr id="3" name="内容占位符 2"/>
          <p:cNvSpPr>
            <a:spLocks noGrp="1"/>
          </p:cNvSpPr>
          <p:nvPr>
            <p:ph idx="1"/>
          </p:nvPr>
        </p:nvSpPr>
        <p:spPr>
          <a:xfrm>
            <a:off x="900113" y="1341437"/>
            <a:ext cx="7856537" cy="5250951"/>
          </a:xfrm>
        </p:spPr>
        <p:txBody>
          <a:bodyPr/>
          <a:lstStyle/>
          <a:p>
            <a:r>
              <a:rPr lang="zh-CN" altLang="en-US" b="0" dirty="0" smtClean="0"/>
              <a:t>加载函数</a:t>
            </a:r>
            <a:endParaRPr lang="en-US" altLang="zh-CN" b="0" dirty="0" smtClean="0"/>
          </a:p>
          <a:p>
            <a:pPr marL="0" indent="0">
              <a:buNone/>
            </a:pPr>
            <a:r>
              <a:rPr lang="en-US" altLang="zh-CN" b="0" dirty="0" smtClean="0">
                <a:latin typeface="Ebrima" panose="02000000000000000000" pitchFamily="2" charset="0"/>
                <a:ea typeface="Ebrima" panose="02000000000000000000" pitchFamily="2" charset="0"/>
                <a:cs typeface="Ebrima" panose="02000000000000000000" pitchFamily="2" charset="0"/>
              </a:rPr>
              <a:t>	</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static </a:t>
            </a:r>
            <a:r>
              <a:rPr lang="en-US" altLang="zh-CN" b="0" dirty="0" err="1">
                <a:solidFill>
                  <a:srgbClr val="002060"/>
                </a:solidFill>
                <a:latin typeface="Ebrima" panose="02000000000000000000" pitchFamily="2" charset="0"/>
                <a:ea typeface="Ebrima" panose="02000000000000000000" pitchFamily="2" charset="0"/>
                <a:cs typeface="Ebrima" panose="02000000000000000000" pitchFamily="2" charset="0"/>
              </a:rPr>
              <a:t>int</a:t>
            </a:r>
            <a:r>
              <a:rPr lang="en-US" altLang="zh-CN" b="0" dirty="0">
                <a:solidFill>
                  <a:srgbClr val="002060"/>
                </a:solidFill>
                <a:latin typeface="Ebrima" panose="02000000000000000000" pitchFamily="2" charset="0"/>
                <a:ea typeface="Ebrima" panose="02000000000000000000" pitchFamily="2" charset="0"/>
                <a:cs typeface="Ebrima" panose="02000000000000000000" pitchFamily="2" charset="0"/>
              </a:rPr>
              <a:t> </a:t>
            </a:r>
            <a:r>
              <a:rPr lang="en-US" altLang="zh-CN" b="0" dirty="0">
                <a:solidFill>
                  <a:srgbClr val="FF0000"/>
                </a:solidFill>
                <a:latin typeface="Ebrima" panose="02000000000000000000" pitchFamily="2" charset="0"/>
                <a:ea typeface="Ebrima" panose="02000000000000000000" pitchFamily="2" charset="0"/>
                <a:cs typeface="Ebrima" panose="02000000000000000000" pitchFamily="2" charset="0"/>
              </a:rPr>
              <a:t>__</a:t>
            </a:r>
            <a:r>
              <a:rPr lang="en-US" altLang="zh-CN" b="0" dirty="0" err="1">
                <a:solidFill>
                  <a:srgbClr val="FF0000"/>
                </a:solidFill>
                <a:latin typeface="Ebrima" panose="02000000000000000000" pitchFamily="2" charset="0"/>
                <a:ea typeface="Ebrima" panose="02000000000000000000" pitchFamily="2" charset="0"/>
                <a:cs typeface="Ebrima" panose="02000000000000000000" pitchFamily="2" charset="0"/>
              </a:rPr>
              <a:t>init</a:t>
            </a:r>
            <a:r>
              <a:rPr lang="en-US" altLang="zh-CN" b="0" dirty="0">
                <a:solidFill>
                  <a:srgbClr val="FF0000"/>
                </a:solidFill>
                <a:latin typeface="Ebrima" panose="02000000000000000000" pitchFamily="2" charset="0"/>
                <a:ea typeface="Ebrima" panose="02000000000000000000" pitchFamily="2" charset="0"/>
                <a:cs typeface="Ebrima" panose="02000000000000000000" pitchFamily="2" charset="0"/>
              </a:rPr>
              <a:t> </a:t>
            </a:r>
            <a:r>
              <a:rPr lang="en-US" altLang="zh-CN" b="0" dirty="0" err="1" smtClean="0">
                <a:solidFill>
                  <a:srgbClr val="002060"/>
                </a:solidFill>
                <a:latin typeface="Ebrima" panose="02000000000000000000" pitchFamily="2" charset="0"/>
                <a:ea typeface="Ebrima" panose="02000000000000000000" pitchFamily="2" charset="0"/>
                <a:cs typeface="Ebrima" panose="02000000000000000000" pitchFamily="2" charset="0"/>
              </a:rPr>
              <a:t>init_func</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(void</a:t>
            </a:r>
            <a:r>
              <a:rPr lang="en-US" altLang="zh-CN" b="0" dirty="0">
                <a:solidFill>
                  <a:srgbClr val="002060"/>
                </a:solidFill>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	{</a:t>
            </a:r>
            <a:endParaRPr lang="en-US" altLang="zh-CN" b="0" dirty="0">
              <a:solidFill>
                <a:srgbClr val="002060"/>
              </a:solidFill>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		//</a:t>
            </a:r>
            <a:r>
              <a:rPr lang="en-US" altLang="zh-CN" b="0" dirty="0">
                <a:solidFill>
                  <a:srgbClr val="002060"/>
                </a:solidFill>
                <a:latin typeface="Ebrima" panose="02000000000000000000" pitchFamily="2" charset="0"/>
                <a:ea typeface="Ebrima" panose="02000000000000000000" pitchFamily="2" charset="0"/>
                <a:cs typeface="Ebrima" panose="02000000000000000000" pitchFamily="2" charset="0"/>
              </a:rPr>
              <a:t> </a:t>
            </a:r>
            <a:r>
              <a:rPr lang="zh-CN" altLang="en-US" b="0" dirty="0">
                <a:solidFill>
                  <a:srgbClr val="002060"/>
                </a:solidFill>
                <a:latin typeface="Ebrima" panose="02000000000000000000" pitchFamily="2" charset="0"/>
                <a:cs typeface="Ebrima" panose="02000000000000000000" pitchFamily="2" charset="0"/>
              </a:rPr>
              <a:t>初始化代码</a:t>
            </a:r>
          </a:p>
          <a:p>
            <a:pPr marL="0" indent="0">
              <a:buNone/>
            </a:pP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	}</a:t>
            </a:r>
          </a:p>
          <a:p>
            <a:r>
              <a:rPr lang="zh-CN" altLang="en-US" b="0" dirty="0" smtClean="0"/>
              <a:t>卸载函数</a:t>
            </a:r>
            <a:endParaRPr lang="en-US" altLang="zh-CN" b="0" dirty="0"/>
          </a:p>
          <a:p>
            <a:pPr marL="0" indent="0">
              <a:buNone/>
            </a:pPr>
            <a:r>
              <a:rPr lang="en-US" altLang="zh-CN" b="0" dirty="0" smtClean="0">
                <a:latin typeface="Ebrima" panose="02000000000000000000" pitchFamily="2" charset="0"/>
                <a:ea typeface="Ebrima" panose="02000000000000000000" pitchFamily="2" charset="0"/>
                <a:cs typeface="Ebrima" panose="02000000000000000000" pitchFamily="2" charset="0"/>
              </a:rPr>
              <a:t>	</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static </a:t>
            </a:r>
            <a:r>
              <a:rPr lang="en-US" altLang="zh-CN" b="0" dirty="0">
                <a:solidFill>
                  <a:srgbClr val="002060"/>
                </a:solidFill>
                <a:latin typeface="Ebrima" panose="02000000000000000000" pitchFamily="2" charset="0"/>
                <a:ea typeface="Ebrima" panose="02000000000000000000" pitchFamily="2" charset="0"/>
                <a:cs typeface="Ebrima" panose="02000000000000000000" pitchFamily="2" charset="0"/>
              </a:rPr>
              <a:t>void </a:t>
            </a:r>
            <a:r>
              <a:rPr lang="en-US" altLang="zh-CN" b="0" dirty="0">
                <a:solidFill>
                  <a:srgbClr val="FF0000"/>
                </a:solidFill>
                <a:latin typeface="Ebrima" panose="02000000000000000000" pitchFamily="2" charset="0"/>
                <a:ea typeface="Ebrima" panose="02000000000000000000" pitchFamily="2" charset="0"/>
                <a:cs typeface="Ebrima" panose="02000000000000000000" pitchFamily="2" charset="0"/>
              </a:rPr>
              <a:t>__exit </a:t>
            </a:r>
            <a:r>
              <a:rPr lang="en-US" altLang="zh-CN" b="0" dirty="0" err="1" smtClean="0">
                <a:solidFill>
                  <a:srgbClr val="002060"/>
                </a:solidFill>
                <a:latin typeface="Ebrima" panose="02000000000000000000" pitchFamily="2" charset="0"/>
                <a:ea typeface="Ebrima" panose="02000000000000000000" pitchFamily="2" charset="0"/>
                <a:cs typeface="Ebrima" panose="02000000000000000000" pitchFamily="2" charset="0"/>
              </a:rPr>
              <a:t>exit_func</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(void</a:t>
            </a:r>
            <a:r>
              <a:rPr lang="en-US" altLang="zh-CN" b="0" dirty="0">
                <a:solidFill>
                  <a:srgbClr val="002060"/>
                </a:solidFill>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b="0" dirty="0">
                <a:solidFill>
                  <a:srgbClr val="002060"/>
                </a:solidFill>
                <a:latin typeface="Ebrima" panose="02000000000000000000" pitchFamily="2" charset="0"/>
                <a:ea typeface="Ebrima" panose="02000000000000000000" pitchFamily="2" charset="0"/>
                <a:cs typeface="Ebrima" panose="02000000000000000000" pitchFamily="2" charset="0"/>
              </a:rPr>
              <a:t>	</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a:t>
            </a:r>
            <a:endParaRPr lang="en-US" altLang="zh-CN" b="0" dirty="0">
              <a:solidFill>
                <a:srgbClr val="002060"/>
              </a:solidFill>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b="0" dirty="0">
                <a:solidFill>
                  <a:srgbClr val="002060"/>
                </a:solidFill>
                <a:latin typeface="Ebrima" panose="02000000000000000000" pitchFamily="2" charset="0"/>
                <a:ea typeface="Ebrima" panose="02000000000000000000" pitchFamily="2" charset="0"/>
                <a:cs typeface="Ebrima" panose="02000000000000000000" pitchFamily="2" charset="0"/>
              </a:rPr>
              <a:t>		// </a:t>
            </a:r>
            <a:r>
              <a:rPr lang="zh-CN" altLang="en-US" b="0" dirty="0">
                <a:solidFill>
                  <a:srgbClr val="002060"/>
                </a:solidFill>
                <a:latin typeface="Ebrima" panose="02000000000000000000" pitchFamily="2" charset="0"/>
                <a:ea typeface="Ebrima" panose="02000000000000000000" pitchFamily="2" charset="0"/>
                <a:cs typeface="Ebrima" panose="02000000000000000000" pitchFamily="2" charset="0"/>
              </a:rPr>
              <a:t>释放代码</a:t>
            </a:r>
          </a:p>
          <a:p>
            <a:pPr marL="0" indent="0">
              <a:buNone/>
            </a:pPr>
            <a:r>
              <a:rPr lang="en-US" altLang="zh-CN" b="0" dirty="0">
                <a:solidFill>
                  <a:srgbClr val="002060"/>
                </a:solidFill>
                <a:latin typeface="Ebrima" panose="02000000000000000000" pitchFamily="2" charset="0"/>
                <a:ea typeface="Ebrima" panose="02000000000000000000" pitchFamily="2" charset="0"/>
                <a:cs typeface="Ebrima" panose="02000000000000000000" pitchFamily="2" charset="0"/>
              </a:rPr>
              <a:t>	</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a:t>
            </a:r>
            <a:endParaRPr lang="en-US" altLang="zh-CN" b="0" dirty="0">
              <a:solidFill>
                <a:srgbClr val="002060"/>
              </a:solidFill>
              <a:latin typeface="Ebrima" panose="02000000000000000000" pitchFamily="2" charset="0"/>
              <a:ea typeface="Ebrima" panose="02000000000000000000" pitchFamily="2" charset="0"/>
              <a:cs typeface="Ebrima" panose="02000000000000000000" pitchFamily="2" charset="0"/>
            </a:endParaRPr>
          </a:p>
          <a:p>
            <a:pPr marL="0" indent="0">
              <a:buNone/>
            </a:pPr>
            <a:endParaRPr lang="en-US" altLang="zh-CN" b="0" dirty="0" smtClean="0">
              <a:latin typeface="Ebrima" panose="02000000000000000000" pitchFamily="2" charset="0"/>
              <a:ea typeface="Ebrima" panose="02000000000000000000" pitchFamily="2" charset="0"/>
              <a:cs typeface="Ebrima" panose="02000000000000000000" pitchFamily="2" charset="0"/>
            </a:endParaRPr>
          </a:p>
          <a:p>
            <a:pPr marL="0" indent="0">
              <a:buNone/>
            </a:pPr>
            <a:endParaRPr lang="zh-CN" altLang="en-US" b="0" dirty="0">
              <a:latin typeface="Ebrima" panose="02000000000000000000" pitchFamily="2" charset="0"/>
              <a:cs typeface="Ebrima" panose="02000000000000000000" pitchFamily="2" charset="0"/>
            </a:endParaRPr>
          </a:p>
          <a:p>
            <a:pPr marL="0" indent="0">
              <a:buNone/>
            </a:pPr>
            <a:endParaRPr lang="zh-CN" altLang="en-US" dirty="0"/>
          </a:p>
        </p:txBody>
      </p:sp>
    </p:spTree>
    <p:extLst>
      <p:ext uri="{BB962C8B-B14F-4D97-AF65-F5344CB8AC3E}">
        <p14:creationId xmlns:p14="http://schemas.microsoft.com/office/powerpoint/2010/main" val="952456816"/>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0" dirty="0"/>
              <a:t> </a:t>
            </a:r>
            <a:r>
              <a:rPr lang="zh-CN" altLang="en-US" b="0" dirty="0" smtClean="0"/>
              <a:t>注册加载函数</a:t>
            </a:r>
            <a:endParaRPr lang="en-US" altLang="zh-CN" b="0" dirty="0"/>
          </a:p>
          <a:p>
            <a:pPr marL="0" indent="0">
              <a:buNone/>
            </a:pPr>
            <a:r>
              <a:rPr lang="en-US" altLang="zh-CN" b="0" dirty="0"/>
              <a:t>	</a:t>
            </a:r>
            <a:r>
              <a:rPr lang="en-US" altLang="zh-CN" b="0" dirty="0" err="1" smtClean="0">
                <a:solidFill>
                  <a:srgbClr val="002060"/>
                </a:solidFill>
                <a:latin typeface="Ebrima" panose="02000000000000000000" pitchFamily="2" charset="0"/>
                <a:ea typeface="Ebrima" panose="02000000000000000000" pitchFamily="2" charset="0"/>
                <a:cs typeface="Ebrima" panose="02000000000000000000" pitchFamily="2" charset="0"/>
              </a:rPr>
              <a:t>module_init</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a:t>
            </a:r>
            <a:r>
              <a:rPr lang="en-US" altLang="zh-CN" b="0" dirty="0" err="1">
                <a:solidFill>
                  <a:srgbClr val="002060"/>
                </a:solidFill>
                <a:latin typeface="Ebrima" panose="02000000000000000000" pitchFamily="2" charset="0"/>
                <a:ea typeface="Ebrima" panose="02000000000000000000" pitchFamily="2" charset="0"/>
                <a:cs typeface="Ebrima" panose="02000000000000000000" pitchFamily="2" charset="0"/>
              </a:rPr>
              <a:t>init_func</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a:t>
            </a:r>
            <a:r>
              <a:rPr lang="zh-CN" altLang="en-US" b="0" dirty="0" smtClean="0">
                <a:solidFill>
                  <a:srgbClr val="002060"/>
                </a:solidFill>
                <a:latin typeface="Ebrima" panose="02000000000000000000" pitchFamily="2" charset="0"/>
                <a:cs typeface="Ebrima" panose="02000000000000000000" pitchFamily="2" charset="0"/>
              </a:rPr>
              <a:t>；</a:t>
            </a:r>
            <a:endParaRPr lang="en-US" altLang="zh-CN" b="0" dirty="0" smtClean="0">
              <a:solidFill>
                <a:srgbClr val="002060"/>
              </a:solidFill>
              <a:latin typeface="Ebrima" panose="02000000000000000000" pitchFamily="2" charset="0"/>
              <a:cs typeface="Ebrima" panose="02000000000000000000" pitchFamily="2" charset="0"/>
            </a:endParaRPr>
          </a:p>
          <a:p>
            <a:pPr marL="0" indent="0">
              <a:buNone/>
            </a:pPr>
            <a:r>
              <a:rPr lang="en-US" altLang="zh-CN" b="0" dirty="0" smtClean="0">
                <a:solidFill>
                  <a:schemeClr val="bg2">
                    <a:lumMod val="10000"/>
                  </a:schemeClr>
                </a:solidFill>
                <a:latin typeface="Ebrima" panose="02000000000000000000" pitchFamily="2" charset="0"/>
                <a:cs typeface="Ebrima" panose="02000000000000000000" pitchFamily="2" charset="0"/>
              </a:rPr>
              <a:t>	</a:t>
            </a:r>
            <a:r>
              <a:rPr lang="zh-CN" altLang="en-US" b="0" dirty="0" smtClean="0">
                <a:solidFill>
                  <a:schemeClr val="bg2">
                    <a:lumMod val="10000"/>
                  </a:schemeClr>
                </a:solidFill>
                <a:latin typeface="Ebrima" panose="02000000000000000000" pitchFamily="2" charset="0"/>
                <a:cs typeface="Ebrima" panose="02000000000000000000" pitchFamily="2" charset="0"/>
              </a:rPr>
              <a:t>当加载模块时，会执行</a:t>
            </a:r>
            <a:r>
              <a:rPr lang="en-US" altLang="zh-CN" b="0" dirty="0" err="1" smtClean="0">
                <a:solidFill>
                  <a:schemeClr val="bg2">
                    <a:lumMod val="10000"/>
                  </a:schemeClr>
                </a:solidFill>
                <a:latin typeface="Ebrima" panose="02000000000000000000" pitchFamily="2" charset="0"/>
                <a:cs typeface="Ebrima" panose="02000000000000000000" pitchFamily="2" charset="0"/>
              </a:rPr>
              <a:t>init_func</a:t>
            </a:r>
            <a:r>
              <a:rPr lang="en-US" altLang="zh-CN" b="0" dirty="0" smtClean="0">
                <a:solidFill>
                  <a:schemeClr val="bg2">
                    <a:lumMod val="10000"/>
                  </a:schemeClr>
                </a:solidFill>
                <a:latin typeface="Ebrima" panose="02000000000000000000" pitchFamily="2" charset="0"/>
                <a:cs typeface="Ebrima" panose="02000000000000000000" pitchFamily="2" charset="0"/>
              </a:rPr>
              <a:t>()</a:t>
            </a:r>
            <a:r>
              <a:rPr lang="zh-CN" altLang="en-US" b="0" dirty="0" smtClean="0">
                <a:solidFill>
                  <a:schemeClr val="bg2">
                    <a:lumMod val="10000"/>
                  </a:schemeClr>
                </a:solidFill>
                <a:latin typeface="Ebrima" panose="02000000000000000000" pitchFamily="2" charset="0"/>
                <a:cs typeface="Ebrima" panose="02000000000000000000" pitchFamily="2" charset="0"/>
              </a:rPr>
              <a:t>函数</a:t>
            </a:r>
            <a:endParaRPr lang="en-US" altLang="zh-CN" b="0" dirty="0" smtClean="0">
              <a:solidFill>
                <a:schemeClr val="bg2">
                  <a:lumMod val="10000"/>
                </a:schemeClr>
              </a:solidFill>
              <a:latin typeface="Ebrima" panose="02000000000000000000" pitchFamily="2" charset="0"/>
              <a:cs typeface="Ebrima" panose="02000000000000000000" pitchFamily="2" charset="0"/>
            </a:endParaRPr>
          </a:p>
          <a:p>
            <a:pPr marL="0" indent="0">
              <a:buNone/>
            </a:pPr>
            <a:endParaRPr lang="zh-CN" altLang="en-US" b="0" dirty="0">
              <a:solidFill>
                <a:schemeClr val="accent6">
                  <a:lumMod val="50000"/>
                </a:schemeClr>
              </a:solidFill>
              <a:latin typeface="Ebrima" panose="02000000000000000000" pitchFamily="2" charset="0"/>
              <a:cs typeface="Ebrima" panose="02000000000000000000" pitchFamily="2" charset="0"/>
            </a:endParaRPr>
          </a:p>
          <a:p>
            <a:r>
              <a:rPr lang="zh-CN" altLang="en-US" b="0" dirty="0" smtClean="0"/>
              <a:t>注册卸载函数</a:t>
            </a:r>
            <a:endParaRPr lang="en-US" altLang="zh-CN" b="0" dirty="0" smtClean="0"/>
          </a:p>
          <a:p>
            <a:pPr marL="0" indent="0">
              <a:buNone/>
            </a:pPr>
            <a:r>
              <a:rPr lang="en-US" altLang="zh-CN" b="0" dirty="0"/>
              <a:t>	</a:t>
            </a:r>
            <a:r>
              <a:rPr lang="en-US" altLang="zh-CN" b="0" dirty="0" err="1" smtClean="0">
                <a:solidFill>
                  <a:srgbClr val="002060"/>
                </a:solidFill>
                <a:latin typeface="Ebrima" panose="02000000000000000000" pitchFamily="2" charset="0"/>
                <a:ea typeface="Ebrima" panose="02000000000000000000" pitchFamily="2" charset="0"/>
                <a:cs typeface="Ebrima" panose="02000000000000000000" pitchFamily="2" charset="0"/>
              </a:rPr>
              <a:t>module_exit</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a:t>
            </a:r>
            <a:r>
              <a:rPr lang="en-US" altLang="zh-CN" b="0" dirty="0" err="1">
                <a:solidFill>
                  <a:srgbClr val="002060"/>
                </a:solidFill>
                <a:latin typeface="Ebrima" panose="02000000000000000000" pitchFamily="2" charset="0"/>
                <a:ea typeface="Ebrima" panose="02000000000000000000" pitchFamily="2" charset="0"/>
                <a:cs typeface="Ebrima" panose="02000000000000000000" pitchFamily="2" charset="0"/>
              </a:rPr>
              <a:t>exit_func</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a:t>
            </a:r>
            <a:r>
              <a:rPr lang="zh-CN" altLang="en-US" b="0" dirty="0" smtClean="0">
                <a:solidFill>
                  <a:srgbClr val="002060"/>
                </a:solidFill>
                <a:latin typeface="Ebrima" panose="02000000000000000000" pitchFamily="2" charset="0"/>
                <a:cs typeface="Ebrima" panose="02000000000000000000" pitchFamily="2" charset="0"/>
              </a:rPr>
              <a:t>；</a:t>
            </a:r>
            <a:endParaRPr lang="zh-CN" altLang="en-US" b="0" dirty="0">
              <a:solidFill>
                <a:srgbClr val="002060"/>
              </a:solidFill>
              <a:latin typeface="Ebrima" panose="02000000000000000000" pitchFamily="2" charset="0"/>
              <a:cs typeface="Ebrima" panose="02000000000000000000" pitchFamily="2" charset="0"/>
            </a:endParaRPr>
          </a:p>
          <a:p>
            <a:pPr marL="0" indent="0">
              <a:buNone/>
            </a:pPr>
            <a:r>
              <a:rPr lang="en-US" altLang="zh-CN" b="0" dirty="0" smtClean="0"/>
              <a:t>	</a:t>
            </a:r>
            <a:r>
              <a:rPr lang="zh-CN" altLang="en-US" b="0" dirty="0" smtClean="0"/>
              <a:t>当卸载内核模块时，会执行</a:t>
            </a:r>
            <a:r>
              <a:rPr lang="en-US" altLang="zh-CN" b="0" dirty="0" err="1" smtClean="0"/>
              <a:t>exit_func</a:t>
            </a:r>
            <a:r>
              <a:rPr lang="en-US" altLang="zh-CN" b="0" dirty="0" smtClean="0"/>
              <a:t>()</a:t>
            </a:r>
            <a:r>
              <a:rPr lang="zh-CN" altLang="en-US" b="0" dirty="0" smtClean="0"/>
              <a:t>函数</a:t>
            </a:r>
            <a:endParaRPr lang="zh-CN" altLang="en-US" dirty="0"/>
          </a:p>
        </p:txBody>
      </p:sp>
      <p:sp>
        <p:nvSpPr>
          <p:cNvPr id="4" name="标题 1"/>
          <p:cNvSpPr>
            <a:spLocks noGrp="1"/>
          </p:cNvSpPr>
          <p:nvPr>
            <p:ph type="title"/>
          </p:nvPr>
        </p:nvSpPr>
        <p:spPr/>
        <p:txBody>
          <a:bodyPr/>
          <a:lstStyle/>
          <a:p>
            <a:r>
              <a:rPr lang="zh-CN" altLang="en-US" sz="3600" dirty="0" smtClean="0">
                <a:latin typeface="+mj-ea"/>
              </a:rPr>
              <a:t>目标一：</a:t>
            </a:r>
            <a:r>
              <a:rPr lang="en-US" altLang="zh-CN" sz="3600" dirty="0" smtClean="0">
                <a:latin typeface="+mj-ea"/>
              </a:rPr>
              <a:t>Hello World</a:t>
            </a:r>
            <a:r>
              <a:rPr lang="zh-CN" altLang="en-US" sz="3600" dirty="0" smtClean="0">
                <a:latin typeface="+mj-ea"/>
              </a:rPr>
              <a:t>模块</a:t>
            </a:r>
            <a:endParaRPr lang="zh-CN" altLang="en-US" sz="3600" dirty="0">
              <a:latin typeface="+mj-ea"/>
            </a:endParaRPr>
          </a:p>
        </p:txBody>
      </p:sp>
    </p:spTree>
    <p:extLst>
      <p:ext uri="{BB962C8B-B14F-4D97-AF65-F5344CB8AC3E}">
        <p14:creationId xmlns:p14="http://schemas.microsoft.com/office/powerpoint/2010/main" val="620618312"/>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0" dirty="0"/>
              <a:t>许可权限的</a:t>
            </a:r>
            <a:r>
              <a:rPr lang="zh-CN" altLang="en-US" b="0" dirty="0" smtClean="0"/>
              <a:t>声明函数</a:t>
            </a:r>
            <a:endParaRPr lang="en-US" altLang="zh-CN" b="0" dirty="0" smtClean="0"/>
          </a:p>
          <a:p>
            <a:pPr marL="0" indent="0">
              <a:buNone/>
            </a:pPr>
            <a:r>
              <a:rPr lang="en-US" altLang="zh-CN" b="0" dirty="0" smtClean="0"/>
              <a:t>	</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MODULE_LICENSE("GPL</a:t>
            </a:r>
            <a:r>
              <a:rPr lang="en-US" altLang="zh-CN" b="0" dirty="0">
                <a:solidFill>
                  <a:srgbClr val="002060"/>
                </a:solidFill>
                <a:latin typeface="Ebrima" panose="02000000000000000000" pitchFamily="2" charset="0"/>
                <a:ea typeface="Ebrima" panose="02000000000000000000" pitchFamily="2" charset="0"/>
                <a:cs typeface="Ebrima" panose="02000000000000000000" pitchFamily="2" charset="0"/>
              </a:rPr>
              <a:t>")</a:t>
            </a:r>
            <a:r>
              <a:rPr lang="en-US" altLang="zh-CN" b="0" dirty="0">
                <a:latin typeface="Ebrima" panose="02000000000000000000" pitchFamily="2" charset="0"/>
                <a:ea typeface="Ebrima" panose="02000000000000000000" pitchFamily="2" charset="0"/>
                <a:cs typeface="Ebrima" panose="02000000000000000000" pitchFamily="2" charset="0"/>
              </a:rPr>
              <a:t> </a:t>
            </a:r>
            <a:endParaRPr lang="en-US" altLang="zh-CN" b="0" dirty="0" smtClean="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altLang="zh-CN" b="0" dirty="0">
              <a:latin typeface="Ebrima" panose="02000000000000000000" pitchFamily="2" charset="0"/>
              <a:ea typeface="Ebrima" panose="02000000000000000000" pitchFamily="2" charset="0"/>
              <a:cs typeface="Ebrima" panose="02000000000000000000" pitchFamily="2" charset="0"/>
            </a:endParaRPr>
          </a:p>
          <a:p>
            <a:r>
              <a:rPr lang="zh-CN" altLang="en-US" b="0" dirty="0" smtClean="0"/>
              <a:t>模块</a:t>
            </a:r>
            <a:r>
              <a:rPr lang="zh-CN" altLang="en-US" b="0" dirty="0"/>
              <a:t>的声明与</a:t>
            </a:r>
            <a:r>
              <a:rPr lang="zh-CN" altLang="en-US" b="0" dirty="0" smtClean="0"/>
              <a:t>描述函数（可有可无）</a:t>
            </a:r>
            <a:endParaRPr lang="en-US" altLang="zh-CN" b="0" dirty="0" smtClean="0"/>
          </a:p>
          <a:p>
            <a:pPr marL="0" indent="0">
              <a:buNone/>
            </a:pPr>
            <a:r>
              <a:rPr lang="en-US" altLang="zh-CN" b="0" dirty="0" smtClean="0">
                <a:latin typeface="Ebrima" panose="02000000000000000000" pitchFamily="2" charset="0"/>
                <a:ea typeface="Ebrima" panose="02000000000000000000" pitchFamily="2" charset="0"/>
                <a:cs typeface="Ebrima" panose="02000000000000000000" pitchFamily="2" charset="0"/>
              </a:rPr>
              <a:t>	</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MODULE_AUTHOR</a:t>
            </a:r>
            <a:r>
              <a:rPr lang="en-US" altLang="zh-CN" b="0" dirty="0">
                <a:solidFill>
                  <a:srgbClr val="002060"/>
                </a:solidFill>
                <a:latin typeface="Ebrima" panose="02000000000000000000" pitchFamily="2" charset="0"/>
                <a:ea typeface="Ebrima" panose="02000000000000000000" pitchFamily="2" charset="0"/>
                <a:cs typeface="Ebrima" panose="02000000000000000000" pitchFamily="2" charset="0"/>
              </a:rPr>
              <a:t>(“author</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a:t>
            </a:r>
            <a:endParaRPr lang="zh-CN" altLang="en-US" b="0" dirty="0">
              <a:solidFill>
                <a:srgbClr val="002060"/>
              </a:solidFill>
              <a:latin typeface="Ebrima" panose="02000000000000000000" pitchFamily="2" charset="0"/>
              <a:cs typeface="Ebrima" panose="02000000000000000000" pitchFamily="2" charset="0"/>
            </a:endParaRPr>
          </a:p>
          <a:p>
            <a:pPr marL="0" indent="0">
              <a:buNone/>
            </a:pP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	MODULE_DESCRIPTION</a:t>
            </a:r>
            <a:r>
              <a:rPr lang="en-US" altLang="zh-CN" b="0" dirty="0">
                <a:solidFill>
                  <a:srgbClr val="002060"/>
                </a:solidFill>
                <a:latin typeface="Ebrima" panose="02000000000000000000" pitchFamily="2" charset="0"/>
                <a:ea typeface="Ebrima" panose="02000000000000000000" pitchFamily="2" charset="0"/>
                <a:cs typeface="Ebrima" panose="02000000000000000000" pitchFamily="2" charset="0"/>
              </a:rPr>
              <a:t>(“description</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a:t>
            </a:r>
            <a:endParaRPr lang="zh-CN" altLang="en-US" b="0" dirty="0">
              <a:solidFill>
                <a:srgbClr val="002060"/>
              </a:solidFill>
              <a:latin typeface="Ebrima" panose="02000000000000000000" pitchFamily="2" charset="0"/>
              <a:cs typeface="Ebrima" panose="02000000000000000000" pitchFamily="2" charset="0"/>
            </a:endParaRPr>
          </a:p>
          <a:p>
            <a:pPr marL="0" indent="0">
              <a:buNone/>
            </a:pP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	MODULE_VERSION</a:t>
            </a:r>
            <a:r>
              <a:rPr lang="en-US" altLang="zh-CN" b="0" dirty="0">
                <a:solidFill>
                  <a:srgbClr val="002060"/>
                </a:solidFill>
                <a:latin typeface="Ebrima" panose="02000000000000000000" pitchFamily="2" charset="0"/>
                <a:ea typeface="Ebrima" panose="02000000000000000000" pitchFamily="2" charset="0"/>
                <a:cs typeface="Ebrima" panose="02000000000000000000" pitchFamily="2" charset="0"/>
              </a:rPr>
              <a:t>(”</a:t>
            </a:r>
            <a:r>
              <a:rPr lang="en-US" altLang="zh-CN" b="0" dirty="0" err="1">
                <a:solidFill>
                  <a:srgbClr val="002060"/>
                </a:solidFill>
                <a:latin typeface="Ebrima" panose="02000000000000000000" pitchFamily="2" charset="0"/>
                <a:ea typeface="Ebrima" panose="02000000000000000000" pitchFamily="2" charset="0"/>
                <a:cs typeface="Ebrima" panose="02000000000000000000" pitchFamily="2" charset="0"/>
              </a:rPr>
              <a:t>version_string</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a:t>
            </a:r>
            <a:endParaRPr lang="zh-CN" altLang="en-US" b="0" dirty="0">
              <a:solidFill>
                <a:srgbClr val="002060"/>
              </a:solidFill>
              <a:latin typeface="Ebrima" panose="02000000000000000000" pitchFamily="2" charset="0"/>
              <a:cs typeface="Ebrima" panose="02000000000000000000" pitchFamily="2" charset="0"/>
            </a:endParaRPr>
          </a:p>
          <a:p>
            <a:pPr marL="0" indent="0">
              <a:buNone/>
            </a:pP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	MODULE_DEVICE_TABLE</a:t>
            </a:r>
            <a:r>
              <a:rPr lang="en-US" altLang="zh-CN" b="0" dirty="0">
                <a:solidFill>
                  <a:srgbClr val="002060"/>
                </a:solidFill>
                <a:latin typeface="Ebrima" panose="02000000000000000000" pitchFamily="2" charset="0"/>
                <a:ea typeface="Ebrima" panose="02000000000000000000" pitchFamily="2" charset="0"/>
                <a:cs typeface="Ebrima" panose="02000000000000000000" pitchFamily="2" charset="0"/>
              </a:rPr>
              <a:t>(“</a:t>
            </a:r>
            <a:r>
              <a:rPr lang="en-US" altLang="zh-CN" b="0" dirty="0" err="1">
                <a:solidFill>
                  <a:srgbClr val="002060"/>
                </a:solidFill>
                <a:latin typeface="Ebrima" panose="02000000000000000000" pitchFamily="2" charset="0"/>
                <a:ea typeface="Ebrima" panose="02000000000000000000" pitchFamily="2" charset="0"/>
                <a:cs typeface="Ebrima" panose="02000000000000000000" pitchFamily="2" charset="0"/>
              </a:rPr>
              <a:t>table_info</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a:t>
            </a:r>
            <a:endParaRPr lang="zh-CN" altLang="en-US" b="0" dirty="0">
              <a:solidFill>
                <a:srgbClr val="002060"/>
              </a:solidFill>
              <a:latin typeface="Ebrima" panose="02000000000000000000" pitchFamily="2" charset="0"/>
              <a:cs typeface="Ebrima" panose="02000000000000000000" pitchFamily="2" charset="0"/>
            </a:endParaRPr>
          </a:p>
          <a:p>
            <a:pPr marL="0" indent="0">
              <a:buNone/>
            </a:pP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	MODULE_ALIAS</a:t>
            </a:r>
            <a:r>
              <a:rPr lang="en-US" altLang="zh-CN" b="0" dirty="0">
                <a:solidFill>
                  <a:srgbClr val="002060"/>
                </a:solidFill>
                <a:latin typeface="Ebrima" panose="02000000000000000000" pitchFamily="2" charset="0"/>
                <a:ea typeface="Ebrima" panose="02000000000000000000" pitchFamily="2" charset="0"/>
                <a:cs typeface="Ebrima" panose="02000000000000000000" pitchFamily="2" charset="0"/>
              </a:rPr>
              <a:t>(”</a:t>
            </a:r>
            <a:r>
              <a:rPr lang="en-US" altLang="zh-CN" b="0" dirty="0" err="1">
                <a:solidFill>
                  <a:srgbClr val="002060"/>
                </a:solidFill>
                <a:latin typeface="Ebrima" panose="02000000000000000000" pitchFamily="2" charset="0"/>
                <a:ea typeface="Ebrima" panose="02000000000000000000" pitchFamily="2" charset="0"/>
                <a:cs typeface="Ebrima" panose="02000000000000000000" pitchFamily="2" charset="0"/>
              </a:rPr>
              <a:t>alternate_name</a:t>
            </a:r>
            <a:r>
              <a:rPr lang="en-US" altLang="zh-CN" b="0" dirty="0" smtClean="0">
                <a:solidFill>
                  <a:srgbClr val="002060"/>
                </a:solidFill>
                <a:latin typeface="Ebrima" panose="02000000000000000000" pitchFamily="2" charset="0"/>
                <a:ea typeface="Ebrima" panose="02000000000000000000" pitchFamily="2" charset="0"/>
                <a:cs typeface="Ebrima" panose="02000000000000000000" pitchFamily="2" charset="0"/>
              </a:rPr>
              <a:t>“);</a:t>
            </a:r>
            <a:endParaRPr lang="zh-CN" altLang="en-US" b="0" dirty="0">
              <a:solidFill>
                <a:srgbClr val="002060"/>
              </a:solidFill>
              <a:latin typeface="Ebrima" panose="02000000000000000000" pitchFamily="2" charset="0"/>
              <a:cs typeface="Ebrima" panose="02000000000000000000" pitchFamily="2" charset="0"/>
            </a:endParaRPr>
          </a:p>
          <a:p>
            <a:endParaRPr lang="en-US" altLang="zh-CN" b="0" dirty="0">
              <a:latin typeface="Ebrima" panose="02000000000000000000" pitchFamily="2" charset="0"/>
              <a:ea typeface="Ebrima" panose="02000000000000000000" pitchFamily="2" charset="0"/>
              <a:cs typeface="Ebrima" panose="02000000000000000000" pitchFamily="2" charset="0"/>
            </a:endParaRPr>
          </a:p>
        </p:txBody>
      </p:sp>
      <p:sp>
        <p:nvSpPr>
          <p:cNvPr id="4" name="标题 1"/>
          <p:cNvSpPr>
            <a:spLocks noGrp="1"/>
          </p:cNvSpPr>
          <p:nvPr>
            <p:ph type="title"/>
          </p:nvPr>
        </p:nvSpPr>
        <p:spPr/>
        <p:txBody>
          <a:bodyPr/>
          <a:lstStyle/>
          <a:p>
            <a:r>
              <a:rPr lang="zh-CN" altLang="en-US" sz="3600" dirty="0" smtClean="0">
                <a:latin typeface="+mj-ea"/>
              </a:rPr>
              <a:t>目标一：</a:t>
            </a:r>
            <a:r>
              <a:rPr lang="en-US" altLang="zh-CN" sz="3600" dirty="0" smtClean="0">
                <a:latin typeface="+mj-ea"/>
              </a:rPr>
              <a:t>Hello World</a:t>
            </a:r>
            <a:r>
              <a:rPr lang="zh-CN" altLang="en-US" sz="3600" dirty="0" smtClean="0">
                <a:latin typeface="+mj-ea"/>
              </a:rPr>
              <a:t>模块</a:t>
            </a:r>
            <a:endParaRPr lang="zh-CN" altLang="en-US" sz="3600" dirty="0">
              <a:latin typeface="+mj-ea"/>
            </a:endParaRPr>
          </a:p>
        </p:txBody>
      </p:sp>
    </p:spTree>
    <p:extLst>
      <p:ext uri="{BB962C8B-B14F-4D97-AF65-F5344CB8AC3E}">
        <p14:creationId xmlns:p14="http://schemas.microsoft.com/office/powerpoint/2010/main" val="217606787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中科大嵌入式系统实验室主题">
  <a:themeElements>
    <a:clrScheme name="">
      <a:dk1>
        <a:srgbClr val="800080"/>
      </a:dk1>
      <a:lt1>
        <a:srgbClr val="FFFFFF"/>
      </a:lt1>
      <a:dk2>
        <a:srgbClr val="800080"/>
      </a:dk2>
      <a:lt2>
        <a:srgbClr val="E7E7E7"/>
      </a:lt2>
      <a:accent1>
        <a:srgbClr val="DDDDDD"/>
      </a:accent1>
      <a:accent2>
        <a:srgbClr val="000099"/>
      </a:accent2>
      <a:accent3>
        <a:srgbClr val="FFFFFF"/>
      </a:accent3>
      <a:accent4>
        <a:srgbClr val="6C006C"/>
      </a:accent4>
      <a:accent5>
        <a:srgbClr val="EBEBEB"/>
      </a:accent5>
      <a:accent6>
        <a:srgbClr val="00008A"/>
      </a:accent6>
      <a:hlink>
        <a:srgbClr val="990000"/>
      </a:hlink>
      <a:folHlink>
        <a:srgbClr val="FFFFFF"/>
      </a:folHlink>
    </a:clrScheme>
    <a:fontScheme name="外部报告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外部报告模板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外部报告模板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外部报告模板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外部报告模板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外部报告模板 5">
        <a:dk1>
          <a:srgbClr val="800080"/>
        </a:dk1>
        <a:lt1>
          <a:srgbClr val="FFFFFF"/>
        </a:lt1>
        <a:dk2>
          <a:srgbClr val="800080"/>
        </a:dk2>
        <a:lt2>
          <a:srgbClr val="E7E7E7"/>
        </a:lt2>
        <a:accent1>
          <a:srgbClr val="E7E7E7"/>
        </a:accent1>
        <a:accent2>
          <a:srgbClr val="33CC33"/>
        </a:accent2>
        <a:accent3>
          <a:srgbClr val="FFFFFF"/>
        </a:accent3>
        <a:accent4>
          <a:srgbClr val="6C006C"/>
        </a:accent4>
        <a:accent5>
          <a:srgbClr val="F1F1F1"/>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中科大嵌入式系统实验室主题" id="{715FBAA3-E3C5-4A90-A8FF-490415B11100}" vid="{72659E39-443A-42B4-9840-189D3C93135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中科大嵌入式系统实验室主题</Template>
  <TotalTime>974</TotalTime>
  <Words>663</Words>
  <Application>Microsoft Office PowerPoint</Application>
  <PresentationFormat>全屏显示(4:3)</PresentationFormat>
  <Paragraphs>112</Paragraphs>
  <Slides>18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楷体_GB2312</vt:lpstr>
      <vt:lpstr>宋体</vt:lpstr>
      <vt:lpstr>幼圆</vt:lpstr>
      <vt:lpstr>Arial</vt:lpstr>
      <vt:lpstr>Calibri</vt:lpstr>
      <vt:lpstr>Ebrima</vt:lpstr>
      <vt:lpstr>Times New Roman</vt:lpstr>
      <vt:lpstr>Wingdings</vt:lpstr>
      <vt:lpstr>中科大嵌入式系统实验室主题</vt:lpstr>
      <vt:lpstr>构造和运行内核模块</vt:lpstr>
      <vt:lpstr>基本概念</vt:lpstr>
      <vt:lpstr>基本概念</vt:lpstr>
      <vt:lpstr>基本概念</vt:lpstr>
      <vt:lpstr>基本概念</vt:lpstr>
      <vt:lpstr>目标一：Hello World模块</vt:lpstr>
      <vt:lpstr>目标一：Hello World模块</vt:lpstr>
      <vt:lpstr>目标一：Hello World模块</vt:lpstr>
      <vt:lpstr>目标一：Hello World模块</vt:lpstr>
      <vt:lpstr>目标一：Hello World模块</vt:lpstr>
      <vt:lpstr>目标一：Hello World模块</vt:lpstr>
      <vt:lpstr>目标二：通过内核模块构造系统调用</vt:lpstr>
      <vt:lpstr>目标二：通过内核模块构造系统调用</vt:lpstr>
      <vt:lpstr>目标二：通过内核模块构造系统调用</vt:lpstr>
      <vt:lpstr>目标二：通过内核模块构造系统调用</vt:lpstr>
      <vt:lpstr>目标二：通过内核模块构造系统调用</vt:lpstr>
      <vt:lpstr>目标二：通过内核模块构造系统调用</vt:lpstr>
      <vt:lpstr>目标二：通过内核模块构造系统调用</vt:lpstr>
    </vt:vector>
  </TitlesOfParts>
  <Company>USTC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马翔</dc:creator>
  <cp:lastModifiedBy>马翔</cp:lastModifiedBy>
  <cp:revision>38</cp:revision>
  <dcterms:created xsi:type="dcterms:W3CDTF">2013-10-08T08:53:06Z</dcterms:created>
  <dcterms:modified xsi:type="dcterms:W3CDTF">2013-10-10T12:54:38Z</dcterms:modified>
</cp:coreProperties>
</file>