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72" r:id="rId6"/>
    <p:sldId id="273" r:id="rId7"/>
    <p:sldId id="276" r:id="rId8"/>
    <p:sldId id="277" r:id="rId9"/>
    <p:sldId id="278" r:id="rId10"/>
    <p:sldId id="279" r:id="rId11"/>
    <p:sldId id="280" r:id="rId12"/>
    <p:sldId id="274" r:id="rId13"/>
    <p:sldId id="281" r:id="rId14"/>
    <p:sldId id="282" r:id="rId15"/>
    <p:sldId id="283" r:id="rId16"/>
    <p:sldId id="28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userDrawn="1"/>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eaLnBrk="0" hangingPunct="0">
              <a:spcBef>
                <a:spcPct val="20000"/>
              </a:spcBef>
              <a:buClr>
                <a:srgbClr val="333399"/>
              </a:buClr>
              <a:buFont typeface="Wingdings" pitchFamily="2" charset="2"/>
              <a:defRPr sz="2800" b="1">
                <a:latin typeface="Times New Roman" pitchFamily="18" charset="0"/>
                <a:ea typeface="楷体_GB2312" pitchFamily="1" charset="-122"/>
              </a:defRPr>
            </a:lvl1pPr>
            <a:lvl2pPr algn="ctr" eaLnBrk="0" hangingPunct="0">
              <a:spcBef>
                <a:spcPct val="20000"/>
              </a:spcBef>
              <a:buClr>
                <a:srgbClr val="333399"/>
              </a:buClr>
              <a:buFont typeface="Wingdings" pitchFamily="2" charset="2"/>
              <a:defRPr sz="2400" b="1">
                <a:latin typeface="Times New Roman" pitchFamily="18" charset="0"/>
                <a:ea typeface="楷体_GB2312" pitchFamily="1" charset="-122"/>
              </a:defRPr>
            </a:lvl2pPr>
            <a:lvl3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3pPr>
            <a:lvl4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4pPr>
            <a:lvl5pPr algn="ctr" eaLnBrk="0" hangingPunct="0">
              <a:spcBef>
                <a:spcPct val="20000"/>
              </a:spcBef>
              <a:buClr>
                <a:srgbClr val="333399"/>
              </a:buClr>
              <a:defRPr sz="2000" b="1">
                <a:latin typeface="Times New Roman" pitchFamily="18" charset="0"/>
                <a:ea typeface="楷体_GB2312" pitchFamily="1" charset="-122"/>
              </a:defRPr>
            </a:lvl5pPr>
            <a:lvl6pPr algn="ctr" eaLnBrk="0" fontAlgn="base" hangingPunct="0">
              <a:spcBef>
                <a:spcPct val="20000"/>
              </a:spcBef>
              <a:spcAft>
                <a:spcPct val="0"/>
              </a:spcAft>
              <a:buClr>
                <a:srgbClr val="333399"/>
              </a:buClr>
              <a:defRPr sz="2000" b="1">
                <a:latin typeface="Times New Roman" pitchFamily="18" charset="0"/>
                <a:ea typeface="楷体_GB2312" pitchFamily="1" charset="-122"/>
              </a:defRPr>
            </a:lvl6pPr>
            <a:lvl7pPr algn="ctr" eaLnBrk="0" fontAlgn="base" hangingPunct="0">
              <a:spcBef>
                <a:spcPct val="20000"/>
              </a:spcBef>
              <a:spcAft>
                <a:spcPct val="0"/>
              </a:spcAft>
              <a:buClr>
                <a:srgbClr val="333399"/>
              </a:buClr>
              <a:defRPr sz="2000" b="1">
                <a:latin typeface="Times New Roman" pitchFamily="18" charset="0"/>
                <a:ea typeface="楷体_GB2312" pitchFamily="1" charset="-122"/>
              </a:defRPr>
            </a:lvl7pPr>
            <a:lvl8pPr algn="ctr" eaLnBrk="0" fontAlgn="base" hangingPunct="0">
              <a:spcBef>
                <a:spcPct val="20000"/>
              </a:spcBef>
              <a:spcAft>
                <a:spcPct val="0"/>
              </a:spcAft>
              <a:buClr>
                <a:srgbClr val="333399"/>
              </a:buClr>
              <a:defRPr sz="2000" b="1">
                <a:latin typeface="Times New Roman" pitchFamily="18" charset="0"/>
                <a:ea typeface="楷体_GB2312" pitchFamily="1" charset="-122"/>
              </a:defRPr>
            </a:lvl8pPr>
            <a:lvl9pPr algn="ctr" eaLnBrk="0" fontAlgn="base" hangingPunct="0">
              <a:spcBef>
                <a:spcPct val="20000"/>
              </a:spcBef>
              <a:spcAft>
                <a:spcPct val="0"/>
              </a:spcAft>
              <a:buClr>
                <a:srgbClr val="333399"/>
              </a:buClr>
              <a:defRPr sz="2000" b="1">
                <a:latin typeface="Times New Roman" pitchFamily="18" charset="0"/>
                <a:ea typeface="楷体_GB2312" pitchFamily="1" charset="-122"/>
              </a:defRPr>
            </a:lvl9pPr>
          </a:lstStyle>
          <a:p>
            <a:endParaRPr lang="zh-CN" altLang="zh-CN"/>
          </a:p>
          <a:p>
            <a:endParaRPr lang="zh-CN" altLang="zh-CN"/>
          </a:p>
          <a:p>
            <a:endParaRPr lang="zh-CN" altLang="zh-CN"/>
          </a:p>
          <a:p>
            <a:endParaRPr lang="zh-CN" altLang="zh-CN"/>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90000"/>
              </a:lnSpc>
              <a:defRPr sz="3200" b="1">
                <a:latin typeface="Times New Roman" pitchFamily="18" charset="0"/>
                <a:ea typeface="楷体_GB2312" pitchFamily="1" charset="-122"/>
              </a:defRPr>
            </a:lvl1pPr>
            <a:lvl2pPr eaLnBrk="0" hangingPunct="0">
              <a:lnSpc>
                <a:spcPct val="90000"/>
              </a:lnSpc>
              <a:defRPr sz="3200" b="1">
                <a:latin typeface="Times New Roman" pitchFamily="18" charset="0"/>
                <a:ea typeface="楷体_GB2312" pitchFamily="1" charset="-122"/>
              </a:defRPr>
            </a:lvl2pPr>
            <a:lvl3pPr eaLnBrk="0" hangingPunct="0">
              <a:lnSpc>
                <a:spcPct val="90000"/>
              </a:lnSpc>
              <a:defRPr sz="3200" b="1">
                <a:latin typeface="Times New Roman" pitchFamily="18" charset="0"/>
                <a:ea typeface="楷体_GB2312" pitchFamily="1" charset="-122"/>
              </a:defRPr>
            </a:lvl3pPr>
            <a:lvl4pPr eaLnBrk="0" hangingPunct="0">
              <a:lnSpc>
                <a:spcPct val="90000"/>
              </a:lnSpc>
              <a:defRPr sz="3200" b="1">
                <a:latin typeface="Times New Roman" pitchFamily="18" charset="0"/>
                <a:ea typeface="楷体_GB2312" pitchFamily="1" charset="-122"/>
              </a:defRPr>
            </a:lvl4pPr>
            <a:lvl5pPr eaLnBrk="0" hangingPunct="0">
              <a:lnSpc>
                <a:spcPct val="90000"/>
              </a:lnSpc>
              <a:defRPr sz="3200" b="1">
                <a:latin typeface="Times New Roman" pitchFamily="18" charset="0"/>
                <a:ea typeface="楷体_GB2312" pitchFamily="1" charset="-122"/>
              </a:defRPr>
            </a:lvl5pPr>
            <a:lvl6pPr marL="457200" eaLnBrk="0" fontAlgn="base" hangingPunct="0">
              <a:lnSpc>
                <a:spcPct val="90000"/>
              </a:lnSpc>
              <a:spcBef>
                <a:spcPct val="0"/>
              </a:spcBef>
              <a:spcAft>
                <a:spcPct val="0"/>
              </a:spcAft>
              <a:defRPr sz="3200" b="1">
                <a:latin typeface="Times New Roman" pitchFamily="18" charset="0"/>
                <a:ea typeface="楷体_GB2312" pitchFamily="1" charset="-122"/>
              </a:defRPr>
            </a:lvl6pPr>
            <a:lvl7pPr marL="914400" eaLnBrk="0" fontAlgn="base" hangingPunct="0">
              <a:lnSpc>
                <a:spcPct val="90000"/>
              </a:lnSpc>
              <a:spcBef>
                <a:spcPct val="0"/>
              </a:spcBef>
              <a:spcAft>
                <a:spcPct val="0"/>
              </a:spcAft>
              <a:defRPr sz="3200" b="1">
                <a:latin typeface="Times New Roman" pitchFamily="18" charset="0"/>
                <a:ea typeface="楷体_GB2312" pitchFamily="1" charset="-122"/>
              </a:defRPr>
            </a:lvl7pPr>
            <a:lvl8pPr marL="1371600" eaLnBrk="0" fontAlgn="base" hangingPunct="0">
              <a:lnSpc>
                <a:spcPct val="90000"/>
              </a:lnSpc>
              <a:spcBef>
                <a:spcPct val="0"/>
              </a:spcBef>
              <a:spcAft>
                <a:spcPct val="0"/>
              </a:spcAft>
              <a:defRPr sz="3200" b="1">
                <a:latin typeface="Times New Roman" pitchFamily="18" charset="0"/>
                <a:ea typeface="楷体_GB2312" pitchFamily="1" charset="-122"/>
              </a:defRPr>
            </a:lvl8pPr>
            <a:lvl9pPr marL="1828800" eaLnBrk="0" fontAlgn="base" hangingPunct="0">
              <a:lnSpc>
                <a:spcPct val="90000"/>
              </a:lnSpc>
              <a:spcBef>
                <a:spcPct val="0"/>
              </a:spcBef>
              <a:spcAft>
                <a:spcPct val="0"/>
              </a:spcAft>
              <a:defRPr sz="3200" b="1">
                <a:latin typeface="Times New Roman" pitchFamily="18" charset="0"/>
                <a:ea typeface="楷体_GB2312" pitchFamily="1" charset="-122"/>
              </a:defRPr>
            </a:lvl9pPr>
          </a:lstStyle>
          <a:p>
            <a:endParaRPr lang="zh-CN" altLang="zh-CN"/>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alt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alt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08848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88687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535934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022900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164333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164741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01784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26121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664276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358383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Linux</a:t>
            </a:r>
            <a:r>
              <a:rPr lang="zh-CN" altLang="en-US" dirty="0" smtClean="0"/>
              <a:t>内核学习交流</a:t>
            </a:r>
            <a:endParaRPr lang="zh-CN" altLang="en-US" dirty="0"/>
          </a:p>
        </p:txBody>
      </p:sp>
      <p:sp>
        <p:nvSpPr>
          <p:cNvPr id="3" name="副标题 2"/>
          <p:cNvSpPr>
            <a:spLocks noGrp="1"/>
          </p:cNvSpPr>
          <p:nvPr>
            <p:ph type="subTitle" idx="1"/>
          </p:nvPr>
        </p:nvSpPr>
        <p:spPr/>
        <p:txBody>
          <a:bodyPr/>
          <a:lstStyle/>
          <a:p>
            <a:r>
              <a:rPr lang="zh-CN" altLang="en-US" dirty="0" smtClean="0"/>
              <a:t>进程虚拟地址空间</a:t>
            </a:r>
            <a:endParaRPr lang="en-US" altLang="zh-CN" dirty="0" smtClean="0"/>
          </a:p>
          <a:p>
            <a:r>
              <a:rPr lang="zh-CN" altLang="en-US" dirty="0"/>
              <a:t>余</a:t>
            </a:r>
            <a:r>
              <a:rPr lang="zh-CN" altLang="en-US" dirty="0" smtClean="0"/>
              <a:t>奇  </a:t>
            </a:r>
            <a:r>
              <a:rPr lang="en-US" altLang="zh-CN" dirty="0" smtClean="0"/>
              <a:t>2014-4-18</a:t>
            </a:r>
            <a:endParaRPr lang="zh-CN" altLang="en-US" dirty="0"/>
          </a:p>
        </p:txBody>
      </p:sp>
    </p:spTree>
    <p:extLst>
      <p:ext uri="{BB962C8B-B14F-4D97-AF65-F5344CB8AC3E}">
        <p14:creationId xmlns:p14="http://schemas.microsoft.com/office/powerpoint/2010/main" val="2244844202"/>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smtClean="0"/>
              <a:t>mmap_base</a:t>
            </a:r>
            <a:r>
              <a:rPr lang="zh-CN" altLang="en-US" dirty="0" smtClean="0"/>
              <a:t>和</a:t>
            </a:r>
            <a:r>
              <a:rPr lang="en-US" altLang="zh-CN" dirty="0" err="1" smtClean="0"/>
              <a:t>mmap_rnd</a:t>
            </a:r>
            <a:r>
              <a:rPr lang="zh-CN" altLang="en-US" dirty="0" smtClean="0"/>
              <a:t>函数</a:t>
            </a:r>
            <a:endParaRPr lang="zh-CN" altLang="en-US" dirty="0"/>
          </a:p>
        </p:txBody>
      </p:sp>
      <p:sp>
        <p:nvSpPr>
          <p:cNvPr id="16" name="内容占位符 2"/>
          <p:cNvSpPr>
            <a:spLocks noGrp="1"/>
          </p:cNvSpPr>
          <p:nvPr>
            <p:ph idx="1"/>
          </p:nvPr>
        </p:nvSpPr>
        <p:spPr>
          <a:xfrm>
            <a:off x="819919" y="1412776"/>
            <a:ext cx="7856537" cy="5256584"/>
          </a:xfrm>
        </p:spPr>
        <p:txBody>
          <a:bodyPr/>
          <a:lstStyle/>
          <a:p>
            <a:pPr marL="0" indent="0">
              <a:buNone/>
            </a:pPr>
            <a:r>
              <a:rPr lang="en-US" altLang="zh-CN" sz="1400" dirty="0" smtClean="0"/>
              <a:t>static </a:t>
            </a:r>
            <a:r>
              <a:rPr lang="en-US" altLang="zh-CN" sz="1400" dirty="0"/>
              <a:t>unsigned long </a:t>
            </a:r>
            <a:r>
              <a:rPr lang="en-US" altLang="zh-CN" sz="1400" dirty="0" err="1"/>
              <a:t>mmap_rnd</a:t>
            </a:r>
            <a:r>
              <a:rPr lang="en-US" altLang="zh-CN" sz="1400" dirty="0"/>
              <a:t>(void)</a:t>
            </a:r>
          </a:p>
          <a:p>
            <a:pPr marL="0" indent="0">
              <a:buNone/>
            </a:pPr>
            <a:r>
              <a:rPr lang="en-US" altLang="zh-CN" sz="1400" dirty="0"/>
              <a:t>{</a:t>
            </a:r>
          </a:p>
          <a:p>
            <a:pPr marL="0" indent="0">
              <a:buNone/>
            </a:pPr>
            <a:r>
              <a:rPr lang="en-US" altLang="zh-CN" sz="1400" dirty="0"/>
              <a:t>	unsigned long </a:t>
            </a:r>
            <a:r>
              <a:rPr lang="en-US" altLang="zh-CN" sz="1400" dirty="0" err="1"/>
              <a:t>rnd</a:t>
            </a:r>
            <a:r>
              <a:rPr lang="en-US" altLang="zh-CN" sz="1400" dirty="0"/>
              <a:t> = 0;</a:t>
            </a:r>
          </a:p>
          <a:p>
            <a:pPr marL="0" indent="0">
              <a:buNone/>
            </a:pPr>
            <a:r>
              <a:rPr lang="en-US" altLang="zh-CN" sz="1400" dirty="0"/>
              <a:t>	if (current-&gt;flags &amp; PF_RANDOMIZE) {</a:t>
            </a:r>
          </a:p>
          <a:p>
            <a:pPr marL="0" indent="0">
              <a:buNone/>
            </a:pPr>
            <a:r>
              <a:rPr lang="en-US" altLang="zh-CN" sz="1400" dirty="0"/>
              <a:t>		if (mmap_is_ia32())</a:t>
            </a:r>
          </a:p>
          <a:p>
            <a:pPr marL="0" indent="0">
              <a:buNone/>
            </a:pPr>
            <a:r>
              <a:rPr lang="en-US" altLang="zh-CN" sz="1400" dirty="0"/>
              <a:t>			</a:t>
            </a:r>
            <a:r>
              <a:rPr lang="en-US" altLang="zh-CN" sz="1400" dirty="0" err="1"/>
              <a:t>rnd</a:t>
            </a:r>
            <a:r>
              <a:rPr lang="en-US" altLang="zh-CN" sz="1400" dirty="0"/>
              <a:t> = (long)</a:t>
            </a:r>
            <a:r>
              <a:rPr lang="en-US" altLang="zh-CN" sz="1400" dirty="0" err="1"/>
              <a:t>get_random_int</a:t>
            </a:r>
            <a:r>
              <a:rPr lang="en-US" altLang="zh-CN" sz="1400" dirty="0"/>
              <a:t>() % (1&lt;&lt;8);</a:t>
            </a:r>
          </a:p>
          <a:p>
            <a:pPr marL="0" indent="0">
              <a:buNone/>
            </a:pPr>
            <a:r>
              <a:rPr lang="en-US" altLang="zh-CN" sz="1400" dirty="0"/>
              <a:t>		else</a:t>
            </a:r>
          </a:p>
          <a:p>
            <a:pPr marL="0" indent="0">
              <a:buNone/>
            </a:pPr>
            <a:r>
              <a:rPr lang="en-US" altLang="zh-CN" sz="1400" dirty="0"/>
              <a:t>			</a:t>
            </a:r>
            <a:r>
              <a:rPr lang="en-US" altLang="zh-CN" sz="1400" dirty="0" err="1"/>
              <a:t>rnd</a:t>
            </a:r>
            <a:r>
              <a:rPr lang="en-US" altLang="zh-CN" sz="1400" dirty="0"/>
              <a:t> = (long)(</a:t>
            </a:r>
            <a:r>
              <a:rPr lang="en-US" altLang="zh-CN" sz="1400" dirty="0" err="1"/>
              <a:t>get_random_int</a:t>
            </a:r>
            <a:r>
              <a:rPr lang="en-US" altLang="zh-CN" sz="1400" dirty="0"/>
              <a:t>() % (1&lt;&lt;28));</a:t>
            </a:r>
          </a:p>
          <a:p>
            <a:pPr marL="0" indent="0">
              <a:buNone/>
            </a:pPr>
            <a:r>
              <a:rPr lang="en-US" altLang="zh-CN" sz="1400" dirty="0"/>
              <a:t>	}</a:t>
            </a:r>
          </a:p>
          <a:p>
            <a:pPr marL="0" indent="0">
              <a:buNone/>
            </a:pPr>
            <a:r>
              <a:rPr lang="en-US" altLang="zh-CN" sz="1400" dirty="0"/>
              <a:t>	return </a:t>
            </a:r>
            <a:r>
              <a:rPr lang="en-US" altLang="zh-CN" sz="1400" dirty="0" err="1"/>
              <a:t>rnd</a:t>
            </a:r>
            <a:r>
              <a:rPr lang="en-US" altLang="zh-CN" sz="1400" dirty="0"/>
              <a:t> &lt;&lt; PAGE_SHIFT;</a:t>
            </a:r>
          </a:p>
          <a:p>
            <a:pPr marL="0" indent="0">
              <a:buNone/>
            </a:pPr>
            <a:r>
              <a:rPr lang="en-US" altLang="zh-CN" sz="1400" dirty="0" smtClean="0"/>
              <a:t>}</a:t>
            </a:r>
            <a:endParaRPr lang="en-US" altLang="zh-CN" sz="1400" dirty="0"/>
          </a:p>
          <a:p>
            <a:pPr marL="0" indent="0">
              <a:buNone/>
            </a:pPr>
            <a:r>
              <a:rPr lang="en-US" altLang="zh-CN" sz="1400" dirty="0"/>
              <a:t>static unsigned long </a:t>
            </a:r>
            <a:r>
              <a:rPr lang="en-US" altLang="zh-CN" sz="1400" dirty="0" err="1"/>
              <a:t>mmap_base</a:t>
            </a:r>
            <a:r>
              <a:rPr lang="en-US" altLang="zh-CN" sz="1400" dirty="0"/>
              <a:t>(void)</a:t>
            </a:r>
          </a:p>
          <a:p>
            <a:pPr marL="0" indent="0">
              <a:buNone/>
            </a:pPr>
            <a:r>
              <a:rPr lang="en-US" altLang="zh-CN" sz="1400" dirty="0"/>
              <a:t>{</a:t>
            </a:r>
          </a:p>
          <a:p>
            <a:pPr marL="0" indent="0">
              <a:buNone/>
            </a:pPr>
            <a:r>
              <a:rPr lang="en-US" altLang="zh-CN" sz="1400" dirty="0"/>
              <a:t>	unsigned long gap = current-&gt;signal-&gt;</a:t>
            </a:r>
            <a:r>
              <a:rPr lang="en-US" altLang="zh-CN" sz="1400" dirty="0" err="1"/>
              <a:t>rlim</a:t>
            </a:r>
            <a:r>
              <a:rPr lang="en-US" altLang="zh-CN" sz="1400" dirty="0"/>
              <a:t>[RLIMIT_STACK].</a:t>
            </a:r>
            <a:r>
              <a:rPr lang="en-US" altLang="zh-CN" sz="1400" dirty="0" err="1"/>
              <a:t>rlim_cur</a:t>
            </a:r>
            <a:r>
              <a:rPr lang="en-US" altLang="zh-CN" sz="1400" dirty="0" smtClean="0"/>
              <a:t>;</a:t>
            </a:r>
            <a:endParaRPr lang="en-US" altLang="zh-CN" sz="1400" dirty="0"/>
          </a:p>
          <a:p>
            <a:pPr marL="0" indent="0">
              <a:buNone/>
            </a:pPr>
            <a:r>
              <a:rPr lang="en-US" altLang="zh-CN" sz="1400" dirty="0"/>
              <a:t>	if (gap &lt; MIN_GAP)</a:t>
            </a:r>
          </a:p>
          <a:p>
            <a:pPr marL="0" indent="0">
              <a:buNone/>
            </a:pPr>
            <a:r>
              <a:rPr lang="en-US" altLang="zh-CN" sz="1400" dirty="0"/>
              <a:t>		gap = MIN_GAP;</a:t>
            </a:r>
          </a:p>
          <a:p>
            <a:pPr marL="0" indent="0">
              <a:buNone/>
            </a:pPr>
            <a:r>
              <a:rPr lang="en-US" altLang="zh-CN" sz="1400" dirty="0"/>
              <a:t>	else if (gap &gt; MAX_GAP)</a:t>
            </a:r>
          </a:p>
          <a:p>
            <a:pPr marL="0" indent="0">
              <a:buNone/>
            </a:pPr>
            <a:r>
              <a:rPr lang="en-US" altLang="zh-CN" sz="1400" dirty="0" smtClean="0"/>
              <a:t>		gap = MAX_GAP;</a:t>
            </a:r>
          </a:p>
          <a:p>
            <a:pPr marL="0" indent="0">
              <a:buNone/>
            </a:pPr>
            <a:r>
              <a:rPr lang="en-US" altLang="zh-CN" sz="1400" dirty="0"/>
              <a:t>	return PAGE_ALIGN(TASK_SIZE - gap - </a:t>
            </a:r>
            <a:r>
              <a:rPr lang="en-US" altLang="zh-CN" sz="1400" dirty="0" err="1"/>
              <a:t>mmap_rnd</a:t>
            </a:r>
            <a:r>
              <a:rPr lang="en-US" altLang="zh-CN" sz="1400" dirty="0"/>
              <a:t>());</a:t>
            </a:r>
          </a:p>
          <a:p>
            <a:pPr marL="0" indent="0">
              <a:buNone/>
            </a:pPr>
            <a:r>
              <a:rPr lang="en-US" altLang="zh-CN" sz="1400" dirty="0"/>
              <a:t>}</a:t>
            </a:r>
          </a:p>
          <a:p>
            <a:pPr marL="0" indent="0">
              <a:buNone/>
            </a:pPr>
            <a:endParaRPr lang="en-US" altLang="zh-CN" sz="1400" dirty="0"/>
          </a:p>
        </p:txBody>
      </p:sp>
      <p:sp>
        <p:nvSpPr>
          <p:cNvPr id="3" name="线形标注 1 2"/>
          <p:cNvSpPr/>
          <p:nvPr/>
        </p:nvSpPr>
        <p:spPr bwMode="auto">
          <a:xfrm>
            <a:off x="6421456" y="1698937"/>
            <a:ext cx="1606927" cy="720080"/>
          </a:xfrm>
          <a:prstGeom prst="borderCallout1">
            <a:avLst>
              <a:gd name="adj1" fmla="val 18750"/>
              <a:gd name="adj2" fmla="val -8333"/>
              <a:gd name="adj3" fmla="val 126610"/>
              <a:gd name="adj4" fmla="val -708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smtClean="0">
                <a:latin typeface="Arial" pitchFamily="34" charset="0"/>
                <a:ea typeface="宋体" pitchFamily="2" charset="-122"/>
              </a:rPr>
              <a:t>偏移</a:t>
            </a:r>
            <a:r>
              <a:rPr lang="en-US" altLang="zh-CN" b="1" dirty="0" smtClean="0">
                <a:latin typeface="Arial" pitchFamily="34" charset="0"/>
                <a:ea typeface="宋体" pitchFamily="2" charset="-122"/>
              </a:rPr>
              <a:t>8</a:t>
            </a:r>
            <a:r>
              <a:rPr lang="zh-CN" altLang="en-US" b="1" dirty="0" smtClean="0">
                <a:latin typeface="Arial" pitchFamily="34" charset="0"/>
                <a:ea typeface="宋体" pitchFamily="2" charset="-122"/>
              </a:rPr>
              <a:t>位随机数</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线形标注 1 6"/>
          <p:cNvSpPr/>
          <p:nvPr/>
        </p:nvSpPr>
        <p:spPr bwMode="auto">
          <a:xfrm>
            <a:off x="7224919" y="3429000"/>
            <a:ext cx="1606927" cy="864096"/>
          </a:xfrm>
          <a:prstGeom prst="borderCallout1">
            <a:avLst>
              <a:gd name="adj1" fmla="val 18750"/>
              <a:gd name="adj2" fmla="val -8333"/>
              <a:gd name="adj3" fmla="val 25828"/>
              <a:gd name="adj4" fmla="val -7721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smtClean="0">
                <a:latin typeface="Arial" pitchFamily="34" charset="0"/>
                <a:ea typeface="宋体" pitchFamily="2" charset="-122"/>
              </a:rPr>
              <a:t>64</a:t>
            </a:r>
            <a:r>
              <a:rPr lang="zh-CN" altLang="en-US" b="1" dirty="0" smtClean="0">
                <a:latin typeface="Arial" pitchFamily="34" charset="0"/>
                <a:ea typeface="宋体" pitchFamily="2" charset="-122"/>
              </a:rPr>
              <a:t>位体系结构则偏移</a:t>
            </a:r>
            <a:r>
              <a:rPr lang="en-US" altLang="zh-CN" b="1" dirty="0" smtClean="0">
                <a:latin typeface="Arial" pitchFamily="34" charset="0"/>
                <a:ea typeface="宋体" pitchFamily="2" charset="-122"/>
              </a:rPr>
              <a:t>28</a:t>
            </a:r>
            <a:r>
              <a:rPr lang="zh-CN" altLang="en-US" b="1" dirty="0" smtClean="0">
                <a:latin typeface="Arial" pitchFamily="34" charset="0"/>
                <a:ea typeface="宋体" pitchFamily="2" charset="-122"/>
              </a:rPr>
              <a:t>位随机数</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线形标注 1 7"/>
          <p:cNvSpPr/>
          <p:nvPr/>
        </p:nvSpPr>
        <p:spPr bwMode="auto">
          <a:xfrm>
            <a:off x="4824964" y="3840042"/>
            <a:ext cx="1606927" cy="720080"/>
          </a:xfrm>
          <a:prstGeom prst="borderCallout1">
            <a:avLst>
              <a:gd name="adj1" fmla="val 18750"/>
              <a:gd name="adj2" fmla="val -8333"/>
              <a:gd name="adj3" fmla="val 23812"/>
              <a:gd name="adj4" fmla="val -7812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然后再偏移</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12</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位。</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线形标注 1 8"/>
          <p:cNvSpPr/>
          <p:nvPr/>
        </p:nvSpPr>
        <p:spPr bwMode="auto">
          <a:xfrm>
            <a:off x="5940152" y="5085184"/>
            <a:ext cx="1606927" cy="720080"/>
          </a:xfrm>
          <a:prstGeom prst="borderCallout1">
            <a:avLst>
              <a:gd name="adj1" fmla="val 18750"/>
              <a:gd name="adj2" fmla="val -8333"/>
              <a:gd name="adj3" fmla="val 41953"/>
              <a:gd name="adj4" fmla="val -11786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smtClean="0">
                <a:latin typeface="Arial" pitchFamily="34" charset="0"/>
                <a:ea typeface="宋体" pitchFamily="2" charset="-122"/>
              </a:rPr>
              <a:t>128M</a:t>
            </a:r>
            <a:r>
              <a:rPr lang="zh-CN" altLang="en-US" b="1" dirty="0" smtClean="0">
                <a:latin typeface="Arial" pitchFamily="34" charset="0"/>
                <a:ea typeface="宋体" pitchFamily="2" charset="-122"/>
              </a:rPr>
              <a:t>加上偏移量</a:t>
            </a:r>
            <a:endParaRPr lang="en-US" altLang="zh-CN" b="1" dirty="0" smtClean="0">
              <a:latin typeface="Arial" pitchFamily="34" charset="0"/>
              <a:ea typeface="宋体" pitchFamily="2" charset="-122"/>
            </a:endParaRPr>
          </a:p>
        </p:txBody>
      </p:sp>
      <p:sp>
        <p:nvSpPr>
          <p:cNvPr id="11" name="线形标注 1 10"/>
          <p:cNvSpPr/>
          <p:nvPr/>
        </p:nvSpPr>
        <p:spPr bwMode="auto">
          <a:xfrm>
            <a:off x="0" y="5229200"/>
            <a:ext cx="1606927" cy="720080"/>
          </a:xfrm>
          <a:prstGeom prst="borderCallout1">
            <a:avLst>
              <a:gd name="adj1" fmla="val 48985"/>
              <a:gd name="adj2" fmla="val 109087"/>
              <a:gd name="adj3" fmla="val 96375"/>
              <a:gd name="adj4" fmla="val 16755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TASK_SIZE/6*5</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099650267"/>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smtClean="0"/>
              <a:t>栈的创建</a:t>
            </a:r>
            <a:endParaRPr lang="zh-CN" altLang="en-US" dirty="0"/>
          </a:p>
        </p:txBody>
      </p:sp>
      <p:sp>
        <p:nvSpPr>
          <p:cNvPr id="16" name="内容占位符 2"/>
          <p:cNvSpPr>
            <a:spLocks noGrp="1"/>
          </p:cNvSpPr>
          <p:nvPr>
            <p:ph idx="1"/>
          </p:nvPr>
        </p:nvSpPr>
        <p:spPr>
          <a:xfrm>
            <a:off x="819919" y="1412776"/>
            <a:ext cx="7856537" cy="5256584"/>
          </a:xfrm>
        </p:spPr>
        <p:txBody>
          <a:bodyPr/>
          <a:lstStyle/>
          <a:p>
            <a:pPr marL="0" indent="0">
              <a:buNone/>
            </a:pPr>
            <a:r>
              <a:rPr lang="en-US" altLang="zh-CN" dirty="0" smtClean="0"/>
              <a:t>      </a:t>
            </a:r>
            <a:r>
              <a:rPr lang="en-US" altLang="zh-CN" dirty="0" err="1" smtClean="0"/>
              <a:t>load_elf_binary</a:t>
            </a:r>
            <a:r>
              <a:rPr lang="zh-CN" altLang="en-US" dirty="0" smtClean="0"/>
              <a:t>最后采用</a:t>
            </a:r>
            <a:r>
              <a:rPr lang="en-US" altLang="zh-CN" dirty="0" err="1" smtClean="0"/>
              <a:t>setup_arg_pages</a:t>
            </a:r>
            <a:r>
              <a:rPr lang="zh-CN" altLang="en-US" dirty="0" smtClean="0"/>
              <a:t>创建栈。</a:t>
            </a:r>
            <a:endParaRPr lang="en-US" altLang="zh-CN" dirty="0" smtClean="0"/>
          </a:p>
          <a:p>
            <a:pPr marL="0" indent="0">
              <a:buNone/>
            </a:pPr>
            <a:r>
              <a:rPr lang="en-US" altLang="zh-CN" sz="1600" dirty="0" err="1" smtClean="0"/>
              <a:t>retval</a:t>
            </a:r>
            <a:r>
              <a:rPr lang="en-US" altLang="zh-CN" sz="1600" dirty="0" smtClean="0"/>
              <a:t>=</a:t>
            </a:r>
            <a:r>
              <a:rPr lang="en-US" altLang="zh-CN" sz="1600" dirty="0" err="1" smtClean="0"/>
              <a:t>setup_arg_pages</a:t>
            </a:r>
            <a:r>
              <a:rPr lang="en-US" altLang="zh-CN" sz="1600" dirty="0" smtClean="0"/>
              <a:t>(</a:t>
            </a:r>
            <a:r>
              <a:rPr lang="en-US" altLang="zh-CN" sz="1600" dirty="0" err="1" smtClean="0"/>
              <a:t>bprm,randomize_stack_top</a:t>
            </a:r>
            <a:r>
              <a:rPr lang="en-US" altLang="zh-CN" sz="1600" dirty="0" smtClean="0"/>
              <a:t>(STACK_TOP),</a:t>
            </a:r>
            <a:r>
              <a:rPr lang="en-US" altLang="zh-CN" sz="1600" dirty="0" err="1" smtClean="0"/>
              <a:t>executable_stack</a:t>
            </a:r>
            <a:r>
              <a:rPr lang="en-US" altLang="zh-CN" sz="1600" dirty="0" smtClean="0"/>
              <a:t>);</a:t>
            </a:r>
          </a:p>
          <a:p>
            <a:pPr marL="0" indent="0">
              <a:buNone/>
            </a:pPr>
            <a:r>
              <a:rPr lang="en-US" altLang="zh-CN" dirty="0"/>
              <a:t> </a:t>
            </a:r>
            <a:r>
              <a:rPr lang="en-US" altLang="zh-CN" dirty="0" smtClean="0"/>
              <a:t>     </a:t>
            </a:r>
            <a:r>
              <a:rPr lang="en-US" altLang="zh-CN" dirty="0" err="1" smtClean="0"/>
              <a:t>randomize_stack_top</a:t>
            </a:r>
            <a:r>
              <a:rPr lang="zh-CN" altLang="en-US" dirty="0" smtClean="0"/>
              <a:t>函数确保在启动地址空间随机化的情况下，对栈地址进行随机偏移。</a:t>
            </a:r>
            <a:endParaRPr lang="en-US" altLang="zh-CN" dirty="0"/>
          </a:p>
        </p:txBody>
      </p:sp>
    </p:spTree>
    <p:extLst>
      <p:ext uri="{BB962C8B-B14F-4D97-AF65-F5344CB8AC3E}">
        <p14:creationId xmlns:p14="http://schemas.microsoft.com/office/powerpoint/2010/main" val="423933020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zh-CN" altLang="en-US" dirty="0" smtClean="0"/>
              <a:t>内核映射的原理</a:t>
            </a:r>
            <a:endParaRPr lang="zh-CN" altLang="en-US" dirty="0"/>
          </a:p>
        </p:txBody>
      </p:sp>
      <p:sp>
        <p:nvSpPr>
          <p:cNvPr id="8" name="内容占位符 7"/>
          <p:cNvSpPr>
            <a:spLocks noGrp="1"/>
          </p:cNvSpPr>
          <p:nvPr>
            <p:ph idx="1"/>
          </p:nvPr>
        </p:nvSpPr>
        <p:spPr>
          <a:xfrm>
            <a:off x="827584" y="1340768"/>
            <a:ext cx="7856537" cy="4895850"/>
          </a:xfrm>
        </p:spPr>
        <p:txBody>
          <a:bodyPr/>
          <a:lstStyle/>
          <a:p>
            <a:pPr marL="0" indent="0">
              <a:buNone/>
            </a:pPr>
            <a:r>
              <a:rPr lang="en-US" altLang="zh-CN" dirty="0" smtClean="0"/>
              <a:t>        </a:t>
            </a:r>
            <a:r>
              <a:rPr lang="zh-CN" altLang="en-US" dirty="0" smtClean="0"/>
              <a:t>由于</a:t>
            </a:r>
            <a:r>
              <a:rPr lang="zh-CN" altLang="en-US" dirty="0"/>
              <a:t>所有用户进程总的虚拟地址空间比可用的物理内存大得很多，因此只有最常用的部分才与物理页帧</a:t>
            </a:r>
            <a:r>
              <a:rPr lang="zh-CN" altLang="en-US" dirty="0" smtClean="0"/>
              <a:t>关联。按需分配和填充页称之为按需调页法（</a:t>
            </a:r>
            <a:r>
              <a:rPr lang="en-US" altLang="zh-CN" dirty="0" smtClean="0"/>
              <a:t>demand paging</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内核</a:t>
            </a:r>
            <a:r>
              <a:rPr lang="zh-CN" altLang="en-US" dirty="0"/>
              <a:t>必须提供数据结构，以建立虚拟地址空间的区域和相关数据所在位置的关联。下图为：在映射文本文件时，映射的虚拟内存区必须关联到文件系统在硬盘上存储文件内容的区域（简化）。</a:t>
            </a:r>
          </a:p>
        </p:txBody>
      </p:sp>
    </p:spTree>
    <p:extLst>
      <p:ext uri="{BB962C8B-B14F-4D97-AF65-F5344CB8AC3E}">
        <p14:creationId xmlns:p14="http://schemas.microsoft.com/office/powerpoint/2010/main" val="26280434"/>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zh-CN" altLang="en-US" dirty="0" smtClean="0"/>
              <a:t>内核映射的原理</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344816" cy="465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512553"/>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zh-CN" altLang="en-US" dirty="0" smtClean="0"/>
              <a:t>内核映射的原理</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en-US" altLang="zh-CN" dirty="0" smtClean="0"/>
              <a:t>       </a:t>
            </a:r>
            <a:r>
              <a:rPr lang="zh-CN" altLang="en-US" dirty="0" smtClean="0"/>
              <a:t>进程试图访问用户地址空间中的一个内存地址，但使用页表无法确定物理地址时：</a:t>
            </a:r>
            <a:endParaRPr lang="en-US" altLang="zh-CN" dirty="0" smtClean="0"/>
          </a:p>
          <a:p>
            <a:pPr marL="514350" indent="-514350">
              <a:buFont typeface="+mj-lt"/>
              <a:buAutoNum type="arabicPeriod"/>
            </a:pPr>
            <a:r>
              <a:rPr lang="zh-CN" altLang="en-US" dirty="0" smtClean="0"/>
              <a:t>处理器触发一个缺页异常，发送到内核；</a:t>
            </a:r>
            <a:endParaRPr lang="en-US" altLang="zh-CN" dirty="0" smtClean="0"/>
          </a:p>
          <a:p>
            <a:pPr marL="514350" indent="-514350">
              <a:buFont typeface="+mj-lt"/>
              <a:buAutoNum type="arabicPeriod"/>
            </a:pPr>
            <a:r>
              <a:rPr lang="zh-CN" altLang="en-US" dirty="0" smtClean="0"/>
              <a:t>内核会检查负责缺页区域的进程地址空间数据结构，找到适当的后备存储器，或者确认该访问实际上是不正确的；</a:t>
            </a:r>
            <a:endParaRPr lang="en-US" altLang="zh-CN" dirty="0" smtClean="0"/>
          </a:p>
          <a:p>
            <a:pPr marL="514350" indent="-514350">
              <a:buFont typeface="+mj-lt"/>
              <a:buAutoNum type="arabicPeriod"/>
            </a:pPr>
            <a:r>
              <a:rPr lang="zh-CN" altLang="en-US" dirty="0" smtClean="0"/>
              <a:t>分配物理内存页，并从后备存储器读取所需数据填充；</a:t>
            </a:r>
            <a:endParaRPr lang="en-US" altLang="zh-CN" dirty="0" smtClean="0"/>
          </a:p>
          <a:p>
            <a:pPr marL="514350" indent="-514350">
              <a:buFont typeface="+mj-lt"/>
              <a:buAutoNum type="arabicPeriod"/>
            </a:pPr>
            <a:r>
              <a:rPr lang="zh-CN" altLang="en-US" dirty="0" smtClean="0"/>
              <a:t>借助于页表将物理内存页并入到用户进程的地址空间，应用程序恢复执行。</a:t>
            </a:r>
            <a:endParaRPr lang="zh-CN" altLang="en-US" dirty="0"/>
          </a:p>
        </p:txBody>
      </p:sp>
    </p:spTree>
    <p:extLst>
      <p:ext uri="{BB962C8B-B14F-4D97-AF65-F5344CB8AC3E}">
        <p14:creationId xmlns:p14="http://schemas.microsoft.com/office/powerpoint/2010/main" val="1680830390"/>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 </a:t>
            </a:r>
            <a:r>
              <a:rPr lang="zh-CN" altLang="en-US" dirty="0"/>
              <a:t>内核映射的原理</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3" y="1580176"/>
            <a:ext cx="7856537" cy="4418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456874"/>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848" y="3645024"/>
            <a:ext cx="2936404" cy="2202303"/>
          </a:xfr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690" y="1268760"/>
            <a:ext cx="3810000" cy="2286000"/>
          </a:xfrm>
          <a:prstGeom prst="rect">
            <a:avLst/>
          </a:prstGeom>
        </p:spPr>
      </p:pic>
    </p:spTree>
    <p:extLst>
      <p:ext uri="{BB962C8B-B14F-4D97-AF65-F5344CB8AC3E}">
        <p14:creationId xmlns:p14="http://schemas.microsoft.com/office/powerpoint/2010/main" val="396223160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Text Box 78"/>
          <p:cNvSpPr txBox="1">
            <a:spLocks noChangeArrowheads="1"/>
          </p:cNvSpPr>
          <p:nvPr/>
        </p:nvSpPr>
        <p:spPr bwMode="auto">
          <a:xfrm>
            <a:off x="1692126" y="2308721"/>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a:solidFill>
                  <a:srgbClr val="808080"/>
                </a:solidFill>
                <a:latin typeface="Arial Black" pitchFamily="34" charset="0"/>
              </a:rPr>
              <a:t>A</a:t>
            </a:r>
          </a:p>
        </p:txBody>
      </p:sp>
      <p:sp>
        <p:nvSpPr>
          <p:cNvPr id="5" name="Text Box 79"/>
          <p:cNvSpPr txBox="1">
            <a:spLocks noChangeArrowheads="1"/>
          </p:cNvSpPr>
          <p:nvPr/>
        </p:nvSpPr>
        <p:spPr bwMode="auto">
          <a:xfrm>
            <a:off x="1692126" y="3378696"/>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B</a:t>
            </a:r>
          </a:p>
        </p:txBody>
      </p:sp>
      <p:sp>
        <p:nvSpPr>
          <p:cNvPr id="6" name="Text Box 81"/>
          <p:cNvSpPr txBox="1">
            <a:spLocks noChangeArrowheads="1"/>
          </p:cNvSpPr>
          <p:nvPr/>
        </p:nvSpPr>
        <p:spPr bwMode="auto">
          <a:xfrm>
            <a:off x="2520801" y="24166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进程虚拟地址空间</a:t>
            </a:r>
            <a:endParaRPr lang="zh-CN" altLang="en-US" sz="2800" b="1" dirty="0">
              <a:latin typeface="黑体" pitchFamily="2" charset="-122"/>
              <a:ea typeface="黑体" pitchFamily="2" charset="-122"/>
            </a:endParaRPr>
          </a:p>
        </p:txBody>
      </p:sp>
      <p:sp>
        <p:nvSpPr>
          <p:cNvPr id="8" name="Text Box 88"/>
          <p:cNvSpPr txBox="1">
            <a:spLocks noChangeArrowheads="1"/>
          </p:cNvSpPr>
          <p:nvPr/>
        </p:nvSpPr>
        <p:spPr bwMode="auto">
          <a:xfrm>
            <a:off x="1692126" y="2297608"/>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A</a:t>
            </a:r>
          </a:p>
        </p:txBody>
      </p:sp>
      <p:sp>
        <p:nvSpPr>
          <p:cNvPr id="9" name="Text Box 95"/>
          <p:cNvSpPr txBox="1">
            <a:spLocks noChangeArrowheads="1"/>
          </p:cNvSpPr>
          <p:nvPr/>
        </p:nvSpPr>
        <p:spPr bwMode="auto">
          <a:xfrm>
            <a:off x="2520801" y="35342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内存映射的原理</a:t>
            </a:r>
            <a:endParaRPr lang="zh-CN" altLang="en-US" sz="2800" b="1" dirty="0">
              <a:latin typeface="黑体" pitchFamily="2" charset="-122"/>
              <a:ea typeface="黑体" pitchFamily="2" charset="-122"/>
            </a:endParaRPr>
          </a:p>
        </p:txBody>
      </p:sp>
    </p:spTree>
    <p:extLst>
      <p:ext uri="{BB962C8B-B14F-4D97-AF65-F5344CB8AC3E}">
        <p14:creationId xmlns:p14="http://schemas.microsoft.com/office/powerpoint/2010/main" val="279838077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500"/>
                                        <p:tgtEl>
                                          <p:spTgt spid="8"/>
                                        </p:tgtEl>
                                        <p:attrNameLst>
                                          <p:attrName>style.color</p:attrName>
                                        </p:attrNameLst>
                                      </p:cBhvr>
                                      <p:tavLst>
                                        <p:tav tm="0">
                                          <p:val>
                                            <p:clrVal>
                                              <a:schemeClr val="bg2"/>
                                            </p:clrVal>
                                          </p:val>
                                        </p:tav>
                                        <p:tav tm="50000">
                                          <p:val>
                                            <p:clrVal>
                                              <a:schemeClr val="hlink"/>
                                            </p:clrVal>
                                          </p:val>
                                        </p:tav>
                                      </p:tavLst>
                                    </p:anim>
                                    <p:anim calcmode="discrete" valueType="clr">
                                      <p:cBhvr>
                                        <p:cTn id="8" dur="500"/>
                                        <p:tgtEl>
                                          <p:spTgt spid="8"/>
                                        </p:tgtEl>
                                        <p:attrNameLst>
                                          <p:attrName>fillcolor</p:attrName>
                                        </p:attrNameLst>
                                      </p:cBhvr>
                                      <p:tavLst>
                                        <p:tav tm="0">
                                          <p:val>
                                            <p:clrVal>
                                              <a:schemeClr val="accent2"/>
                                            </p:clrVal>
                                          </p:val>
                                        </p:tav>
                                        <p:tav tm="50000">
                                          <p:val>
                                            <p:clrVal>
                                              <a:schemeClr val="hlink"/>
                                            </p:clrVal>
                                          </p:val>
                                        </p:tav>
                                      </p:tavLst>
                                    </p:anim>
                                    <p:set>
                                      <p:cBhvr>
                                        <p:cTn id="9" dur="500"/>
                                        <p:tgtEl>
                                          <p:spTgt spid="8"/>
                                        </p:tgtEl>
                                        <p:attrNameLst>
                                          <p:attrName>fill.type</p:attrName>
                                        </p:attrNameLst>
                                      </p:cBhvr>
                                      <p:to>
                                        <p:strVal val="solid"/>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5"/>
                                        </p:tgtEl>
                                        <p:attrNameLst>
                                          <p:attrName>style.visibility</p:attrName>
                                        </p:attrNameLst>
                                      </p:cBhvr>
                                      <p:to>
                                        <p:strVal val="visible"/>
                                      </p:to>
                                    </p:set>
                                    <p:anim calcmode="discrete" valueType="clr">
                                      <p:cBhvr override="childStyle">
                                        <p:cTn id="16" dur="500"/>
                                        <p:tgtEl>
                                          <p:spTgt spid="5"/>
                                        </p:tgtEl>
                                        <p:attrNameLst>
                                          <p:attrName>style.color</p:attrName>
                                        </p:attrNameLst>
                                      </p:cBhvr>
                                      <p:tavLst>
                                        <p:tav tm="0">
                                          <p:val>
                                            <p:clrVal>
                                              <a:schemeClr val="bg2"/>
                                            </p:clrVal>
                                          </p:val>
                                        </p:tav>
                                        <p:tav tm="50000">
                                          <p:val>
                                            <p:clrVal>
                                              <a:schemeClr val="hlink"/>
                                            </p:clrVal>
                                          </p:val>
                                        </p:tav>
                                      </p:tavLst>
                                    </p:anim>
                                    <p:anim calcmode="discrete" valueType="clr">
                                      <p:cBhvr>
                                        <p:cTn id="17" dur="500"/>
                                        <p:tgtEl>
                                          <p:spTgt spid="5"/>
                                        </p:tgtEl>
                                        <p:attrNameLst>
                                          <p:attrName>fillcolor</p:attrName>
                                        </p:attrNameLst>
                                      </p:cBhvr>
                                      <p:tavLst>
                                        <p:tav tm="0">
                                          <p:val>
                                            <p:clrVal>
                                              <a:schemeClr val="accent2"/>
                                            </p:clrVal>
                                          </p:val>
                                        </p:tav>
                                        <p:tav tm="50000">
                                          <p:val>
                                            <p:clrVal>
                                              <a:schemeClr val="hlink"/>
                                            </p:clrVal>
                                          </p:val>
                                        </p:tav>
                                      </p:tavLst>
                                    </p:anim>
                                    <p:set>
                                      <p:cBhvr>
                                        <p:cTn id="18" dur="500"/>
                                        <p:tgtEl>
                                          <p:spTgt spid="5"/>
                                        </p:tgtEl>
                                        <p:attrNameLst>
                                          <p:attrName>fill.type</p:attrName>
                                        </p:attrNameLst>
                                      </p:cBhvr>
                                      <p:to>
                                        <p:strVal val="solid"/>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zh-CN" altLang="en-US" dirty="0" smtClean="0"/>
              <a:t>进程虚拟地址空间</a:t>
            </a:r>
            <a:endParaRPr lang="zh-CN" altLang="en-US" dirty="0"/>
          </a:p>
        </p:txBody>
      </p:sp>
      <p:sp>
        <p:nvSpPr>
          <p:cNvPr id="3" name="内容占位符 2"/>
          <p:cNvSpPr>
            <a:spLocks noGrp="1"/>
          </p:cNvSpPr>
          <p:nvPr>
            <p:ph idx="1"/>
          </p:nvPr>
        </p:nvSpPr>
        <p:spPr>
          <a:xfrm>
            <a:off x="899592" y="1268760"/>
            <a:ext cx="7856537" cy="5400600"/>
          </a:xfrm>
        </p:spPr>
        <p:txBody>
          <a:bodyPr/>
          <a:lstStyle/>
          <a:p>
            <a:r>
              <a:rPr lang="zh-CN" altLang="en-US" dirty="0" smtClean="0"/>
              <a:t>各个进程的虚拟地址空间起始于地址</a:t>
            </a:r>
            <a:r>
              <a:rPr lang="en-US" altLang="zh-CN" dirty="0" smtClean="0"/>
              <a:t>0</a:t>
            </a:r>
            <a:r>
              <a:rPr lang="zh-CN" altLang="en-US" dirty="0" smtClean="0"/>
              <a:t>，延伸到</a:t>
            </a:r>
            <a:r>
              <a:rPr lang="en-US" altLang="zh-CN" dirty="0" smtClean="0"/>
              <a:t>TASK_SIZE-1</a:t>
            </a:r>
            <a:r>
              <a:rPr lang="zh-CN" altLang="en-US" dirty="0" smtClean="0"/>
              <a:t>，其上是内核地址空间。</a:t>
            </a:r>
            <a:endParaRPr lang="en-US" altLang="zh-CN" dirty="0" smtClean="0"/>
          </a:p>
          <a:p>
            <a:r>
              <a:rPr lang="en-US" altLang="zh-CN" dirty="0" smtClean="0"/>
              <a:t> </a:t>
            </a:r>
            <a:r>
              <a:rPr lang="zh-CN" altLang="en-US" dirty="0" smtClean="0"/>
              <a:t>用户程序只能访问整个地址空间的下半部分，不能访问内核部分。如果没有预先达成“协议”，用户进程不可能操作另一个进程的地址空间。</a:t>
            </a:r>
            <a:endParaRPr lang="en-US" altLang="zh-CN" dirty="0"/>
          </a:p>
          <a:p>
            <a:r>
              <a:rPr lang="en-US" altLang="zh-CN" dirty="0"/>
              <a:t> </a:t>
            </a:r>
            <a:r>
              <a:rPr lang="zh-CN" altLang="en-US" dirty="0" smtClean="0"/>
              <a:t>无论当前哪个用户进程处于活动状态，虚拟地址空间内核部分的内容总是相同的。</a:t>
            </a:r>
            <a:endParaRPr lang="en-US" altLang="zh-CN" dirty="0" smtClean="0"/>
          </a:p>
          <a:p>
            <a:r>
              <a:rPr lang="zh-CN" altLang="en-US" dirty="0" smtClean="0"/>
              <a:t>虚拟地址空间由许多不同长度的段组成，用于不同的目的，必须分别处理。</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88375051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zh-CN" altLang="en-US" dirty="0" smtClean="0"/>
              <a:t>进程地址空间的布局</a:t>
            </a:r>
            <a:endParaRPr lang="zh-CN" altLang="en-US" dirty="0"/>
          </a:p>
        </p:txBody>
      </p:sp>
      <p:sp>
        <p:nvSpPr>
          <p:cNvPr id="3" name="内容占位符 2"/>
          <p:cNvSpPr>
            <a:spLocks noGrp="1"/>
          </p:cNvSpPr>
          <p:nvPr>
            <p:ph idx="1"/>
          </p:nvPr>
        </p:nvSpPr>
        <p:spPr>
          <a:xfrm>
            <a:off x="755576" y="1412776"/>
            <a:ext cx="7856537" cy="4752528"/>
          </a:xfrm>
        </p:spPr>
        <p:txBody>
          <a:bodyPr/>
          <a:lstStyle/>
          <a:p>
            <a:pPr marL="0" indent="0">
              <a:buNone/>
            </a:pPr>
            <a:r>
              <a:rPr lang="en-US" altLang="zh-CN" dirty="0" smtClean="0"/>
              <a:t>      </a:t>
            </a:r>
            <a:r>
              <a:rPr lang="zh-CN" altLang="en-US" dirty="0" smtClean="0"/>
              <a:t>虚拟地址空间中包含了若干区域，其分布方式特定于体系结构，所有方法都有下列共同成分：</a:t>
            </a:r>
          </a:p>
          <a:p>
            <a:r>
              <a:rPr lang="zh-CN" altLang="en-US" dirty="0" smtClean="0"/>
              <a:t>当前运行代码的二进制代码（</a:t>
            </a:r>
            <a:r>
              <a:rPr lang="en-US" altLang="zh-CN" dirty="0" smtClean="0"/>
              <a:t>text</a:t>
            </a:r>
            <a:r>
              <a:rPr lang="zh-CN" altLang="en-US" dirty="0" smtClean="0"/>
              <a:t>段）；</a:t>
            </a:r>
            <a:endParaRPr lang="en-US" altLang="zh-CN" dirty="0" smtClean="0"/>
          </a:p>
          <a:p>
            <a:r>
              <a:rPr lang="zh-CN" altLang="en-US" dirty="0" smtClean="0"/>
              <a:t>程序使用的动态库代码；</a:t>
            </a:r>
            <a:endParaRPr lang="en-US" altLang="zh-CN" dirty="0" smtClean="0"/>
          </a:p>
          <a:p>
            <a:r>
              <a:rPr lang="zh-CN" altLang="en-US" dirty="0" smtClean="0"/>
              <a:t>存储全局变量和动态产生的数据的堆；</a:t>
            </a:r>
            <a:endParaRPr lang="en-US" altLang="zh-CN" dirty="0" smtClean="0"/>
          </a:p>
          <a:p>
            <a:r>
              <a:rPr lang="zh-CN" altLang="en-US" dirty="0" smtClean="0"/>
              <a:t>用于保存局部变量和实现函数</a:t>
            </a:r>
            <a:r>
              <a:rPr lang="en-US" altLang="zh-CN" dirty="0" smtClean="0"/>
              <a:t>/</a:t>
            </a:r>
            <a:r>
              <a:rPr lang="zh-CN" altLang="en-US" dirty="0" smtClean="0"/>
              <a:t>过程调用的栈；</a:t>
            </a:r>
            <a:endParaRPr lang="en-US" altLang="zh-CN" dirty="0" smtClean="0"/>
          </a:p>
          <a:p>
            <a:r>
              <a:rPr lang="zh-CN" altLang="en-US" dirty="0" smtClean="0"/>
              <a:t>环境变量和命令行参数的段；</a:t>
            </a:r>
            <a:endParaRPr lang="en-US" altLang="zh-CN" dirty="0" smtClean="0"/>
          </a:p>
          <a:p>
            <a:r>
              <a:rPr lang="zh-CN" altLang="en-US" dirty="0" smtClean="0"/>
              <a:t>将文件内容映射到虚拟地址空间中的内存映射。</a:t>
            </a:r>
            <a:endParaRPr lang="en-US" altLang="zh-CN" dirty="0" smtClean="0"/>
          </a:p>
        </p:txBody>
      </p:sp>
    </p:spTree>
    <p:extLst>
      <p:ext uri="{BB962C8B-B14F-4D97-AF65-F5344CB8AC3E}">
        <p14:creationId xmlns:p14="http://schemas.microsoft.com/office/powerpoint/2010/main" val="39484385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smtClean="0"/>
              <a:t>结构体</a:t>
            </a:r>
            <a:r>
              <a:rPr lang="en-US" altLang="zh-CN" dirty="0" err="1" smtClean="0"/>
              <a:t>mm_struct</a:t>
            </a:r>
            <a:r>
              <a:rPr lang="en-US" altLang="zh-CN" dirty="0" smtClean="0"/>
              <a:t> </a:t>
            </a:r>
            <a:r>
              <a:rPr lang="zh-CN" altLang="en-US" dirty="0" smtClean="0"/>
              <a:t>相关参数</a:t>
            </a:r>
            <a:endParaRPr lang="zh-CN" altLang="en-US" dirty="0"/>
          </a:p>
        </p:txBody>
      </p:sp>
      <p:sp>
        <p:nvSpPr>
          <p:cNvPr id="3" name="内容占位符 2"/>
          <p:cNvSpPr>
            <a:spLocks noGrp="1"/>
          </p:cNvSpPr>
          <p:nvPr>
            <p:ph idx="1"/>
          </p:nvPr>
        </p:nvSpPr>
        <p:spPr>
          <a:xfrm>
            <a:off x="755576" y="1196752"/>
            <a:ext cx="7856537" cy="5400600"/>
          </a:xfrm>
        </p:spPr>
        <p:txBody>
          <a:bodyPr/>
          <a:lstStyle/>
          <a:p>
            <a:r>
              <a:rPr lang="en-US" altLang="zh-CN" dirty="0" err="1" smtClean="0"/>
              <a:t>mmap_base</a:t>
            </a:r>
            <a:r>
              <a:rPr lang="zh-CN" altLang="en-US" dirty="0" smtClean="0"/>
              <a:t>表示虚拟地址空间用于内存映射的起始地址，通常为</a:t>
            </a:r>
            <a:r>
              <a:rPr lang="en-US" altLang="zh-CN" dirty="0" smtClean="0"/>
              <a:t>TASK_SIZE/3</a:t>
            </a:r>
            <a:r>
              <a:rPr lang="zh-CN" altLang="en-US" dirty="0" smtClean="0"/>
              <a:t>；</a:t>
            </a:r>
            <a:endParaRPr lang="en-US" altLang="zh-CN" dirty="0" smtClean="0"/>
          </a:p>
          <a:p>
            <a:r>
              <a:rPr lang="en-US" altLang="zh-CN" dirty="0" err="1" smtClean="0"/>
              <a:t>task_size</a:t>
            </a:r>
            <a:r>
              <a:rPr lang="zh-CN" altLang="en-US" dirty="0" smtClean="0"/>
              <a:t>表示对应进程的虚拟地址空间长度；</a:t>
            </a:r>
            <a:r>
              <a:rPr lang="zh-CN" altLang="en-US" sz="1400" dirty="0" smtClean="0">
                <a:solidFill>
                  <a:schemeClr val="accent1">
                    <a:lumMod val="25000"/>
                  </a:schemeClr>
                </a:solidFill>
              </a:rPr>
              <a:t>（如果在</a:t>
            </a:r>
            <a:r>
              <a:rPr lang="en-US" altLang="zh-CN" sz="1400" dirty="0" smtClean="0">
                <a:solidFill>
                  <a:schemeClr val="accent1">
                    <a:lumMod val="25000"/>
                  </a:schemeClr>
                </a:solidFill>
              </a:rPr>
              <a:t>64</a:t>
            </a:r>
            <a:r>
              <a:rPr lang="zh-CN" altLang="en-US" sz="1400" dirty="0" smtClean="0">
                <a:solidFill>
                  <a:schemeClr val="accent1">
                    <a:lumMod val="25000"/>
                  </a:schemeClr>
                </a:solidFill>
              </a:rPr>
              <a:t>位计算机上执行</a:t>
            </a:r>
            <a:r>
              <a:rPr lang="en-US" altLang="zh-CN" sz="1400" dirty="0" smtClean="0">
                <a:solidFill>
                  <a:schemeClr val="accent1">
                    <a:lumMod val="25000"/>
                  </a:schemeClr>
                </a:solidFill>
              </a:rPr>
              <a:t>32</a:t>
            </a:r>
            <a:r>
              <a:rPr lang="zh-CN" altLang="en-US" sz="1400" dirty="0" smtClean="0">
                <a:solidFill>
                  <a:schemeClr val="accent1">
                    <a:lumMod val="25000"/>
                  </a:schemeClr>
                </a:solidFill>
              </a:rPr>
              <a:t>位二进制代码，则为该二进制代码实际可见的地址空间长度</a:t>
            </a:r>
            <a:r>
              <a:rPr lang="zh-CN" altLang="en-US" sz="1400" dirty="0" smtClean="0">
                <a:solidFill>
                  <a:schemeClr val="accent1">
                    <a:lumMod val="25000"/>
                  </a:schemeClr>
                </a:solidFill>
              </a:rPr>
              <a:t>）</a:t>
            </a:r>
            <a:endParaRPr lang="en-US" altLang="zh-CN" sz="1400" dirty="0" smtClean="0">
              <a:solidFill>
                <a:schemeClr val="accent1">
                  <a:lumMod val="25000"/>
                </a:schemeClr>
              </a:solidFill>
            </a:endParaRPr>
          </a:p>
          <a:p>
            <a:r>
              <a:rPr lang="en-US" altLang="zh-CN" dirty="0" err="1" smtClean="0"/>
              <a:t>start_code</a:t>
            </a:r>
            <a:r>
              <a:rPr lang="zh-CN" altLang="en-US" dirty="0" smtClean="0"/>
              <a:t>和</a:t>
            </a:r>
            <a:r>
              <a:rPr lang="en-US" altLang="zh-CN" dirty="0" err="1" smtClean="0"/>
              <a:t>end_code</a:t>
            </a:r>
            <a:r>
              <a:rPr lang="zh-CN" altLang="en-US" dirty="0" smtClean="0"/>
              <a:t>分别标记可执行代码占用的虚拟地址空间区域的开始和结束。</a:t>
            </a:r>
            <a:r>
              <a:rPr lang="en-US" altLang="zh-CN" dirty="0" err="1" smtClean="0"/>
              <a:t>start_data</a:t>
            </a:r>
            <a:r>
              <a:rPr lang="zh-CN" altLang="en-US" dirty="0" smtClean="0"/>
              <a:t>和</a:t>
            </a:r>
            <a:r>
              <a:rPr lang="en-US" altLang="zh-CN" dirty="0" err="1" smtClean="0"/>
              <a:t>end_data</a:t>
            </a:r>
            <a:r>
              <a:rPr lang="zh-CN" altLang="en-US" dirty="0" smtClean="0"/>
              <a:t>标记了包含初始化数据的区域；</a:t>
            </a:r>
            <a:endParaRPr lang="en-US" altLang="zh-CN" dirty="0" smtClean="0"/>
          </a:p>
          <a:p>
            <a:r>
              <a:rPr lang="en-US" altLang="zh-CN" dirty="0" err="1" smtClean="0"/>
              <a:t>s</a:t>
            </a:r>
            <a:r>
              <a:rPr lang="en-US" altLang="zh-CN" dirty="0" err="1" smtClean="0"/>
              <a:t>tart_brk</a:t>
            </a:r>
            <a:r>
              <a:rPr lang="zh-CN" altLang="en-US" dirty="0" smtClean="0"/>
              <a:t>表示堆的起始地址，</a:t>
            </a:r>
            <a:r>
              <a:rPr lang="en-US" altLang="zh-CN" dirty="0" err="1" smtClean="0"/>
              <a:t>brk</a:t>
            </a:r>
            <a:r>
              <a:rPr lang="zh-CN" altLang="en-US" dirty="0" smtClean="0"/>
              <a:t>表示堆当前的结束地址；</a:t>
            </a:r>
            <a:endParaRPr lang="en-US" altLang="zh-CN" dirty="0" smtClean="0"/>
          </a:p>
          <a:p>
            <a:r>
              <a:rPr lang="zh-CN" altLang="en-US" dirty="0" smtClean="0"/>
              <a:t>参数列表和环境变量的位置分别由</a:t>
            </a:r>
            <a:r>
              <a:rPr lang="en-US" altLang="zh-CN" dirty="0" err="1" smtClean="0"/>
              <a:t>arg_start</a:t>
            </a:r>
            <a:r>
              <a:rPr lang="zh-CN" altLang="en-US" dirty="0" smtClean="0"/>
              <a:t>和</a:t>
            </a:r>
            <a:r>
              <a:rPr lang="en-US" altLang="zh-CN" dirty="0" err="1" smtClean="0"/>
              <a:t>arg_end</a:t>
            </a:r>
            <a:r>
              <a:rPr lang="zh-CN" altLang="en-US" dirty="0" smtClean="0"/>
              <a:t>、</a:t>
            </a:r>
            <a:r>
              <a:rPr lang="en-US" altLang="zh-CN" dirty="0" err="1" smtClean="0"/>
              <a:t>env_start</a:t>
            </a:r>
            <a:r>
              <a:rPr lang="zh-CN" altLang="en-US" dirty="0" smtClean="0"/>
              <a:t>和</a:t>
            </a:r>
            <a:r>
              <a:rPr lang="en-US" altLang="zh-CN" dirty="0" err="1" smtClean="0"/>
              <a:t>env_end</a:t>
            </a:r>
            <a:r>
              <a:rPr lang="zh-CN" altLang="en-US" dirty="0" smtClean="0"/>
              <a:t>描述。两个区域都位于栈中最高的区域。</a:t>
            </a:r>
            <a:endParaRPr lang="zh-CN" altLang="en-US" dirty="0"/>
          </a:p>
        </p:txBody>
      </p:sp>
    </p:spTree>
    <p:extLst>
      <p:ext uri="{BB962C8B-B14F-4D97-AF65-F5344CB8AC3E}">
        <p14:creationId xmlns:p14="http://schemas.microsoft.com/office/powerpoint/2010/main" val="2742440653"/>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smtClean="0"/>
              <a:t>体系结构相关配置</a:t>
            </a:r>
            <a:endParaRPr lang="zh-CN" altLang="en-US" dirty="0"/>
          </a:p>
        </p:txBody>
      </p:sp>
      <p:sp>
        <p:nvSpPr>
          <p:cNvPr id="3" name="内容占位符 2"/>
          <p:cNvSpPr>
            <a:spLocks noGrp="1"/>
          </p:cNvSpPr>
          <p:nvPr>
            <p:ph idx="1"/>
          </p:nvPr>
        </p:nvSpPr>
        <p:spPr>
          <a:xfrm>
            <a:off x="755576" y="1341438"/>
            <a:ext cx="8064896" cy="4895850"/>
          </a:xfrm>
        </p:spPr>
        <p:txBody>
          <a:bodyPr/>
          <a:lstStyle/>
          <a:p>
            <a:pPr marL="0" indent="0">
              <a:buNone/>
            </a:pPr>
            <a:r>
              <a:rPr lang="en-US" altLang="zh-CN" dirty="0"/>
              <a:t> </a:t>
            </a:r>
            <a:r>
              <a:rPr lang="en-US" altLang="zh-CN" dirty="0" smtClean="0"/>
              <a:t>   </a:t>
            </a:r>
            <a:r>
              <a:rPr lang="zh-CN" altLang="en-US" dirty="0" smtClean="0"/>
              <a:t>体系结构影响虚拟地址空间布局的配置</a:t>
            </a:r>
            <a:r>
              <a:rPr lang="zh-CN" altLang="en-US" dirty="0"/>
              <a:t>：</a:t>
            </a:r>
            <a:endParaRPr lang="en-US" altLang="zh-CN" dirty="0" smtClean="0"/>
          </a:p>
          <a:p>
            <a:r>
              <a:rPr lang="zh-CN" altLang="en-US" sz="2400" dirty="0" smtClean="0">
                <a:solidFill>
                  <a:schemeClr val="bg2">
                    <a:lumMod val="10000"/>
                  </a:schemeClr>
                </a:solidFill>
              </a:rPr>
              <a:t>不用</a:t>
            </a:r>
            <a:r>
              <a:rPr lang="en-US" altLang="zh-CN" sz="2400" dirty="0" err="1" smtClean="0">
                <a:solidFill>
                  <a:schemeClr val="bg2">
                    <a:lumMod val="10000"/>
                  </a:schemeClr>
                </a:solidFill>
              </a:rPr>
              <a:t>mmap</a:t>
            </a:r>
            <a:r>
              <a:rPr lang="zh-CN" altLang="en-US" sz="2400" dirty="0" smtClean="0">
                <a:solidFill>
                  <a:schemeClr val="bg2">
                    <a:lumMod val="10000"/>
                  </a:schemeClr>
                </a:solidFill>
              </a:rPr>
              <a:t>区域布局选择，需要设置</a:t>
            </a:r>
            <a:r>
              <a:rPr lang="en-US" altLang="zh-CN" sz="2400" dirty="0" smtClean="0">
                <a:solidFill>
                  <a:schemeClr val="bg2">
                    <a:lumMod val="10000"/>
                  </a:schemeClr>
                </a:solidFill>
              </a:rPr>
              <a:t>HAVE_ARCH_ PICK_MMAP_LAYOUT</a:t>
            </a:r>
            <a:r>
              <a:rPr lang="zh-CN" altLang="en-US" sz="2400" dirty="0" smtClean="0">
                <a:solidFill>
                  <a:schemeClr val="bg2">
                    <a:lumMod val="10000"/>
                  </a:schemeClr>
                </a:solidFill>
              </a:rPr>
              <a:t>，并提供</a:t>
            </a:r>
            <a:r>
              <a:rPr lang="en-US" altLang="zh-CN" sz="2400" dirty="0" err="1" smtClean="0">
                <a:solidFill>
                  <a:schemeClr val="bg2">
                    <a:lumMod val="10000"/>
                  </a:schemeClr>
                </a:solidFill>
              </a:rPr>
              <a:t>arch_pick_mmap</a:t>
            </a:r>
            <a:r>
              <a:rPr lang="en-US" altLang="zh-CN" sz="2400" dirty="0" smtClean="0">
                <a:solidFill>
                  <a:schemeClr val="bg2">
                    <a:lumMod val="10000"/>
                  </a:schemeClr>
                </a:solidFill>
              </a:rPr>
              <a:t>_ layout</a:t>
            </a:r>
            <a:r>
              <a:rPr lang="zh-CN" altLang="en-US" sz="2400" dirty="0" smtClean="0">
                <a:solidFill>
                  <a:schemeClr val="bg2">
                    <a:lumMod val="10000"/>
                  </a:schemeClr>
                </a:solidFill>
              </a:rPr>
              <a:t>函数。</a:t>
            </a:r>
            <a:endParaRPr lang="en-US" altLang="zh-CN" sz="2400" dirty="0" smtClean="0">
              <a:solidFill>
                <a:schemeClr val="bg2">
                  <a:lumMod val="10000"/>
                </a:schemeClr>
              </a:solidFill>
            </a:endParaRPr>
          </a:p>
          <a:p>
            <a:r>
              <a:rPr lang="zh-CN" altLang="en-US" sz="2400" dirty="0" smtClean="0">
                <a:solidFill>
                  <a:schemeClr val="bg2">
                    <a:lumMod val="10000"/>
                  </a:schemeClr>
                </a:solidFill>
              </a:rPr>
              <a:t>创建新的内存映射时，体系结构自身选择位置时，需设置预处理器符号</a:t>
            </a:r>
            <a:r>
              <a:rPr lang="en-US" altLang="zh-CN" sz="2400" dirty="0" smtClean="0">
                <a:solidFill>
                  <a:schemeClr val="bg2">
                    <a:lumMod val="10000"/>
                  </a:schemeClr>
                </a:solidFill>
              </a:rPr>
              <a:t>HAVE_ARCH_UNMAPPED_AREA</a:t>
            </a:r>
            <a:r>
              <a:rPr lang="zh-CN" altLang="en-US" sz="2400" dirty="0" smtClean="0">
                <a:solidFill>
                  <a:schemeClr val="bg2">
                    <a:lumMod val="10000"/>
                  </a:schemeClr>
                </a:solidFill>
              </a:rPr>
              <a:t>，并定义</a:t>
            </a:r>
            <a:r>
              <a:rPr lang="en-US" altLang="zh-CN" sz="2400" dirty="0" err="1" smtClean="0">
                <a:solidFill>
                  <a:schemeClr val="bg2">
                    <a:lumMod val="10000"/>
                  </a:schemeClr>
                </a:solidFill>
              </a:rPr>
              <a:t>arch_get_unmapped_area</a:t>
            </a:r>
            <a:r>
              <a:rPr lang="en-US" altLang="zh-CN" sz="2400" dirty="0" smtClean="0">
                <a:solidFill>
                  <a:schemeClr val="bg2">
                    <a:lumMod val="10000"/>
                  </a:schemeClr>
                </a:solidFill>
              </a:rPr>
              <a:t> </a:t>
            </a:r>
            <a:r>
              <a:rPr lang="zh-CN" altLang="en-US" sz="2400" dirty="0" smtClean="0">
                <a:solidFill>
                  <a:schemeClr val="bg2">
                    <a:lumMod val="10000"/>
                  </a:schemeClr>
                </a:solidFill>
              </a:rPr>
              <a:t>函数。（内核提供默认的函数</a:t>
            </a:r>
            <a:r>
              <a:rPr lang="en-US" altLang="zh-CN" sz="2400" dirty="0" err="1" smtClean="0">
                <a:solidFill>
                  <a:schemeClr val="bg2">
                    <a:lumMod val="10000"/>
                  </a:schemeClr>
                </a:solidFill>
              </a:rPr>
              <a:t>arch_get_unmapped_area_topdown</a:t>
            </a:r>
            <a:r>
              <a:rPr lang="zh-CN" altLang="en-US" sz="2400" dirty="0" smtClean="0">
                <a:solidFill>
                  <a:schemeClr val="bg2">
                    <a:lumMod val="10000"/>
                  </a:schemeClr>
                </a:solidFill>
              </a:rPr>
              <a:t>用于搜索）</a:t>
            </a:r>
            <a:endParaRPr lang="en-US" altLang="zh-CN" sz="2400" dirty="0" smtClean="0">
              <a:solidFill>
                <a:schemeClr val="bg2">
                  <a:lumMod val="10000"/>
                </a:schemeClr>
              </a:solidFill>
            </a:endParaRPr>
          </a:p>
          <a:p>
            <a:r>
              <a:rPr lang="zh-CN" altLang="en-US" sz="2400" dirty="0" smtClean="0">
                <a:solidFill>
                  <a:schemeClr val="bg2">
                    <a:lumMod val="10000"/>
                  </a:schemeClr>
                </a:solidFill>
              </a:rPr>
              <a:t>通常，栈自顶向下增长。具有不同处理方式的体系结构需要设置配置选项</a:t>
            </a:r>
            <a:r>
              <a:rPr lang="en-US" altLang="zh-CN" sz="2400" dirty="0" smtClean="0">
                <a:solidFill>
                  <a:schemeClr val="bg2">
                    <a:lumMod val="10000"/>
                  </a:schemeClr>
                </a:solidFill>
              </a:rPr>
              <a:t>CONFIG_STACK_GROWUP.</a:t>
            </a:r>
          </a:p>
          <a:p>
            <a:pPr marL="0" indent="0">
              <a:buNone/>
            </a:pPr>
            <a:endParaRPr lang="en-US" altLang="zh-CN" sz="2400" dirty="0" smtClean="0">
              <a:solidFill>
                <a:schemeClr val="bg2">
                  <a:lumMod val="10000"/>
                </a:schemeClr>
              </a:solidFill>
            </a:endParaRPr>
          </a:p>
        </p:txBody>
      </p:sp>
    </p:spTree>
    <p:extLst>
      <p:ext uri="{BB962C8B-B14F-4D97-AF65-F5344CB8AC3E}">
        <p14:creationId xmlns:p14="http://schemas.microsoft.com/office/powerpoint/2010/main" val="728275340"/>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smtClean="0"/>
              <a:t>PF_RANDOMIZE</a:t>
            </a:r>
            <a:r>
              <a:rPr lang="zh-CN" altLang="en-US" dirty="0" smtClean="0"/>
              <a:t>标志位</a:t>
            </a:r>
            <a:endParaRPr lang="zh-CN" altLang="en-US" dirty="0"/>
          </a:p>
        </p:txBody>
      </p:sp>
      <p:sp>
        <p:nvSpPr>
          <p:cNvPr id="3" name="内容占位符 2"/>
          <p:cNvSpPr>
            <a:spLocks noGrp="1"/>
          </p:cNvSpPr>
          <p:nvPr>
            <p:ph idx="1"/>
          </p:nvPr>
        </p:nvSpPr>
        <p:spPr>
          <a:xfrm>
            <a:off x="900113" y="1341438"/>
            <a:ext cx="7856537" cy="4967882"/>
          </a:xfrm>
        </p:spPr>
        <p:txBody>
          <a:bodyPr/>
          <a:lstStyle/>
          <a:p>
            <a:pPr marL="0" indent="0">
              <a:buNone/>
            </a:pPr>
            <a:r>
              <a:rPr lang="zh-CN" altLang="en-US" dirty="0" smtClean="0">
                <a:solidFill>
                  <a:schemeClr val="bg2">
                    <a:lumMod val="10000"/>
                  </a:schemeClr>
                </a:solidFill>
              </a:rPr>
              <a:t>       设置了该标志位，内核</a:t>
            </a:r>
            <a:r>
              <a:rPr lang="zh-CN" altLang="en-US" dirty="0">
                <a:solidFill>
                  <a:schemeClr val="bg2">
                    <a:lumMod val="10000"/>
                  </a:schemeClr>
                </a:solidFill>
              </a:rPr>
              <a:t>不</a:t>
            </a:r>
            <a:r>
              <a:rPr lang="zh-CN" altLang="en-US" dirty="0" smtClean="0">
                <a:solidFill>
                  <a:schemeClr val="bg2">
                    <a:lumMod val="10000"/>
                  </a:schemeClr>
                </a:solidFill>
              </a:rPr>
              <a:t>会为栈（</a:t>
            </a:r>
            <a:r>
              <a:rPr lang="en-US" altLang="zh-CN" sz="2000" dirty="0" smtClean="0">
                <a:solidFill>
                  <a:schemeClr val="bg2">
                    <a:lumMod val="10000"/>
                  </a:schemeClr>
                </a:solidFill>
              </a:rPr>
              <a:t>STACK_TOP</a:t>
            </a:r>
            <a:r>
              <a:rPr lang="zh-CN" altLang="en-US" dirty="0" smtClean="0">
                <a:solidFill>
                  <a:schemeClr val="bg2">
                    <a:lumMod val="10000"/>
                  </a:schemeClr>
                </a:solidFill>
              </a:rPr>
              <a:t>）和内存映射的起点选择固定位置，而是每次进程启动时随机改变这些值的设置。</a:t>
            </a:r>
            <a:r>
              <a:rPr lang="zh-CN" altLang="en-US" dirty="0" smtClean="0">
                <a:solidFill>
                  <a:schemeClr val="bg2">
                    <a:lumMod val="10000"/>
                  </a:schemeClr>
                </a:solidFill>
              </a:rPr>
              <a:t>这样会避免因缓冲区溢出造成的安全漏洞。（</a:t>
            </a:r>
            <a:r>
              <a:rPr lang="en-US" altLang="zh-CN" dirty="0" err="1" smtClean="0">
                <a:solidFill>
                  <a:schemeClr val="bg2">
                    <a:lumMod val="10000"/>
                  </a:schemeClr>
                </a:solidFill>
              </a:rPr>
              <a:t>OpenSSL</a:t>
            </a:r>
            <a:r>
              <a:rPr lang="zh-CN" altLang="en-US" dirty="0" smtClean="0">
                <a:solidFill>
                  <a:schemeClr val="bg2">
                    <a:lumMod val="10000"/>
                  </a:schemeClr>
                </a:solidFill>
              </a:rPr>
              <a:t>漏洞）</a:t>
            </a:r>
            <a:endParaRPr lang="en-US" altLang="zh-CN" dirty="0" smtClean="0">
              <a:solidFill>
                <a:schemeClr val="bg2">
                  <a:lumMod val="10000"/>
                </a:schemeClr>
              </a:solidFill>
            </a:endParaRPr>
          </a:p>
          <a:p>
            <a:pPr marL="0" indent="0">
              <a:buNone/>
            </a:pPr>
            <a:endParaRPr lang="en-US" altLang="zh-CN" dirty="0" smtClean="0">
              <a:solidFill>
                <a:schemeClr val="bg2">
                  <a:lumMod val="1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84984"/>
            <a:ext cx="3240360" cy="2958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76056" y="3989671"/>
            <a:ext cx="3384376" cy="923330"/>
          </a:xfrm>
          <a:prstGeom prst="rect">
            <a:avLst/>
          </a:prstGeom>
          <a:noFill/>
        </p:spPr>
        <p:txBody>
          <a:bodyPr wrap="square" rtlCol="0">
            <a:spAutoFit/>
          </a:bodyPr>
          <a:lstStyle/>
          <a:p>
            <a:r>
              <a:rPr lang="zh-CN" altLang="en-US" dirty="0" smtClean="0"/>
              <a:t>据说是缓冲区溢出，没做异常包检测，然后可以用</a:t>
            </a:r>
            <a:r>
              <a:rPr lang="en-US" altLang="zh-CN" dirty="0" err="1" smtClean="0"/>
              <a:t>memcpy</a:t>
            </a:r>
            <a:r>
              <a:rPr lang="zh-CN" altLang="en-US" dirty="0" smtClean="0"/>
              <a:t>函数拷贝内存中的数据。</a:t>
            </a:r>
            <a:endParaRPr lang="zh-CN" altLang="en-US" dirty="0"/>
          </a:p>
        </p:txBody>
      </p:sp>
    </p:spTree>
    <p:extLst>
      <p:ext uri="{BB962C8B-B14F-4D97-AF65-F5344CB8AC3E}">
        <p14:creationId xmlns:p14="http://schemas.microsoft.com/office/powerpoint/2010/main" val="6632906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smtClean="0"/>
              <a:t>虚拟空间的布局</a:t>
            </a:r>
            <a:endParaRPr lang="zh-CN" altLang="en-US" dirty="0"/>
          </a:p>
        </p:txBody>
      </p:sp>
      <p:grpSp>
        <p:nvGrpSpPr>
          <p:cNvPr id="11" name="组合 10"/>
          <p:cNvGrpSpPr/>
          <p:nvPr/>
        </p:nvGrpSpPr>
        <p:grpSpPr>
          <a:xfrm>
            <a:off x="683568" y="1190625"/>
            <a:ext cx="4029075" cy="5667375"/>
            <a:chOff x="827584" y="1159591"/>
            <a:chExt cx="4029075" cy="5667375"/>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59591"/>
              <a:ext cx="4029075"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下箭头 6"/>
            <p:cNvSpPr/>
            <p:nvPr/>
          </p:nvSpPr>
          <p:spPr bwMode="auto">
            <a:xfrm>
              <a:off x="1475656" y="2204864"/>
              <a:ext cx="216024"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9" name="上箭头 8"/>
            <p:cNvSpPr/>
            <p:nvPr/>
          </p:nvSpPr>
          <p:spPr bwMode="auto">
            <a:xfrm>
              <a:off x="1475656" y="3284984"/>
              <a:ext cx="216024" cy="432048"/>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上箭头 9"/>
            <p:cNvSpPr/>
            <p:nvPr/>
          </p:nvSpPr>
          <p:spPr bwMode="auto">
            <a:xfrm>
              <a:off x="1475656" y="5085184"/>
              <a:ext cx="216024" cy="432048"/>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5" name="组合 14"/>
          <p:cNvGrpSpPr/>
          <p:nvPr/>
        </p:nvGrpSpPr>
        <p:grpSpPr>
          <a:xfrm>
            <a:off x="4745259" y="1203134"/>
            <a:ext cx="4029075" cy="5667375"/>
            <a:chOff x="4745259" y="1203134"/>
            <a:chExt cx="4029075" cy="5667375"/>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259" y="1203134"/>
              <a:ext cx="4029075"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上箭头 11"/>
            <p:cNvSpPr/>
            <p:nvPr/>
          </p:nvSpPr>
          <p:spPr bwMode="auto">
            <a:xfrm>
              <a:off x="5364088" y="5116218"/>
              <a:ext cx="216024" cy="432048"/>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3" name="下箭头 12"/>
            <p:cNvSpPr/>
            <p:nvPr/>
          </p:nvSpPr>
          <p:spPr bwMode="auto">
            <a:xfrm>
              <a:off x="5364088" y="2235898"/>
              <a:ext cx="252028" cy="54503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4" name="下箭头 13"/>
            <p:cNvSpPr/>
            <p:nvPr/>
          </p:nvSpPr>
          <p:spPr bwMode="auto">
            <a:xfrm>
              <a:off x="5364088" y="4221088"/>
              <a:ext cx="252028" cy="5040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2070266926"/>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smtClean="0"/>
              <a:t>建立</a:t>
            </a:r>
            <a:r>
              <a:rPr lang="zh-CN" altLang="en-US" dirty="0" smtClean="0"/>
              <a:t>布局</a:t>
            </a:r>
            <a:endParaRPr lang="zh-CN" altLang="en-US" dirty="0"/>
          </a:p>
        </p:txBody>
      </p:sp>
      <p:sp>
        <p:nvSpPr>
          <p:cNvPr id="16" name="内容占位符 2"/>
          <p:cNvSpPr>
            <a:spLocks noGrp="1"/>
          </p:cNvSpPr>
          <p:nvPr>
            <p:ph idx="1"/>
          </p:nvPr>
        </p:nvSpPr>
        <p:spPr>
          <a:xfrm>
            <a:off x="819919" y="2133526"/>
            <a:ext cx="7856537" cy="4103786"/>
          </a:xfrm>
        </p:spPr>
        <p:txBody>
          <a:bodyPr/>
          <a:lstStyle/>
          <a:p>
            <a:pPr marL="0" indent="0">
              <a:buNone/>
            </a:pPr>
            <a:r>
              <a:rPr lang="en-US" altLang="zh-CN" sz="1400" dirty="0"/>
              <a:t>void </a:t>
            </a:r>
            <a:r>
              <a:rPr lang="en-US" altLang="zh-CN" sz="1400" dirty="0" err="1"/>
              <a:t>arch_pick_mmap_layout</a:t>
            </a:r>
            <a:r>
              <a:rPr lang="en-US" altLang="zh-CN" sz="1400" dirty="0"/>
              <a:t>(</a:t>
            </a:r>
            <a:r>
              <a:rPr lang="en-US" altLang="zh-CN" sz="1400" dirty="0" err="1"/>
              <a:t>struct</a:t>
            </a:r>
            <a:r>
              <a:rPr lang="en-US" altLang="zh-CN" sz="1400" dirty="0"/>
              <a:t> </a:t>
            </a:r>
            <a:r>
              <a:rPr lang="en-US" altLang="zh-CN" sz="1400" dirty="0" err="1"/>
              <a:t>mm_struct</a:t>
            </a:r>
            <a:r>
              <a:rPr lang="en-US" altLang="zh-CN" sz="1400" dirty="0"/>
              <a:t> *mm)</a:t>
            </a:r>
          </a:p>
          <a:p>
            <a:pPr marL="0" indent="0">
              <a:buNone/>
            </a:pPr>
            <a:r>
              <a:rPr lang="en-US" altLang="zh-CN" sz="1400" dirty="0"/>
              <a:t>{</a:t>
            </a:r>
          </a:p>
          <a:p>
            <a:pPr marL="0" indent="0">
              <a:buNone/>
            </a:pPr>
            <a:r>
              <a:rPr lang="en-US" altLang="zh-CN" sz="1400" dirty="0"/>
              <a:t>	/*</a:t>
            </a:r>
          </a:p>
          <a:p>
            <a:pPr marL="0" indent="0">
              <a:buNone/>
            </a:pPr>
            <a:r>
              <a:rPr lang="en-US" altLang="zh-CN" sz="1400" dirty="0"/>
              <a:t>	 * Fall back to the standard layout if the personality</a:t>
            </a:r>
          </a:p>
          <a:p>
            <a:pPr marL="0" indent="0">
              <a:buNone/>
            </a:pPr>
            <a:r>
              <a:rPr lang="en-US" altLang="zh-CN" sz="1400" dirty="0"/>
              <a:t>	 * bit is set, or if the expected stack growth is unlimited:</a:t>
            </a:r>
          </a:p>
          <a:p>
            <a:pPr marL="0" indent="0">
              <a:buNone/>
            </a:pPr>
            <a:r>
              <a:rPr lang="en-US" altLang="zh-CN" sz="1400" dirty="0"/>
              <a:t>	 */</a:t>
            </a:r>
          </a:p>
          <a:p>
            <a:pPr marL="0" indent="0">
              <a:buNone/>
            </a:pPr>
            <a:r>
              <a:rPr lang="en-US" altLang="zh-CN" sz="1400" dirty="0"/>
              <a:t>	if (</a:t>
            </a:r>
            <a:r>
              <a:rPr lang="en-US" altLang="zh-CN" sz="1400" dirty="0" err="1"/>
              <a:t>mmap_is_legacy</a:t>
            </a:r>
            <a:r>
              <a:rPr lang="en-US" altLang="zh-CN" sz="1400" dirty="0"/>
              <a:t>()) {</a:t>
            </a:r>
          </a:p>
          <a:p>
            <a:pPr marL="0" indent="0">
              <a:buNone/>
            </a:pPr>
            <a:r>
              <a:rPr lang="en-US" altLang="zh-CN" sz="1400" dirty="0"/>
              <a:t>		mm-&gt;</a:t>
            </a:r>
            <a:r>
              <a:rPr lang="en-US" altLang="zh-CN" sz="1400" dirty="0" err="1"/>
              <a:t>mmap_base</a:t>
            </a:r>
            <a:r>
              <a:rPr lang="en-US" altLang="zh-CN" sz="1400" dirty="0"/>
              <a:t> = </a:t>
            </a:r>
            <a:r>
              <a:rPr lang="en-US" altLang="zh-CN" sz="1400" dirty="0" err="1"/>
              <a:t>mmap_legacy_base</a:t>
            </a:r>
            <a:r>
              <a:rPr lang="en-US" altLang="zh-CN" sz="1400" dirty="0" smtClean="0"/>
              <a:t>();</a:t>
            </a:r>
          </a:p>
          <a:p>
            <a:pPr marL="0" indent="0">
              <a:buNone/>
            </a:pPr>
            <a:r>
              <a:rPr lang="en-US" altLang="zh-CN" sz="1400" dirty="0"/>
              <a:t>		mm-&gt;</a:t>
            </a:r>
            <a:r>
              <a:rPr lang="en-US" altLang="zh-CN" sz="1400" dirty="0" err="1"/>
              <a:t>get_unmapped_area</a:t>
            </a:r>
            <a:r>
              <a:rPr lang="en-US" altLang="zh-CN" sz="1400" dirty="0"/>
              <a:t> = </a:t>
            </a:r>
            <a:r>
              <a:rPr lang="en-US" altLang="zh-CN" sz="1400" dirty="0" err="1"/>
              <a:t>arch_get_unmapped_area</a:t>
            </a:r>
            <a:r>
              <a:rPr lang="en-US" altLang="zh-CN" sz="1400" dirty="0"/>
              <a:t>;</a:t>
            </a:r>
          </a:p>
          <a:p>
            <a:pPr marL="0" indent="0">
              <a:buNone/>
            </a:pPr>
            <a:r>
              <a:rPr lang="en-US" altLang="zh-CN" sz="1400" dirty="0"/>
              <a:t>		mm-&gt;</a:t>
            </a:r>
            <a:r>
              <a:rPr lang="en-US" altLang="zh-CN" sz="1400" dirty="0" err="1"/>
              <a:t>unmap_area</a:t>
            </a:r>
            <a:r>
              <a:rPr lang="en-US" altLang="zh-CN" sz="1400" dirty="0"/>
              <a:t> = </a:t>
            </a:r>
            <a:r>
              <a:rPr lang="en-US" altLang="zh-CN" sz="1400" dirty="0" err="1"/>
              <a:t>arch_unmap_area</a:t>
            </a:r>
            <a:r>
              <a:rPr lang="en-US" altLang="zh-CN" sz="1400" dirty="0"/>
              <a:t>;</a:t>
            </a:r>
          </a:p>
          <a:p>
            <a:pPr marL="0" indent="0">
              <a:buNone/>
            </a:pPr>
            <a:r>
              <a:rPr lang="en-US" altLang="zh-CN" sz="1400" dirty="0"/>
              <a:t>	} else {</a:t>
            </a:r>
          </a:p>
          <a:p>
            <a:pPr marL="0" indent="0">
              <a:buNone/>
            </a:pPr>
            <a:r>
              <a:rPr lang="en-US" altLang="zh-CN" sz="1400" dirty="0"/>
              <a:t>		mm-&gt;</a:t>
            </a:r>
            <a:r>
              <a:rPr lang="en-US" altLang="zh-CN" sz="1400" dirty="0" err="1"/>
              <a:t>mmap_base</a:t>
            </a:r>
            <a:r>
              <a:rPr lang="en-US" altLang="zh-CN" sz="1400" dirty="0"/>
              <a:t> = </a:t>
            </a:r>
            <a:r>
              <a:rPr lang="en-US" altLang="zh-CN" sz="1400" dirty="0" err="1"/>
              <a:t>mmap_base</a:t>
            </a:r>
            <a:r>
              <a:rPr lang="en-US" altLang="zh-CN" sz="1400" dirty="0"/>
              <a:t>();</a:t>
            </a:r>
          </a:p>
          <a:p>
            <a:pPr marL="0" indent="0">
              <a:buNone/>
            </a:pPr>
            <a:r>
              <a:rPr lang="en-US" altLang="zh-CN" sz="1400" dirty="0"/>
              <a:t>		mm-&gt;</a:t>
            </a:r>
            <a:r>
              <a:rPr lang="en-US" altLang="zh-CN" sz="1400" dirty="0" err="1"/>
              <a:t>get_unmapped_area</a:t>
            </a:r>
            <a:r>
              <a:rPr lang="en-US" altLang="zh-CN" sz="1400" dirty="0"/>
              <a:t> = </a:t>
            </a:r>
            <a:r>
              <a:rPr lang="en-US" altLang="zh-CN" sz="1400" dirty="0" err="1"/>
              <a:t>arch_get_unmapped_area_topdown</a:t>
            </a:r>
            <a:r>
              <a:rPr lang="en-US" altLang="zh-CN" sz="1400" dirty="0"/>
              <a:t>;</a:t>
            </a:r>
          </a:p>
          <a:p>
            <a:pPr marL="0" indent="0">
              <a:buNone/>
            </a:pPr>
            <a:r>
              <a:rPr lang="en-US" altLang="zh-CN" sz="1400" dirty="0"/>
              <a:t>		mm-&gt;</a:t>
            </a:r>
            <a:r>
              <a:rPr lang="en-US" altLang="zh-CN" sz="1400" dirty="0" err="1"/>
              <a:t>unmap_area</a:t>
            </a:r>
            <a:r>
              <a:rPr lang="en-US" altLang="zh-CN" sz="1400" dirty="0"/>
              <a:t> = </a:t>
            </a:r>
            <a:r>
              <a:rPr lang="en-US" altLang="zh-CN" sz="1400" dirty="0" err="1"/>
              <a:t>arch_unmap_area_topdown</a:t>
            </a:r>
            <a:r>
              <a:rPr lang="en-US" altLang="zh-CN" sz="1400" dirty="0"/>
              <a:t>;</a:t>
            </a:r>
          </a:p>
          <a:p>
            <a:pPr marL="0" indent="0">
              <a:buNone/>
            </a:pPr>
            <a:r>
              <a:rPr lang="en-US" altLang="zh-CN" sz="1400" dirty="0"/>
              <a:t>	}</a:t>
            </a:r>
          </a:p>
          <a:p>
            <a:pPr marL="0" indent="0">
              <a:buNone/>
            </a:pPr>
            <a:r>
              <a:rPr lang="en-US" altLang="zh-CN" sz="1400" dirty="0"/>
              <a:t>}</a:t>
            </a:r>
            <a:endParaRPr lang="zh-CN" altLang="en-US" sz="1400" dirty="0"/>
          </a:p>
        </p:txBody>
      </p:sp>
      <p:sp>
        <p:nvSpPr>
          <p:cNvPr id="4" name="TextBox 3"/>
          <p:cNvSpPr txBox="1"/>
          <p:nvPr/>
        </p:nvSpPr>
        <p:spPr>
          <a:xfrm>
            <a:off x="755576" y="1268760"/>
            <a:ext cx="7920880" cy="954107"/>
          </a:xfrm>
          <a:prstGeom prst="rect">
            <a:avLst/>
          </a:prstGeom>
          <a:noFill/>
        </p:spPr>
        <p:txBody>
          <a:bodyPr wrap="square" rtlCol="0">
            <a:spAutoFit/>
          </a:bodyPr>
          <a:lstStyle/>
          <a:p>
            <a:r>
              <a:rPr lang="zh-CN" altLang="en-US" sz="2800" b="1" dirty="0" smtClean="0">
                <a:solidFill>
                  <a:schemeClr val="bg2">
                    <a:lumMod val="10000"/>
                  </a:schemeClr>
                </a:solidFill>
              </a:rPr>
              <a:t>        在使用</a:t>
            </a:r>
            <a:r>
              <a:rPr lang="en-US" altLang="zh-CN" sz="2800" b="1" dirty="0" err="1" smtClean="0">
                <a:solidFill>
                  <a:schemeClr val="bg2">
                    <a:lumMod val="10000"/>
                  </a:schemeClr>
                </a:solidFill>
              </a:rPr>
              <a:t>Load_elf_binary</a:t>
            </a:r>
            <a:r>
              <a:rPr lang="zh-CN" altLang="en-US" sz="2800" b="1" dirty="0" smtClean="0">
                <a:solidFill>
                  <a:schemeClr val="bg2">
                    <a:lumMod val="10000"/>
                  </a:schemeClr>
                </a:solidFill>
              </a:rPr>
              <a:t>装载一个</a:t>
            </a:r>
            <a:r>
              <a:rPr lang="en-US" altLang="zh-CN" sz="2800" b="1" dirty="0" smtClean="0">
                <a:solidFill>
                  <a:schemeClr val="bg2">
                    <a:lumMod val="10000"/>
                  </a:schemeClr>
                </a:solidFill>
              </a:rPr>
              <a:t>ELF</a:t>
            </a:r>
            <a:r>
              <a:rPr lang="zh-CN" altLang="en-US" sz="2800" b="1" dirty="0" smtClean="0">
                <a:solidFill>
                  <a:schemeClr val="bg2">
                    <a:lumMod val="10000"/>
                  </a:schemeClr>
                </a:solidFill>
              </a:rPr>
              <a:t>二进制文件时，创建进程的地址空间。</a:t>
            </a:r>
            <a:endParaRPr lang="zh-CN" altLang="en-US" sz="2800" b="1" dirty="0">
              <a:solidFill>
                <a:schemeClr val="bg2">
                  <a:lumMod val="10000"/>
                </a:schemeClr>
              </a:solidFill>
            </a:endParaRPr>
          </a:p>
        </p:txBody>
      </p:sp>
      <p:sp>
        <p:nvSpPr>
          <p:cNvPr id="5" name="线形标注 1 4"/>
          <p:cNvSpPr/>
          <p:nvPr/>
        </p:nvSpPr>
        <p:spPr bwMode="auto">
          <a:xfrm>
            <a:off x="6116871" y="2307062"/>
            <a:ext cx="2592288" cy="1553985"/>
          </a:xfrm>
          <a:prstGeom prst="borderCallout1">
            <a:avLst>
              <a:gd name="adj1" fmla="val 18750"/>
              <a:gd name="adj2" fmla="val -8333"/>
              <a:gd name="adj3" fmla="val 81502"/>
              <a:gd name="adj4" fmla="val -11168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要执行不同的</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UNIX</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变体编译、需要旧的布局的二进制文件，或者栈可以无限增长时选择旧的布局</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021320882"/>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外部报告模板">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ppt模板（带学校和实验室标识）</Template>
  <TotalTime>3776</TotalTime>
  <Words>821</Words>
  <Application>Microsoft Office PowerPoint</Application>
  <PresentationFormat>全屏显示(4:3)</PresentationFormat>
  <Paragraphs>98</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外部报告模板</vt:lpstr>
      <vt:lpstr>Linux内核学习交流</vt:lpstr>
      <vt:lpstr>目录</vt:lpstr>
      <vt:lpstr>A- 进程虚拟地址空间</vt:lpstr>
      <vt:lpstr>A- 进程地址空间的布局</vt:lpstr>
      <vt:lpstr>A- 结构体mm_struct 相关参数</vt:lpstr>
      <vt:lpstr>A- 体系结构相关配置</vt:lpstr>
      <vt:lpstr>A- PF_RANDOMIZE标志位</vt:lpstr>
      <vt:lpstr>A- 虚拟空间的布局</vt:lpstr>
      <vt:lpstr>A- 建立布局</vt:lpstr>
      <vt:lpstr>A- mmap_base和mmap_rnd函数</vt:lpstr>
      <vt:lpstr>A- 栈的创建</vt:lpstr>
      <vt:lpstr>B- 内核映射的原理</vt:lpstr>
      <vt:lpstr>B- 内核映射的原理</vt:lpstr>
      <vt:lpstr>B- 内核映射的原理</vt:lpstr>
      <vt:lpstr>B- 内核映射的原理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Linux内核学习交流</dc:title>
  <dc:creator>Administrator</dc:creator>
  <cp:lastModifiedBy>yuqi</cp:lastModifiedBy>
  <cp:revision>107</cp:revision>
  <dcterms:created xsi:type="dcterms:W3CDTF">2013-09-25T11:32:45Z</dcterms:created>
  <dcterms:modified xsi:type="dcterms:W3CDTF">2014-04-19T05:00:52Z</dcterms:modified>
</cp:coreProperties>
</file>