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g" ContentType="image/png"/>
  <Override PartName="/ppt/media/image5.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6.jpg" ContentType="image/png"/>
  <Override PartName="/ppt/notesSlides/notesSlide13.xml" ContentType="application/vnd.openxmlformats-officedocument.presentationml.notesSlide+xml"/>
  <Override PartName="/ppt/media/image7.jpg" ContentType="image/png"/>
  <Override PartName="/ppt/notesSlides/notesSlide14.xml" ContentType="application/vnd.openxmlformats-officedocument.presentationml.notesSlide+xml"/>
  <Override PartName="/ppt/media/image8.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264" r:id="rId3"/>
    <p:sldId id="257" r:id="rId4"/>
    <p:sldId id="265" r:id="rId5"/>
    <p:sldId id="259" r:id="rId6"/>
    <p:sldId id="266" r:id="rId7"/>
    <p:sldId id="267" r:id="rId8"/>
    <p:sldId id="269" r:id="rId9"/>
    <p:sldId id="270" r:id="rId10"/>
    <p:sldId id="268" r:id="rId11"/>
    <p:sldId id="271" r:id="rId12"/>
    <p:sldId id="272" r:id="rId13"/>
    <p:sldId id="273" r:id="rId14"/>
    <p:sldId id="274" r:id="rId15"/>
    <p:sldId id="275" r:id="rId16"/>
    <p:sldId id="27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68" autoAdjust="0"/>
  </p:normalViewPr>
  <p:slideViewPr>
    <p:cSldViewPr snapToGrid="0">
      <p:cViewPr>
        <p:scale>
          <a:sx n="75" d="100"/>
          <a:sy n="75" d="100"/>
        </p:scale>
        <p:origin x="12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A21E7-5C61-40BA-9EB0-C8E69ED2FE2F}" type="datetimeFigureOut">
              <a:rPr lang="zh-CN" altLang="en-US" smtClean="0"/>
              <a:t>2013/11/21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B287F-78A6-4495-9A86-6C61187078D7}" type="slidenum">
              <a:rPr lang="zh-CN" altLang="en-US" smtClean="0"/>
              <a:t>‹#›</a:t>
            </a:fld>
            <a:endParaRPr lang="zh-CN" altLang="en-US"/>
          </a:p>
        </p:txBody>
      </p:sp>
    </p:spTree>
    <p:extLst>
      <p:ext uri="{BB962C8B-B14F-4D97-AF65-F5344CB8AC3E}">
        <p14:creationId xmlns:p14="http://schemas.microsoft.com/office/powerpoint/2010/main" val="4730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1</a:t>
            </a:fld>
            <a:endParaRPr lang="zh-CN" altLang="en-US"/>
          </a:p>
        </p:txBody>
      </p:sp>
    </p:spTree>
    <p:extLst>
      <p:ext uri="{BB962C8B-B14F-4D97-AF65-F5344CB8AC3E}">
        <p14:creationId xmlns:p14="http://schemas.microsoft.com/office/powerpoint/2010/main" val="1500954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10</a:t>
            </a:fld>
            <a:endParaRPr lang="zh-CN" altLang="en-US"/>
          </a:p>
        </p:txBody>
      </p:sp>
    </p:spTree>
    <p:extLst>
      <p:ext uri="{BB962C8B-B14F-4D97-AF65-F5344CB8AC3E}">
        <p14:creationId xmlns:p14="http://schemas.microsoft.com/office/powerpoint/2010/main" val="276397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11</a:t>
            </a:fld>
            <a:endParaRPr lang="zh-CN" altLang="en-US"/>
          </a:p>
        </p:txBody>
      </p:sp>
    </p:spTree>
    <p:extLst>
      <p:ext uri="{BB962C8B-B14F-4D97-AF65-F5344CB8AC3E}">
        <p14:creationId xmlns:p14="http://schemas.microsoft.com/office/powerpoint/2010/main" val="1831429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12</a:t>
            </a:fld>
            <a:endParaRPr lang="zh-CN" altLang="en-US"/>
          </a:p>
        </p:txBody>
      </p:sp>
    </p:spTree>
    <p:extLst>
      <p:ext uri="{BB962C8B-B14F-4D97-AF65-F5344CB8AC3E}">
        <p14:creationId xmlns:p14="http://schemas.microsoft.com/office/powerpoint/2010/main" val="719116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13</a:t>
            </a:fld>
            <a:endParaRPr lang="zh-CN" altLang="en-US"/>
          </a:p>
        </p:txBody>
      </p:sp>
    </p:spTree>
    <p:extLst>
      <p:ext uri="{BB962C8B-B14F-4D97-AF65-F5344CB8AC3E}">
        <p14:creationId xmlns:p14="http://schemas.microsoft.com/office/powerpoint/2010/main" val="4117930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14</a:t>
            </a:fld>
            <a:endParaRPr lang="zh-CN" altLang="en-US"/>
          </a:p>
        </p:txBody>
      </p:sp>
    </p:spTree>
    <p:extLst>
      <p:ext uri="{BB962C8B-B14F-4D97-AF65-F5344CB8AC3E}">
        <p14:creationId xmlns:p14="http://schemas.microsoft.com/office/powerpoint/2010/main" val="2512264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15</a:t>
            </a:fld>
            <a:endParaRPr lang="zh-CN" altLang="en-US"/>
          </a:p>
        </p:txBody>
      </p:sp>
    </p:spTree>
    <p:extLst>
      <p:ext uri="{BB962C8B-B14F-4D97-AF65-F5344CB8AC3E}">
        <p14:creationId xmlns:p14="http://schemas.microsoft.com/office/powerpoint/2010/main" val="2451945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16</a:t>
            </a:fld>
            <a:endParaRPr lang="zh-CN" altLang="en-US"/>
          </a:p>
        </p:txBody>
      </p:sp>
    </p:spTree>
    <p:extLst>
      <p:ext uri="{BB962C8B-B14F-4D97-AF65-F5344CB8AC3E}">
        <p14:creationId xmlns:p14="http://schemas.microsoft.com/office/powerpoint/2010/main" val="2193634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2</a:t>
            </a:fld>
            <a:endParaRPr lang="zh-CN" altLang="en-US"/>
          </a:p>
        </p:txBody>
      </p:sp>
    </p:spTree>
    <p:extLst>
      <p:ext uri="{BB962C8B-B14F-4D97-AF65-F5344CB8AC3E}">
        <p14:creationId xmlns:p14="http://schemas.microsoft.com/office/powerpoint/2010/main" val="195879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3</a:t>
            </a:fld>
            <a:endParaRPr lang="zh-CN" altLang="en-US"/>
          </a:p>
        </p:txBody>
      </p:sp>
    </p:spTree>
    <p:extLst>
      <p:ext uri="{BB962C8B-B14F-4D97-AF65-F5344CB8AC3E}">
        <p14:creationId xmlns:p14="http://schemas.microsoft.com/office/powerpoint/2010/main" val="316061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4</a:t>
            </a:fld>
            <a:endParaRPr lang="zh-CN" altLang="en-US"/>
          </a:p>
        </p:txBody>
      </p:sp>
    </p:spTree>
    <p:extLst>
      <p:ext uri="{BB962C8B-B14F-4D97-AF65-F5344CB8AC3E}">
        <p14:creationId xmlns:p14="http://schemas.microsoft.com/office/powerpoint/2010/main" val="3475686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5</a:t>
            </a:fld>
            <a:endParaRPr lang="zh-CN" altLang="en-US"/>
          </a:p>
        </p:txBody>
      </p:sp>
    </p:spTree>
    <p:extLst>
      <p:ext uri="{BB962C8B-B14F-4D97-AF65-F5344CB8AC3E}">
        <p14:creationId xmlns:p14="http://schemas.microsoft.com/office/powerpoint/2010/main" val="249038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6</a:t>
            </a:fld>
            <a:endParaRPr lang="zh-CN" altLang="en-US"/>
          </a:p>
        </p:txBody>
      </p:sp>
    </p:spTree>
    <p:extLst>
      <p:ext uri="{BB962C8B-B14F-4D97-AF65-F5344CB8AC3E}">
        <p14:creationId xmlns:p14="http://schemas.microsoft.com/office/powerpoint/2010/main" val="413887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7</a:t>
            </a:fld>
            <a:endParaRPr lang="zh-CN" altLang="en-US"/>
          </a:p>
        </p:txBody>
      </p:sp>
    </p:spTree>
    <p:extLst>
      <p:ext uri="{BB962C8B-B14F-4D97-AF65-F5344CB8AC3E}">
        <p14:creationId xmlns:p14="http://schemas.microsoft.com/office/powerpoint/2010/main" val="135241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8</a:t>
            </a:fld>
            <a:endParaRPr lang="zh-CN" altLang="en-US"/>
          </a:p>
        </p:txBody>
      </p:sp>
    </p:spTree>
    <p:extLst>
      <p:ext uri="{BB962C8B-B14F-4D97-AF65-F5344CB8AC3E}">
        <p14:creationId xmlns:p14="http://schemas.microsoft.com/office/powerpoint/2010/main" val="229475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CB287F-78A6-4495-9A86-6C61187078D7}" type="slidenum">
              <a:rPr lang="zh-CN" altLang="en-US" smtClean="0"/>
              <a:t>9</a:t>
            </a:fld>
            <a:endParaRPr lang="zh-CN" altLang="en-US"/>
          </a:p>
        </p:txBody>
      </p:sp>
    </p:spTree>
    <p:extLst>
      <p:ext uri="{BB962C8B-B14F-4D97-AF65-F5344CB8AC3E}">
        <p14:creationId xmlns:p14="http://schemas.microsoft.com/office/powerpoint/2010/main" val="25425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87349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228232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638A72C-C51A-4A09-A30A-1B6FC74447E4}"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61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386242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638A72C-C51A-4A09-A30A-1B6FC74447E4}"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9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900460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4041233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232946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369057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70529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175463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376511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262364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300869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37856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A67E4A5-B3CA-4946-A861-F3A2CCDA3091}" type="datetimeFigureOut">
              <a:rPr lang="zh-CN" altLang="en-US" smtClean="0"/>
              <a:t>2013/11/21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320566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A67E4A5-B3CA-4946-A861-F3A2CCDA3091}" type="datetimeFigureOut">
              <a:rPr lang="zh-CN" altLang="en-US" smtClean="0"/>
              <a:t>2013/11/21</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638A72C-C51A-4A09-A30A-1B6FC74447E4}" type="slidenum">
              <a:rPr lang="zh-CN" altLang="en-US" smtClean="0"/>
              <a:t>‹#›</a:t>
            </a:fld>
            <a:endParaRPr lang="zh-CN" altLang="en-US"/>
          </a:p>
        </p:txBody>
      </p:sp>
    </p:spTree>
    <p:extLst>
      <p:ext uri="{BB962C8B-B14F-4D97-AF65-F5344CB8AC3E}">
        <p14:creationId xmlns:p14="http://schemas.microsoft.com/office/powerpoint/2010/main" val="32852842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1790" y="1709784"/>
            <a:ext cx="8821702" cy="1506582"/>
          </a:xfrm>
        </p:spPr>
        <p:txBody>
          <a:bodyPr>
            <a:normAutofit/>
          </a:bodyPr>
          <a:lstStyle/>
          <a:p>
            <a:r>
              <a:rPr lang="zh-CN" altLang="en-US" b="1" dirty="0" smtClean="0"/>
              <a:t>无持久存储的文件系统简介</a:t>
            </a:r>
            <a:endParaRPr lang="zh-CN" altLang="en-US" b="1" dirty="0"/>
          </a:p>
        </p:txBody>
      </p:sp>
      <p:sp>
        <p:nvSpPr>
          <p:cNvPr id="3" name="副标题 2"/>
          <p:cNvSpPr>
            <a:spLocks noGrp="1"/>
          </p:cNvSpPr>
          <p:nvPr>
            <p:ph type="subTitle" idx="1"/>
          </p:nvPr>
        </p:nvSpPr>
        <p:spPr/>
        <p:txBody>
          <a:bodyPr/>
          <a:lstStyle/>
          <a:p>
            <a:r>
              <a:rPr lang="en-US" altLang="zh-CN" dirty="0" smtClean="0"/>
              <a:t>									</a:t>
            </a:r>
            <a:r>
              <a:rPr lang="zh-CN" altLang="en-US" sz="2000" dirty="0" smtClean="0"/>
              <a:t>学号：</a:t>
            </a:r>
            <a:r>
              <a:rPr lang="en-US" altLang="zh-CN" sz="2000" dirty="0" smtClean="0"/>
              <a:t>SA13011042</a:t>
            </a:r>
          </a:p>
          <a:p>
            <a:r>
              <a:rPr lang="en-US" altLang="zh-CN" sz="2000" dirty="0" smtClean="0"/>
              <a:t>									</a:t>
            </a:r>
            <a:r>
              <a:rPr lang="zh-CN" altLang="en-US" sz="2000" dirty="0" smtClean="0"/>
              <a:t>姓名：周徐达</a:t>
            </a:r>
            <a:endParaRPr lang="zh-CN" altLang="en-US" sz="2000" dirty="0"/>
          </a:p>
        </p:txBody>
      </p:sp>
    </p:spTree>
    <p:extLst>
      <p:ext uri="{BB962C8B-B14F-4D97-AF65-F5344CB8AC3E}">
        <p14:creationId xmlns:p14="http://schemas.microsoft.com/office/powerpoint/2010/main" val="3888709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2816" y="499289"/>
            <a:ext cx="6519414" cy="969553"/>
          </a:xfrm>
        </p:spPr>
        <p:txBody>
          <a:bodyPr>
            <a:normAutofit/>
          </a:bodyPr>
          <a:lstStyle/>
          <a:p>
            <a:endParaRPr lang="en-US" altLang="zh-CN" sz="4400" b="1" dirty="0"/>
          </a:p>
        </p:txBody>
      </p:sp>
      <p:sp>
        <p:nvSpPr>
          <p:cNvPr id="3" name="副标题 2"/>
          <p:cNvSpPr>
            <a:spLocks noGrp="1"/>
          </p:cNvSpPr>
          <p:nvPr>
            <p:ph type="subTitle" idx="1"/>
          </p:nvPr>
        </p:nvSpPr>
        <p:spPr>
          <a:xfrm>
            <a:off x="1332816" y="1100180"/>
            <a:ext cx="7491871" cy="5907315"/>
          </a:xfrm>
        </p:spPr>
        <p:txBody>
          <a:bodyPr>
            <a:normAutofit/>
          </a:bodyPr>
          <a:lstStyle/>
          <a:p>
            <a:r>
              <a:rPr lang="zh-CN" altLang="en-US" sz="2000" dirty="0"/>
              <a:t>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50" y="2818789"/>
            <a:ext cx="4095537" cy="3276429"/>
          </a:xfrm>
          <a:prstGeom prst="rect">
            <a:avLst/>
          </a:prstGeom>
        </p:spPr>
      </p:pic>
      <p:sp>
        <p:nvSpPr>
          <p:cNvPr id="7" name="圆角矩形 6"/>
          <p:cNvSpPr/>
          <p:nvPr/>
        </p:nvSpPr>
        <p:spPr>
          <a:xfrm>
            <a:off x="1367977" y="2413000"/>
            <a:ext cx="2368327"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63810" y="2450127"/>
            <a:ext cx="3683684" cy="707886"/>
          </a:xfrm>
          <a:prstGeom prst="rect">
            <a:avLst/>
          </a:prstGeom>
          <a:noFill/>
        </p:spPr>
        <p:txBody>
          <a:bodyPr wrap="square" rtlCol="0">
            <a:spAutoFit/>
          </a:bodyPr>
          <a:lstStyle/>
          <a:p>
            <a:r>
              <a:rPr lang="zh-CN" altLang="en-US" sz="2000" b="1" dirty="0" smtClean="0">
                <a:solidFill>
                  <a:srgbClr val="FF0000"/>
                </a:solidFill>
              </a:rPr>
              <a:t>你好，我想要了解一下系统的运行状态</a:t>
            </a:r>
            <a:endParaRPr lang="zh-CN" altLang="en-US" sz="2000" b="1" dirty="0">
              <a:solidFill>
                <a:srgbClr val="FF0000"/>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986" y="3081813"/>
            <a:ext cx="2463801" cy="3256501"/>
          </a:xfrm>
          <a:prstGeom prst="rect">
            <a:avLst/>
          </a:prstGeom>
        </p:spPr>
      </p:pic>
    </p:spTree>
    <p:extLst>
      <p:ext uri="{BB962C8B-B14F-4D97-AF65-F5344CB8AC3E}">
        <p14:creationId xmlns:p14="http://schemas.microsoft.com/office/powerpoint/2010/main" val="888400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2816" y="499289"/>
            <a:ext cx="6519414" cy="969553"/>
          </a:xfrm>
        </p:spPr>
        <p:txBody>
          <a:bodyPr>
            <a:normAutofit/>
          </a:bodyPr>
          <a:lstStyle/>
          <a:p>
            <a:endParaRPr lang="en-US" altLang="zh-CN" sz="4400" b="1" dirty="0"/>
          </a:p>
        </p:txBody>
      </p:sp>
      <p:sp>
        <p:nvSpPr>
          <p:cNvPr id="3" name="副标题 2"/>
          <p:cNvSpPr>
            <a:spLocks noGrp="1"/>
          </p:cNvSpPr>
          <p:nvPr>
            <p:ph type="subTitle" idx="1"/>
          </p:nvPr>
        </p:nvSpPr>
        <p:spPr>
          <a:xfrm>
            <a:off x="1332816" y="1100180"/>
            <a:ext cx="7491871" cy="5907315"/>
          </a:xfrm>
        </p:spPr>
        <p:txBody>
          <a:bodyPr>
            <a:normAutofit/>
          </a:bodyPr>
          <a:lstStyle/>
          <a:p>
            <a:r>
              <a:rPr lang="zh-CN" altLang="en-US" sz="2000" dirty="0"/>
              <a:t>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50" y="2818789"/>
            <a:ext cx="4095537" cy="3276429"/>
          </a:xfrm>
          <a:prstGeom prst="rect">
            <a:avLst/>
          </a:prstGeom>
        </p:spPr>
      </p:pic>
      <p:sp>
        <p:nvSpPr>
          <p:cNvPr id="7" name="圆角矩形 6"/>
          <p:cNvSpPr/>
          <p:nvPr/>
        </p:nvSpPr>
        <p:spPr>
          <a:xfrm>
            <a:off x="1367977" y="2413000"/>
            <a:ext cx="2368327"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986" y="3081813"/>
            <a:ext cx="2463801" cy="3256501"/>
          </a:xfrm>
          <a:prstGeom prst="rect">
            <a:avLst/>
          </a:prstGeom>
        </p:spPr>
      </p:pic>
      <p:sp>
        <p:nvSpPr>
          <p:cNvPr id="10" name="文本框 9"/>
          <p:cNvSpPr txBox="1"/>
          <p:nvPr/>
        </p:nvSpPr>
        <p:spPr>
          <a:xfrm>
            <a:off x="5823176" y="825594"/>
            <a:ext cx="2625954" cy="707886"/>
          </a:xfrm>
          <a:prstGeom prst="rect">
            <a:avLst/>
          </a:prstGeom>
          <a:noFill/>
        </p:spPr>
        <p:txBody>
          <a:bodyPr wrap="square" rtlCol="0">
            <a:spAutoFit/>
          </a:bodyPr>
          <a:lstStyle/>
          <a:p>
            <a:r>
              <a:rPr lang="zh-CN" altLang="en-US" sz="2000" b="1" dirty="0" smtClean="0">
                <a:solidFill>
                  <a:srgbClr val="0070C0"/>
                </a:solidFill>
              </a:rPr>
              <a:t>想要了解进程</a:t>
            </a:r>
            <a:r>
              <a:rPr lang="en-US" altLang="zh-CN" sz="2000" b="1" dirty="0" smtClean="0">
                <a:solidFill>
                  <a:srgbClr val="0070C0"/>
                </a:solidFill>
              </a:rPr>
              <a:t>1</a:t>
            </a:r>
            <a:r>
              <a:rPr lang="zh-CN" altLang="en-US" sz="2000" b="1" dirty="0" smtClean="0">
                <a:solidFill>
                  <a:srgbClr val="0070C0"/>
                </a:solidFill>
              </a:rPr>
              <a:t>运行状态请输入命令</a:t>
            </a:r>
            <a:r>
              <a:rPr lang="en-US" altLang="zh-CN" sz="2000" b="1" dirty="0" smtClean="0">
                <a:solidFill>
                  <a:srgbClr val="0070C0"/>
                </a:solidFill>
              </a:rPr>
              <a:t>P1</a:t>
            </a:r>
            <a:endParaRPr lang="zh-CN" altLang="en-US" sz="2000" b="1" dirty="0">
              <a:solidFill>
                <a:srgbClr val="0070C0"/>
              </a:solidFill>
            </a:endParaRPr>
          </a:p>
        </p:txBody>
      </p:sp>
      <p:sp>
        <p:nvSpPr>
          <p:cNvPr id="13" name="文本框 12"/>
          <p:cNvSpPr txBox="1"/>
          <p:nvPr/>
        </p:nvSpPr>
        <p:spPr>
          <a:xfrm>
            <a:off x="6736100" y="1582020"/>
            <a:ext cx="2527988" cy="707886"/>
          </a:xfrm>
          <a:prstGeom prst="rect">
            <a:avLst/>
          </a:prstGeom>
          <a:noFill/>
        </p:spPr>
        <p:txBody>
          <a:bodyPr wrap="square" rtlCol="0">
            <a:spAutoFit/>
          </a:bodyPr>
          <a:lstStyle/>
          <a:p>
            <a:r>
              <a:rPr lang="zh-CN" altLang="en-US" sz="2000" b="1" dirty="0" smtClean="0">
                <a:solidFill>
                  <a:srgbClr val="0070C0"/>
                </a:solidFill>
              </a:rPr>
              <a:t>想要了解进程</a:t>
            </a:r>
            <a:r>
              <a:rPr lang="en-US" altLang="zh-CN" sz="2000" b="1" dirty="0" smtClean="0">
                <a:solidFill>
                  <a:srgbClr val="0070C0"/>
                </a:solidFill>
              </a:rPr>
              <a:t>2</a:t>
            </a:r>
            <a:r>
              <a:rPr lang="zh-CN" altLang="en-US" sz="2000" b="1" dirty="0" smtClean="0">
                <a:solidFill>
                  <a:srgbClr val="0070C0"/>
                </a:solidFill>
              </a:rPr>
              <a:t>运行状态请输入命令</a:t>
            </a:r>
            <a:r>
              <a:rPr lang="en-US" altLang="zh-CN" sz="2000" b="1" dirty="0" smtClean="0">
                <a:solidFill>
                  <a:srgbClr val="0070C0"/>
                </a:solidFill>
              </a:rPr>
              <a:t>P2</a:t>
            </a:r>
            <a:endParaRPr lang="zh-CN" altLang="en-US" sz="2000" b="1" dirty="0">
              <a:solidFill>
                <a:srgbClr val="0070C0"/>
              </a:solidFill>
            </a:endParaRPr>
          </a:p>
        </p:txBody>
      </p:sp>
      <p:sp>
        <p:nvSpPr>
          <p:cNvPr id="14" name="文本框 13"/>
          <p:cNvSpPr txBox="1"/>
          <p:nvPr/>
        </p:nvSpPr>
        <p:spPr>
          <a:xfrm>
            <a:off x="4062507" y="1813629"/>
            <a:ext cx="2476746" cy="707886"/>
          </a:xfrm>
          <a:prstGeom prst="rect">
            <a:avLst/>
          </a:prstGeom>
          <a:noFill/>
        </p:spPr>
        <p:txBody>
          <a:bodyPr wrap="square" rtlCol="0">
            <a:spAutoFit/>
          </a:bodyPr>
          <a:lstStyle/>
          <a:p>
            <a:r>
              <a:rPr lang="zh-CN" altLang="en-US" sz="2000" b="1" dirty="0" smtClean="0">
                <a:solidFill>
                  <a:srgbClr val="0070C0"/>
                </a:solidFill>
              </a:rPr>
              <a:t>想要了解进程</a:t>
            </a:r>
            <a:r>
              <a:rPr lang="en-US" altLang="zh-CN" sz="2000" b="1" dirty="0" smtClean="0">
                <a:solidFill>
                  <a:srgbClr val="0070C0"/>
                </a:solidFill>
              </a:rPr>
              <a:t>3</a:t>
            </a:r>
            <a:r>
              <a:rPr lang="zh-CN" altLang="en-US" sz="2000" b="1" dirty="0" smtClean="0">
                <a:solidFill>
                  <a:srgbClr val="0070C0"/>
                </a:solidFill>
              </a:rPr>
              <a:t>运行状态请输入命令</a:t>
            </a:r>
            <a:r>
              <a:rPr lang="en-US" altLang="zh-CN" sz="2000" b="1" dirty="0" smtClean="0">
                <a:solidFill>
                  <a:srgbClr val="0070C0"/>
                </a:solidFill>
              </a:rPr>
              <a:t>P3</a:t>
            </a:r>
            <a:endParaRPr lang="zh-CN" altLang="en-US" sz="2000" b="1" dirty="0">
              <a:solidFill>
                <a:srgbClr val="0070C0"/>
              </a:solidFill>
            </a:endParaRPr>
          </a:p>
        </p:txBody>
      </p:sp>
      <p:sp>
        <p:nvSpPr>
          <p:cNvPr id="15" name="文本框 14"/>
          <p:cNvSpPr txBox="1"/>
          <p:nvPr/>
        </p:nvSpPr>
        <p:spPr>
          <a:xfrm>
            <a:off x="4687395" y="2796101"/>
            <a:ext cx="2476746" cy="707886"/>
          </a:xfrm>
          <a:prstGeom prst="rect">
            <a:avLst/>
          </a:prstGeom>
          <a:noFill/>
        </p:spPr>
        <p:txBody>
          <a:bodyPr wrap="square" rtlCol="0">
            <a:spAutoFit/>
          </a:bodyPr>
          <a:lstStyle/>
          <a:p>
            <a:r>
              <a:rPr lang="zh-CN" altLang="en-US" sz="2000" b="1" dirty="0" smtClean="0">
                <a:solidFill>
                  <a:srgbClr val="0070C0"/>
                </a:solidFill>
              </a:rPr>
              <a:t>想要了解进程</a:t>
            </a:r>
            <a:r>
              <a:rPr lang="en-US" altLang="zh-CN" sz="2000" b="1" dirty="0" smtClean="0">
                <a:solidFill>
                  <a:srgbClr val="0070C0"/>
                </a:solidFill>
              </a:rPr>
              <a:t>4</a:t>
            </a:r>
            <a:r>
              <a:rPr lang="zh-CN" altLang="en-US" sz="2000" b="1" dirty="0" smtClean="0">
                <a:solidFill>
                  <a:srgbClr val="0070C0"/>
                </a:solidFill>
              </a:rPr>
              <a:t>运行状态请输入命令</a:t>
            </a:r>
            <a:r>
              <a:rPr lang="en-US" altLang="zh-CN" sz="2000" b="1" dirty="0" smtClean="0">
                <a:solidFill>
                  <a:srgbClr val="0070C0"/>
                </a:solidFill>
              </a:rPr>
              <a:t>P4</a:t>
            </a:r>
            <a:endParaRPr lang="zh-CN" altLang="en-US" sz="2000" b="1" dirty="0">
              <a:solidFill>
                <a:srgbClr val="0070C0"/>
              </a:solidFill>
            </a:endParaRPr>
          </a:p>
        </p:txBody>
      </p:sp>
      <p:sp>
        <p:nvSpPr>
          <p:cNvPr id="16" name="文本框 15"/>
          <p:cNvSpPr txBox="1"/>
          <p:nvPr/>
        </p:nvSpPr>
        <p:spPr>
          <a:xfrm>
            <a:off x="504350" y="1331785"/>
            <a:ext cx="2625954" cy="707886"/>
          </a:xfrm>
          <a:prstGeom prst="rect">
            <a:avLst/>
          </a:prstGeom>
          <a:noFill/>
        </p:spPr>
        <p:txBody>
          <a:bodyPr wrap="square" rtlCol="0">
            <a:spAutoFit/>
          </a:bodyPr>
          <a:lstStyle/>
          <a:p>
            <a:r>
              <a:rPr lang="en-US" altLang="zh-CN" sz="2000" b="1" dirty="0" smtClean="0">
                <a:solidFill>
                  <a:srgbClr val="FF0000"/>
                </a:solidFill>
              </a:rPr>
              <a:t>&gt;P1</a:t>
            </a:r>
          </a:p>
          <a:p>
            <a:r>
              <a:rPr lang="en-US" altLang="zh-CN" sz="2000" b="1" dirty="0" smtClean="0">
                <a:solidFill>
                  <a:srgbClr val="FF0000"/>
                </a:solidFill>
              </a:rPr>
              <a:t>^&amp;%^%$%$%^&amp;</a:t>
            </a:r>
            <a:endParaRPr lang="zh-CN" altLang="en-US" sz="2000" b="1" dirty="0">
              <a:solidFill>
                <a:srgbClr val="FF0000"/>
              </a:solidFill>
            </a:endParaRPr>
          </a:p>
        </p:txBody>
      </p:sp>
      <p:sp>
        <p:nvSpPr>
          <p:cNvPr id="17" name="文本框 16"/>
          <p:cNvSpPr txBox="1"/>
          <p:nvPr/>
        </p:nvSpPr>
        <p:spPr>
          <a:xfrm>
            <a:off x="504350" y="2144865"/>
            <a:ext cx="2476746" cy="1015663"/>
          </a:xfrm>
          <a:prstGeom prst="rect">
            <a:avLst/>
          </a:prstGeom>
          <a:noFill/>
        </p:spPr>
        <p:txBody>
          <a:bodyPr wrap="square" rtlCol="0">
            <a:spAutoFit/>
          </a:bodyPr>
          <a:lstStyle/>
          <a:p>
            <a:r>
              <a:rPr lang="en-US" altLang="zh-CN" sz="2000" b="1" dirty="0" smtClean="0">
                <a:solidFill>
                  <a:srgbClr val="FF0000"/>
                </a:solidFill>
              </a:rPr>
              <a:t>&gt;P2</a:t>
            </a:r>
          </a:p>
          <a:p>
            <a:r>
              <a:rPr lang="en-US" altLang="zh-CN" sz="2000" b="1" dirty="0" smtClean="0">
                <a:solidFill>
                  <a:srgbClr val="FF0000"/>
                </a:solidFill>
              </a:rPr>
              <a:t>&amp;^&amp;</a:t>
            </a:r>
          </a:p>
          <a:p>
            <a:r>
              <a:rPr lang="en-US" altLang="zh-CN" sz="2000" b="1" dirty="0" smtClean="0">
                <a:solidFill>
                  <a:srgbClr val="FF0000"/>
                </a:solidFill>
              </a:rPr>
              <a:t>)*)(*(*&amp;^&amp;^(</a:t>
            </a:r>
            <a:endParaRPr lang="zh-CN" altLang="en-US" sz="2000" b="1" dirty="0">
              <a:solidFill>
                <a:srgbClr val="FF0000"/>
              </a:solidFill>
            </a:endParaRPr>
          </a:p>
        </p:txBody>
      </p:sp>
    </p:spTree>
    <p:extLst>
      <p:ext uri="{BB962C8B-B14F-4D97-AF65-F5344CB8AC3E}">
        <p14:creationId xmlns:p14="http://schemas.microsoft.com/office/powerpoint/2010/main" val="412022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2816" y="499289"/>
            <a:ext cx="6519414" cy="969553"/>
          </a:xfrm>
        </p:spPr>
        <p:txBody>
          <a:bodyPr>
            <a:normAutofit/>
          </a:bodyPr>
          <a:lstStyle/>
          <a:p>
            <a:endParaRPr lang="en-US" altLang="zh-CN" sz="4400" b="1" dirty="0"/>
          </a:p>
        </p:txBody>
      </p:sp>
      <p:sp>
        <p:nvSpPr>
          <p:cNvPr id="3" name="副标题 2"/>
          <p:cNvSpPr>
            <a:spLocks noGrp="1"/>
          </p:cNvSpPr>
          <p:nvPr>
            <p:ph type="subTitle" idx="1"/>
          </p:nvPr>
        </p:nvSpPr>
        <p:spPr>
          <a:xfrm>
            <a:off x="1332816" y="1100180"/>
            <a:ext cx="7491871" cy="5907315"/>
          </a:xfrm>
        </p:spPr>
        <p:txBody>
          <a:bodyPr>
            <a:normAutofit/>
          </a:bodyPr>
          <a:lstStyle/>
          <a:p>
            <a:r>
              <a:rPr lang="zh-CN" altLang="en-US" sz="2000" dirty="0"/>
              <a:t> </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986" y="3081813"/>
            <a:ext cx="2463801" cy="3256501"/>
          </a:xfrm>
          <a:prstGeom prst="rect">
            <a:avLst/>
          </a:prstGeom>
        </p:spPr>
      </p:pic>
      <p:sp>
        <p:nvSpPr>
          <p:cNvPr id="10" name="文本框 9"/>
          <p:cNvSpPr txBox="1"/>
          <p:nvPr/>
        </p:nvSpPr>
        <p:spPr>
          <a:xfrm>
            <a:off x="5105457" y="890207"/>
            <a:ext cx="2625954" cy="707886"/>
          </a:xfrm>
          <a:prstGeom prst="rect">
            <a:avLst/>
          </a:prstGeom>
          <a:noFill/>
        </p:spPr>
        <p:txBody>
          <a:bodyPr wrap="square" rtlCol="0">
            <a:spAutoFit/>
          </a:bodyPr>
          <a:lstStyle/>
          <a:p>
            <a:r>
              <a:rPr lang="zh-CN" altLang="en-US" sz="2000" b="1" dirty="0" smtClean="0">
                <a:solidFill>
                  <a:srgbClr val="0070C0"/>
                </a:solidFill>
              </a:rPr>
              <a:t>想要了解进程内存使用情况请输入命令</a:t>
            </a:r>
            <a:r>
              <a:rPr lang="en-US" altLang="zh-CN" sz="2000" b="1" dirty="0" smtClean="0">
                <a:solidFill>
                  <a:srgbClr val="0070C0"/>
                </a:solidFill>
              </a:rPr>
              <a:t>M</a:t>
            </a:r>
            <a:endParaRPr lang="zh-CN" altLang="en-US" sz="2000" b="1" dirty="0">
              <a:solidFill>
                <a:srgbClr val="0070C0"/>
              </a:solidFill>
            </a:endParaRPr>
          </a:p>
        </p:txBody>
      </p:sp>
      <p:sp>
        <p:nvSpPr>
          <p:cNvPr id="13" name="文本框 12"/>
          <p:cNvSpPr txBox="1"/>
          <p:nvPr/>
        </p:nvSpPr>
        <p:spPr>
          <a:xfrm>
            <a:off x="6736100" y="1582020"/>
            <a:ext cx="2527988" cy="707886"/>
          </a:xfrm>
          <a:prstGeom prst="rect">
            <a:avLst/>
          </a:prstGeom>
          <a:noFill/>
        </p:spPr>
        <p:txBody>
          <a:bodyPr wrap="square" rtlCol="0">
            <a:spAutoFit/>
          </a:bodyPr>
          <a:lstStyle/>
          <a:p>
            <a:r>
              <a:rPr lang="zh-CN" altLang="en-US" sz="2000" b="1" dirty="0" smtClean="0">
                <a:solidFill>
                  <a:srgbClr val="0070C0"/>
                </a:solidFill>
              </a:rPr>
              <a:t>想要了解端口信息请输入命令</a:t>
            </a:r>
            <a:r>
              <a:rPr lang="en-US" altLang="zh-CN" sz="2000" b="1" dirty="0" smtClean="0">
                <a:solidFill>
                  <a:srgbClr val="0070C0"/>
                </a:solidFill>
              </a:rPr>
              <a:t>P</a:t>
            </a:r>
            <a:r>
              <a:rPr lang="en-US" altLang="zh-CN" sz="2000" b="1" dirty="0">
                <a:solidFill>
                  <a:srgbClr val="0070C0"/>
                </a:solidFill>
              </a:rPr>
              <a:t>O</a:t>
            </a:r>
            <a:endParaRPr lang="zh-CN" altLang="en-US" sz="2000" b="1" dirty="0">
              <a:solidFill>
                <a:srgbClr val="0070C0"/>
              </a:solidFill>
            </a:endParaRPr>
          </a:p>
        </p:txBody>
      </p:sp>
      <p:sp>
        <p:nvSpPr>
          <p:cNvPr id="14" name="文本框 13"/>
          <p:cNvSpPr txBox="1"/>
          <p:nvPr/>
        </p:nvSpPr>
        <p:spPr>
          <a:xfrm>
            <a:off x="4062507" y="1813629"/>
            <a:ext cx="2476746" cy="1015663"/>
          </a:xfrm>
          <a:prstGeom prst="rect">
            <a:avLst/>
          </a:prstGeom>
          <a:noFill/>
        </p:spPr>
        <p:txBody>
          <a:bodyPr wrap="square" rtlCol="0">
            <a:spAutoFit/>
          </a:bodyPr>
          <a:lstStyle/>
          <a:p>
            <a:r>
              <a:rPr lang="zh-CN" altLang="en-US" sz="2000" b="1" dirty="0" smtClean="0">
                <a:solidFill>
                  <a:srgbClr val="0070C0"/>
                </a:solidFill>
              </a:rPr>
              <a:t>想要了解设备通信内存地址请输入命令</a:t>
            </a:r>
            <a:r>
              <a:rPr lang="en-US" altLang="zh-CN" sz="2000" b="1" dirty="0" smtClean="0">
                <a:solidFill>
                  <a:srgbClr val="0070C0"/>
                </a:solidFill>
              </a:rPr>
              <a:t>L</a:t>
            </a:r>
            <a:endParaRPr lang="zh-CN" altLang="en-US" sz="2000" b="1" dirty="0">
              <a:solidFill>
                <a:srgbClr val="0070C0"/>
              </a:solidFill>
            </a:endParaRPr>
          </a:p>
        </p:txBody>
      </p:sp>
      <p:sp>
        <p:nvSpPr>
          <p:cNvPr id="15" name="文本框 14"/>
          <p:cNvSpPr txBox="1"/>
          <p:nvPr/>
        </p:nvSpPr>
        <p:spPr>
          <a:xfrm>
            <a:off x="4500778" y="2809940"/>
            <a:ext cx="2476746" cy="707886"/>
          </a:xfrm>
          <a:prstGeom prst="rect">
            <a:avLst/>
          </a:prstGeom>
          <a:noFill/>
        </p:spPr>
        <p:txBody>
          <a:bodyPr wrap="square" rtlCol="0">
            <a:spAutoFit/>
          </a:bodyPr>
          <a:lstStyle/>
          <a:p>
            <a:r>
              <a:rPr lang="zh-CN" altLang="en-US" sz="2000" b="1" dirty="0" smtClean="0">
                <a:solidFill>
                  <a:srgbClr val="0070C0"/>
                </a:solidFill>
              </a:rPr>
              <a:t>想要了解内核符号表请输入命令</a:t>
            </a:r>
            <a:r>
              <a:rPr lang="en-US" altLang="zh-CN" sz="2000" b="1" dirty="0" smtClean="0">
                <a:solidFill>
                  <a:srgbClr val="0070C0"/>
                </a:solidFill>
              </a:rPr>
              <a:t>X</a:t>
            </a:r>
            <a:endParaRPr lang="zh-CN" altLang="en-US" sz="2000" b="1" dirty="0">
              <a:solidFill>
                <a:srgbClr val="0070C0"/>
              </a:solidFill>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538" y="3469019"/>
            <a:ext cx="2412169" cy="2482087"/>
          </a:xfrm>
          <a:prstGeom prst="rect">
            <a:avLst/>
          </a:prstGeom>
        </p:spPr>
      </p:pic>
      <p:sp>
        <p:nvSpPr>
          <p:cNvPr id="12" name="文本框 11"/>
          <p:cNvSpPr txBox="1"/>
          <p:nvPr/>
        </p:nvSpPr>
        <p:spPr>
          <a:xfrm>
            <a:off x="996225" y="1408013"/>
            <a:ext cx="2625954" cy="1938992"/>
          </a:xfrm>
          <a:prstGeom prst="rect">
            <a:avLst/>
          </a:prstGeom>
          <a:noFill/>
        </p:spPr>
        <p:txBody>
          <a:bodyPr wrap="square" rtlCol="0">
            <a:spAutoFit/>
          </a:bodyPr>
          <a:lstStyle/>
          <a:p>
            <a:r>
              <a:rPr lang="en-US" altLang="zh-CN" sz="2000" b="1" dirty="0" smtClean="0">
                <a:solidFill>
                  <a:srgbClr val="FF0000"/>
                </a:solidFill>
              </a:rPr>
              <a:t>&gt;M</a:t>
            </a:r>
          </a:p>
          <a:p>
            <a:r>
              <a:rPr lang="en-US" altLang="zh-CN" sz="2000" b="1" dirty="0" err="1" smtClean="0">
                <a:solidFill>
                  <a:srgbClr val="FF0000"/>
                </a:solidFill>
              </a:rPr>
              <a:t>Jf</a:t>
            </a:r>
            <a:r>
              <a:rPr lang="en-US" altLang="zh-CN" sz="2000" b="1" dirty="0" smtClean="0">
                <a:solidFill>
                  <a:srgbClr val="FF0000"/>
                </a:solidFill>
              </a:rPr>
              <a:t>*^*&amp;%$%(0</a:t>
            </a:r>
          </a:p>
          <a:p>
            <a:r>
              <a:rPr lang="en-US" altLang="zh-CN" sz="2000" b="1" dirty="0" smtClean="0">
                <a:solidFill>
                  <a:srgbClr val="FF0000"/>
                </a:solidFill>
              </a:rPr>
              <a:t>)*(*^(^&amp;6</a:t>
            </a:r>
          </a:p>
          <a:p>
            <a:r>
              <a:rPr lang="en-US" altLang="zh-CN" sz="2000" b="1" dirty="0" smtClean="0">
                <a:solidFill>
                  <a:srgbClr val="FF0000"/>
                </a:solidFill>
              </a:rPr>
              <a:t>&amp;%$%</a:t>
            </a:r>
          </a:p>
          <a:p>
            <a:r>
              <a:rPr lang="en-US" altLang="zh-CN" sz="2000" b="1" dirty="0" smtClean="0">
                <a:solidFill>
                  <a:srgbClr val="FF0000"/>
                </a:solidFill>
              </a:rPr>
              <a:t>&gt;L</a:t>
            </a:r>
          </a:p>
          <a:p>
            <a:r>
              <a:rPr lang="en-US" altLang="zh-CN" sz="2000" b="1" dirty="0" smtClean="0">
                <a:solidFill>
                  <a:srgbClr val="FF0000"/>
                </a:solidFill>
              </a:rPr>
              <a:t>)(&amp;(*^%%$%#*</a:t>
            </a:r>
            <a:endParaRPr lang="zh-CN" altLang="en-US" sz="2000" b="1" dirty="0">
              <a:solidFill>
                <a:srgbClr val="FF0000"/>
              </a:solidFill>
            </a:endParaRPr>
          </a:p>
        </p:txBody>
      </p:sp>
    </p:spTree>
    <p:extLst>
      <p:ext uri="{BB962C8B-B14F-4D97-AF65-F5344CB8AC3E}">
        <p14:creationId xmlns:p14="http://schemas.microsoft.com/office/powerpoint/2010/main" val="1663392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2816" y="499289"/>
            <a:ext cx="6519414" cy="969553"/>
          </a:xfrm>
        </p:spPr>
        <p:txBody>
          <a:bodyPr>
            <a:normAutofit/>
          </a:bodyPr>
          <a:lstStyle/>
          <a:p>
            <a:endParaRPr lang="en-US" altLang="zh-CN" sz="4400" b="1" dirty="0"/>
          </a:p>
        </p:txBody>
      </p:sp>
      <p:sp>
        <p:nvSpPr>
          <p:cNvPr id="3" name="副标题 2"/>
          <p:cNvSpPr>
            <a:spLocks noGrp="1"/>
          </p:cNvSpPr>
          <p:nvPr>
            <p:ph type="subTitle" idx="1"/>
          </p:nvPr>
        </p:nvSpPr>
        <p:spPr>
          <a:xfrm>
            <a:off x="1332816" y="1100180"/>
            <a:ext cx="7491871" cy="5907315"/>
          </a:xfrm>
        </p:spPr>
        <p:txBody>
          <a:bodyPr>
            <a:normAutofit/>
          </a:bodyPr>
          <a:lstStyle/>
          <a:p>
            <a:r>
              <a:rPr lang="zh-CN" altLang="en-US" sz="2000" dirty="0"/>
              <a:t> </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986" y="3081813"/>
            <a:ext cx="2463801" cy="3256501"/>
          </a:xfrm>
          <a:prstGeom prst="rect">
            <a:avLst/>
          </a:prstGeom>
        </p:spPr>
      </p:pic>
      <p:sp>
        <p:nvSpPr>
          <p:cNvPr id="10" name="文本框 9"/>
          <p:cNvSpPr txBox="1"/>
          <p:nvPr/>
        </p:nvSpPr>
        <p:spPr>
          <a:xfrm>
            <a:off x="5830896" y="1423012"/>
            <a:ext cx="2625954" cy="707886"/>
          </a:xfrm>
          <a:prstGeom prst="rect">
            <a:avLst/>
          </a:prstGeom>
          <a:noFill/>
        </p:spPr>
        <p:txBody>
          <a:bodyPr wrap="square" rtlCol="0">
            <a:spAutoFit/>
          </a:bodyPr>
          <a:lstStyle/>
          <a:p>
            <a:r>
              <a:rPr lang="zh-CN" altLang="en-US" sz="2000" b="1" dirty="0" smtClean="0">
                <a:solidFill>
                  <a:srgbClr val="0070C0"/>
                </a:solidFill>
              </a:rPr>
              <a:t>想要了解进程网络设备信息请输入命令</a:t>
            </a:r>
            <a:r>
              <a:rPr lang="en-US" altLang="zh-CN" sz="2000" b="1" dirty="0" smtClean="0">
                <a:solidFill>
                  <a:srgbClr val="0070C0"/>
                </a:solidFill>
              </a:rPr>
              <a:t>N</a:t>
            </a:r>
            <a:endParaRPr lang="zh-CN" altLang="en-US" sz="2000" b="1" dirty="0">
              <a:solidFill>
                <a:srgbClr val="0070C0"/>
              </a:solidFill>
            </a:endParaRPr>
          </a:p>
        </p:txBody>
      </p:sp>
      <p:sp>
        <p:nvSpPr>
          <p:cNvPr id="13" name="文本框 12"/>
          <p:cNvSpPr txBox="1"/>
          <p:nvPr/>
        </p:nvSpPr>
        <p:spPr>
          <a:xfrm>
            <a:off x="6575533" y="2389042"/>
            <a:ext cx="2527988" cy="707886"/>
          </a:xfrm>
          <a:prstGeom prst="rect">
            <a:avLst/>
          </a:prstGeom>
          <a:noFill/>
        </p:spPr>
        <p:txBody>
          <a:bodyPr wrap="square" rtlCol="0">
            <a:spAutoFit/>
          </a:bodyPr>
          <a:lstStyle/>
          <a:p>
            <a:r>
              <a:rPr lang="zh-CN" altLang="en-US" sz="2000" b="1" dirty="0" smtClean="0">
                <a:solidFill>
                  <a:srgbClr val="0070C0"/>
                </a:solidFill>
              </a:rPr>
              <a:t>系统调用信息请输入</a:t>
            </a:r>
            <a:r>
              <a:rPr lang="en-US" altLang="zh-CN" sz="2000" b="1" dirty="0" smtClean="0">
                <a:solidFill>
                  <a:srgbClr val="0070C0"/>
                </a:solidFill>
              </a:rPr>
              <a:t>D</a:t>
            </a:r>
            <a:endParaRPr lang="zh-CN" altLang="en-US" sz="2000" b="1" dirty="0">
              <a:solidFill>
                <a:srgbClr val="0070C0"/>
              </a:solidFill>
            </a:endParaRPr>
          </a:p>
        </p:txBody>
      </p:sp>
      <p:sp>
        <p:nvSpPr>
          <p:cNvPr id="14" name="文本框 13"/>
          <p:cNvSpPr txBox="1"/>
          <p:nvPr/>
        </p:nvSpPr>
        <p:spPr>
          <a:xfrm>
            <a:off x="4157190" y="2085067"/>
            <a:ext cx="2476746" cy="707886"/>
          </a:xfrm>
          <a:prstGeom prst="rect">
            <a:avLst/>
          </a:prstGeom>
          <a:noFill/>
        </p:spPr>
        <p:txBody>
          <a:bodyPr wrap="square" rtlCol="0">
            <a:spAutoFit/>
          </a:bodyPr>
          <a:lstStyle/>
          <a:p>
            <a:r>
              <a:rPr lang="zh-CN" altLang="en-US" sz="2000" b="1" dirty="0" smtClean="0">
                <a:solidFill>
                  <a:srgbClr val="0070C0"/>
                </a:solidFill>
              </a:rPr>
              <a:t>想要了解套接字信息请输入命令</a:t>
            </a:r>
            <a:r>
              <a:rPr lang="en-US" altLang="zh-CN" sz="2000" b="1" dirty="0" smtClean="0">
                <a:solidFill>
                  <a:srgbClr val="0070C0"/>
                </a:solidFill>
              </a:rPr>
              <a:t>T</a:t>
            </a:r>
            <a:endParaRPr lang="zh-CN" altLang="en-US" sz="2000" b="1" dirty="0">
              <a:solidFill>
                <a:srgbClr val="0070C0"/>
              </a:solidFill>
            </a:endParaRPr>
          </a:p>
        </p:txBody>
      </p:sp>
      <p:sp>
        <p:nvSpPr>
          <p:cNvPr id="15" name="文本框 14"/>
          <p:cNvSpPr txBox="1"/>
          <p:nvPr/>
        </p:nvSpPr>
        <p:spPr>
          <a:xfrm>
            <a:off x="4592523" y="3371648"/>
            <a:ext cx="2476746" cy="707886"/>
          </a:xfrm>
          <a:prstGeom prst="rect">
            <a:avLst/>
          </a:prstGeom>
          <a:noFill/>
        </p:spPr>
        <p:txBody>
          <a:bodyPr wrap="square" rtlCol="0">
            <a:spAutoFit/>
          </a:bodyPr>
          <a:lstStyle/>
          <a:p>
            <a:r>
              <a:rPr lang="zh-CN" altLang="en-US" sz="2000" b="1" dirty="0" smtClean="0">
                <a:solidFill>
                  <a:srgbClr val="0070C0"/>
                </a:solidFill>
              </a:rPr>
              <a:t>想要了解系统内核运行请输入</a:t>
            </a:r>
            <a:r>
              <a:rPr lang="en-US" altLang="zh-CN" sz="2000" b="1" dirty="0" smtClean="0">
                <a:solidFill>
                  <a:srgbClr val="0070C0"/>
                </a:solidFill>
              </a:rPr>
              <a:t>C</a:t>
            </a:r>
            <a:endParaRPr lang="zh-CN" altLang="en-US" sz="2000" b="1" dirty="0">
              <a:solidFill>
                <a:srgbClr val="0070C0"/>
              </a:solidFill>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930" y="3081813"/>
            <a:ext cx="2412698" cy="2679365"/>
          </a:xfrm>
          <a:prstGeom prst="rect">
            <a:avLst/>
          </a:prstGeom>
        </p:spPr>
      </p:pic>
      <p:sp>
        <p:nvSpPr>
          <p:cNvPr id="11" name="文本框 10"/>
          <p:cNvSpPr txBox="1"/>
          <p:nvPr/>
        </p:nvSpPr>
        <p:spPr>
          <a:xfrm>
            <a:off x="843591" y="1681156"/>
            <a:ext cx="2476746" cy="1323439"/>
          </a:xfrm>
          <a:prstGeom prst="rect">
            <a:avLst/>
          </a:prstGeom>
          <a:noFill/>
        </p:spPr>
        <p:txBody>
          <a:bodyPr wrap="square" rtlCol="0">
            <a:spAutoFit/>
          </a:bodyPr>
          <a:lstStyle/>
          <a:p>
            <a:r>
              <a:rPr lang="en-US" altLang="zh-CN" sz="2000" b="1" dirty="0" smtClean="0">
                <a:solidFill>
                  <a:srgbClr val="FF0000"/>
                </a:solidFill>
              </a:rPr>
              <a:t>&gt;T</a:t>
            </a:r>
          </a:p>
          <a:p>
            <a:r>
              <a:rPr lang="en-US" altLang="zh-CN" sz="2000" b="1" dirty="0" smtClean="0">
                <a:solidFill>
                  <a:srgbClr val="FF0000"/>
                </a:solidFill>
              </a:rPr>
              <a:t>*&amp;*(&amp;(*%!$##$*(()</a:t>
            </a:r>
          </a:p>
          <a:p>
            <a:r>
              <a:rPr lang="en-US" altLang="zh-CN" sz="2000" b="1" dirty="0" smtClean="0">
                <a:solidFill>
                  <a:srgbClr val="FF0000"/>
                </a:solidFill>
              </a:rPr>
              <a:t>&gt;C</a:t>
            </a:r>
          </a:p>
          <a:p>
            <a:r>
              <a:rPr lang="en-US" altLang="zh-CN" sz="2000" b="1" dirty="0" smtClean="0">
                <a:solidFill>
                  <a:srgbClr val="FF0000"/>
                </a:solidFill>
              </a:rPr>
              <a:t>)(**()&amp;*&amp;^*</a:t>
            </a:r>
            <a:endParaRPr lang="zh-CN" altLang="en-US" sz="2000" b="1" dirty="0">
              <a:solidFill>
                <a:srgbClr val="FF0000"/>
              </a:solidFill>
            </a:endParaRPr>
          </a:p>
        </p:txBody>
      </p:sp>
    </p:spTree>
    <p:extLst>
      <p:ext uri="{BB962C8B-B14F-4D97-AF65-F5344CB8AC3E}">
        <p14:creationId xmlns:p14="http://schemas.microsoft.com/office/powerpoint/2010/main" val="2597268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2816" y="499289"/>
            <a:ext cx="6519414" cy="969553"/>
          </a:xfrm>
        </p:spPr>
        <p:txBody>
          <a:bodyPr>
            <a:normAutofit/>
          </a:bodyPr>
          <a:lstStyle/>
          <a:p>
            <a:endParaRPr lang="en-US" altLang="zh-CN" sz="4400" b="1" dirty="0"/>
          </a:p>
        </p:txBody>
      </p:sp>
      <p:sp>
        <p:nvSpPr>
          <p:cNvPr id="3" name="副标题 2"/>
          <p:cNvSpPr>
            <a:spLocks noGrp="1"/>
          </p:cNvSpPr>
          <p:nvPr>
            <p:ph type="subTitle" idx="1"/>
          </p:nvPr>
        </p:nvSpPr>
        <p:spPr>
          <a:xfrm>
            <a:off x="1332816" y="1100180"/>
            <a:ext cx="7491871" cy="5907315"/>
          </a:xfrm>
        </p:spPr>
        <p:txBody>
          <a:bodyPr>
            <a:normAutofit/>
          </a:bodyPr>
          <a:lstStyle/>
          <a:p>
            <a:r>
              <a:rPr lang="zh-CN" altLang="en-US" sz="2000" dirty="0"/>
              <a:t> </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986" y="3081813"/>
            <a:ext cx="2463801" cy="3256501"/>
          </a:xfrm>
          <a:prstGeom prst="rect">
            <a:avLst/>
          </a:prstGeom>
        </p:spPr>
      </p:pic>
      <p:sp>
        <p:nvSpPr>
          <p:cNvPr id="10" name="文本框 9"/>
          <p:cNvSpPr txBox="1"/>
          <p:nvPr/>
        </p:nvSpPr>
        <p:spPr>
          <a:xfrm>
            <a:off x="6198733" y="1355724"/>
            <a:ext cx="2625954" cy="1631216"/>
          </a:xfrm>
          <a:prstGeom prst="rect">
            <a:avLst/>
          </a:prstGeom>
          <a:noFill/>
        </p:spPr>
        <p:txBody>
          <a:bodyPr wrap="square" rtlCol="0">
            <a:spAutoFit/>
          </a:bodyPr>
          <a:lstStyle/>
          <a:p>
            <a:r>
              <a:rPr lang="zh-CN" altLang="en-US" sz="2000" b="1" dirty="0" smtClean="0">
                <a:solidFill>
                  <a:srgbClr val="0070C0"/>
                </a:solidFill>
              </a:rPr>
              <a:t>喋喋不休喋喋不休喋喋不休喋喋不休喋喋不休喋喋不休喋喋不休喋喋不休喋喋不休喋喋不休</a:t>
            </a:r>
            <a:r>
              <a:rPr lang="zh-CN" altLang="en-US" sz="2000" b="1" dirty="0">
                <a:solidFill>
                  <a:srgbClr val="0070C0"/>
                </a:solidFill>
              </a:rPr>
              <a:t>喋喋不休 </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496" y="3682704"/>
            <a:ext cx="2361905" cy="2628571"/>
          </a:xfrm>
          <a:prstGeom prst="rect">
            <a:avLst/>
          </a:prstGeom>
        </p:spPr>
      </p:pic>
      <p:sp>
        <p:nvSpPr>
          <p:cNvPr id="6" name="文本框 5"/>
          <p:cNvSpPr txBox="1"/>
          <p:nvPr/>
        </p:nvSpPr>
        <p:spPr>
          <a:xfrm>
            <a:off x="1332816" y="2666314"/>
            <a:ext cx="3745935" cy="830997"/>
          </a:xfrm>
          <a:prstGeom prst="rect">
            <a:avLst/>
          </a:prstGeom>
          <a:noFill/>
        </p:spPr>
        <p:txBody>
          <a:bodyPr wrap="square" rtlCol="0">
            <a:spAutoFit/>
          </a:bodyPr>
          <a:lstStyle/>
          <a:p>
            <a:r>
              <a:rPr lang="en-US" altLang="zh-CN" sz="2400" b="1" dirty="0" smtClean="0">
                <a:solidFill>
                  <a:srgbClr val="FF0000"/>
                </a:solidFill>
              </a:rPr>
              <a:t>TXX</a:t>
            </a:r>
            <a:r>
              <a:rPr lang="zh-CN" altLang="en-US" sz="2400" b="1" dirty="0" smtClean="0">
                <a:solidFill>
                  <a:srgbClr val="FF0000"/>
                </a:solidFill>
              </a:rPr>
              <a:t>，把这些都给老子整理成文件</a:t>
            </a:r>
            <a:endParaRPr lang="zh-CN" altLang="en-US" sz="2400" b="1" dirty="0">
              <a:solidFill>
                <a:srgbClr val="FF0000"/>
              </a:solidFill>
            </a:endParaRPr>
          </a:p>
        </p:txBody>
      </p:sp>
    </p:spTree>
    <p:extLst>
      <p:ext uri="{BB962C8B-B14F-4D97-AF65-F5344CB8AC3E}">
        <p14:creationId xmlns:p14="http://schemas.microsoft.com/office/powerpoint/2010/main" val="3443396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2816" y="499289"/>
            <a:ext cx="6519414" cy="969553"/>
          </a:xfrm>
        </p:spPr>
        <p:txBody>
          <a:bodyPr>
            <a:normAutofit/>
          </a:bodyPr>
          <a:lstStyle/>
          <a:p>
            <a:endParaRPr lang="en-US" altLang="zh-CN" sz="4400" b="1" dirty="0"/>
          </a:p>
        </p:txBody>
      </p:sp>
      <p:sp>
        <p:nvSpPr>
          <p:cNvPr id="3" name="副标题 2"/>
          <p:cNvSpPr>
            <a:spLocks noGrp="1"/>
          </p:cNvSpPr>
          <p:nvPr>
            <p:ph type="subTitle" idx="1"/>
          </p:nvPr>
        </p:nvSpPr>
        <p:spPr>
          <a:xfrm>
            <a:off x="1332816" y="1100180"/>
            <a:ext cx="7491871" cy="5907315"/>
          </a:xfrm>
        </p:spPr>
        <p:txBody>
          <a:bodyPr>
            <a:normAutofit/>
          </a:bodyPr>
          <a:lstStyle/>
          <a:p>
            <a:r>
              <a:rPr lang="zh-CN" altLang="en-US" sz="2000" dirty="0"/>
              <a:t> </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986" y="3484077"/>
            <a:ext cx="2463801" cy="3256501"/>
          </a:xfrm>
          <a:prstGeom prst="rect">
            <a:avLst/>
          </a:prstGeom>
        </p:spPr>
      </p:pic>
      <p:sp>
        <p:nvSpPr>
          <p:cNvPr id="10" name="文本框 9"/>
          <p:cNvSpPr txBox="1"/>
          <p:nvPr/>
        </p:nvSpPr>
        <p:spPr>
          <a:xfrm>
            <a:off x="5078751" y="327212"/>
            <a:ext cx="3596823" cy="3170099"/>
          </a:xfrm>
          <a:prstGeom prst="rect">
            <a:avLst/>
          </a:prstGeom>
          <a:noFill/>
        </p:spPr>
        <p:txBody>
          <a:bodyPr wrap="square" rtlCol="0">
            <a:spAutoFit/>
          </a:bodyPr>
          <a:lstStyle/>
          <a:p>
            <a:r>
              <a:rPr lang="en-US" altLang="zh-CN" sz="2000" b="1" dirty="0" err="1">
                <a:solidFill>
                  <a:srgbClr val="0070C0"/>
                </a:solidFill>
              </a:rPr>
              <a:t>apm</a:t>
            </a:r>
            <a:r>
              <a:rPr lang="en-US" altLang="zh-CN" sz="2000" b="1" dirty="0">
                <a:solidFill>
                  <a:srgbClr val="0070C0"/>
                </a:solidFill>
              </a:rPr>
              <a:t> </a:t>
            </a:r>
            <a:r>
              <a:rPr lang="zh-CN" altLang="en-US" sz="2000" b="1" dirty="0">
                <a:solidFill>
                  <a:srgbClr val="0070C0"/>
                </a:solidFill>
              </a:rPr>
              <a:t> </a:t>
            </a:r>
            <a:r>
              <a:rPr lang="en-US" altLang="zh-CN" sz="2000" b="1" dirty="0" err="1" smtClean="0">
                <a:solidFill>
                  <a:srgbClr val="0070C0"/>
                </a:solidFill>
              </a:rPr>
              <a:t>cmdline</a:t>
            </a:r>
            <a:r>
              <a:rPr lang="en-US" altLang="zh-CN" sz="2000" b="1" dirty="0" smtClean="0">
                <a:solidFill>
                  <a:srgbClr val="0070C0"/>
                </a:solidFill>
              </a:rPr>
              <a:t> </a:t>
            </a:r>
            <a:r>
              <a:rPr lang="en-US" altLang="zh-CN" sz="2000" b="1" dirty="0" err="1" smtClean="0">
                <a:solidFill>
                  <a:srgbClr val="0070C0"/>
                </a:solidFill>
              </a:rPr>
              <a:t>Cpuinfo</a:t>
            </a:r>
            <a:r>
              <a:rPr lang="en-US" altLang="zh-CN" sz="2000" b="1" dirty="0" smtClean="0">
                <a:solidFill>
                  <a:srgbClr val="0070C0"/>
                </a:solidFill>
              </a:rPr>
              <a:t> Devices </a:t>
            </a:r>
            <a:r>
              <a:rPr lang="en-US" altLang="zh-CN" sz="2000" b="1" dirty="0" err="1" smtClean="0">
                <a:solidFill>
                  <a:srgbClr val="0070C0"/>
                </a:solidFill>
              </a:rPr>
              <a:t>Dma</a:t>
            </a:r>
            <a:r>
              <a:rPr lang="zh-CN" altLang="en-US" sz="2000" b="1" dirty="0">
                <a:solidFill>
                  <a:srgbClr val="0070C0"/>
                </a:solidFill>
              </a:rPr>
              <a:t> </a:t>
            </a:r>
            <a:r>
              <a:rPr lang="en-US" altLang="zh-CN" sz="2000" b="1" dirty="0" err="1" smtClean="0">
                <a:solidFill>
                  <a:srgbClr val="0070C0"/>
                </a:solidFill>
              </a:rPr>
              <a:t>Filesystems</a:t>
            </a:r>
            <a:r>
              <a:rPr lang="en-US" altLang="zh-CN" sz="2000" b="1" dirty="0" smtClean="0">
                <a:solidFill>
                  <a:srgbClr val="0070C0"/>
                </a:solidFill>
              </a:rPr>
              <a:t> Interrupts</a:t>
            </a:r>
            <a:r>
              <a:rPr lang="zh-CN" altLang="en-US" sz="2000" b="1" dirty="0" smtClean="0">
                <a:solidFill>
                  <a:srgbClr val="0070C0"/>
                </a:solidFill>
              </a:rPr>
              <a:t>  </a:t>
            </a:r>
            <a:r>
              <a:rPr lang="en-US" altLang="zh-CN" sz="2000" b="1" dirty="0" err="1" smtClean="0">
                <a:solidFill>
                  <a:srgbClr val="0070C0"/>
                </a:solidFill>
              </a:rPr>
              <a:t>Ioports</a:t>
            </a:r>
            <a:r>
              <a:rPr lang="en-US" altLang="zh-CN" sz="2000" b="1" dirty="0" smtClean="0">
                <a:solidFill>
                  <a:srgbClr val="0070C0"/>
                </a:solidFill>
              </a:rPr>
              <a:t> </a:t>
            </a:r>
            <a:r>
              <a:rPr lang="en-US" altLang="zh-CN" sz="2000" b="1" dirty="0" err="1" smtClean="0">
                <a:solidFill>
                  <a:srgbClr val="0070C0"/>
                </a:solidFill>
              </a:rPr>
              <a:t>Kcore</a:t>
            </a:r>
            <a:r>
              <a:rPr lang="en-US" altLang="zh-CN" sz="2000" b="1" dirty="0" smtClean="0">
                <a:solidFill>
                  <a:srgbClr val="0070C0"/>
                </a:solidFill>
              </a:rPr>
              <a:t> </a:t>
            </a:r>
            <a:r>
              <a:rPr lang="zh-CN" altLang="en-US" sz="2000" b="1" dirty="0">
                <a:solidFill>
                  <a:srgbClr val="0070C0"/>
                </a:solidFill>
              </a:rPr>
              <a:t>  </a:t>
            </a:r>
            <a:r>
              <a:rPr lang="en-US" altLang="zh-CN" sz="2000" b="1" dirty="0" err="1" smtClean="0">
                <a:solidFill>
                  <a:srgbClr val="0070C0"/>
                </a:solidFill>
              </a:rPr>
              <a:t>Kmsg</a:t>
            </a:r>
            <a:r>
              <a:rPr lang="zh-CN" altLang="en-US" sz="2000" b="1" dirty="0">
                <a:solidFill>
                  <a:srgbClr val="0070C0"/>
                </a:solidFill>
              </a:rPr>
              <a:t/>
            </a:r>
            <a:br>
              <a:rPr lang="zh-CN" altLang="en-US" sz="2000" b="1" dirty="0">
                <a:solidFill>
                  <a:srgbClr val="0070C0"/>
                </a:solidFill>
              </a:rPr>
            </a:br>
            <a:r>
              <a:rPr lang="en-US" altLang="zh-CN" sz="2000" b="1" dirty="0" err="1">
                <a:solidFill>
                  <a:srgbClr val="0070C0"/>
                </a:solidFill>
              </a:rPr>
              <a:t>Ksyms</a:t>
            </a:r>
            <a:r>
              <a:rPr lang="en-US" altLang="zh-CN" sz="2000" b="1" dirty="0">
                <a:solidFill>
                  <a:srgbClr val="0070C0"/>
                </a:solidFill>
              </a:rPr>
              <a:t> </a:t>
            </a:r>
            <a:r>
              <a:rPr lang="zh-CN" altLang="en-US" sz="2000" b="1" dirty="0">
                <a:solidFill>
                  <a:srgbClr val="0070C0"/>
                </a:solidFill>
              </a:rPr>
              <a:t> </a:t>
            </a:r>
            <a:r>
              <a:rPr lang="en-US" altLang="zh-CN" sz="2000" b="1" dirty="0" err="1" smtClean="0">
                <a:solidFill>
                  <a:srgbClr val="0070C0"/>
                </a:solidFill>
              </a:rPr>
              <a:t>Loadavg</a:t>
            </a:r>
            <a:r>
              <a:rPr lang="en-US" altLang="zh-CN" sz="2000" b="1" dirty="0">
                <a:solidFill>
                  <a:srgbClr val="0070C0"/>
                </a:solidFill>
              </a:rPr>
              <a:t> </a:t>
            </a:r>
            <a:r>
              <a:rPr lang="en-US" altLang="zh-CN" sz="2000" b="1" dirty="0" smtClean="0">
                <a:solidFill>
                  <a:srgbClr val="0070C0"/>
                </a:solidFill>
              </a:rPr>
              <a:t>Locks </a:t>
            </a:r>
            <a:r>
              <a:rPr lang="zh-CN" altLang="en-US" sz="2000" b="1" dirty="0">
                <a:solidFill>
                  <a:srgbClr val="0070C0"/>
                </a:solidFill>
              </a:rPr>
              <a:t> </a:t>
            </a:r>
            <a:r>
              <a:rPr lang="en-US" altLang="zh-CN" sz="2000" b="1" dirty="0" err="1" smtClean="0">
                <a:solidFill>
                  <a:srgbClr val="0070C0"/>
                </a:solidFill>
              </a:rPr>
              <a:t>Meminfo</a:t>
            </a:r>
            <a:r>
              <a:rPr lang="en-US" altLang="zh-CN" sz="2000" b="1" dirty="0" smtClean="0">
                <a:solidFill>
                  <a:srgbClr val="0070C0"/>
                </a:solidFill>
              </a:rPr>
              <a:t> </a:t>
            </a:r>
            <a:r>
              <a:rPr lang="zh-CN" altLang="en-US" sz="2000" b="1" dirty="0">
                <a:solidFill>
                  <a:srgbClr val="0070C0"/>
                </a:solidFill>
              </a:rPr>
              <a:t>  </a:t>
            </a:r>
            <a:br>
              <a:rPr lang="zh-CN" altLang="en-US" sz="2000" b="1" dirty="0">
                <a:solidFill>
                  <a:srgbClr val="0070C0"/>
                </a:solidFill>
              </a:rPr>
            </a:br>
            <a:r>
              <a:rPr lang="en-US" altLang="zh-CN" sz="2000" b="1" dirty="0" err="1" smtClean="0">
                <a:solidFill>
                  <a:srgbClr val="0070C0"/>
                </a:solidFill>
              </a:rPr>
              <a:t>Misc</a:t>
            </a:r>
            <a:r>
              <a:rPr lang="zh-CN" altLang="en-US" sz="2000" b="1" dirty="0" smtClean="0">
                <a:solidFill>
                  <a:srgbClr val="0070C0"/>
                </a:solidFill>
              </a:rPr>
              <a:t> </a:t>
            </a:r>
            <a:r>
              <a:rPr lang="en-US" altLang="zh-CN" sz="2000" b="1" dirty="0" smtClean="0">
                <a:solidFill>
                  <a:srgbClr val="0070C0"/>
                </a:solidFill>
              </a:rPr>
              <a:t>Modules </a:t>
            </a:r>
            <a:r>
              <a:rPr lang="zh-CN" altLang="en-US" sz="2000" b="1" dirty="0">
                <a:solidFill>
                  <a:srgbClr val="0070C0"/>
                </a:solidFill>
              </a:rPr>
              <a:t>  </a:t>
            </a:r>
            <a:br>
              <a:rPr lang="zh-CN" altLang="en-US" sz="2000" b="1" dirty="0">
                <a:solidFill>
                  <a:srgbClr val="0070C0"/>
                </a:solidFill>
              </a:rPr>
            </a:br>
            <a:r>
              <a:rPr lang="en-US" altLang="zh-CN" sz="2000" b="1" dirty="0">
                <a:solidFill>
                  <a:srgbClr val="0070C0"/>
                </a:solidFill>
              </a:rPr>
              <a:t>Mounts </a:t>
            </a:r>
            <a:r>
              <a:rPr lang="zh-CN" altLang="en-US" sz="2000" b="1" dirty="0">
                <a:solidFill>
                  <a:srgbClr val="0070C0"/>
                </a:solidFill>
              </a:rPr>
              <a:t>  </a:t>
            </a:r>
            <a:r>
              <a:rPr lang="en-US" altLang="zh-CN" sz="2000" b="1" dirty="0" smtClean="0">
                <a:solidFill>
                  <a:srgbClr val="0070C0"/>
                </a:solidFill>
              </a:rPr>
              <a:t>Partitions</a:t>
            </a:r>
            <a:r>
              <a:rPr lang="zh-CN" altLang="en-US" sz="2000" b="1" dirty="0">
                <a:solidFill>
                  <a:srgbClr val="0070C0"/>
                </a:solidFill>
              </a:rPr>
              <a:t/>
            </a:r>
            <a:br>
              <a:rPr lang="zh-CN" altLang="en-US" sz="2000" b="1" dirty="0">
                <a:solidFill>
                  <a:srgbClr val="0070C0"/>
                </a:solidFill>
              </a:rPr>
            </a:br>
            <a:r>
              <a:rPr lang="en-US" altLang="zh-CN" sz="2000" b="1" dirty="0" err="1" smtClean="0">
                <a:solidFill>
                  <a:srgbClr val="0070C0"/>
                </a:solidFill>
              </a:rPr>
              <a:t>Rtc</a:t>
            </a:r>
            <a:r>
              <a:rPr lang="zh-CN" altLang="en-US" sz="2000" b="1" dirty="0" smtClean="0">
                <a:solidFill>
                  <a:srgbClr val="0070C0"/>
                </a:solidFill>
              </a:rPr>
              <a:t> </a:t>
            </a:r>
            <a:r>
              <a:rPr lang="en-US" altLang="zh-CN" sz="2000" b="1" dirty="0" err="1" smtClean="0">
                <a:solidFill>
                  <a:srgbClr val="0070C0"/>
                </a:solidFill>
              </a:rPr>
              <a:t>Slabinfo</a:t>
            </a:r>
            <a:r>
              <a:rPr lang="en-US" altLang="zh-CN" sz="2000" b="1" dirty="0" smtClean="0">
                <a:solidFill>
                  <a:srgbClr val="0070C0"/>
                </a:solidFill>
              </a:rPr>
              <a:t> </a:t>
            </a:r>
            <a:r>
              <a:rPr lang="en-US" altLang="zh-CN" sz="2000" b="1" dirty="0" err="1" smtClean="0">
                <a:solidFill>
                  <a:srgbClr val="0070C0"/>
                </a:solidFill>
              </a:rPr>
              <a:t>SlabStat</a:t>
            </a:r>
            <a:r>
              <a:rPr lang="en-US" altLang="zh-CN" sz="2000" b="1" dirty="0" smtClean="0">
                <a:solidFill>
                  <a:srgbClr val="0070C0"/>
                </a:solidFill>
              </a:rPr>
              <a:t> Swaps Version Uptime</a:t>
            </a:r>
            <a:endParaRPr lang="zh-CN" altLang="en-US" sz="2000" b="1" dirty="0">
              <a:solidFill>
                <a:srgbClr val="0070C0"/>
              </a:solidFill>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816" y="2987675"/>
            <a:ext cx="2886075" cy="3067050"/>
          </a:xfrm>
          <a:prstGeom prst="rect">
            <a:avLst/>
          </a:prstGeom>
        </p:spPr>
      </p:pic>
      <p:sp>
        <p:nvSpPr>
          <p:cNvPr id="7" name="文本框 6"/>
          <p:cNvSpPr txBox="1"/>
          <p:nvPr/>
        </p:nvSpPr>
        <p:spPr>
          <a:xfrm>
            <a:off x="1491452" y="2259505"/>
            <a:ext cx="3101071" cy="461665"/>
          </a:xfrm>
          <a:prstGeom prst="rect">
            <a:avLst/>
          </a:prstGeom>
          <a:noFill/>
        </p:spPr>
        <p:txBody>
          <a:bodyPr wrap="square" rtlCol="0">
            <a:spAutoFit/>
          </a:bodyPr>
          <a:lstStyle/>
          <a:p>
            <a:r>
              <a:rPr lang="zh-CN" altLang="en-US" sz="2400" b="1" dirty="0" smtClean="0">
                <a:solidFill>
                  <a:srgbClr val="FF0000"/>
                </a:solidFill>
              </a:rPr>
              <a:t>世界瞬间清净了</a:t>
            </a:r>
            <a:endParaRPr lang="zh-CN" altLang="en-US" sz="2400" b="1" dirty="0">
              <a:solidFill>
                <a:srgbClr val="FF0000"/>
              </a:solidFill>
            </a:endParaRPr>
          </a:p>
        </p:txBody>
      </p:sp>
    </p:spTree>
    <p:extLst>
      <p:ext uri="{BB962C8B-B14F-4D97-AF65-F5344CB8AC3E}">
        <p14:creationId xmlns:p14="http://schemas.microsoft.com/office/powerpoint/2010/main" val="2489182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05273" y="2429689"/>
            <a:ext cx="6519414" cy="969553"/>
          </a:xfrm>
        </p:spPr>
        <p:txBody>
          <a:bodyPr>
            <a:noAutofit/>
          </a:bodyPr>
          <a:lstStyle/>
          <a:p>
            <a:r>
              <a:rPr lang="zh-CN" altLang="en-US" sz="6000" b="1" dirty="0" smtClean="0"/>
              <a:t>谢谢观看</a:t>
            </a:r>
            <a:endParaRPr lang="en-US" altLang="zh-CN" sz="6000" b="1"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91249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3240" y="432527"/>
            <a:ext cx="7175622" cy="1506582"/>
          </a:xfrm>
        </p:spPr>
        <p:txBody>
          <a:bodyPr>
            <a:normAutofit/>
          </a:bodyPr>
          <a:lstStyle/>
          <a:p>
            <a:r>
              <a:rPr lang="zh-CN" altLang="en-US" b="1" dirty="0" smtClean="0"/>
              <a:t>虚拟文件系统</a:t>
            </a:r>
            <a:endParaRPr lang="zh-CN" altLang="en-US" b="1" dirty="0"/>
          </a:p>
        </p:txBody>
      </p:sp>
      <p:sp>
        <p:nvSpPr>
          <p:cNvPr id="4" name="副标题 3"/>
          <p:cNvSpPr>
            <a:spLocks noGrp="1"/>
          </p:cNvSpPr>
          <p:nvPr>
            <p:ph type="subTitle" idx="1"/>
          </p:nvPr>
        </p:nvSpPr>
        <p:spPr>
          <a:xfrm>
            <a:off x="975360" y="2498637"/>
            <a:ext cx="7326812" cy="1666963"/>
          </a:xfrm>
        </p:spPr>
        <p:txBody>
          <a:bodyPr>
            <a:noAutofit/>
          </a:bodyPr>
          <a:lstStyle/>
          <a:p>
            <a:r>
              <a:rPr lang="zh-CN" altLang="en-US" sz="2800" dirty="0">
                <a:latin typeface="黑体" panose="02010609060101010101" pitchFamily="49" charset="-122"/>
                <a:ea typeface="黑体" panose="02010609060101010101" pitchFamily="49" charset="-122"/>
              </a:rPr>
              <a:t>虚拟文件系统，即</a:t>
            </a:r>
            <a:r>
              <a:rPr lang="en-US" altLang="zh-CN" sz="2800" dirty="0">
                <a:latin typeface="黑体" panose="02010609060101010101" pitchFamily="49" charset="-122"/>
                <a:ea typeface="黑体" panose="02010609060101010101" pitchFamily="49" charset="-122"/>
              </a:rPr>
              <a:t>VFS</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Virtual File System</a:t>
            </a:r>
            <a:r>
              <a:rPr lang="zh-CN" altLang="en-US" sz="2800" dirty="0">
                <a:latin typeface="黑体" panose="02010609060101010101" pitchFamily="49" charset="-122"/>
                <a:ea typeface="黑体" panose="02010609060101010101" pitchFamily="49" charset="-122"/>
              </a:rPr>
              <a:t>）是 </a:t>
            </a:r>
            <a:r>
              <a:rPr lang="en-US" altLang="zh-CN" sz="2800" dirty="0">
                <a:latin typeface="黑体" panose="02010609060101010101" pitchFamily="49" charset="-122"/>
                <a:ea typeface="黑体" panose="02010609060101010101" pitchFamily="49" charset="-122"/>
              </a:rPr>
              <a:t>Linux </a:t>
            </a:r>
            <a:r>
              <a:rPr lang="zh-CN" altLang="en-US" sz="2800" dirty="0">
                <a:latin typeface="黑体" panose="02010609060101010101" pitchFamily="49" charset="-122"/>
                <a:ea typeface="黑体" panose="02010609060101010101" pitchFamily="49" charset="-122"/>
              </a:rPr>
              <a:t>内核中的一个软件抽象层。它通过一些数据结构及其方法向实际的文件系统如 </a:t>
            </a:r>
            <a:r>
              <a:rPr lang="en-US" altLang="zh-CN" sz="2800" dirty="0">
                <a:latin typeface="黑体" panose="02010609060101010101" pitchFamily="49" charset="-122"/>
                <a:ea typeface="黑体" panose="02010609060101010101" pitchFamily="49" charset="-122"/>
              </a:rPr>
              <a:t>ext2</a:t>
            </a:r>
            <a:r>
              <a:rPr lang="zh-CN" altLang="en-US" sz="2800" dirty="0">
                <a:latin typeface="黑体" panose="02010609060101010101" pitchFamily="49" charset="-122"/>
                <a:ea typeface="黑体" panose="02010609060101010101" pitchFamily="49" charset="-122"/>
              </a:rPr>
              <a:t>，</a:t>
            </a:r>
            <a:r>
              <a:rPr lang="en-US" altLang="zh-CN" sz="2800" dirty="0" err="1">
                <a:latin typeface="黑体" panose="02010609060101010101" pitchFamily="49" charset="-122"/>
                <a:ea typeface="黑体" panose="02010609060101010101" pitchFamily="49" charset="-122"/>
              </a:rPr>
              <a:t>vfat</a:t>
            </a: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提供接口机制。</a:t>
            </a:r>
          </a:p>
        </p:txBody>
      </p:sp>
    </p:spTree>
    <p:extLst>
      <p:ext uri="{BB962C8B-B14F-4D97-AF65-F5344CB8AC3E}">
        <p14:creationId xmlns:p14="http://schemas.microsoft.com/office/powerpoint/2010/main" val="3786414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2114" y="688107"/>
            <a:ext cx="8940800" cy="1506582"/>
          </a:xfrm>
        </p:spPr>
        <p:txBody>
          <a:bodyPr>
            <a:noAutofit/>
          </a:bodyPr>
          <a:lstStyle/>
          <a:p>
            <a:r>
              <a:rPr lang="zh-CN" altLang="en-US" sz="4800" b="1" dirty="0"/>
              <a:t>一切皆是文件</a:t>
            </a:r>
            <a:br>
              <a:rPr lang="zh-CN" altLang="en-US" sz="4800" b="1" dirty="0"/>
            </a:br>
            <a:endParaRPr lang="zh-CN" altLang="en-US" sz="4800" b="1" dirty="0"/>
          </a:p>
        </p:txBody>
      </p:sp>
      <p:sp>
        <p:nvSpPr>
          <p:cNvPr id="3" name="副标题 2"/>
          <p:cNvSpPr>
            <a:spLocks noGrp="1"/>
          </p:cNvSpPr>
          <p:nvPr>
            <p:ph type="subTitle" idx="1"/>
          </p:nvPr>
        </p:nvSpPr>
        <p:spPr>
          <a:xfrm>
            <a:off x="1132114" y="1606734"/>
            <a:ext cx="7744584" cy="3989249"/>
          </a:xfrm>
        </p:spPr>
        <p:txBody>
          <a:bodyPr/>
          <a:lstStyle/>
          <a:p>
            <a:r>
              <a:rPr lang="zh-CN" altLang="en-US" sz="2400" dirty="0"/>
              <a:t>“一切皆是文件”是 </a:t>
            </a:r>
            <a:r>
              <a:rPr lang="en-US" altLang="zh-CN" sz="2400" dirty="0"/>
              <a:t>Unix/Linux </a:t>
            </a:r>
            <a:r>
              <a:rPr lang="zh-CN" altLang="en-US" sz="2400" dirty="0"/>
              <a:t>的基本哲学之一。不仅普通的文件，目录、字符设备、块设备、 套接字等在 </a:t>
            </a:r>
            <a:r>
              <a:rPr lang="en-US" altLang="zh-CN" sz="2400" dirty="0"/>
              <a:t>Unix/Linux </a:t>
            </a:r>
            <a:r>
              <a:rPr lang="zh-CN" altLang="en-US" sz="2400" dirty="0"/>
              <a:t>中都是以文件被对待；它们虽然类型不同，但是对其提供的却是同一套操作界面。</a:t>
            </a:r>
            <a:endParaRPr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257" y="3373121"/>
            <a:ext cx="6473372" cy="3141489"/>
          </a:xfrm>
          <a:prstGeom prst="rect">
            <a:avLst/>
          </a:prstGeom>
        </p:spPr>
      </p:pic>
    </p:spTree>
    <p:extLst>
      <p:ext uri="{BB962C8B-B14F-4D97-AF65-F5344CB8AC3E}">
        <p14:creationId xmlns:p14="http://schemas.microsoft.com/office/powerpoint/2010/main" val="3538606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29303" y="269333"/>
            <a:ext cx="8383210" cy="1506582"/>
          </a:xfrm>
        </p:spPr>
        <p:txBody>
          <a:bodyPr>
            <a:normAutofit/>
          </a:bodyPr>
          <a:lstStyle/>
          <a:p>
            <a:r>
              <a:rPr lang="zh-CN" altLang="en-US" b="1" dirty="0"/>
              <a:t>跨文件系统</a:t>
            </a:r>
            <a:endParaRPr lang="zh-CN" altLang="en-US" b="1" dirty="0">
              <a:latin typeface="Adobe Gothic Std B" panose="020B0800000000000000" pitchFamily="34" charset="-128"/>
            </a:endParaRPr>
          </a:p>
        </p:txBody>
      </p:sp>
      <p:sp>
        <p:nvSpPr>
          <p:cNvPr id="3" name="副标题 2"/>
          <p:cNvSpPr>
            <a:spLocks noGrp="1"/>
          </p:cNvSpPr>
          <p:nvPr>
            <p:ph type="subTitle" idx="1"/>
          </p:nvPr>
        </p:nvSpPr>
        <p:spPr>
          <a:xfrm>
            <a:off x="1029303" y="1287418"/>
            <a:ext cx="7846184" cy="3989249"/>
          </a:xfrm>
        </p:spPr>
        <p:txBody>
          <a:bodyPr>
            <a:normAutofit/>
          </a:bodyPr>
          <a:lstStyle/>
          <a:p>
            <a:endParaRPr lang="en-US" altLang="zh-CN" sz="2400" dirty="0" smtClean="0"/>
          </a:p>
          <a:p>
            <a:r>
              <a:rPr lang="en-US" altLang="zh-CN" sz="2400" dirty="0"/>
              <a:t>Linux </a:t>
            </a:r>
            <a:r>
              <a:rPr lang="zh-CN" altLang="en-US" sz="2400" dirty="0"/>
              <a:t>中允许众多不同的文件系统共存，如 </a:t>
            </a:r>
            <a:r>
              <a:rPr lang="en-US" altLang="zh-CN" sz="2400" dirty="0"/>
              <a:t>ext2, ext3, </a:t>
            </a:r>
            <a:r>
              <a:rPr lang="en-US" altLang="zh-CN" sz="2400" dirty="0" err="1"/>
              <a:t>vfat</a:t>
            </a:r>
            <a:r>
              <a:rPr lang="en-US" altLang="zh-CN" sz="2400" dirty="0"/>
              <a:t> </a:t>
            </a:r>
            <a:r>
              <a:rPr lang="zh-CN" altLang="en-US" sz="2400" dirty="0"/>
              <a:t>等。通过使用同一套文件 </a:t>
            </a:r>
            <a:r>
              <a:rPr lang="en-US" altLang="zh-CN" sz="2400" dirty="0"/>
              <a:t>I/O </a:t>
            </a:r>
            <a:r>
              <a:rPr lang="zh-CN" altLang="en-US" sz="2400" dirty="0"/>
              <a:t>系统 调用即可对 </a:t>
            </a:r>
            <a:r>
              <a:rPr lang="en-US" altLang="zh-CN" sz="2400" dirty="0"/>
              <a:t>Linux </a:t>
            </a:r>
            <a:r>
              <a:rPr lang="zh-CN" altLang="en-US" sz="2400" dirty="0"/>
              <a:t>中的任意文件进行操作而无需考虑其所在的具体文件系统格式；更进一步，对文件的 操作可以</a:t>
            </a:r>
            <a:r>
              <a:rPr lang="zh-CN" altLang="en-US" sz="2400" b="1" dirty="0"/>
              <a:t>跨文件系统</a:t>
            </a:r>
            <a:r>
              <a:rPr lang="zh-CN" altLang="en-US" sz="2400" dirty="0"/>
              <a:t>而执行。</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042" y="3770993"/>
            <a:ext cx="6003472" cy="2634176"/>
          </a:xfrm>
          <a:prstGeom prst="rect">
            <a:avLst/>
          </a:prstGeom>
        </p:spPr>
      </p:pic>
    </p:spTree>
    <p:extLst>
      <p:ext uri="{BB962C8B-B14F-4D97-AF65-F5344CB8AC3E}">
        <p14:creationId xmlns:p14="http://schemas.microsoft.com/office/powerpoint/2010/main" val="1747464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98285" y="461849"/>
            <a:ext cx="8606972" cy="1506582"/>
          </a:xfrm>
        </p:spPr>
        <p:txBody>
          <a:bodyPr>
            <a:normAutofit fontScale="90000"/>
          </a:bodyPr>
          <a:lstStyle/>
          <a:p>
            <a:r>
              <a:rPr lang="en-US" altLang="zh-CN" sz="4000" dirty="0" smtClean="0"/>
              <a:t/>
            </a:r>
            <a:br>
              <a:rPr lang="en-US" altLang="zh-CN" sz="4000" dirty="0" smtClean="0"/>
            </a:br>
            <a:r>
              <a:rPr lang="en-US" altLang="zh-CN" sz="4000" dirty="0" smtClean="0"/>
              <a:t/>
            </a:r>
            <a:br>
              <a:rPr lang="en-US" altLang="zh-CN" sz="4000" dirty="0" smtClean="0"/>
            </a:br>
            <a:r>
              <a:rPr lang="zh-CN" altLang="en-US" sz="4000" dirty="0" smtClean="0"/>
              <a:t>简单说：虚拟文件系统是一种封装</a:t>
            </a:r>
            <a:r>
              <a:rPr lang="en-US" altLang="zh-CN" sz="5300" b="1" dirty="0"/>
              <a:t/>
            </a:r>
            <a:br>
              <a:rPr lang="en-US" altLang="zh-CN" sz="5300" b="1" dirty="0"/>
            </a:br>
            <a:endParaRPr lang="zh-CN" altLang="en-US" sz="5300" b="1" dirty="0"/>
          </a:p>
        </p:txBody>
      </p:sp>
      <p:sp>
        <p:nvSpPr>
          <p:cNvPr id="3" name="副标题 2"/>
          <p:cNvSpPr>
            <a:spLocks noGrp="1"/>
          </p:cNvSpPr>
          <p:nvPr>
            <p:ph type="subTitle" idx="1"/>
          </p:nvPr>
        </p:nvSpPr>
        <p:spPr>
          <a:xfrm>
            <a:off x="1289272" y="2287452"/>
            <a:ext cx="6600451" cy="3365134"/>
          </a:xfrm>
        </p:spPr>
        <p:txBody>
          <a:bodyPr/>
          <a:lstStyle/>
          <a:p>
            <a:endParaRPr lang="en-US" altLang="zh-CN" sz="2000" dirty="0" smtClean="0"/>
          </a:p>
          <a:p>
            <a:endParaRPr lang="en-US" altLang="zh-CN" sz="2000" dirty="0"/>
          </a:p>
          <a:p>
            <a:endParaRPr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081" y="1254411"/>
            <a:ext cx="6243642" cy="5431216"/>
          </a:xfrm>
          <a:prstGeom prst="rect">
            <a:avLst/>
          </a:prstGeom>
        </p:spPr>
      </p:pic>
    </p:spTree>
    <p:extLst>
      <p:ext uri="{BB962C8B-B14F-4D97-AF65-F5344CB8AC3E}">
        <p14:creationId xmlns:p14="http://schemas.microsoft.com/office/powerpoint/2010/main" val="3598640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1558" y="638627"/>
            <a:ext cx="4559985" cy="969553"/>
          </a:xfrm>
        </p:spPr>
        <p:txBody>
          <a:bodyPr>
            <a:normAutofit/>
          </a:bodyPr>
          <a:lstStyle/>
          <a:p>
            <a:r>
              <a:rPr lang="en-US" altLang="zh-CN" sz="4400" b="1" dirty="0" err="1" smtClean="0"/>
              <a:t>Proc</a:t>
            </a:r>
            <a:r>
              <a:rPr lang="en-US" altLang="zh-CN" sz="4400" b="1" dirty="0" smtClean="0"/>
              <a:t> </a:t>
            </a:r>
            <a:r>
              <a:rPr lang="zh-CN" altLang="en-US" sz="4400" b="1" dirty="0" smtClean="0"/>
              <a:t>文件系统</a:t>
            </a:r>
            <a:endParaRPr lang="en-US" altLang="zh-CN" sz="4400" b="1" dirty="0"/>
          </a:p>
        </p:txBody>
      </p:sp>
      <p:sp>
        <p:nvSpPr>
          <p:cNvPr id="3" name="副标题 2"/>
          <p:cNvSpPr>
            <a:spLocks noGrp="1"/>
          </p:cNvSpPr>
          <p:nvPr>
            <p:ph type="subTitle" idx="1"/>
          </p:nvPr>
        </p:nvSpPr>
        <p:spPr>
          <a:xfrm>
            <a:off x="1071558" y="1901371"/>
            <a:ext cx="7491871" cy="3809272"/>
          </a:xfrm>
        </p:spPr>
        <p:txBody>
          <a:bodyPr>
            <a:normAutofit/>
          </a:bodyPr>
          <a:lstStyle/>
          <a:p>
            <a:r>
              <a:rPr lang="en-US" altLang="zh-CN" sz="3200" dirty="0" err="1" smtClean="0"/>
              <a:t>Proc</a:t>
            </a:r>
            <a:r>
              <a:rPr lang="zh-CN" altLang="en-US" sz="3200" dirty="0" smtClean="0"/>
              <a:t>文件系统是一种虚拟文件系统，它使得内核可以生成与系统的状态和配置有关的信息。</a:t>
            </a:r>
            <a:endParaRPr lang="en-US" altLang="zh-CN" sz="3200" dirty="0" smtClean="0"/>
          </a:p>
          <a:p>
            <a:r>
              <a:rPr lang="en-US" altLang="zh-CN" sz="3200" dirty="0" err="1"/>
              <a:t>proc</a:t>
            </a:r>
            <a:r>
              <a:rPr lang="zh-CN" altLang="en-US" sz="3200" dirty="0"/>
              <a:t>文件系统是一个伪文件系统，它只存在内存当中，而不占用外存空间。它以文件系统的方式为访问系统内核数据的操作提供接口</a:t>
            </a:r>
            <a:r>
              <a:rPr lang="zh-CN" altLang="en-US" sz="3200" dirty="0" smtClean="0"/>
              <a:t>。</a:t>
            </a:r>
            <a:endParaRPr lang="en-US" altLang="zh-CN" sz="2000" dirty="0"/>
          </a:p>
          <a:p>
            <a:endParaRPr lang="zh-CN" altLang="en-US" sz="2000" dirty="0"/>
          </a:p>
        </p:txBody>
      </p:sp>
    </p:spTree>
    <p:extLst>
      <p:ext uri="{BB962C8B-B14F-4D97-AF65-F5344CB8AC3E}">
        <p14:creationId xmlns:p14="http://schemas.microsoft.com/office/powerpoint/2010/main" val="1006666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2872" y="130627"/>
            <a:ext cx="4559985" cy="969553"/>
          </a:xfrm>
        </p:spPr>
        <p:txBody>
          <a:bodyPr>
            <a:normAutofit fontScale="90000"/>
          </a:bodyPr>
          <a:lstStyle/>
          <a:p>
            <a:r>
              <a:rPr lang="en-US" altLang="zh-CN" sz="4400" b="1" dirty="0" err="1" smtClean="0"/>
              <a:t>Proc</a:t>
            </a:r>
            <a:r>
              <a:rPr lang="zh-CN" altLang="en-US" sz="4400" b="1" dirty="0" smtClean="0"/>
              <a:t>文件系统目录</a:t>
            </a:r>
            <a:endParaRPr lang="en-US" altLang="zh-CN" sz="4400" b="1" dirty="0"/>
          </a:p>
        </p:txBody>
      </p:sp>
      <p:sp>
        <p:nvSpPr>
          <p:cNvPr id="3" name="副标题 2"/>
          <p:cNvSpPr>
            <a:spLocks noGrp="1"/>
          </p:cNvSpPr>
          <p:nvPr>
            <p:ph type="subTitle" idx="1"/>
          </p:nvPr>
        </p:nvSpPr>
        <p:spPr>
          <a:xfrm>
            <a:off x="1332816" y="1100180"/>
            <a:ext cx="7491871" cy="5907315"/>
          </a:xfrm>
        </p:spPr>
        <p:txBody>
          <a:bodyPr>
            <a:normAutofit fontScale="85000" lnSpcReduction="20000"/>
          </a:bodyPr>
          <a:lstStyle/>
          <a:p>
            <a:r>
              <a:rPr lang="zh-CN" altLang="en-US" sz="2000" dirty="0"/>
              <a:t> </a:t>
            </a:r>
            <a:br>
              <a:rPr lang="zh-CN" altLang="en-US" sz="2000" dirty="0"/>
            </a:br>
            <a:r>
              <a:rPr lang="zh-CN" altLang="en-US" sz="2000" dirty="0"/>
              <a:t>目录名称 目录内容  </a:t>
            </a:r>
            <a:br>
              <a:rPr lang="zh-CN" altLang="en-US" sz="2000" dirty="0"/>
            </a:br>
            <a:r>
              <a:rPr lang="en-US" altLang="zh-CN" sz="2000" dirty="0" err="1"/>
              <a:t>apm</a:t>
            </a:r>
            <a:r>
              <a:rPr lang="en-US" altLang="zh-CN" sz="2000" dirty="0"/>
              <a:t> </a:t>
            </a:r>
            <a:r>
              <a:rPr lang="zh-CN" altLang="en-US" sz="2000" dirty="0"/>
              <a:t>高级电源管理信息  </a:t>
            </a:r>
            <a:br>
              <a:rPr lang="zh-CN" altLang="en-US" sz="2000" dirty="0"/>
            </a:br>
            <a:r>
              <a:rPr lang="en-US" altLang="zh-CN" sz="2000" dirty="0" err="1"/>
              <a:t>cmdline</a:t>
            </a:r>
            <a:r>
              <a:rPr lang="en-US" altLang="zh-CN" sz="2000" dirty="0"/>
              <a:t> </a:t>
            </a:r>
            <a:r>
              <a:rPr lang="zh-CN" altLang="en-US" sz="2000" dirty="0"/>
              <a:t>内核命令行  </a:t>
            </a:r>
            <a:br>
              <a:rPr lang="zh-CN" altLang="en-US" sz="2000" dirty="0"/>
            </a:br>
            <a:r>
              <a:rPr lang="en-US" altLang="zh-CN" sz="2000" dirty="0" err="1"/>
              <a:t>Cpuinfo</a:t>
            </a:r>
            <a:r>
              <a:rPr lang="en-US" altLang="zh-CN" sz="2000" dirty="0"/>
              <a:t> </a:t>
            </a:r>
            <a:r>
              <a:rPr lang="zh-CN" altLang="en-US" sz="2000" dirty="0"/>
              <a:t>关于</a:t>
            </a:r>
            <a:r>
              <a:rPr lang="en-US" altLang="zh-CN" sz="2000" dirty="0" err="1"/>
              <a:t>Cpu</a:t>
            </a:r>
            <a:r>
              <a:rPr lang="zh-CN" altLang="en-US" sz="2000" dirty="0"/>
              <a:t>信息  </a:t>
            </a:r>
            <a:br>
              <a:rPr lang="zh-CN" altLang="en-US" sz="2000" dirty="0"/>
            </a:br>
            <a:r>
              <a:rPr lang="en-US" altLang="zh-CN" sz="2000" dirty="0"/>
              <a:t>Devices </a:t>
            </a:r>
            <a:r>
              <a:rPr lang="zh-CN" altLang="en-US" sz="2000" dirty="0"/>
              <a:t>可以用到的设备（块设备</a:t>
            </a:r>
            <a:r>
              <a:rPr lang="en-US" altLang="zh-CN" sz="2000" dirty="0"/>
              <a:t>/</a:t>
            </a:r>
            <a:r>
              <a:rPr lang="zh-CN" altLang="en-US" sz="2000" dirty="0"/>
              <a:t>字符设备）  </a:t>
            </a:r>
            <a:br>
              <a:rPr lang="zh-CN" altLang="en-US" sz="2000" dirty="0"/>
            </a:br>
            <a:r>
              <a:rPr lang="en-US" altLang="zh-CN" sz="2000" dirty="0" err="1"/>
              <a:t>Dma</a:t>
            </a:r>
            <a:r>
              <a:rPr lang="en-US" altLang="zh-CN" sz="2000" dirty="0"/>
              <a:t> </a:t>
            </a:r>
            <a:r>
              <a:rPr lang="zh-CN" altLang="en-US" sz="2000" dirty="0"/>
              <a:t>使用的</a:t>
            </a:r>
            <a:r>
              <a:rPr lang="en-US" altLang="zh-CN" sz="2000" dirty="0"/>
              <a:t>DMA</a:t>
            </a:r>
            <a:r>
              <a:rPr lang="zh-CN" altLang="en-US" sz="2000" dirty="0"/>
              <a:t>通道 </a:t>
            </a:r>
            <a:br>
              <a:rPr lang="zh-CN" altLang="en-US" sz="2000" dirty="0"/>
            </a:br>
            <a:r>
              <a:rPr lang="en-US" altLang="zh-CN" sz="2000" dirty="0" err="1"/>
              <a:t>Filesystems</a:t>
            </a:r>
            <a:r>
              <a:rPr lang="en-US" altLang="zh-CN" sz="2000" dirty="0"/>
              <a:t> </a:t>
            </a:r>
            <a:r>
              <a:rPr lang="zh-CN" altLang="en-US" sz="2000" dirty="0"/>
              <a:t>支持的文件系统  </a:t>
            </a:r>
            <a:br>
              <a:rPr lang="zh-CN" altLang="en-US" sz="2000" dirty="0"/>
            </a:br>
            <a:r>
              <a:rPr lang="en-US" altLang="zh-CN" sz="2000" dirty="0"/>
              <a:t>Interrupts </a:t>
            </a:r>
            <a:r>
              <a:rPr lang="zh-CN" altLang="en-US" sz="2000" dirty="0"/>
              <a:t>中断的使用  </a:t>
            </a:r>
            <a:br>
              <a:rPr lang="zh-CN" altLang="en-US" sz="2000" dirty="0"/>
            </a:br>
            <a:r>
              <a:rPr lang="en-US" altLang="zh-CN" sz="2000" dirty="0" err="1"/>
              <a:t>Ioports</a:t>
            </a:r>
            <a:r>
              <a:rPr lang="en-US" altLang="zh-CN" sz="2000" dirty="0"/>
              <a:t> I/O</a:t>
            </a:r>
            <a:r>
              <a:rPr lang="zh-CN" altLang="en-US" sz="2000" dirty="0"/>
              <a:t>端口的使用  </a:t>
            </a:r>
            <a:br>
              <a:rPr lang="zh-CN" altLang="en-US" sz="2000" dirty="0"/>
            </a:br>
            <a:r>
              <a:rPr lang="en-US" altLang="zh-CN" sz="2000" dirty="0" err="1"/>
              <a:t>Kcore</a:t>
            </a:r>
            <a:r>
              <a:rPr lang="en-US" altLang="zh-CN" sz="2000" dirty="0"/>
              <a:t> </a:t>
            </a:r>
            <a:r>
              <a:rPr lang="zh-CN" altLang="en-US" sz="2000" dirty="0"/>
              <a:t>内核核心印象  </a:t>
            </a:r>
            <a:br>
              <a:rPr lang="zh-CN" altLang="en-US" sz="2000" dirty="0"/>
            </a:br>
            <a:r>
              <a:rPr lang="en-US" altLang="zh-CN" sz="2000" dirty="0" err="1"/>
              <a:t>Kmsg</a:t>
            </a:r>
            <a:r>
              <a:rPr lang="en-US" altLang="zh-CN" sz="2000" dirty="0"/>
              <a:t> </a:t>
            </a:r>
            <a:r>
              <a:rPr lang="zh-CN" altLang="en-US" sz="2000" dirty="0"/>
              <a:t>内核消息  </a:t>
            </a:r>
            <a:br>
              <a:rPr lang="zh-CN" altLang="en-US" sz="2000" dirty="0"/>
            </a:br>
            <a:r>
              <a:rPr lang="en-US" altLang="zh-CN" sz="2000" dirty="0" err="1"/>
              <a:t>Ksyms</a:t>
            </a:r>
            <a:r>
              <a:rPr lang="en-US" altLang="zh-CN" sz="2000" dirty="0"/>
              <a:t> </a:t>
            </a:r>
            <a:r>
              <a:rPr lang="zh-CN" altLang="en-US" sz="2000" dirty="0"/>
              <a:t>内核符号表  </a:t>
            </a:r>
            <a:br>
              <a:rPr lang="zh-CN" altLang="en-US" sz="2000" dirty="0"/>
            </a:br>
            <a:r>
              <a:rPr lang="en-US" altLang="zh-CN" sz="2000" dirty="0" err="1"/>
              <a:t>Loadavg</a:t>
            </a:r>
            <a:r>
              <a:rPr lang="en-US" altLang="zh-CN" sz="2000" dirty="0"/>
              <a:t> </a:t>
            </a:r>
            <a:r>
              <a:rPr lang="zh-CN" altLang="en-US" sz="2000" dirty="0"/>
              <a:t>负载均衡  </a:t>
            </a:r>
            <a:br>
              <a:rPr lang="zh-CN" altLang="en-US" sz="2000" dirty="0"/>
            </a:br>
            <a:r>
              <a:rPr lang="en-US" altLang="zh-CN" sz="2000" dirty="0"/>
              <a:t>Locks </a:t>
            </a:r>
            <a:r>
              <a:rPr lang="zh-CN" altLang="en-US" sz="2000" dirty="0"/>
              <a:t>内核锁  </a:t>
            </a:r>
            <a:br>
              <a:rPr lang="zh-CN" altLang="en-US" sz="2000" dirty="0"/>
            </a:br>
            <a:r>
              <a:rPr lang="en-US" altLang="zh-CN" sz="2000" dirty="0" err="1"/>
              <a:t>Meminfo</a:t>
            </a:r>
            <a:r>
              <a:rPr lang="en-US" altLang="zh-CN" sz="2000" dirty="0"/>
              <a:t> </a:t>
            </a:r>
            <a:r>
              <a:rPr lang="zh-CN" altLang="en-US" sz="2000" dirty="0"/>
              <a:t>内存信息  </a:t>
            </a:r>
            <a:br>
              <a:rPr lang="zh-CN" altLang="en-US" sz="2000" dirty="0"/>
            </a:br>
            <a:r>
              <a:rPr lang="en-US" altLang="zh-CN" sz="2000" dirty="0" err="1"/>
              <a:t>Misc</a:t>
            </a:r>
            <a:r>
              <a:rPr lang="en-US" altLang="zh-CN" sz="2000" dirty="0"/>
              <a:t> </a:t>
            </a:r>
            <a:r>
              <a:rPr lang="zh-CN" altLang="en-US" sz="2000" dirty="0"/>
              <a:t>杂项 </a:t>
            </a:r>
            <a:br>
              <a:rPr lang="zh-CN" altLang="en-US" sz="2000" dirty="0"/>
            </a:br>
            <a:r>
              <a:rPr lang="en-US" altLang="zh-CN" sz="2000" dirty="0"/>
              <a:t>Modules </a:t>
            </a:r>
            <a:r>
              <a:rPr lang="zh-CN" altLang="en-US" sz="2000" dirty="0"/>
              <a:t>加载模块列表  </a:t>
            </a:r>
            <a:br>
              <a:rPr lang="zh-CN" altLang="en-US" sz="2000" dirty="0"/>
            </a:br>
            <a:r>
              <a:rPr lang="en-US" altLang="zh-CN" sz="2000" dirty="0"/>
              <a:t>Mounts </a:t>
            </a:r>
            <a:r>
              <a:rPr lang="zh-CN" altLang="en-US" sz="2000" dirty="0"/>
              <a:t>加载的文件系统  </a:t>
            </a:r>
            <a:br>
              <a:rPr lang="zh-CN" altLang="en-US" sz="2000" dirty="0"/>
            </a:br>
            <a:r>
              <a:rPr lang="en-US" altLang="zh-CN" sz="2000" dirty="0"/>
              <a:t>Partitions </a:t>
            </a:r>
            <a:r>
              <a:rPr lang="zh-CN" altLang="en-US" sz="2000" dirty="0"/>
              <a:t>系统识别的分区表  </a:t>
            </a:r>
            <a:br>
              <a:rPr lang="zh-CN" altLang="en-US" sz="2000" dirty="0"/>
            </a:br>
            <a:r>
              <a:rPr lang="en-US" altLang="zh-CN" sz="2000" dirty="0" err="1"/>
              <a:t>Rtc</a:t>
            </a:r>
            <a:r>
              <a:rPr lang="en-US" altLang="zh-CN" sz="2000" dirty="0"/>
              <a:t> </a:t>
            </a:r>
            <a:r>
              <a:rPr lang="zh-CN" altLang="en-US" sz="2000" dirty="0"/>
              <a:t>实时时钟 </a:t>
            </a:r>
            <a:br>
              <a:rPr lang="zh-CN" altLang="en-US" sz="2000" dirty="0"/>
            </a:br>
            <a:r>
              <a:rPr lang="en-US" altLang="zh-CN" sz="2000" dirty="0" err="1"/>
              <a:t>Slabinfo</a:t>
            </a:r>
            <a:r>
              <a:rPr lang="en-US" altLang="zh-CN" sz="2000" dirty="0"/>
              <a:t> Slab</a:t>
            </a:r>
            <a:r>
              <a:rPr lang="zh-CN" altLang="en-US" sz="2000" dirty="0"/>
              <a:t>池信息 </a:t>
            </a:r>
            <a:br>
              <a:rPr lang="zh-CN" altLang="en-US" sz="2000" dirty="0"/>
            </a:br>
            <a:r>
              <a:rPr lang="en-US" altLang="zh-CN" sz="2000" dirty="0"/>
              <a:t>Stat </a:t>
            </a:r>
            <a:r>
              <a:rPr lang="zh-CN" altLang="en-US" sz="2000" dirty="0"/>
              <a:t>全面统计状态表 </a:t>
            </a:r>
            <a:br>
              <a:rPr lang="zh-CN" altLang="en-US" sz="2000" dirty="0"/>
            </a:br>
            <a:r>
              <a:rPr lang="en-US" altLang="zh-CN" sz="2000" dirty="0"/>
              <a:t>Swaps </a:t>
            </a:r>
            <a:r>
              <a:rPr lang="zh-CN" altLang="en-US" sz="2000" dirty="0"/>
              <a:t>对换空间的利用情况  </a:t>
            </a:r>
            <a:br>
              <a:rPr lang="zh-CN" altLang="en-US" sz="2000" dirty="0"/>
            </a:br>
            <a:r>
              <a:rPr lang="en-US" altLang="zh-CN" sz="2000" dirty="0"/>
              <a:t>Version </a:t>
            </a:r>
            <a:r>
              <a:rPr lang="zh-CN" altLang="en-US" sz="2000" dirty="0"/>
              <a:t>内核版本  </a:t>
            </a:r>
            <a:br>
              <a:rPr lang="zh-CN" altLang="en-US" sz="2000" dirty="0"/>
            </a:br>
            <a:r>
              <a:rPr lang="en-US" altLang="zh-CN" sz="2000" dirty="0"/>
              <a:t>Uptime </a:t>
            </a:r>
            <a:r>
              <a:rPr lang="zh-CN" altLang="en-US" sz="2000" dirty="0"/>
              <a:t>系统正常运行时间  </a:t>
            </a:r>
          </a:p>
        </p:txBody>
      </p:sp>
    </p:spTree>
    <p:extLst>
      <p:ext uri="{BB962C8B-B14F-4D97-AF65-F5344CB8AC3E}">
        <p14:creationId xmlns:p14="http://schemas.microsoft.com/office/powerpoint/2010/main" val="1520241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1844" y="769256"/>
            <a:ext cx="4559985" cy="969553"/>
          </a:xfrm>
        </p:spPr>
        <p:txBody>
          <a:bodyPr>
            <a:normAutofit fontScale="90000"/>
          </a:bodyPr>
          <a:lstStyle/>
          <a:p>
            <a:r>
              <a:rPr lang="en-US" altLang="zh-CN" sz="4400" b="1" dirty="0" err="1" smtClean="0"/>
              <a:t>Proc</a:t>
            </a:r>
            <a:r>
              <a:rPr lang="zh-CN" altLang="en-US" sz="4400" b="1" dirty="0" smtClean="0"/>
              <a:t>文件系统目录</a:t>
            </a:r>
            <a:endParaRPr lang="en-US" altLang="zh-CN" sz="4400" b="1" dirty="0"/>
          </a:p>
        </p:txBody>
      </p:sp>
      <p:sp>
        <p:nvSpPr>
          <p:cNvPr id="3" name="副标题 2"/>
          <p:cNvSpPr>
            <a:spLocks noGrp="1"/>
          </p:cNvSpPr>
          <p:nvPr>
            <p:ph type="subTitle" idx="1"/>
          </p:nvPr>
        </p:nvSpPr>
        <p:spPr>
          <a:xfrm>
            <a:off x="1361844" y="1738809"/>
            <a:ext cx="7491871" cy="3918857"/>
          </a:xfrm>
        </p:spPr>
        <p:txBody>
          <a:bodyPr>
            <a:normAutofit/>
          </a:bodyPr>
          <a:lstStyle/>
          <a:p>
            <a:r>
              <a:rPr lang="en-US" altLang="zh-CN" sz="3200" dirty="0" smtClean="0"/>
              <a:t>1.</a:t>
            </a:r>
            <a:r>
              <a:rPr lang="zh-CN" altLang="en-US" sz="3200" dirty="0" smtClean="0"/>
              <a:t>特定于进程的数据</a:t>
            </a:r>
            <a:endParaRPr lang="en-US" altLang="zh-CN" sz="3200" dirty="0" smtClean="0"/>
          </a:p>
          <a:p>
            <a:r>
              <a:rPr lang="en-US" altLang="zh-CN" sz="3200" dirty="0" smtClean="0"/>
              <a:t>2.</a:t>
            </a:r>
            <a:r>
              <a:rPr lang="zh-CN" altLang="en-US" sz="3200" dirty="0" smtClean="0"/>
              <a:t>一般性系统信息</a:t>
            </a:r>
            <a:endParaRPr lang="en-US" altLang="zh-CN" sz="3200" dirty="0" smtClean="0"/>
          </a:p>
          <a:p>
            <a:r>
              <a:rPr lang="en-US" altLang="zh-CN" sz="3200" dirty="0" smtClean="0"/>
              <a:t>3.</a:t>
            </a:r>
            <a:r>
              <a:rPr lang="zh-CN" altLang="en-US" sz="3200" dirty="0" smtClean="0"/>
              <a:t>网络信息</a:t>
            </a:r>
            <a:endParaRPr lang="en-US" altLang="zh-CN" sz="3200" dirty="0" smtClean="0"/>
          </a:p>
          <a:p>
            <a:r>
              <a:rPr lang="en-US" altLang="zh-CN" sz="3200" dirty="0" smtClean="0"/>
              <a:t>4.</a:t>
            </a:r>
            <a:r>
              <a:rPr lang="zh-CN" altLang="en-US" sz="3200" dirty="0" smtClean="0"/>
              <a:t>系统控制参数</a:t>
            </a:r>
            <a:r>
              <a:rPr lang="zh-CN" altLang="en-US" sz="3200" dirty="0"/>
              <a:t> </a:t>
            </a:r>
          </a:p>
        </p:txBody>
      </p:sp>
    </p:spTree>
    <p:extLst>
      <p:ext uri="{BB962C8B-B14F-4D97-AF65-F5344CB8AC3E}">
        <p14:creationId xmlns:p14="http://schemas.microsoft.com/office/powerpoint/2010/main" val="2288311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2816" y="499289"/>
            <a:ext cx="6519414" cy="969553"/>
          </a:xfrm>
        </p:spPr>
        <p:txBody>
          <a:bodyPr>
            <a:normAutofit/>
          </a:bodyPr>
          <a:lstStyle/>
          <a:p>
            <a:r>
              <a:rPr lang="zh-CN" altLang="en-US" sz="4400" b="1" dirty="0" smtClean="0"/>
              <a:t>如果没有</a:t>
            </a:r>
            <a:r>
              <a:rPr lang="en-US" altLang="zh-CN" sz="4400" b="1" dirty="0" err="1" smtClean="0"/>
              <a:t>proc</a:t>
            </a:r>
            <a:r>
              <a:rPr lang="zh-CN" altLang="en-US" sz="4400" b="1" dirty="0" smtClean="0"/>
              <a:t>文件系统</a:t>
            </a:r>
            <a:endParaRPr lang="en-US" altLang="zh-CN" sz="4400" b="1" dirty="0"/>
          </a:p>
        </p:txBody>
      </p:sp>
      <p:sp>
        <p:nvSpPr>
          <p:cNvPr id="3" name="副标题 2"/>
          <p:cNvSpPr>
            <a:spLocks noGrp="1"/>
          </p:cNvSpPr>
          <p:nvPr>
            <p:ph type="subTitle" idx="1"/>
          </p:nvPr>
        </p:nvSpPr>
        <p:spPr>
          <a:xfrm>
            <a:off x="1332816" y="1100180"/>
            <a:ext cx="7491871" cy="5907315"/>
          </a:xfrm>
        </p:spPr>
        <p:txBody>
          <a:bodyPr>
            <a:normAutofit/>
          </a:bodyPr>
          <a:lstStyle/>
          <a:p>
            <a:r>
              <a:rPr lang="zh-CN" altLang="en-US" sz="2000" dirty="0"/>
              <a:t>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73" y="2772228"/>
            <a:ext cx="4095537" cy="3276429"/>
          </a:xfrm>
          <a:prstGeom prst="rect">
            <a:avLst/>
          </a:prstGeom>
        </p:spPr>
      </p:pic>
      <p:sp>
        <p:nvSpPr>
          <p:cNvPr id="7" name="圆角矩形 6"/>
          <p:cNvSpPr/>
          <p:nvPr/>
        </p:nvSpPr>
        <p:spPr>
          <a:xfrm>
            <a:off x="1367977" y="2413000"/>
            <a:ext cx="2368327"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744669" y="2771677"/>
            <a:ext cx="3683684" cy="400110"/>
          </a:xfrm>
          <a:prstGeom prst="rect">
            <a:avLst/>
          </a:prstGeom>
          <a:noFill/>
        </p:spPr>
        <p:txBody>
          <a:bodyPr wrap="square" rtlCol="0">
            <a:spAutoFit/>
          </a:bodyPr>
          <a:lstStyle/>
          <a:p>
            <a:r>
              <a:rPr lang="zh-CN" altLang="en-US" sz="2000" b="1" dirty="0" smtClean="0">
                <a:solidFill>
                  <a:srgbClr val="FF0000"/>
                </a:solidFill>
              </a:rPr>
              <a:t>管理员</a:t>
            </a:r>
            <a:endParaRPr lang="zh-CN" altLang="en-US" sz="2000" b="1" dirty="0">
              <a:solidFill>
                <a:srgbClr val="FF0000"/>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3120886"/>
            <a:ext cx="2463801" cy="3256501"/>
          </a:xfrm>
          <a:prstGeom prst="rect">
            <a:avLst/>
          </a:prstGeom>
        </p:spPr>
      </p:pic>
      <p:sp>
        <p:nvSpPr>
          <p:cNvPr id="10" name="文本框 9"/>
          <p:cNvSpPr txBox="1"/>
          <p:nvPr/>
        </p:nvSpPr>
        <p:spPr>
          <a:xfrm>
            <a:off x="6735189" y="2710122"/>
            <a:ext cx="1794330" cy="461665"/>
          </a:xfrm>
          <a:prstGeom prst="rect">
            <a:avLst/>
          </a:prstGeom>
          <a:noFill/>
        </p:spPr>
        <p:txBody>
          <a:bodyPr wrap="square" rtlCol="0">
            <a:spAutoFit/>
          </a:bodyPr>
          <a:lstStyle/>
          <a:p>
            <a:r>
              <a:rPr lang="en-US" altLang="zh-CN" sz="2400" b="1" dirty="0" smtClean="0">
                <a:solidFill>
                  <a:srgbClr val="0070C0"/>
                </a:solidFill>
              </a:rPr>
              <a:t>SB</a:t>
            </a:r>
            <a:r>
              <a:rPr lang="zh-CN" altLang="en-US" sz="2400" b="1" dirty="0" smtClean="0">
                <a:solidFill>
                  <a:srgbClr val="0070C0"/>
                </a:solidFill>
              </a:rPr>
              <a:t>操作系统</a:t>
            </a:r>
            <a:endParaRPr lang="zh-CN" altLang="en-US" sz="2400" b="1" dirty="0">
              <a:solidFill>
                <a:srgbClr val="0070C0"/>
              </a:solidFill>
            </a:endParaRPr>
          </a:p>
        </p:txBody>
      </p:sp>
    </p:spTree>
    <p:extLst>
      <p:ext uri="{BB962C8B-B14F-4D97-AF65-F5344CB8AC3E}">
        <p14:creationId xmlns:p14="http://schemas.microsoft.com/office/powerpoint/2010/main" val="2940864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1838</TotalTime>
  <Words>470</Words>
  <Application>Microsoft Office PowerPoint</Application>
  <PresentationFormat>全屏显示(4:3)</PresentationFormat>
  <Paragraphs>81</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Adobe Gothic Std B</vt:lpstr>
      <vt:lpstr>黑体</vt:lpstr>
      <vt:lpstr>宋体</vt:lpstr>
      <vt:lpstr>幼圆</vt:lpstr>
      <vt:lpstr>Arial</vt:lpstr>
      <vt:lpstr>Calibri</vt:lpstr>
      <vt:lpstr>Century Gothic</vt:lpstr>
      <vt:lpstr>Wingdings 3</vt:lpstr>
      <vt:lpstr>丝状</vt:lpstr>
      <vt:lpstr>无持久存储的文件系统简介</vt:lpstr>
      <vt:lpstr>虚拟文件系统</vt:lpstr>
      <vt:lpstr>一切皆是文件 </vt:lpstr>
      <vt:lpstr>跨文件系统</vt:lpstr>
      <vt:lpstr>  简单说：虚拟文件系统是一种封装 </vt:lpstr>
      <vt:lpstr>Proc 文件系统</vt:lpstr>
      <vt:lpstr>Proc文件系统目录</vt:lpstr>
      <vt:lpstr>Proc文件系统目录</vt:lpstr>
      <vt:lpstr>如果没有proc文件系统</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马翔</dc:creator>
  <cp:lastModifiedBy>Administrator</cp:lastModifiedBy>
  <cp:revision>180</cp:revision>
  <dcterms:created xsi:type="dcterms:W3CDTF">2013-09-20T04:14:08Z</dcterms:created>
  <dcterms:modified xsi:type="dcterms:W3CDTF">2013-11-21T06:35:04Z</dcterms:modified>
</cp:coreProperties>
</file>