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62120" y="914400"/>
            <a:ext cx="5104800" cy="608760"/>
          </a:xfrm>
          <a:prstGeom prst="roundRect">
            <a:avLst>
              <a:gd fmla="val 50000" name="adj"/>
            </a:avLst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0" y="0"/>
            <a:ext cx="326160" cy="6857280"/>
          </a:xfrm>
          <a:prstGeom prst="rect">
            <a:avLst/>
          </a:prstGeom>
          <a:gradFill>
            <a:gsLst>
              <a:gs pos="0">
                <a:srgbClr val="333399"/>
              </a:gs>
              <a:gs pos="100000">
                <a:srgbClr val="c6d6e2"/>
              </a:gs>
            </a:gsLst>
            <a:lin ang="0"/>
          </a:gradFill>
        </p:spPr>
      </p:sp>
      <p:pic>
        <p:nvPicPr>
          <p:cNvPr descr="" id="2" name="Lin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9640" y="981000"/>
            <a:ext cx="8568720" cy="278640"/>
          </a:xfrm>
          <a:prstGeom prst="rect">
            <a:avLst/>
          </a:prstGeom>
        </p:spPr>
      </p:pic>
      <p:sp>
        <p:nvSpPr>
          <p:cNvPr id="3" name="CustomShape 3"/>
          <p:cNvSpPr/>
          <p:nvPr/>
        </p:nvSpPr>
        <p:spPr>
          <a:xfrm>
            <a:off x="663840" y="1117440"/>
            <a:ext cx="1080" cy="720"/>
          </a:xfrm>
          <a:prstGeom prst="rect">
            <a:avLst/>
          </a:prstGeom>
        </p:spPr>
      </p:sp>
      <p:pic>
        <p:nvPicPr>
          <p:cNvPr descr="" id="4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050920" y="1054080"/>
            <a:ext cx="5396760" cy="5471280"/>
          </a:xfrm>
          <a:prstGeom prst="rect">
            <a:avLst/>
          </a:prstGeom>
        </p:spPr>
      </p:pic>
      <p:pic>
        <p:nvPicPr>
          <p:cNvPr descr="" id="5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229440" y="6121440"/>
            <a:ext cx="2663280" cy="608760"/>
          </a:xfrm>
          <a:prstGeom prst="rect">
            <a:avLst/>
          </a:prstGeom>
        </p:spPr>
      </p:pic>
      <p:pic>
        <p:nvPicPr>
          <p:cNvPr descr="" id="6" name="Line 5"/>
          <p:cNvPicPr/>
          <p:nvPr/>
        </p:nvPicPr>
        <p:blipFill>
          <a:blip r:embed="rId5"/>
          <a:stretch>
            <a:fillRect/>
          </a:stretch>
        </p:blipFill>
        <p:spPr>
          <a:xfrm>
            <a:off x="34920" y="2349360"/>
            <a:ext cx="9073440" cy="278640"/>
          </a:xfrm>
          <a:prstGeom prst="rect">
            <a:avLst/>
          </a:prstGeom>
        </p:spPr>
      </p:pic>
      <p:sp>
        <p:nvSpPr>
          <p:cNvPr id="7" name="CustomShape 4"/>
          <p:cNvSpPr/>
          <p:nvPr/>
        </p:nvSpPr>
        <p:spPr>
          <a:xfrm>
            <a:off x="166680" y="2486160"/>
            <a:ext cx="1080" cy="720"/>
          </a:xfrm>
          <a:prstGeom prst="rect">
            <a:avLst/>
          </a:prstGeom>
        </p:spPr>
      </p:sp>
      <p:sp>
        <p:nvSpPr>
          <p:cNvPr id="8" name="CustomShape 5"/>
          <p:cNvSpPr/>
          <p:nvPr/>
        </p:nvSpPr>
        <p:spPr>
          <a:xfrm>
            <a:off x="1739880" y="2708280"/>
            <a:ext cx="6552360" cy="297108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9" name="CustomShape 6"/>
          <p:cNvSpPr/>
          <p:nvPr/>
        </p:nvSpPr>
        <p:spPr>
          <a:xfrm>
            <a:off x="760320" y="2209680"/>
            <a:ext cx="7771680" cy="859680"/>
          </a:xfrm>
          <a:prstGeom prst="rect">
            <a:avLst/>
          </a:prstGeom>
        </p:spPr>
      </p:sp>
      <p:pic>
        <p:nvPicPr>
          <p:cNvPr descr="" id="10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3708360" y="5518080"/>
            <a:ext cx="4750560" cy="1086840"/>
          </a:xfrm>
          <a:prstGeom prst="rect">
            <a:avLst/>
          </a:prstGeom>
        </p:spPr>
      </p:pic>
      <p:sp>
        <p:nvSpPr>
          <p:cNvPr id="11" name="PlaceHolder 7"/>
          <p:cNvSpPr>
            <a:spLocks noGrp="1"/>
          </p:cNvSpPr>
          <p:nvPr>
            <p:ph type="title"/>
          </p:nvPr>
        </p:nvSpPr>
        <p:spPr>
          <a:xfrm>
            <a:off x="755640" y="262080"/>
            <a:ext cx="8136720" cy="6490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单击鼠标编辑标题文的格式</a:t>
            </a:r>
            <a:endParaRPr/>
          </a:p>
        </p:txBody>
      </p:sp>
      <p:sp>
        <p:nvSpPr>
          <p:cNvPr id="12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单击鼠标编辑大纲正文格式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第二个大纲级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第三个大纲级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第四个大纲级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第五个大纲级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第六个大纲级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第七个大纲级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762120" y="914400"/>
            <a:ext cx="5104800" cy="608760"/>
          </a:xfrm>
          <a:prstGeom prst="roundRect">
            <a:avLst>
              <a:gd fmla="val 50000" name="adj"/>
            </a:avLst>
          </a:prstGeom>
          <a:solidFill>
            <a:srgbClr val="ffffff"/>
          </a:solidFill>
        </p:spPr>
      </p:sp>
      <p:sp>
        <p:nvSpPr>
          <p:cNvPr id="46" name="CustomShape 2"/>
          <p:cNvSpPr/>
          <p:nvPr/>
        </p:nvSpPr>
        <p:spPr>
          <a:xfrm>
            <a:off x="0" y="0"/>
            <a:ext cx="326160" cy="6857280"/>
          </a:xfrm>
          <a:prstGeom prst="rect">
            <a:avLst/>
          </a:prstGeom>
          <a:gradFill>
            <a:gsLst>
              <a:gs pos="0">
                <a:srgbClr val="333399"/>
              </a:gs>
              <a:gs pos="100000">
                <a:srgbClr val="c6d6e2"/>
              </a:gs>
            </a:gsLst>
            <a:lin ang="0"/>
          </a:gradFill>
        </p:spPr>
      </p:sp>
      <p:pic>
        <p:nvPicPr>
          <p:cNvPr descr="" id="47" name="Lin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9640" y="981000"/>
            <a:ext cx="8568720" cy="278640"/>
          </a:xfrm>
          <a:prstGeom prst="rect">
            <a:avLst/>
          </a:prstGeom>
        </p:spPr>
      </p:pic>
      <p:sp>
        <p:nvSpPr>
          <p:cNvPr id="48" name="CustomShape 3"/>
          <p:cNvSpPr/>
          <p:nvPr/>
        </p:nvSpPr>
        <p:spPr>
          <a:xfrm>
            <a:off x="663840" y="1117440"/>
            <a:ext cx="1080" cy="720"/>
          </a:xfrm>
          <a:prstGeom prst="rect">
            <a:avLst/>
          </a:prstGeom>
        </p:spPr>
      </p:sp>
      <p:pic>
        <p:nvPicPr>
          <p:cNvPr descr="" id="49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050920" y="1054080"/>
            <a:ext cx="5396760" cy="5471280"/>
          </a:xfrm>
          <a:prstGeom prst="rect">
            <a:avLst/>
          </a:prstGeom>
        </p:spPr>
      </p:pic>
      <p:pic>
        <p:nvPicPr>
          <p:cNvPr descr="" id="50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229440" y="6121440"/>
            <a:ext cx="2663280" cy="608760"/>
          </a:xfrm>
          <a:prstGeom prst="rect">
            <a:avLst/>
          </a:prstGeom>
        </p:spPr>
      </p:pic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单击鼠标编辑标题文的格式</a:t>
            </a:r>
            <a:endParaRPr/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单击鼠标编辑大纲正文格式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第二个大纲级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第三个大纲级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第四个大纲级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第五个大纲级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第六个大纲级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第七个大纲级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linuxcertif.com/man/9/proc_dir_entry/en/" TargetMode="External"/><Relationship Id="rId2" Type="http://schemas.openxmlformats.org/officeDocument/2006/relationships/hyperlink" Target="http://www.cnblogs.com/lfsblack/archive/2012/09/15/2686557.html" TargetMode="External"/><Relationship Id="rId3" Type="http://schemas.openxmlformats.org/officeDocument/2006/relationships/hyperlink" Target="http://blog.csdn.net/iczyh/article/details/3206249" TargetMode="External"/><Relationship Id="rId4" Type="http://schemas.openxmlformats.org/officeDocument/2006/relationships/hyperlink" Target="http://blog.csdn.net/daniel_ice/article/details/8842964" TargetMode="External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39640" y="1413000"/>
            <a:ext cx="8063640" cy="8946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latin typeface="Times New Roman"/>
                <a:ea typeface="楷体_GB2312"/>
              </a:rPr>
              <a:t>管理数据項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7200000" y="5040000"/>
            <a:ext cx="2423160" cy="43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800080"/>
                </a:solidFill>
                <a:latin typeface="Times New Roman"/>
                <a:ea typeface="楷体_GB2312"/>
              </a:rPr>
              <a:t>赵勇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55640" y="262080"/>
            <a:ext cx="8136720" cy="6487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/>
              <a:t>数据項的创建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900000" y="1341360"/>
            <a:ext cx="7855920" cy="4895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楷体_GB2312"/>
              </a:rPr>
              <a:t>     </a:t>
            </a:r>
            <a:r>
              <a:rPr lang="en-US" sz="2400">
                <a:latin typeface="Times New Roman"/>
                <a:ea typeface="楷体_GB2312"/>
              </a:rPr>
              <a:t>新数据項分两步添加到</a:t>
            </a:r>
            <a:r>
              <a:rPr lang="en-US" sz="2400">
                <a:latin typeface="Times New Roman"/>
                <a:ea typeface="楷体_GB2312"/>
              </a:rPr>
              <a:t>proc</a:t>
            </a:r>
            <a:r>
              <a:rPr lang="en-US" sz="2400">
                <a:latin typeface="Times New Roman"/>
                <a:ea typeface="楷体_GB2312"/>
              </a:rPr>
              <a:t>文件系统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>
                <a:latin typeface="Times New Roman"/>
                <a:ea typeface="楷体_GB2312"/>
              </a:rPr>
              <a:t>创建</a:t>
            </a:r>
            <a:r>
              <a:rPr lang="en-US" sz="2400">
                <a:latin typeface="Times New Roman"/>
                <a:ea typeface="楷体_GB2312"/>
              </a:rPr>
              <a:t>proc_dir_entry</a:t>
            </a:r>
            <a:r>
              <a:rPr lang="en-US" sz="2400">
                <a:latin typeface="Times New Roman"/>
                <a:ea typeface="楷体_GB2312"/>
              </a:rPr>
              <a:t>的一个新实例，填充描述该数据項的所有需要信息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>
                <a:latin typeface="Times New Roman"/>
                <a:ea typeface="楷体_GB2312"/>
              </a:rPr>
              <a:t>将该实例注册到</a:t>
            </a:r>
            <a:r>
              <a:rPr lang="en-US" sz="2400">
                <a:latin typeface="Times New Roman"/>
                <a:ea typeface="楷体_GB2312"/>
              </a:rPr>
              <a:t>proc</a:t>
            </a:r>
            <a:r>
              <a:rPr lang="en-US" sz="2400">
                <a:latin typeface="Times New Roman"/>
                <a:ea typeface="楷体_GB2312"/>
              </a:rPr>
              <a:t>的数据结构，使得外部将看到该数据項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Times New Roman"/>
                <a:ea typeface="楷体_GB2312"/>
              </a:rPr>
              <a:t>    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Times New Roman"/>
                <a:ea typeface="楷体_GB2312"/>
              </a:rPr>
              <a:t>     </a:t>
            </a:r>
            <a:r>
              <a:rPr lang="en-US" sz="2400">
                <a:latin typeface="Times New Roman"/>
                <a:ea typeface="楷体_GB2312"/>
              </a:rPr>
              <a:t>内核提供的函数合并了这两个操作，使得可以快捷地创建新的</a:t>
            </a:r>
            <a:r>
              <a:rPr lang="en-US" sz="2400">
                <a:latin typeface="Times New Roman"/>
                <a:ea typeface="楷体_GB2312"/>
              </a:rPr>
              <a:t>proc</a:t>
            </a:r>
            <a:r>
              <a:rPr lang="en-US" sz="2400">
                <a:latin typeface="Times New Roman"/>
                <a:ea typeface="楷体_GB2312"/>
              </a:rPr>
              <a:t>数据項。根据对 </a:t>
            </a:r>
            <a:r>
              <a:rPr lang="en-US" sz="2400">
                <a:latin typeface="Times New Roman"/>
                <a:ea typeface="楷体_GB2312"/>
              </a:rPr>
              <a:t>proc </a:t>
            </a:r>
            <a:r>
              <a:rPr lang="en-US" sz="2400">
                <a:latin typeface="Times New Roman"/>
                <a:ea typeface="楷体_GB2312"/>
              </a:rPr>
              <a:t>文件的不同使用，内核提供了多种包装函数来创建一个</a:t>
            </a:r>
            <a:r>
              <a:rPr lang="en-US" sz="2400">
                <a:latin typeface="Times New Roman"/>
                <a:ea typeface="楷体_GB2312"/>
              </a:rPr>
              <a:t>proc </a:t>
            </a:r>
            <a:r>
              <a:rPr lang="en-US" sz="2400">
                <a:latin typeface="Times New Roman"/>
                <a:ea typeface="楷体_GB2312"/>
              </a:rPr>
              <a:t>文件。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55640" y="262080"/>
            <a:ext cx="8136720" cy="6487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/>
              <a:t>方法一  </a:t>
            </a:r>
            <a:r>
              <a:rPr lang="en-US" sz="2400">
                <a:latin typeface="Times New Roman"/>
                <a:ea typeface="楷体_GB2312"/>
              </a:rPr>
              <a:t>*create_proc_entry()  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900000" y="1341360"/>
            <a:ext cx="7855920" cy="4895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楷体_GB2312"/>
              </a:rPr>
              <a:t>这是最直接，包装最少的创建方法：</a:t>
            </a:r>
            <a:r>
              <a:rPr lang="en-US" sz="2000">
                <a:latin typeface="Times New Roman"/>
                <a:ea typeface="楷体_GB2312"/>
              </a:rPr>
              <a:t>Generic.c(fs\proc)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楷体_GB2312"/>
              </a:rPr>
              <a:t>struct  proc_dir_entry  *create_proc_entry(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>
                <a:latin typeface="Times New Roman"/>
                <a:ea typeface="楷体_GB2312"/>
              </a:rPr>
              <a:t>const char *name, 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>
                <a:latin typeface="Times New Roman"/>
                <a:ea typeface="楷体_GB2312"/>
              </a:rPr>
              <a:t>mode_t mode,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>
                <a:latin typeface="Times New Roman"/>
                <a:ea typeface="楷体_GB2312"/>
              </a:rPr>
              <a:t>struct  proc_dir_entry *parent)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000">
                <a:latin typeface="Times New Roman"/>
                <a:ea typeface="楷体_GB2312"/>
              </a:rPr>
              <a:t>参数</a:t>
            </a:r>
            <a:r>
              <a:rPr lang="en-US" sz="2000">
                <a:latin typeface="Times New Roman"/>
                <a:ea typeface="楷体_GB2312"/>
              </a:rPr>
              <a:t>name</a:t>
            </a:r>
            <a:r>
              <a:rPr lang="en-US" sz="2000">
                <a:latin typeface="Times New Roman"/>
                <a:ea typeface="楷体_GB2312"/>
              </a:rPr>
              <a:t>是要创建的</a:t>
            </a:r>
            <a:r>
              <a:rPr lang="en-US" sz="2000">
                <a:latin typeface="Times New Roman"/>
                <a:ea typeface="楷体_GB2312"/>
              </a:rPr>
              <a:t>proc</a:t>
            </a:r>
            <a:r>
              <a:rPr lang="en-US" sz="2000">
                <a:latin typeface="Times New Roman"/>
                <a:ea typeface="楷体_GB2312"/>
              </a:rPr>
              <a:t>文件名。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000">
                <a:latin typeface="Times New Roman"/>
                <a:ea typeface="楷体_GB2312"/>
              </a:rPr>
              <a:t>mode </a:t>
            </a:r>
            <a:r>
              <a:rPr lang="en-US" sz="2000">
                <a:latin typeface="Times New Roman"/>
                <a:ea typeface="楷体_GB2312"/>
              </a:rPr>
              <a:t>是该文件权限值，例如 </a:t>
            </a:r>
            <a:r>
              <a:rPr lang="en-US" sz="2000">
                <a:latin typeface="Times New Roman"/>
                <a:ea typeface="楷体_GB2312"/>
              </a:rPr>
              <a:t>S_IRUGO</a:t>
            </a:r>
            <a:r>
              <a:rPr lang="en-US" sz="2000">
                <a:latin typeface="Times New Roman"/>
                <a:ea typeface="楷体_GB2312"/>
              </a:rPr>
              <a:t>，可传入</a:t>
            </a:r>
            <a:r>
              <a:rPr lang="en-US" sz="2000">
                <a:latin typeface="Times New Roman"/>
                <a:ea typeface="楷体_GB2312"/>
              </a:rPr>
              <a:t>0</a:t>
            </a:r>
            <a:r>
              <a:rPr lang="en-US" sz="2000">
                <a:latin typeface="Times New Roman"/>
                <a:ea typeface="楷体_GB2312"/>
              </a:rPr>
              <a:t>表示采用系统默认值。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000">
                <a:latin typeface="Times New Roman"/>
                <a:ea typeface="楷体_GB2312"/>
              </a:rPr>
              <a:t>parent </a:t>
            </a:r>
            <a:r>
              <a:rPr lang="en-US" sz="2000">
                <a:latin typeface="Times New Roman"/>
                <a:ea typeface="楷体_GB2312"/>
              </a:rPr>
              <a:t>指定该文件的上层</a:t>
            </a:r>
            <a:r>
              <a:rPr lang="en-US" sz="2000">
                <a:latin typeface="Times New Roman"/>
                <a:ea typeface="楷体_GB2312"/>
              </a:rPr>
              <a:t>proc </a:t>
            </a:r>
            <a:r>
              <a:rPr lang="en-US" sz="2000">
                <a:latin typeface="Times New Roman"/>
                <a:ea typeface="楷体_GB2312"/>
              </a:rPr>
              <a:t>目录项，如果为 </a:t>
            </a:r>
            <a:r>
              <a:rPr lang="en-US" sz="2000">
                <a:latin typeface="Times New Roman"/>
                <a:ea typeface="楷体_GB2312"/>
              </a:rPr>
              <a:t>NULL</a:t>
            </a:r>
            <a:r>
              <a:rPr lang="en-US" sz="2000">
                <a:latin typeface="Times New Roman"/>
                <a:ea typeface="楷体_GB2312"/>
              </a:rPr>
              <a:t>，表示创建在 </a:t>
            </a:r>
            <a:r>
              <a:rPr lang="en-US" sz="2000">
                <a:latin typeface="Times New Roman"/>
                <a:ea typeface="楷体_GB2312"/>
              </a:rPr>
              <a:t>/proc </a:t>
            </a:r>
            <a:r>
              <a:rPr lang="en-US" sz="2000">
                <a:latin typeface="Times New Roman"/>
                <a:ea typeface="楷体_GB2312"/>
              </a:rPr>
              <a:t>根目录下。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000">
                <a:latin typeface="Times New Roman"/>
                <a:ea typeface="楷体_GB2312"/>
              </a:rPr>
              <a:t>create_proc_entry() </a:t>
            </a:r>
            <a:r>
              <a:rPr lang="en-US" sz="2000">
                <a:latin typeface="Times New Roman"/>
                <a:ea typeface="楷体_GB2312"/>
              </a:rPr>
              <a:t>完成的任务主要包括：检测 </a:t>
            </a:r>
            <a:r>
              <a:rPr lang="en-US" sz="2000">
                <a:latin typeface="Times New Roman"/>
                <a:ea typeface="楷体_GB2312"/>
              </a:rPr>
              <a:t>mode </a:t>
            </a:r>
            <a:r>
              <a:rPr lang="en-US" sz="2000">
                <a:latin typeface="Times New Roman"/>
                <a:ea typeface="楷体_GB2312"/>
              </a:rPr>
              <a:t>值，分配 </a:t>
            </a:r>
            <a:r>
              <a:rPr lang="en-US" sz="2000">
                <a:latin typeface="Times New Roman"/>
                <a:ea typeface="楷体_GB2312"/>
              </a:rPr>
              <a:t>proc_dir_entry </a:t>
            </a:r>
            <a:r>
              <a:rPr lang="en-US" sz="2000">
                <a:latin typeface="Times New Roman"/>
                <a:ea typeface="楷体_GB2312"/>
              </a:rPr>
              <a:t>结构，注册 </a:t>
            </a:r>
            <a:r>
              <a:rPr lang="en-US" sz="2000">
                <a:latin typeface="Times New Roman"/>
                <a:ea typeface="楷体_GB2312"/>
              </a:rPr>
              <a:t>proc_dir_entry</a:t>
            </a:r>
            <a:r>
              <a:rPr lang="en-US" sz="2000">
                <a:latin typeface="Times New Roman"/>
                <a:ea typeface="楷体_GB2312"/>
              </a:rPr>
              <a:t>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55640" y="262080"/>
            <a:ext cx="8136720" cy="6487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/>
              <a:t>__proc_create()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900000" y="1341360"/>
            <a:ext cx="7855920" cy="4895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55640" y="262080"/>
            <a:ext cx="8136720" cy="6487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2400"/>
              <a:t>proc_register()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900000" y="1341360"/>
            <a:ext cx="7855920" cy="5873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latin typeface="Times New Roman"/>
                <a:ea typeface="楷体_GB2312"/>
              </a:rPr>
              <a:t>在创建完数据項之后</a:t>
            </a:r>
            <a:r>
              <a:rPr lang="en-US" sz="2400">
                <a:latin typeface="Times New Roman"/>
                <a:ea typeface="楷体_GB2312"/>
              </a:rPr>
              <a:t>,pro_register</a:t>
            </a:r>
            <a:r>
              <a:rPr lang="en-US" sz="2400">
                <a:latin typeface="Times New Roman"/>
                <a:ea typeface="楷体_GB2312"/>
              </a:rPr>
              <a:t>将其注册到</a:t>
            </a:r>
            <a:r>
              <a:rPr lang="en-US" sz="2400">
                <a:latin typeface="Times New Roman"/>
                <a:ea typeface="楷体_GB2312"/>
              </a:rPr>
              <a:t>pro</a:t>
            </a:r>
            <a:r>
              <a:rPr lang="en-US" sz="2400">
                <a:latin typeface="Times New Roman"/>
                <a:ea typeface="楷体_GB2312"/>
              </a:rPr>
              <a:t>文件系统，分三步：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>
                <a:latin typeface="Times New Roman"/>
                <a:ea typeface="楷体_GB2312"/>
              </a:rPr>
              <a:t>生成唯一的</a:t>
            </a:r>
            <a:r>
              <a:rPr lang="en-US" sz="2400">
                <a:latin typeface="Times New Roman"/>
                <a:ea typeface="楷体_GB2312"/>
              </a:rPr>
              <a:t>proc</a:t>
            </a:r>
            <a:r>
              <a:rPr lang="en-US" sz="2400">
                <a:latin typeface="Times New Roman"/>
                <a:ea typeface="楷体_GB2312"/>
              </a:rPr>
              <a:t>内部编号，向数据項赋予身份。</a:t>
            </a:r>
            <a:r>
              <a:rPr lang="en-US" sz="2400">
                <a:latin typeface="Times New Roman"/>
                <a:ea typeface="楷体_GB2312"/>
              </a:rPr>
              <a:t>get_inode_number</a:t>
            </a:r>
            <a:r>
              <a:rPr lang="en-US" sz="2400">
                <a:latin typeface="Times New Roman"/>
                <a:ea typeface="楷体_GB2312"/>
              </a:rPr>
              <a:t>返回一个未使用的编号，用于为动态生成的数据項。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>
                <a:latin typeface="Times New Roman"/>
                <a:ea typeface="楷体_GB2312"/>
              </a:rPr>
              <a:t>如果此前</a:t>
            </a:r>
            <a:r>
              <a:rPr lang="en-US" sz="2400">
                <a:latin typeface="Times New Roman"/>
                <a:ea typeface="楷体_GB2312"/>
              </a:rPr>
              <a:t>proc_dir_entry</a:t>
            </a:r>
            <a:r>
              <a:rPr lang="en-US" sz="2400">
                <a:latin typeface="Times New Roman"/>
                <a:ea typeface="楷体_GB2312"/>
              </a:rPr>
              <a:t>的成员</a:t>
            </a:r>
            <a:r>
              <a:rPr lang="en-US" sz="2400">
                <a:latin typeface="Times New Roman"/>
                <a:ea typeface="楷体_GB2312"/>
              </a:rPr>
              <a:t>proc_ipos</a:t>
            </a:r>
            <a:r>
              <a:rPr lang="en-US" sz="2400">
                <a:latin typeface="Times New Roman"/>
                <a:ea typeface="楷体_GB2312"/>
              </a:rPr>
              <a:t>或</a:t>
            </a:r>
            <a:r>
              <a:rPr lang="en-US" sz="2400">
                <a:latin typeface="Times New Roman"/>
                <a:ea typeface="楷体_GB2312"/>
              </a:rPr>
              <a:t>proc_fops</a:t>
            </a:r>
            <a:r>
              <a:rPr lang="en-US" sz="2400">
                <a:latin typeface="Times New Roman"/>
                <a:ea typeface="楷体_GB2312"/>
              </a:rPr>
              <a:t>为</a:t>
            </a:r>
            <a:r>
              <a:rPr lang="en-US" sz="2400">
                <a:latin typeface="Times New Roman"/>
                <a:ea typeface="楷体_GB2312"/>
              </a:rPr>
              <a:t>null</a:t>
            </a:r>
            <a:r>
              <a:rPr lang="en-US" sz="2400">
                <a:latin typeface="Times New Roman"/>
                <a:ea typeface="楷体_GB2312"/>
              </a:rPr>
              <a:t>指针，那么需要根据文件，适当设置指向</a:t>
            </a:r>
            <a:r>
              <a:rPr lang="en-US" sz="2400">
                <a:latin typeface="Times New Roman"/>
                <a:ea typeface="楷体_GB2312"/>
              </a:rPr>
              <a:t>file_operations</a:t>
            </a:r>
            <a:r>
              <a:rPr lang="en-US" sz="2400">
                <a:latin typeface="Times New Roman"/>
                <a:ea typeface="楷体_GB2312"/>
              </a:rPr>
              <a:t>和</a:t>
            </a:r>
            <a:r>
              <a:rPr lang="en-US" sz="2400">
                <a:latin typeface="Times New Roman"/>
                <a:ea typeface="楷体_GB2312"/>
              </a:rPr>
              <a:t>inode_operations</a:t>
            </a:r>
            <a:r>
              <a:rPr lang="en-US" sz="2400">
                <a:latin typeface="Times New Roman"/>
                <a:ea typeface="楷体_GB2312"/>
              </a:rPr>
              <a:t>结构实例指针。否则，使用原值。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>
                <a:latin typeface="Times New Roman"/>
                <a:ea typeface="楷体_GB2312"/>
              </a:rPr>
              <a:t>必须适当地设置</a:t>
            </a:r>
            <a:r>
              <a:rPr lang="en-US" sz="2400">
                <a:latin typeface="Times New Roman"/>
                <a:ea typeface="楷体_GB2312"/>
              </a:rPr>
              <a:t>proc_dir_entry</a:t>
            </a:r>
            <a:r>
              <a:rPr lang="en-US" sz="2400">
                <a:latin typeface="Times New Roman"/>
                <a:ea typeface="楷体_GB2312"/>
              </a:rPr>
              <a:t>实例的</a:t>
            </a:r>
            <a:r>
              <a:rPr lang="en-US" sz="2400">
                <a:latin typeface="Times New Roman"/>
                <a:ea typeface="楷体_GB2312"/>
              </a:rPr>
              <a:t>next</a:t>
            </a:r>
            <a:r>
              <a:rPr lang="en-US" sz="2400">
                <a:latin typeface="Times New Roman"/>
                <a:ea typeface="楷体_GB2312"/>
              </a:rPr>
              <a:t>和</a:t>
            </a:r>
            <a:r>
              <a:rPr lang="en-US" sz="2400">
                <a:latin typeface="Times New Roman"/>
                <a:ea typeface="楷体_GB2312"/>
              </a:rPr>
              <a:t>parent</a:t>
            </a:r>
            <a:r>
              <a:rPr lang="en-US" sz="2400">
                <a:latin typeface="Times New Roman"/>
                <a:ea typeface="楷体_GB2312"/>
              </a:rPr>
              <a:t>成员，将新数据項集成到</a:t>
            </a:r>
            <a:r>
              <a:rPr lang="en-US" sz="2400">
                <a:latin typeface="Times New Roman"/>
                <a:ea typeface="楷体_GB2312"/>
              </a:rPr>
              <a:t>proc</a:t>
            </a:r>
            <a:r>
              <a:rPr lang="en-US" sz="2400">
                <a:latin typeface="Times New Roman"/>
                <a:ea typeface="楷体_GB2312"/>
              </a:rPr>
              <a:t>文件系统的层次结构中。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55640" y="262080"/>
            <a:ext cx="8136720" cy="6487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/>
              <a:t>方法二  </a:t>
            </a:r>
            <a:r>
              <a:rPr lang="en-US" sz="2400">
                <a:latin typeface="Times New Roman"/>
                <a:ea typeface="楷体_GB2312"/>
              </a:rPr>
              <a:t>create_proc_read_entry()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900000" y="1341360"/>
            <a:ext cx="7855920" cy="4895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楷体_GB2312"/>
              </a:rPr>
              <a:t>static  inline  struct  proc_dir_entry  *create_proc_read_entry(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楷体_GB2312"/>
              </a:rPr>
              <a:t>const char  *name, mode_t mode, struct proc_dir_entry *base,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楷体_GB2312"/>
              </a:rPr>
              <a:t>read_proc_t *read_proc, void * data){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楷体_GB2312"/>
              </a:rPr>
              <a:t>       </a:t>
            </a:r>
            <a:r>
              <a:rPr lang="en-US" sz="2000">
                <a:latin typeface="Times New Roman"/>
                <a:ea typeface="楷体_GB2312"/>
              </a:rPr>
              <a:t>struct proc_dir_entry *res=create_proc_entry(name,mode,base);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楷体_GB2312"/>
              </a:rPr>
              <a:t>       </a:t>
            </a:r>
            <a:r>
              <a:rPr lang="en-US" sz="2000">
                <a:latin typeface="Times New Roman"/>
                <a:ea typeface="楷体_GB2312"/>
              </a:rPr>
              <a:t>if (res) 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楷体_GB2312"/>
              </a:rPr>
              <a:t>            </a:t>
            </a:r>
            <a:r>
              <a:rPr lang="en-US" sz="2000">
                <a:latin typeface="Times New Roman"/>
                <a:ea typeface="楷体_GB2312"/>
              </a:rPr>
              <a:t>res-&gt;read_proc=read_proc;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楷体_GB2312"/>
              </a:rPr>
              <a:t>             </a:t>
            </a:r>
            <a:r>
              <a:rPr lang="en-US" sz="2000">
                <a:latin typeface="Times New Roman"/>
                <a:ea typeface="楷体_GB2312"/>
              </a:rPr>
              <a:t>res-&gt;data=data;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楷体_GB2312"/>
              </a:rPr>
              <a:t>        </a:t>
            </a:r>
            <a:r>
              <a:rPr lang="en-US" sz="2000">
                <a:latin typeface="Times New Roman"/>
                <a:ea typeface="楷体_GB2312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楷体_GB2312"/>
              </a:rPr>
              <a:t>       </a:t>
            </a:r>
            <a:r>
              <a:rPr lang="en-US" sz="2000">
                <a:latin typeface="Times New Roman"/>
                <a:ea typeface="楷体_GB2312"/>
              </a:rPr>
              <a:t>return res;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楷体_GB2312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楷体_GB2312"/>
              </a:rPr>
              <a:t>如果要创建一个只读的 </a:t>
            </a:r>
            <a:r>
              <a:rPr lang="en-US" sz="2000">
                <a:latin typeface="Times New Roman"/>
                <a:ea typeface="楷体_GB2312"/>
              </a:rPr>
              <a:t>proc </a:t>
            </a:r>
            <a:r>
              <a:rPr lang="en-US" sz="2000">
                <a:latin typeface="Times New Roman"/>
                <a:ea typeface="楷体_GB2312"/>
              </a:rPr>
              <a:t>文件，可采用</a:t>
            </a:r>
            <a:r>
              <a:rPr lang="en-US" sz="2000">
                <a:latin typeface="Times New Roman"/>
                <a:ea typeface="楷体_GB2312"/>
              </a:rPr>
              <a:t>create_proc_read_entry() </a:t>
            </a:r>
            <a:r>
              <a:rPr lang="en-US" sz="2000">
                <a:latin typeface="Times New Roman"/>
                <a:ea typeface="楷体_GB2312"/>
              </a:rPr>
              <a:t>接口。该接口其实就是给 </a:t>
            </a:r>
            <a:r>
              <a:rPr lang="en-US" sz="2000">
                <a:latin typeface="Times New Roman"/>
                <a:ea typeface="楷体_GB2312"/>
              </a:rPr>
              <a:t>proc_dir_entry </a:t>
            </a:r>
            <a:r>
              <a:rPr lang="en-US" sz="2000">
                <a:latin typeface="Times New Roman"/>
                <a:ea typeface="楷体_GB2312"/>
              </a:rPr>
              <a:t>多赋了两个值，</a:t>
            </a:r>
            <a:r>
              <a:rPr lang="en-US" sz="2000">
                <a:latin typeface="Times New Roman"/>
                <a:ea typeface="楷体_GB2312"/>
              </a:rPr>
              <a:t>read_proc </a:t>
            </a:r>
            <a:r>
              <a:rPr lang="en-US" sz="2000">
                <a:latin typeface="Times New Roman"/>
                <a:ea typeface="楷体_GB2312"/>
              </a:rPr>
              <a:t>是一个函数指针</a:t>
            </a:r>
            <a:r>
              <a:rPr lang="en-US" sz="2000">
                <a:latin typeface="Times New Roman"/>
                <a:ea typeface="楷体_GB2312"/>
              </a:rPr>
              <a:t>,data</a:t>
            </a:r>
            <a:r>
              <a:rPr lang="en-US" sz="2000">
                <a:latin typeface="Times New Roman"/>
                <a:ea typeface="楷体_GB2312"/>
              </a:rPr>
              <a:t>是</a:t>
            </a:r>
            <a:r>
              <a:rPr lang="en-US" sz="2000">
                <a:latin typeface="Times New Roman"/>
                <a:ea typeface="楷体_GB2312"/>
              </a:rPr>
              <a:t>read_proc </a:t>
            </a:r>
            <a:r>
              <a:rPr lang="en-US" sz="2000">
                <a:latin typeface="Times New Roman"/>
                <a:ea typeface="楷体_GB2312"/>
              </a:rPr>
              <a:t>调用时传给它一个参数。关于 </a:t>
            </a:r>
            <a:r>
              <a:rPr lang="en-US" sz="2000">
                <a:latin typeface="Times New Roman"/>
                <a:ea typeface="楷体_GB2312"/>
              </a:rPr>
              <a:t>read_proc </a:t>
            </a:r>
            <a:r>
              <a:rPr lang="en-US" sz="2000">
                <a:latin typeface="Times New Roman"/>
                <a:ea typeface="楷体_GB2312"/>
              </a:rPr>
              <a:t>函数，就不作说明了，自己阅读。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55640" y="262080"/>
            <a:ext cx="8136720" cy="6487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/>
              <a:t>方法三 </a:t>
            </a:r>
            <a:r>
              <a:rPr lang="en-US" sz="2400"/>
              <a:t>proc_create()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900000" y="1341360"/>
            <a:ext cx="7855920" cy="5257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000">
                <a:latin typeface="Times New Roman"/>
                <a:ea typeface="楷体_GB2312"/>
              </a:rPr>
              <a:t>struct proc_dir_entry *proc_create(const char *name,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latin typeface="Times New Roman"/>
                <a:ea typeface="楷体_GB2312"/>
              </a:rPr>
              <a:t>mode_t mode, struct proc_dir_entry *parent,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latin typeface="Times New Roman"/>
                <a:ea typeface="楷体_GB2312"/>
              </a:rPr>
              <a:t>const struct file_operations *proc_fops)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楷体_GB2312"/>
              </a:rPr>
              <a:t>如果要创建一个</a:t>
            </a:r>
            <a:r>
              <a:rPr lang="en-US" sz="2000">
                <a:latin typeface="Times New Roman"/>
                <a:ea typeface="楷体_GB2312"/>
              </a:rPr>
              <a:t>proc</a:t>
            </a:r>
            <a:r>
              <a:rPr lang="en-US" sz="2000">
                <a:latin typeface="Times New Roman"/>
                <a:ea typeface="楷体_GB2312"/>
              </a:rPr>
              <a:t>文件，不用</a:t>
            </a:r>
            <a:r>
              <a:rPr lang="en-US" sz="2000">
                <a:latin typeface="Times New Roman"/>
                <a:ea typeface="楷体_GB2312"/>
              </a:rPr>
              <a:t>proc_fs </a:t>
            </a:r>
            <a:r>
              <a:rPr lang="en-US" sz="2000">
                <a:latin typeface="Times New Roman"/>
                <a:ea typeface="楷体_GB2312"/>
              </a:rPr>
              <a:t>默认提供的</a:t>
            </a:r>
            <a:r>
              <a:rPr lang="en-US" sz="2000">
                <a:latin typeface="Times New Roman"/>
                <a:ea typeface="楷体_GB2312"/>
              </a:rPr>
              <a:t>file_operations </a:t>
            </a:r>
            <a:r>
              <a:rPr lang="en-US" sz="2000">
                <a:latin typeface="Times New Roman"/>
                <a:ea typeface="楷体_GB2312"/>
              </a:rPr>
              <a:t>可使用 </a:t>
            </a:r>
            <a:r>
              <a:rPr lang="en-US" sz="2000">
                <a:latin typeface="Times New Roman"/>
                <a:ea typeface="楷体_GB2312"/>
              </a:rPr>
              <a:t>proc_create() </a:t>
            </a:r>
            <a:r>
              <a:rPr lang="en-US" sz="2000">
                <a:latin typeface="Times New Roman"/>
                <a:ea typeface="楷体_GB2312"/>
              </a:rPr>
              <a:t>这个函数，通过最后一个参数来指定要创建的 </a:t>
            </a:r>
            <a:r>
              <a:rPr lang="en-US" sz="2000">
                <a:latin typeface="Times New Roman"/>
                <a:ea typeface="楷体_GB2312"/>
              </a:rPr>
              <a:t>proc </a:t>
            </a:r>
            <a:r>
              <a:rPr lang="en-US" sz="2000">
                <a:latin typeface="Times New Roman"/>
                <a:ea typeface="楷体_GB2312"/>
              </a:rPr>
              <a:t>文件的</a:t>
            </a:r>
            <a:r>
              <a:rPr lang="en-US" sz="2000">
                <a:latin typeface="Times New Roman"/>
                <a:ea typeface="楷体_GB2312"/>
              </a:rPr>
              <a:t>file_operations</a:t>
            </a:r>
            <a:r>
              <a:rPr lang="en-US" sz="2000">
                <a:latin typeface="Times New Roman"/>
                <a:ea typeface="楷体_GB2312"/>
              </a:rPr>
              <a:t>。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楷体_GB2312"/>
              </a:rPr>
              <a:t>每个</a:t>
            </a:r>
            <a:r>
              <a:rPr lang="en-US" sz="2000">
                <a:latin typeface="Times New Roman"/>
                <a:ea typeface="楷体_GB2312"/>
              </a:rPr>
              <a:t>proc</a:t>
            </a:r>
            <a:r>
              <a:rPr lang="en-US" sz="2000">
                <a:latin typeface="Times New Roman"/>
                <a:ea typeface="楷体_GB2312"/>
              </a:rPr>
              <a:t>文件都会用到</a:t>
            </a:r>
            <a:r>
              <a:rPr lang="en-US" sz="2000">
                <a:latin typeface="Times New Roman"/>
                <a:ea typeface="楷体_GB2312"/>
              </a:rPr>
              <a:t>file_operations</a:t>
            </a:r>
            <a:r>
              <a:rPr lang="en-US" sz="2000">
                <a:latin typeface="Times New Roman"/>
                <a:ea typeface="楷体_GB2312"/>
              </a:rPr>
              <a:t>，在调用</a:t>
            </a:r>
            <a:r>
              <a:rPr lang="en-US" sz="2000">
                <a:latin typeface="Times New Roman"/>
                <a:ea typeface="楷体_GB2312"/>
              </a:rPr>
              <a:t>create_proc_entry() </a:t>
            </a:r>
            <a:r>
              <a:rPr lang="en-US" sz="2000">
                <a:latin typeface="Times New Roman"/>
                <a:ea typeface="楷体_GB2312"/>
              </a:rPr>
              <a:t>创建</a:t>
            </a:r>
            <a:r>
              <a:rPr lang="en-US" sz="2000">
                <a:latin typeface="Times New Roman"/>
                <a:ea typeface="楷体_GB2312"/>
              </a:rPr>
              <a:t>proc</a:t>
            </a:r>
            <a:r>
              <a:rPr lang="en-US" sz="2000">
                <a:latin typeface="Times New Roman"/>
                <a:ea typeface="楷体_GB2312"/>
              </a:rPr>
              <a:t>文件时，其中一步是调用</a:t>
            </a:r>
            <a:r>
              <a:rPr lang="en-US" sz="2000">
                <a:latin typeface="Times New Roman"/>
                <a:ea typeface="楷体_GB2312"/>
              </a:rPr>
              <a:t>proc_register()</a:t>
            </a:r>
            <a:r>
              <a:rPr lang="en-US" sz="2000">
                <a:latin typeface="Times New Roman"/>
                <a:ea typeface="楷体_GB2312"/>
              </a:rPr>
              <a:t>，</a:t>
            </a:r>
            <a:r>
              <a:rPr lang="en-US" sz="2000">
                <a:latin typeface="Times New Roman"/>
                <a:ea typeface="楷体_GB2312"/>
              </a:rPr>
              <a:t>proc_register() </a:t>
            </a:r>
            <a:r>
              <a:rPr lang="en-US" sz="2000">
                <a:latin typeface="Times New Roman"/>
                <a:ea typeface="楷体_GB2312"/>
              </a:rPr>
              <a:t>会为</a:t>
            </a:r>
            <a:r>
              <a:rPr lang="en-US" sz="2000">
                <a:latin typeface="Times New Roman"/>
                <a:ea typeface="楷体_GB2312"/>
              </a:rPr>
              <a:t>proc_dir_entry </a:t>
            </a:r>
            <a:r>
              <a:rPr lang="en-US" sz="2000">
                <a:latin typeface="Times New Roman"/>
                <a:ea typeface="楷体_GB2312"/>
              </a:rPr>
              <a:t>提供一个默认的</a:t>
            </a:r>
            <a:r>
              <a:rPr lang="en-US" sz="2000">
                <a:latin typeface="Times New Roman"/>
                <a:ea typeface="楷体_GB2312"/>
              </a:rPr>
              <a:t>file_operations</a:t>
            </a:r>
            <a:r>
              <a:rPr lang="en-US" sz="2000">
                <a:latin typeface="Times New Roman"/>
                <a:ea typeface="楷体_GB2312"/>
              </a:rPr>
              <a:t>，而 </a:t>
            </a:r>
            <a:r>
              <a:rPr lang="en-US" sz="2000">
                <a:latin typeface="Times New Roman"/>
                <a:ea typeface="楷体_GB2312"/>
              </a:rPr>
              <a:t>proc_create() </a:t>
            </a:r>
            <a:r>
              <a:rPr lang="en-US" sz="2000">
                <a:latin typeface="Times New Roman"/>
                <a:ea typeface="楷体_GB2312"/>
              </a:rPr>
              <a:t>与 </a:t>
            </a:r>
            <a:r>
              <a:rPr lang="en-US" sz="2000">
                <a:latin typeface="Times New Roman"/>
                <a:ea typeface="楷体_GB2312"/>
              </a:rPr>
              <a:t>create_proc_entry() </a:t>
            </a:r>
            <a:r>
              <a:rPr lang="en-US" sz="2000">
                <a:latin typeface="Times New Roman"/>
                <a:ea typeface="楷体_GB2312"/>
              </a:rPr>
              <a:t>唯一差别就是在调用 </a:t>
            </a:r>
            <a:r>
              <a:rPr lang="en-US" sz="2000">
                <a:latin typeface="Times New Roman"/>
                <a:ea typeface="楷体_GB2312"/>
              </a:rPr>
              <a:t>proc_register() </a:t>
            </a:r>
            <a:r>
              <a:rPr lang="en-US" sz="2000">
                <a:latin typeface="Times New Roman"/>
                <a:ea typeface="楷体_GB2312"/>
              </a:rPr>
              <a:t>前先设置好 </a:t>
            </a:r>
            <a:r>
              <a:rPr lang="en-US" sz="2000">
                <a:latin typeface="Times New Roman"/>
                <a:ea typeface="楷体_GB2312"/>
              </a:rPr>
              <a:t>proc_dir_entry </a:t>
            </a:r>
            <a:r>
              <a:rPr lang="en-US" sz="2000">
                <a:latin typeface="Times New Roman"/>
                <a:ea typeface="楷体_GB2312"/>
              </a:rPr>
              <a:t>的 </a:t>
            </a:r>
            <a:r>
              <a:rPr lang="en-US" sz="2000">
                <a:latin typeface="Times New Roman"/>
                <a:ea typeface="楷体_GB2312"/>
              </a:rPr>
              <a:t>file_operations</a:t>
            </a:r>
            <a:r>
              <a:rPr lang="en-US" sz="2000">
                <a:latin typeface="Times New Roman"/>
                <a:ea typeface="楷体_GB2312"/>
              </a:rPr>
              <a:t>，这样在 </a:t>
            </a:r>
            <a:r>
              <a:rPr lang="en-US" sz="2000">
                <a:latin typeface="Times New Roman"/>
                <a:ea typeface="楷体_GB2312"/>
              </a:rPr>
              <a:t>proc_register() </a:t>
            </a:r>
            <a:r>
              <a:rPr lang="en-US" sz="2000">
                <a:latin typeface="Times New Roman"/>
                <a:ea typeface="楷体_GB2312"/>
              </a:rPr>
              <a:t>时就不会设置使用 </a:t>
            </a:r>
            <a:r>
              <a:rPr lang="en-US" sz="2000">
                <a:latin typeface="Times New Roman"/>
                <a:ea typeface="楷体_GB2312"/>
              </a:rPr>
              <a:t>proc_fs </a:t>
            </a:r>
            <a:r>
              <a:rPr lang="en-US" sz="2000">
                <a:latin typeface="Times New Roman"/>
                <a:ea typeface="楷体_GB2312"/>
              </a:rPr>
              <a:t>默认的 </a:t>
            </a:r>
            <a:r>
              <a:rPr lang="en-US" sz="2000">
                <a:latin typeface="Times New Roman"/>
                <a:ea typeface="楷体_GB2312"/>
              </a:rPr>
              <a:t>file_operations </a:t>
            </a:r>
            <a:r>
              <a:rPr lang="en-US" sz="2000">
                <a:latin typeface="Times New Roman"/>
                <a:ea typeface="楷体_GB2312"/>
              </a:rPr>
              <a:t>了。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latin typeface="Times New Roman"/>
                <a:ea typeface="楷体_GB2312"/>
              </a:rPr>
              <a:t>   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55640" y="262080"/>
            <a:ext cx="8136720" cy="6487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/>
              <a:t>查找数据項</a:t>
            </a:r>
            <a:endParaRPr/>
          </a:p>
          <a:p>
            <a:r>
              <a:rPr lang="en-US"/>
              <a:t>http://blog.csdn.net/mcgrady_tracy/article/details/7991083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900000" y="1341360"/>
            <a:ext cx="7855920" cy="5257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楷体_GB2312"/>
              </a:rPr>
              <a:t>以下以查询一个目录为例（主要涉及</a:t>
            </a:r>
            <a:r>
              <a:rPr lang="en-US" sz="2000">
                <a:latin typeface="Times New Roman"/>
                <a:ea typeface="楷体_GB2312"/>
              </a:rPr>
              <a:t>path_lookup</a:t>
            </a:r>
            <a:r>
              <a:rPr lang="en-US" sz="2000">
                <a:latin typeface="Times New Roman"/>
                <a:ea typeface="楷体_GB2312"/>
              </a:rPr>
              <a:t>函数</a:t>
            </a:r>
            <a:r>
              <a:rPr lang="en-US" sz="2000">
                <a:latin typeface="Times New Roman"/>
                <a:ea typeface="楷体_GB2312"/>
              </a:rPr>
              <a:t>,</a:t>
            </a:r>
            <a:r>
              <a:rPr lang="en-US" sz="2000">
                <a:latin typeface="Times New Roman"/>
                <a:ea typeface="楷体_GB2312"/>
              </a:rPr>
              <a:t>查找过程与</a:t>
            </a:r>
            <a:r>
              <a:rPr lang="en-US" sz="2000">
                <a:latin typeface="Times New Roman"/>
                <a:ea typeface="楷体_GB2312"/>
              </a:rPr>
              <a:t>VFS</a:t>
            </a:r>
            <a:r>
              <a:rPr lang="en-US" sz="2000">
                <a:latin typeface="Times New Roman"/>
                <a:ea typeface="楷体_GB2312"/>
              </a:rPr>
              <a:t>与</a:t>
            </a:r>
            <a:r>
              <a:rPr lang="en-US" sz="2000">
                <a:latin typeface="Times New Roman"/>
                <a:ea typeface="楷体_GB2312"/>
              </a:rPr>
              <a:t>Ext2</a:t>
            </a:r>
            <a:r>
              <a:rPr lang="en-US" sz="2000">
                <a:latin typeface="Times New Roman"/>
                <a:ea typeface="楷体_GB2312"/>
              </a:rPr>
              <a:t>文件系统一致），得益于</a:t>
            </a:r>
            <a:r>
              <a:rPr lang="en-US" sz="2000">
                <a:latin typeface="Times New Roman"/>
                <a:ea typeface="楷体_GB2312"/>
              </a:rPr>
              <a:t>VFS</a:t>
            </a:r>
            <a:r>
              <a:rPr lang="en-US" sz="2000">
                <a:latin typeface="Times New Roman"/>
                <a:ea typeface="楷体_GB2312"/>
              </a:rPr>
              <a:t>文件系统，</a:t>
            </a:r>
            <a:r>
              <a:rPr lang="en-US" sz="2000">
                <a:latin typeface="Times New Roman"/>
                <a:ea typeface="楷体_GB2312"/>
              </a:rPr>
              <a:t>proc</a:t>
            </a:r>
            <a:r>
              <a:rPr lang="en-US" sz="2000">
                <a:latin typeface="Times New Roman"/>
                <a:ea typeface="楷体_GB2312"/>
              </a:rPr>
              <a:t>文件系统只需要自定义实现</a:t>
            </a:r>
            <a:r>
              <a:rPr lang="en-US" sz="2000">
                <a:latin typeface="Times New Roman"/>
                <a:ea typeface="楷体_GB2312"/>
              </a:rPr>
              <a:t>lookup</a:t>
            </a:r>
            <a:r>
              <a:rPr lang="en-US" sz="2000">
                <a:latin typeface="Times New Roman"/>
                <a:ea typeface="楷体_GB2312"/>
              </a:rPr>
              <a:t>接口。因为查找过程将在一定时间到达</a:t>
            </a:r>
            <a:r>
              <a:rPr lang="en-US" sz="2000">
                <a:latin typeface="Times New Roman"/>
                <a:ea typeface="楷体_GB2312"/>
              </a:rPr>
              <a:t>real_lookup</a:t>
            </a:r>
            <a:r>
              <a:rPr lang="en-US" sz="2000">
                <a:latin typeface="Times New Roman"/>
                <a:ea typeface="楷体_GB2312"/>
              </a:rPr>
              <a:t>，该函数将通过调用</a:t>
            </a:r>
            <a:r>
              <a:rPr lang="en-US" sz="2000">
                <a:latin typeface="Times New Roman"/>
                <a:ea typeface="楷体_GB2312"/>
              </a:rPr>
              <a:t>inode_operationde</a:t>
            </a:r>
            <a:r>
              <a:rPr lang="en-US" sz="2000">
                <a:latin typeface="Times New Roman"/>
                <a:ea typeface="楷体_GB2312"/>
              </a:rPr>
              <a:t>的</a:t>
            </a:r>
            <a:r>
              <a:rPr lang="en-US" sz="2000">
                <a:latin typeface="Times New Roman"/>
                <a:ea typeface="楷体_GB2312"/>
              </a:rPr>
              <a:t>lookup</a:t>
            </a:r>
            <a:r>
              <a:rPr lang="en-US" sz="2000">
                <a:latin typeface="Times New Roman"/>
                <a:ea typeface="楷体_GB2312"/>
              </a:rPr>
              <a:t>函数指针，根据文件名的各个路径分量，来确定文件名所对应的</a:t>
            </a:r>
            <a:r>
              <a:rPr lang="en-US" sz="2000">
                <a:latin typeface="Times New Roman"/>
                <a:ea typeface="楷体_GB2312"/>
              </a:rPr>
              <a:t>inode</a:t>
            </a:r>
            <a:r>
              <a:rPr lang="en-US" sz="2000">
                <a:latin typeface="Times New Roman"/>
                <a:ea typeface="楷体_GB2312"/>
              </a:rPr>
              <a:t>。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Times New Roman"/>
                <a:ea typeface="楷体_GB2312"/>
              </a:rPr>
              <a:t>对</a:t>
            </a:r>
            <a:r>
              <a:rPr lang="en-US" sz="2000">
                <a:latin typeface="Times New Roman"/>
                <a:ea typeface="楷体_GB2312"/>
              </a:rPr>
              <a:t>proc</a:t>
            </a:r>
            <a:r>
              <a:rPr lang="en-US" sz="2000">
                <a:latin typeface="Times New Roman"/>
                <a:ea typeface="楷体_GB2312"/>
              </a:rPr>
              <a:t>数据項的搜索从</a:t>
            </a:r>
            <a:r>
              <a:rPr lang="en-US" sz="2000">
                <a:latin typeface="Times New Roman"/>
                <a:ea typeface="楷体_GB2312"/>
              </a:rPr>
              <a:t>proc</a:t>
            </a:r>
            <a:r>
              <a:rPr lang="en-US" sz="2000">
                <a:latin typeface="Times New Roman"/>
                <a:ea typeface="楷体_GB2312"/>
              </a:rPr>
              <a:t>文件系统的装载点开始，通常是</a:t>
            </a:r>
            <a:r>
              <a:rPr lang="en-US" sz="2000">
                <a:latin typeface="Times New Roman"/>
                <a:ea typeface="楷体_GB2312"/>
              </a:rPr>
              <a:t>/proc</a:t>
            </a:r>
            <a:r>
              <a:rPr lang="en-US" sz="2000">
                <a:latin typeface="Times New Roman"/>
                <a:ea typeface="楷体_GB2312"/>
              </a:rPr>
              <a:t>。在</a:t>
            </a:r>
            <a:r>
              <a:rPr lang="en-US" sz="2000">
                <a:latin typeface="Times New Roman"/>
                <a:ea typeface="楷体_GB2312"/>
              </a:rPr>
              <a:t>proc</a:t>
            </a:r>
            <a:r>
              <a:rPr lang="en-US" sz="2000">
                <a:latin typeface="Times New Roman"/>
                <a:ea typeface="楷体_GB2312"/>
              </a:rPr>
              <a:t>文件系统的根目录的</a:t>
            </a:r>
            <a:r>
              <a:rPr lang="en-US" sz="2000">
                <a:latin typeface="Times New Roman"/>
                <a:ea typeface="楷体_GB2312"/>
              </a:rPr>
              <a:t>file_operation</a:t>
            </a:r>
            <a:r>
              <a:rPr lang="en-US" sz="2000">
                <a:latin typeface="Times New Roman"/>
                <a:ea typeface="楷体_GB2312"/>
              </a:rPr>
              <a:t>实例中，其</a:t>
            </a:r>
            <a:r>
              <a:rPr lang="en-US" sz="2000">
                <a:latin typeface="Times New Roman"/>
                <a:ea typeface="楷体_GB2312"/>
              </a:rPr>
              <a:t>lookup</a:t>
            </a:r>
            <a:r>
              <a:rPr lang="en-US" sz="2000">
                <a:latin typeface="Times New Roman"/>
                <a:ea typeface="楷体_GB2312"/>
              </a:rPr>
              <a:t>指针指向了</a:t>
            </a:r>
            <a:r>
              <a:rPr lang="en-US" sz="2000">
                <a:latin typeface="Times New Roman"/>
                <a:ea typeface="楷体_GB2312"/>
              </a:rPr>
              <a:t>proc_root_lookup</a:t>
            </a:r>
            <a:r>
              <a:rPr lang="en-US" sz="2000">
                <a:latin typeface="Times New Roman"/>
                <a:ea typeface="楷体_GB2312"/>
              </a:rPr>
              <a:t>函数。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000">
                <a:latin typeface="Times New Roman"/>
                <a:ea typeface="楷体_GB2312"/>
              </a:rPr>
              <a:t>内核首先调用</a:t>
            </a:r>
            <a:r>
              <a:rPr lang="en-US" sz="2000">
                <a:latin typeface="Times New Roman"/>
                <a:ea typeface="楷体_GB2312"/>
              </a:rPr>
              <a:t>proc_lookup</a:t>
            </a:r>
            <a:r>
              <a:rPr lang="en-US" sz="2000">
                <a:latin typeface="Times New Roman"/>
                <a:ea typeface="楷体_GB2312"/>
              </a:rPr>
              <a:t>查找常规的数据項，如果函数找到了所查找的文件，查找操作结束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000">
                <a:latin typeface="Times New Roman"/>
                <a:ea typeface="楷体_GB2312"/>
              </a:rPr>
              <a:t>如果</a:t>
            </a:r>
            <a:r>
              <a:rPr lang="en-US" sz="2000">
                <a:latin typeface="Times New Roman"/>
                <a:ea typeface="楷体_GB2312"/>
              </a:rPr>
              <a:t>proc_lookup</a:t>
            </a:r>
            <a:r>
              <a:rPr lang="en-US" sz="2000">
                <a:latin typeface="Times New Roman"/>
                <a:ea typeface="楷体_GB2312"/>
              </a:rPr>
              <a:t>没有找到数据項，内核将调用</a:t>
            </a:r>
            <a:r>
              <a:rPr lang="en-US" sz="2000">
                <a:latin typeface="Times New Roman"/>
                <a:ea typeface="楷体_GB2312"/>
              </a:rPr>
              <a:t>pro_pid_lookup</a:t>
            </a:r>
            <a:r>
              <a:rPr lang="en-US" sz="2000">
                <a:latin typeface="Times New Roman"/>
                <a:ea typeface="楷体_GB2312"/>
              </a:rPr>
              <a:t>查找特定于进程的数据項。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latin typeface="Times New Roman"/>
                <a:ea typeface="楷体_GB2312"/>
              </a:rPr>
              <a:t>   </a:t>
            </a:r>
            <a:endParaRPr/>
          </a:p>
        </p:txBody>
      </p:sp>
      <p:pic>
        <p:nvPicPr>
          <p:cNvPr descr="" id="10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29760" y="5400000"/>
            <a:ext cx="2513880" cy="114228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90920" y="1582920"/>
            <a:ext cx="8136720" cy="44647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参考链接：</a:t>
            </a:r>
            <a:endParaRPr/>
          </a:p>
          <a:p>
            <a:r>
              <a:rPr lang="en-US" u="sng">
                <a:solidFill>
                  <a:srgbClr val="0000ff"/>
                </a:solidFill>
                <a:hlinkClick r:id="rId1"/>
              </a:rPr>
              <a:t>http://www.linuxcertif.com/man/9/proc_dir_entry/en/</a:t>
            </a:r>
            <a:endParaRPr/>
          </a:p>
          <a:p>
            <a:r>
              <a:rPr lang="en-US" u="sng">
                <a:solidFill>
                  <a:srgbClr val="0000ff"/>
                </a:solidFill>
                <a:hlinkClick r:id="rId2"/>
              </a:rPr>
              <a:t>http://www.cnblogs.com/lfsblack/archive/2012/09/15/2686557.html</a:t>
            </a:r>
            <a:endParaRPr/>
          </a:p>
          <a:p>
            <a:r>
              <a:rPr lang="en-US" u="sng">
                <a:solidFill>
                  <a:srgbClr val="0000ff"/>
                </a:solidFill>
                <a:hlinkClick r:id="rId3"/>
              </a:rPr>
              <a:t>http://blog.csdn.net/iczyh/article/details/3206249</a:t>
            </a:r>
            <a:endParaRPr/>
          </a:p>
          <a:p>
            <a:r>
              <a:rPr lang="en-US" u="sng">
                <a:solidFill>
                  <a:srgbClr val="0000ff"/>
                </a:solidFill>
                <a:hlinkClick r:id="rId4"/>
              </a:rPr>
              <a:t>http://blog.csdn.net/daniel_ice/article/details/8842964</a:t>
            </a:r>
            <a:endParaRPr/>
          </a:p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