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6" autoAdjust="0"/>
    <p:restoredTop sz="94660"/>
  </p:normalViewPr>
  <p:slideViewPr>
    <p:cSldViewPr snapToGrid="0">
      <p:cViewPr varScale="1">
        <p:scale>
          <a:sx n="73" d="100"/>
          <a:sy n="73" d="100"/>
        </p:scale>
        <p:origin x="318"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050" name="Group 2"/>
          <p:cNvGrpSpPr>
            <a:grpSpLocks/>
          </p:cNvGrpSpPr>
          <p:nvPr/>
        </p:nvGrpSpPr>
        <p:grpSpPr bwMode="auto">
          <a:xfrm>
            <a:off x="34925" y="2349500"/>
            <a:ext cx="9074150" cy="279400"/>
            <a:chOff x="0" y="0"/>
            <a:chExt cx="4965" cy="176"/>
          </a:xfrm>
        </p:grpSpPr>
        <p:pic>
          <p:nvPicPr>
            <p:cNvPr id="2051" name="Line 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965"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2" name="Text Box 4"/>
            <p:cNvSpPr txBox="1">
              <a:spLocks noChangeArrowheads="1"/>
            </p:cNvSpPr>
            <p:nvPr/>
          </p:nvSpPr>
          <p:spPr bwMode="auto">
            <a:xfrm>
              <a:off x="72" y="86"/>
              <a:ext cx="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b="0"/>
            </a:p>
          </p:txBody>
        </p:sp>
      </p:grpSp>
      <p:sp>
        <p:nvSpPr>
          <p:cNvPr id="2053" name="Rectangle 5"/>
          <p:cNvSpPr>
            <a:spLocks noChangeArrowheads="1"/>
          </p:cNvSpPr>
          <p:nvPr/>
        </p:nvSpPr>
        <p:spPr bwMode="auto">
          <a:xfrm>
            <a:off x="1739900" y="2708275"/>
            <a:ext cx="65532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eaLnBrk="0" hangingPunct="0">
              <a:spcBef>
                <a:spcPct val="20000"/>
              </a:spcBef>
              <a:buClr>
                <a:srgbClr val="333399"/>
              </a:buClr>
              <a:buFont typeface="Wingdings" pitchFamily="2" charset="2"/>
              <a:buNone/>
            </a:pPr>
            <a:endParaRPr lang="zh-CN" sz="2800">
              <a:latin typeface="Times New Roman" pitchFamily="18" charset="0"/>
              <a:ea typeface="楷体_GB2312" pitchFamily="1" charset="-122"/>
            </a:endParaRPr>
          </a:p>
          <a:p>
            <a:pPr algn="r" eaLnBrk="0" hangingPunct="0">
              <a:spcBef>
                <a:spcPct val="20000"/>
              </a:spcBef>
              <a:buClr>
                <a:srgbClr val="333399"/>
              </a:buClr>
              <a:buFont typeface="Wingdings" pitchFamily="2" charset="2"/>
              <a:buNone/>
            </a:pPr>
            <a:endParaRPr lang="zh-CN" sz="2800">
              <a:latin typeface="Times New Roman" pitchFamily="18" charset="0"/>
              <a:ea typeface="楷体_GB2312" pitchFamily="1" charset="-122"/>
            </a:endParaRPr>
          </a:p>
          <a:p>
            <a:pPr algn="r" eaLnBrk="0" hangingPunct="0">
              <a:spcBef>
                <a:spcPct val="20000"/>
              </a:spcBef>
              <a:buClr>
                <a:srgbClr val="333399"/>
              </a:buClr>
              <a:buFont typeface="Wingdings" pitchFamily="2" charset="2"/>
              <a:buNone/>
            </a:pPr>
            <a:endParaRPr lang="zh-CN" sz="2800">
              <a:latin typeface="Times New Roman" pitchFamily="18" charset="0"/>
              <a:ea typeface="楷体_GB2312" pitchFamily="1" charset="-122"/>
            </a:endParaRPr>
          </a:p>
          <a:p>
            <a:pPr algn="r" eaLnBrk="0" hangingPunct="0">
              <a:spcBef>
                <a:spcPct val="20000"/>
              </a:spcBef>
              <a:buClr>
                <a:srgbClr val="333399"/>
              </a:buClr>
              <a:buFont typeface="Wingdings" pitchFamily="2" charset="2"/>
              <a:buNone/>
            </a:pPr>
            <a:endParaRPr lang="zh-CN" sz="2800">
              <a:latin typeface="Times New Roman" pitchFamily="18" charset="0"/>
              <a:ea typeface="楷体_GB2312" pitchFamily="1" charset="-122"/>
            </a:endParaRPr>
          </a:p>
        </p:txBody>
      </p:sp>
      <p:sp>
        <p:nvSpPr>
          <p:cNvPr id="2054" name="Rectangle 6"/>
          <p:cNvSpPr>
            <a:spLocks noChangeArrowheads="1"/>
          </p:cNvSpPr>
          <p:nvPr/>
        </p:nvSpPr>
        <p:spPr bwMode="auto">
          <a:xfrm>
            <a:off x="760413" y="2209800"/>
            <a:ext cx="7772400"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90000"/>
              </a:lnSpc>
            </a:pPr>
            <a:endParaRPr lang="zh-CN" sz="3200">
              <a:latin typeface="Times New Roman" pitchFamily="18" charset="0"/>
              <a:ea typeface="楷体_GB2312" pitchFamily="1" charset="-122"/>
            </a:endParaRPr>
          </a:p>
        </p:txBody>
      </p:sp>
      <p:pic>
        <p:nvPicPr>
          <p:cNvPr id="2055" name="Picture 7" descr="logo_with_title_horizonta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08400" y="5518150"/>
            <a:ext cx="4751388" cy="1087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6" name="Rectangle 8"/>
          <p:cNvSpPr>
            <a:spLocks noGrp="1" noChangeArrowheads="1"/>
          </p:cNvSpPr>
          <p:nvPr>
            <p:ph type="ctrTitle"/>
          </p:nvPr>
        </p:nvSpPr>
        <p:spPr>
          <a:xfrm>
            <a:off x="539750" y="1412875"/>
            <a:ext cx="8064500" cy="895350"/>
          </a:xfr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lvl1pPr>
          </a:lstStyle>
          <a:p>
            <a:pPr lvl="0"/>
            <a:r>
              <a:rPr lang="zh-CN" altLang="en-US" noProof="0" smtClean="0"/>
              <a:t>单击此处编辑母版标题样式</a:t>
            </a:r>
            <a:endParaRPr lang="zh-CN" noProof="0" smtClean="0"/>
          </a:p>
        </p:txBody>
      </p:sp>
      <p:sp>
        <p:nvSpPr>
          <p:cNvPr id="2057" name="Rectangle 9"/>
          <p:cNvSpPr>
            <a:spLocks noGrp="1" noChangeArrowheads="1"/>
          </p:cNvSpPr>
          <p:nvPr>
            <p:ph type="subTitle" idx="1"/>
          </p:nvPr>
        </p:nvSpPr>
        <p:spPr>
          <a:xfrm>
            <a:off x="1981200" y="2709863"/>
            <a:ext cx="6624638" cy="1752600"/>
          </a:xfr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0" indent="0" algn="r">
              <a:buFont typeface="Wingdings" pitchFamily="2" charset="2"/>
              <a:buNone/>
              <a:defRPr/>
            </a:lvl1pPr>
          </a:lstStyle>
          <a:p>
            <a:pPr lvl="0"/>
            <a:r>
              <a:rPr lang="zh-CN" altLang="en-US" noProof="0" smtClean="0"/>
              <a:t>单击此处编辑母版副标题样式</a:t>
            </a:r>
            <a:endParaRPr lang="zh-CN" noProof="0" smtClean="0"/>
          </a:p>
        </p:txBody>
      </p:sp>
    </p:spTree>
  </p:cSld>
  <p:clrMapOvr>
    <a:masterClrMapping/>
  </p:clrMapOvr>
  <p:transition advClick="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563829084"/>
      </p:ext>
    </p:extLst>
  </p:cSld>
  <p:clrMapOvr>
    <a:masterClrMapping/>
  </p:clrMapOvr>
  <p:transition advClick="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9588" y="261938"/>
            <a:ext cx="2033587" cy="59753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55650" y="261938"/>
            <a:ext cx="5951538" cy="59753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35759035"/>
      </p:ext>
    </p:extLst>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70200507"/>
      </p:ext>
    </p:extLst>
  </p:cSld>
  <p:clrMapOvr>
    <a:masterClrMapping/>
  </p:clrMapOvr>
  <p:transition advClick="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806251326"/>
      </p:ext>
    </p:extLst>
  </p:cSld>
  <p:clrMapOvr>
    <a:masterClrMapping/>
  </p:clrMapOvr>
  <p:transition advClick="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00113" y="1341438"/>
            <a:ext cx="3851275" cy="4895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03788" y="1341438"/>
            <a:ext cx="3852862" cy="4895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57005341"/>
      </p:ext>
    </p:extLst>
  </p:cSld>
  <p:clrMapOvr>
    <a:masterClrMapping/>
  </p:clrMapOvr>
  <p:transition advClick="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937745434"/>
      </p:ext>
    </p:extLst>
  </p:cSld>
  <p:clrMapOvr>
    <a:masterClrMapping/>
  </p:clrMapOvr>
  <p:transition advClick="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357865959"/>
      </p:ext>
    </p:extLst>
  </p:cSld>
  <p:clrMapOvr>
    <a:masterClrMapping/>
  </p:clrMapOvr>
  <p:transition advClick="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6830844"/>
      </p:ext>
    </p:extLst>
  </p:cSld>
  <p:clrMapOvr>
    <a:masterClrMapping/>
  </p:clrMapOvr>
  <p:transition advClick="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126818689"/>
      </p:ext>
    </p:extLst>
  </p:cSld>
  <p:clrMapOvr>
    <a:masterClrMapping/>
  </p:clrMapOvr>
  <p:transition advClick="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287289548"/>
      </p:ext>
    </p:extLst>
  </p:cSld>
  <p:clrMapOvr>
    <a:masterClrMapping/>
  </p:clrMapOvr>
  <p:transition advClick="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AutoShape 3"/>
          <p:cNvSpPr>
            <a:spLocks noChangeArrowheads="1"/>
          </p:cNvSpPr>
          <p:nvPr/>
        </p:nvSpPr>
        <p:spPr bwMode="auto">
          <a:xfrm>
            <a:off x="762000" y="914400"/>
            <a:ext cx="5105400" cy="609600"/>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lang="zh-CN" sz="2400" b="0">
              <a:latin typeface="Times New Roman" pitchFamily="18" charset="0"/>
            </a:endParaRPr>
          </a:p>
        </p:txBody>
      </p:sp>
      <p:sp>
        <p:nvSpPr>
          <p:cNvPr id="1027" name="Rectangle 4"/>
          <p:cNvSpPr>
            <a:spLocks noGrp="1" noChangeArrowheads="1"/>
          </p:cNvSpPr>
          <p:nvPr>
            <p:ph type="title"/>
          </p:nvPr>
        </p:nvSpPr>
        <p:spPr bwMode="auto">
          <a:xfrm>
            <a:off x="755650" y="261938"/>
            <a:ext cx="8137525"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smtClean="0"/>
              <a:t>单击此处编辑母版标题样式</a:t>
            </a:r>
          </a:p>
        </p:txBody>
      </p:sp>
      <p:sp>
        <p:nvSpPr>
          <p:cNvPr id="1028" name="Rectangle 5"/>
          <p:cNvSpPr>
            <a:spLocks noGrp="1" noChangeArrowheads="1"/>
          </p:cNvSpPr>
          <p:nvPr>
            <p:ph type="body" idx="1"/>
          </p:nvPr>
        </p:nvSpPr>
        <p:spPr bwMode="auto">
          <a:xfrm>
            <a:off x="900113" y="1341438"/>
            <a:ext cx="7856537"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9" name="Rectangle 12"/>
          <p:cNvSpPr>
            <a:spLocks noChangeArrowheads="1"/>
          </p:cNvSpPr>
          <p:nvPr/>
        </p:nvSpPr>
        <p:spPr bwMode="auto">
          <a:xfrm>
            <a:off x="0" y="0"/>
            <a:ext cx="327025" cy="6858000"/>
          </a:xfrm>
          <a:prstGeom prst="rect">
            <a:avLst/>
          </a:prstGeom>
          <a:gradFill rotWithShape="0">
            <a:gsLst>
              <a:gs pos="0">
                <a:srgbClr val="333399"/>
              </a:gs>
              <a:gs pos="100000">
                <a:srgbClr val="C6D6E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b="0"/>
          </a:p>
        </p:txBody>
      </p:sp>
      <p:grpSp>
        <p:nvGrpSpPr>
          <p:cNvPr id="1030" name="Group 6"/>
          <p:cNvGrpSpPr>
            <a:grpSpLocks/>
          </p:cNvGrpSpPr>
          <p:nvPr/>
        </p:nvGrpSpPr>
        <p:grpSpPr bwMode="auto">
          <a:xfrm>
            <a:off x="539750" y="981075"/>
            <a:ext cx="8569325" cy="279400"/>
            <a:chOff x="0" y="0"/>
            <a:chExt cx="4965" cy="176"/>
          </a:xfrm>
        </p:grpSpPr>
        <p:pic>
          <p:nvPicPr>
            <p:cNvPr id="1031" name="Line 5"/>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4965"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 Box 8"/>
            <p:cNvSpPr txBox="1">
              <a:spLocks noChangeArrowheads="1"/>
            </p:cNvSpPr>
            <p:nvPr/>
          </p:nvSpPr>
          <p:spPr bwMode="auto">
            <a:xfrm>
              <a:off x="72" y="86"/>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b="0"/>
            </a:p>
          </p:txBody>
        </p:sp>
      </p:grpSp>
      <p:pic>
        <p:nvPicPr>
          <p:cNvPr id="1033" name="Picture 9" descr="ustc_logo_水印"/>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51050" y="1054100"/>
            <a:ext cx="5397500" cy="547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10" descr="logo_with_title_horizontal"/>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229350" y="6121400"/>
            <a:ext cx="2663825"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advClick="0"/>
  <p:txStyles>
    <p:titleStyle>
      <a:lvl1pPr algn="l" rtl="0" eaLnBrk="1" fontAlgn="base" hangingPunct="1">
        <a:lnSpc>
          <a:spcPct val="90000"/>
        </a:lnSpc>
        <a:spcBef>
          <a:spcPct val="0"/>
        </a:spcBef>
        <a:spcAft>
          <a:spcPct val="0"/>
        </a:spcAft>
        <a:defRPr sz="3200" b="1">
          <a:latin typeface="+mj-lt"/>
          <a:ea typeface="+mj-ea"/>
          <a:cs typeface="+mj-cs"/>
        </a:defRPr>
      </a:lvl1pPr>
      <a:lvl2pPr algn="l" rtl="0" eaLnBrk="1" fontAlgn="base" hangingPunct="1">
        <a:lnSpc>
          <a:spcPct val="90000"/>
        </a:lnSpc>
        <a:spcBef>
          <a:spcPct val="0"/>
        </a:spcBef>
        <a:spcAft>
          <a:spcPct val="0"/>
        </a:spcAft>
        <a:defRPr sz="3200" b="1">
          <a:latin typeface="Times New Roman" pitchFamily="18" charset="0"/>
          <a:ea typeface="楷体_GB2312" pitchFamily="1" charset="-122"/>
        </a:defRPr>
      </a:lvl2pPr>
      <a:lvl3pPr algn="l" rtl="0" eaLnBrk="1" fontAlgn="base" hangingPunct="1">
        <a:lnSpc>
          <a:spcPct val="90000"/>
        </a:lnSpc>
        <a:spcBef>
          <a:spcPct val="0"/>
        </a:spcBef>
        <a:spcAft>
          <a:spcPct val="0"/>
        </a:spcAft>
        <a:defRPr sz="3200" b="1">
          <a:latin typeface="Times New Roman" pitchFamily="18" charset="0"/>
          <a:ea typeface="楷体_GB2312" pitchFamily="1" charset="-122"/>
        </a:defRPr>
      </a:lvl3pPr>
      <a:lvl4pPr algn="l" rtl="0" eaLnBrk="1" fontAlgn="base" hangingPunct="1">
        <a:lnSpc>
          <a:spcPct val="90000"/>
        </a:lnSpc>
        <a:spcBef>
          <a:spcPct val="0"/>
        </a:spcBef>
        <a:spcAft>
          <a:spcPct val="0"/>
        </a:spcAft>
        <a:defRPr sz="3200" b="1">
          <a:latin typeface="Times New Roman" pitchFamily="18" charset="0"/>
          <a:ea typeface="楷体_GB2312" pitchFamily="1" charset="-122"/>
        </a:defRPr>
      </a:lvl4pPr>
      <a:lvl5pPr algn="l" rtl="0" eaLnBrk="1" fontAlgn="base" hangingPunct="1">
        <a:lnSpc>
          <a:spcPct val="90000"/>
        </a:lnSpc>
        <a:spcBef>
          <a:spcPct val="0"/>
        </a:spcBef>
        <a:spcAft>
          <a:spcPct val="0"/>
        </a:spcAft>
        <a:defRPr sz="3200" b="1">
          <a:latin typeface="Times New Roman" pitchFamily="18" charset="0"/>
          <a:ea typeface="楷体_GB2312" pitchFamily="1" charset="-122"/>
        </a:defRPr>
      </a:lvl5pPr>
      <a:lvl6pPr marL="457200" algn="l" rtl="0" eaLnBrk="1" fontAlgn="base" hangingPunct="1">
        <a:lnSpc>
          <a:spcPct val="90000"/>
        </a:lnSpc>
        <a:spcBef>
          <a:spcPct val="0"/>
        </a:spcBef>
        <a:spcAft>
          <a:spcPct val="0"/>
        </a:spcAft>
        <a:defRPr sz="3200" b="1">
          <a:latin typeface="Times New Roman" pitchFamily="18" charset="0"/>
          <a:ea typeface="楷体_GB2312" pitchFamily="1" charset="-122"/>
        </a:defRPr>
      </a:lvl6pPr>
      <a:lvl7pPr marL="914400" algn="l" rtl="0" eaLnBrk="1" fontAlgn="base" hangingPunct="1">
        <a:lnSpc>
          <a:spcPct val="90000"/>
        </a:lnSpc>
        <a:spcBef>
          <a:spcPct val="0"/>
        </a:spcBef>
        <a:spcAft>
          <a:spcPct val="0"/>
        </a:spcAft>
        <a:defRPr sz="3200" b="1">
          <a:latin typeface="Times New Roman" pitchFamily="18" charset="0"/>
          <a:ea typeface="楷体_GB2312" pitchFamily="1" charset="-122"/>
        </a:defRPr>
      </a:lvl7pPr>
      <a:lvl8pPr marL="1371600" algn="l" rtl="0" eaLnBrk="1" fontAlgn="base" hangingPunct="1">
        <a:lnSpc>
          <a:spcPct val="90000"/>
        </a:lnSpc>
        <a:spcBef>
          <a:spcPct val="0"/>
        </a:spcBef>
        <a:spcAft>
          <a:spcPct val="0"/>
        </a:spcAft>
        <a:defRPr sz="3200" b="1">
          <a:latin typeface="Times New Roman" pitchFamily="18" charset="0"/>
          <a:ea typeface="楷体_GB2312" pitchFamily="1" charset="-122"/>
        </a:defRPr>
      </a:lvl8pPr>
      <a:lvl9pPr marL="1828800" algn="l" rtl="0" eaLnBrk="1" fontAlgn="base" hangingPunct="1">
        <a:lnSpc>
          <a:spcPct val="90000"/>
        </a:lnSpc>
        <a:spcBef>
          <a:spcPct val="0"/>
        </a:spcBef>
        <a:spcAft>
          <a:spcPct val="0"/>
        </a:spcAft>
        <a:defRPr sz="3200" b="1">
          <a:latin typeface="Times New Roman" pitchFamily="18" charset="0"/>
          <a:ea typeface="楷体_GB2312" pitchFamily="1" charset="-122"/>
        </a:defRPr>
      </a:lvl9pPr>
    </p:titleStyle>
    <p:bodyStyle>
      <a:lvl1pPr marL="342900" indent="-342900" algn="l" rtl="0" eaLnBrk="1" fontAlgn="base" hangingPunct="1">
        <a:spcBef>
          <a:spcPct val="20000"/>
        </a:spcBef>
        <a:spcAft>
          <a:spcPct val="0"/>
        </a:spcAft>
        <a:buClr>
          <a:srgbClr val="333399"/>
        </a:buClr>
        <a:buFont typeface="Wingdings" pitchFamily="2" charset="2"/>
        <a:buChar char="v"/>
        <a:defRPr sz="2800" b="1">
          <a:latin typeface="+mn-lt"/>
          <a:ea typeface="+mn-ea"/>
          <a:cs typeface="+mn-cs"/>
        </a:defRPr>
      </a:lvl1pPr>
      <a:lvl2pPr marL="742950" indent="-285750" algn="l" rtl="0" eaLnBrk="1" fontAlgn="base" hangingPunct="1">
        <a:spcBef>
          <a:spcPct val="20000"/>
        </a:spcBef>
        <a:spcAft>
          <a:spcPct val="0"/>
        </a:spcAft>
        <a:buClr>
          <a:srgbClr val="333399"/>
        </a:buClr>
        <a:buFont typeface="Wingdings" pitchFamily="2" charset="2"/>
        <a:buChar char="Ø"/>
        <a:defRPr sz="2400" b="1">
          <a:latin typeface="+mn-lt"/>
          <a:ea typeface="+mn-ea"/>
        </a:defRPr>
      </a:lvl2pPr>
      <a:lvl3pPr marL="1143000" indent="-228600" algn="l" rtl="0" eaLnBrk="1" fontAlgn="base" hangingPunct="1">
        <a:spcBef>
          <a:spcPct val="20000"/>
        </a:spcBef>
        <a:spcAft>
          <a:spcPct val="0"/>
        </a:spcAft>
        <a:buClr>
          <a:srgbClr val="333399"/>
        </a:buClr>
        <a:buFont typeface="Wingdings" pitchFamily="2" charset="2"/>
        <a:buChar char="l"/>
        <a:defRPr sz="2000" b="1">
          <a:latin typeface="+mn-lt"/>
          <a:ea typeface="+mn-ea"/>
        </a:defRPr>
      </a:lvl3pPr>
      <a:lvl4pPr marL="1600200" indent="-228600" algn="l" rtl="0" eaLnBrk="1" fontAlgn="base" hangingPunct="1">
        <a:spcBef>
          <a:spcPct val="20000"/>
        </a:spcBef>
        <a:spcAft>
          <a:spcPct val="0"/>
        </a:spcAft>
        <a:buClr>
          <a:srgbClr val="333399"/>
        </a:buClr>
        <a:buFont typeface="Wingdings" pitchFamily="2" charset="2"/>
        <a:buChar char="§"/>
        <a:defRPr sz="2000" b="1">
          <a:latin typeface="+mn-lt"/>
          <a:ea typeface="+mn-ea"/>
        </a:defRPr>
      </a:lvl4pPr>
      <a:lvl5pPr marL="2057400" indent="-228600" algn="l" rtl="0" eaLnBrk="1" fontAlgn="base" hangingPunct="1">
        <a:spcBef>
          <a:spcPct val="20000"/>
        </a:spcBef>
        <a:spcAft>
          <a:spcPct val="0"/>
        </a:spcAft>
        <a:buClr>
          <a:srgbClr val="333399"/>
        </a:buClr>
        <a:buChar char="•"/>
        <a:defRPr sz="2000" b="1">
          <a:latin typeface="+mn-lt"/>
          <a:ea typeface="+mn-ea"/>
        </a:defRPr>
      </a:lvl5pPr>
      <a:lvl6pPr marL="2514600" indent="-228600" algn="l" rtl="0" eaLnBrk="1" fontAlgn="base" hangingPunct="1">
        <a:spcBef>
          <a:spcPct val="20000"/>
        </a:spcBef>
        <a:spcAft>
          <a:spcPct val="0"/>
        </a:spcAft>
        <a:buClr>
          <a:srgbClr val="333399"/>
        </a:buClr>
        <a:buChar char="•"/>
        <a:defRPr sz="2000" b="1">
          <a:latin typeface="+mn-lt"/>
          <a:ea typeface="+mn-ea"/>
        </a:defRPr>
      </a:lvl6pPr>
      <a:lvl7pPr marL="2971800" indent="-228600" algn="l" rtl="0" eaLnBrk="1" fontAlgn="base" hangingPunct="1">
        <a:spcBef>
          <a:spcPct val="20000"/>
        </a:spcBef>
        <a:spcAft>
          <a:spcPct val="0"/>
        </a:spcAft>
        <a:buClr>
          <a:srgbClr val="333399"/>
        </a:buClr>
        <a:buChar char="•"/>
        <a:defRPr sz="2000" b="1">
          <a:latin typeface="+mn-lt"/>
          <a:ea typeface="+mn-ea"/>
        </a:defRPr>
      </a:lvl7pPr>
      <a:lvl8pPr marL="3429000" indent="-228600" algn="l" rtl="0" eaLnBrk="1" fontAlgn="base" hangingPunct="1">
        <a:spcBef>
          <a:spcPct val="20000"/>
        </a:spcBef>
        <a:spcAft>
          <a:spcPct val="0"/>
        </a:spcAft>
        <a:buClr>
          <a:srgbClr val="333399"/>
        </a:buClr>
        <a:buChar char="•"/>
        <a:defRPr sz="2000" b="1">
          <a:latin typeface="+mn-lt"/>
          <a:ea typeface="+mn-ea"/>
        </a:defRPr>
      </a:lvl8pPr>
      <a:lvl9pPr marL="3886200" indent="-228600" algn="l" rtl="0" eaLnBrk="1" fontAlgn="base" hangingPunct="1">
        <a:spcBef>
          <a:spcPct val="20000"/>
        </a:spcBef>
        <a:spcAft>
          <a:spcPct val="0"/>
        </a:spcAft>
        <a:buClr>
          <a:srgbClr val="333399"/>
        </a:buClr>
        <a:buChar char="•"/>
        <a:defRPr sz="2000" b="1">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dirty="0" smtClean="0"/>
              <a:t>系统控制机制</a:t>
            </a:r>
            <a:endParaRPr lang="zh-CN" altLang="en-US" dirty="0"/>
          </a:p>
        </p:txBody>
      </p:sp>
      <p:sp>
        <p:nvSpPr>
          <p:cNvPr id="3" name="副标题 2"/>
          <p:cNvSpPr>
            <a:spLocks noGrp="1"/>
          </p:cNvSpPr>
          <p:nvPr>
            <p:ph type="subTitle" idx="1"/>
          </p:nvPr>
        </p:nvSpPr>
        <p:spPr/>
        <p:txBody>
          <a:bodyPr/>
          <a:lstStyle/>
          <a:p>
            <a:endParaRPr lang="en-US" altLang="zh-CN" dirty="0" smtClean="0"/>
          </a:p>
          <a:p>
            <a:endParaRPr lang="en-US" altLang="zh-CN" dirty="0" smtClean="0"/>
          </a:p>
          <a:p>
            <a:r>
              <a:rPr lang="zh-CN" altLang="en-US" dirty="0" smtClean="0"/>
              <a:t>制作人：李俊</a:t>
            </a:r>
            <a:endParaRPr lang="en-US" altLang="zh-CN" dirty="0" smtClean="0"/>
          </a:p>
          <a:p>
            <a:r>
              <a:rPr lang="en-US" altLang="zh-CN" dirty="0" smtClean="0"/>
              <a:t>2013/11/28</a:t>
            </a:r>
            <a:endParaRPr lang="zh-CN" altLang="en-US" dirty="0"/>
          </a:p>
        </p:txBody>
      </p:sp>
    </p:spTree>
    <p:extLst>
      <p:ext uri="{BB962C8B-B14F-4D97-AF65-F5344CB8AC3E}">
        <p14:creationId xmlns:p14="http://schemas.microsoft.com/office/powerpoint/2010/main" val="2598621407"/>
      </p:ext>
    </p:extLst>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三、相关数据结构</a:t>
            </a:r>
            <a:r>
              <a:rPr lang="en-US" altLang="zh-CN" dirty="0"/>
              <a:t>-</a:t>
            </a:r>
            <a:r>
              <a:rPr lang="en-US" altLang="zh-CN" dirty="0" err="1"/>
              <a:t>ctl_table_header</a:t>
            </a:r>
            <a:endParaRPr lang="zh-CN" altLang="en-US" dirty="0"/>
          </a:p>
        </p:txBody>
      </p:sp>
      <p:sp>
        <p:nvSpPr>
          <p:cNvPr id="3" name="内容占位符 2"/>
          <p:cNvSpPr>
            <a:spLocks noGrp="1"/>
          </p:cNvSpPr>
          <p:nvPr>
            <p:ph idx="1"/>
          </p:nvPr>
        </p:nvSpPr>
        <p:spPr/>
        <p:txBody>
          <a:bodyPr/>
          <a:lstStyle/>
          <a:p>
            <a:pPr marL="0" indent="0">
              <a:buNone/>
            </a:pPr>
            <a:r>
              <a:rPr lang="zh-CN" altLang="en-US" dirty="0"/>
              <a:t>下</a:t>
            </a:r>
            <a:r>
              <a:rPr lang="zh-CN" altLang="en-US" dirty="0" smtClean="0"/>
              <a:t>图清晰地说明了</a:t>
            </a:r>
            <a:r>
              <a:rPr lang="en-US" altLang="zh-CN" dirty="0" err="1" smtClean="0"/>
              <a:t>ctl_table_header</a:t>
            </a:r>
            <a:r>
              <a:rPr lang="zh-CN" altLang="en-US" dirty="0" smtClean="0"/>
              <a:t>和</a:t>
            </a:r>
            <a:r>
              <a:rPr lang="en-US" altLang="zh-CN" dirty="0" err="1" smtClean="0"/>
              <a:t>ctl_table</a:t>
            </a:r>
            <a:r>
              <a:rPr lang="zh-CN" altLang="en-US" dirty="0" smtClean="0"/>
              <a:t>之间的关系</a:t>
            </a:r>
            <a:endParaRPr lang="zh-CN" altLang="en-US" dirty="0"/>
          </a:p>
        </p:txBody>
      </p:sp>
      <p:grpSp>
        <p:nvGrpSpPr>
          <p:cNvPr id="11" name="组合 10"/>
          <p:cNvGrpSpPr/>
          <p:nvPr/>
        </p:nvGrpSpPr>
        <p:grpSpPr>
          <a:xfrm>
            <a:off x="978488" y="2452608"/>
            <a:ext cx="2076996" cy="718457"/>
            <a:chOff x="2116182" y="2364377"/>
            <a:chExt cx="2076996" cy="718457"/>
          </a:xfrm>
        </p:grpSpPr>
        <p:sp>
          <p:nvSpPr>
            <p:cNvPr id="4" name="矩形 3"/>
            <p:cNvSpPr/>
            <p:nvPr/>
          </p:nvSpPr>
          <p:spPr bwMode="auto">
            <a:xfrm>
              <a:off x="2116182" y="2364377"/>
              <a:ext cx="1123406" cy="300446"/>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p:txBody>
        </p:sp>
        <p:sp>
          <p:nvSpPr>
            <p:cNvPr id="5" name="矩形 4"/>
            <p:cNvSpPr/>
            <p:nvPr/>
          </p:nvSpPr>
          <p:spPr bwMode="auto">
            <a:xfrm>
              <a:off x="2116182" y="2664823"/>
              <a:ext cx="718458" cy="418011"/>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p:txBody>
        </p:sp>
        <p:sp>
          <p:nvSpPr>
            <p:cNvPr id="6" name="矩形 5"/>
            <p:cNvSpPr/>
            <p:nvPr/>
          </p:nvSpPr>
          <p:spPr bwMode="auto">
            <a:xfrm>
              <a:off x="2834640" y="2664823"/>
              <a:ext cx="679269" cy="418011"/>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p:txBody>
        </p:sp>
        <p:sp>
          <p:nvSpPr>
            <p:cNvPr id="9" name="矩形 8"/>
            <p:cNvSpPr/>
            <p:nvPr/>
          </p:nvSpPr>
          <p:spPr bwMode="auto">
            <a:xfrm>
              <a:off x="3513909" y="2664822"/>
              <a:ext cx="679269" cy="418011"/>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p:txBody>
        </p:sp>
      </p:grpSp>
      <p:sp>
        <p:nvSpPr>
          <p:cNvPr id="13" name="文本框 12"/>
          <p:cNvSpPr txBox="1"/>
          <p:nvPr/>
        </p:nvSpPr>
        <p:spPr>
          <a:xfrm>
            <a:off x="1006110" y="2418165"/>
            <a:ext cx="1123406" cy="369332"/>
          </a:xfrm>
          <a:prstGeom prst="rect">
            <a:avLst/>
          </a:prstGeom>
          <a:noFill/>
        </p:spPr>
        <p:txBody>
          <a:bodyPr wrap="square" rtlCol="0">
            <a:spAutoFit/>
          </a:bodyPr>
          <a:lstStyle/>
          <a:p>
            <a:r>
              <a:rPr lang="en-US" altLang="zh-CN" dirty="0" smtClean="0"/>
              <a:t>.</a:t>
            </a:r>
            <a:r>
              <a:rPr lang="en-US" altLang="zh-CN" dirty="0" err="1" smtClean="0"/>
              <a:t>ctl_entry</a:t>
            </a:r>
            <a:endParaRPr lang="zh-CN" altLang="en-US" dirty="0"/>
          </a:p>
        </p:txBody>
      </p:sp>
      <p:sp>
        <p:nvSpPr>
          <p:cNvPr id="14" name="文本框 13"/>
          <p:cNvSpPr txBox="1"/>
          <p:nvPr/>
        </p:nvSpPr>
        <p:spPr>
          <a:xfrm>
            <a:off x="1006110" y="2831384"/>
            <a:ext cx="705124" cy="338554"/>
          </a:xfrm>
          <a:prstGeom prst="rect">
            <a:avLst/>
          </a:prstGeom>
          <a:noFill/>
        </p:spPr>
        <p:txBody>
          <a:bodyPr wrap="square" rtlCol="0">
            <a:spAutoFit/>
          </a:bodyPr>
          <a:lstStyle/>
          <a:p>
            <a:r>
              <a:rPr lang="en-US" altLang="zh-CN" sz="1600" dirty="0" smtClean="0"/>
              <a:t>DEV</a:t>
            </a:r>
            <a:endParaRPr lang="zh-CN" altLang="en-US" sz="1600" dirty="0"/>
          </a:p>
        </p:txBody>
      </p:sp>
      <p:sp>
        <p:nvSpPr>
          <p:cNvPr id="15" name="文本框 14"/>
          <p:cNvSpPr txBox="1"/>
          <p:nvPr/>
        </p:nvSpPr>
        <p:spPr>
          <a:xfrm>
            <a:off x="1711234" y="2831384"/>
            <a:ext cx="911680" cy="338554"/>
          </a:xfrm>
          <a:prstGeom prst="rect">
            <a:avLst/>
          </a:prstGeom>
          <a:noFill/>
        </p:spPr>
        <p:txBody>
          <a:bodyPr wrap="square" rtlCol="0">
            <a:spAutoFit/>
          </a:bodyPr>
          <a:lstStyle/>
          <a:p>
            <a:r>
              <a:rPr lang="en-US" altLang="zh-CN" sz="1600" dirty="0" smtClean="0"/>
              <a:t>KERN</a:t>
            </a:r>
            <a:endParaRPr lang="zh-CN" altLang="en-US" sz="1600" dirty="0"/>
          </a:p>
        </p:txBody>
      </p:sp>
      <p:sp>
        <p:nvSpPr>
          <p:cNvPr id="16" name="文本框 15"/>
          <p:cNvSpPr txBox="1"/>
          <p:nvPr/>
        </p:nvSpPr>
        <p:spPr>
          <a:xfrm>
            <a:off x="2525761" y="2751926"/>
            <a:ext cx="525507" cy="369332"/>
          </a:xfrm>
          <a:prstGeom prst="rect">
            <a:avLst/>
          </a:prstGeom>
          <a:noFill/>
        </p:spPr>
        <p:txBody>
          <a:bodyPr wrap="square" rtlCol="0">
            <a:spAutoFit/>
          </a:bodyPr>
          <a:lstStyle/>
          <a:p>
            <a:r>
              <a:rPr lang="en-US" altLang="zh-CN" dirty="0" smtClean="0"/>
              <a:t>…</a:t>
            </a:r>
            <a:endParaRPr lang="zh-CN" altLang="en-US" dirty="0"/>
          </a:p>
        </p:txBody>
      </p:sp>
      <p:grpSp>
        <p:nvGrpSpPr>
          <p:cNvPr id="19" name="组合 18"/>
          <p:cNvGrpSpPr/>
          <p:nvPr/>
        </p:nvGrpSpPr>
        <p:grpSpPr>
          <a:xfrm>
            <a:off x="4854555" y="2447591"/>
            <a:ext cx="1127622" cy="714779"/>
            <a:chOff x="4854555" y="2447591"/>
            <a:chExt cx="1127622" cy="714779"/>
          </a:xfrm>
        </p:grpSpPr>
        <p:sp>
          <p:nvSpPr>
            <p:cNvPr id="17" name="矩形 16"/>
            <p:cNvSpPr/>
            <p:nvPr/>
          </p:nvSpPr>
          <p:spPr bwMode="auto">
            <a:xfrm>
              <a:off x="4858771" y="2447591"/>
              <a:ext cx="1123406" cy="29931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p:txBody>
        </p:sp>
        <p:sp>
          <p:nvSpPr>
            <p:cNvPr id="18" name="矩形 17"/>
            <p:cNvSpPr/>
            <p:nvPr/>
          </p:nvSpPr>
          <p:spPr bwMode="auto">
            <a:xfrm>
              <a:off x="4854555" y="2744358"/>
              <a:ext cx="736962" cy="418012"/>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p:txBody>
        </p:sp>
      </p:grpSp>
      <p:sp>
        <p:nvSpPr>
          <p:cNvPr id="20" name="文本框 19"/>
          <p:cNvSpPr txBox="1"/>
          <p:nvPr/>
        </p:nvSpPr>
        <p:spPr>
          <a:xfrm>
            <a:off x="4854555" y="2412584"/>
            <a:ext cx="1071608" cy="369332"/>
          </a:xfrm>
          <a:prstGeom prst="rect">
            <a:avLst/>
          </a:prstGeom>
          <a:noFill/>
        </p:spPr>
        <p:txBody>
          <a:bodyPr wrap="square" rtlCol="0">
            <a:spAutoFit/>
          </a:bodyPr>
          <a:lstStyle/>
          <a:p>
            <a:r>
              <a:rPr lang="en-US" altLang="zh-CN" dirty="0" err="1"/>
              <a:t>c</a:t>
            </a:r>
            <a:r>
              <a:rPr lang="en-US" altLang="zh-CN" dirty="0" err="1" smtClean="0"/>
              <a:t>tl_entry</a:t>
            </a:r>
            <a:endParaRPr lang="zh-CN" altLang="en-US" dirty="0"/>
          </a:p>
        </p:txBody>
      </p:sp>
      <p:sp>
        <p:nvSpPr>
          <p:cNvPr id="21" name="文本框 20"/>
          <p:cNvSpPr txBox="1"/>
          <p:nvPr/>
        </p:nvSpPr>
        <p:spPr>
          <a:xfrm>
            <a:off x="4961110" y="2831384"/>
            <a:ext cx="773686" cy="338554"/>
          </a:xfrm>
          <a:prstGeom prst="rect">
            <a:avLst/>
          </a:prstGeom>
          <a:noFill/>
        </p:spPr>
        <p:txBody>
          <a:bodyPr wrap="square" rtlCol="0">
            <a:spAutoFit/>
          </a:bodyPr>
          <a:lstStyle/>
          <a:p>
            <a:r>
              <a:rPr lang="en-US" altLang="zh-CN" sz="1600" dirty="0" smtClean="0"/>
              <a:t>DEV</a:t>
            </a:r>
            <a:endParaRPr lang="zh-CN" altLang="en-US" sz="1600" dirty="0"/>
          </a:p>
        </p:txBody>
      </p:sp>
      <p:sp>
        <p:nvSpPr>
          <p:cNvPr id="22" name="矩形 21"/>
          <p:cNvSpPr/>
          <p:nvPr/>
        </p:nvSpPr>
        <p:spPr bwMode="auto">
          <a:xfrm>
            <a:off x="755650" y="4163089"/>
            <a:ext cx="732746" cy="418012"/>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p:txBody>
      </p:sp>
      <p:grpSp>
        <p:nvGrpSpPr>
          <p:cNvPr id="25" name="组合 24"/>
          <p:cNvGrpSpPr/>
          <p:nvPr/>
        </p:nvGrpSpPr>
        <p:grpSpPr>
          <a:xfrm>
            <a:off x="2186126" y="4163089"/>
            <a:ext cx="1358538" cy="418011"/>
            <a:chOff x="2186126" y="4163089"/>
            <a:chExt cx="1358538" cy="418011"/>
          </a:xfrm>
        </p:grpSpPr>
        <p:sp>
          <p:nvSpPr>
            <p:cNvPr id="23" name="矩形 22"/>
            <p:cNvSpPr/>
            <p:nvPr/>
          </p:nvSpPr>
          <p:spPr bwMode="auto">
            <a:xfrm>
              <a:off x="2186126" y="4163089"/>
              <a:ext cx="679269" cy="418011"/>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p:txBody>
        </p:sp>
        <p:sp>
          <p:nvSpPr>
            <p:cNvPr id="24" name="矩形 23"/>
            <p:cNvSpPr/>
            <p:nvPr/>
          </p:nvSpPr>
          <p:spPr bwMode="auto">
            <a:xfrm>
              <a:off x="2865395" y="4163089"/>
              <a:ext cx="679269" cy="418011"/>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p:txBody>
        </p:sp>
      </p:grpSp>
      <p:sp>
        <p:nvSpPr>
          <p:cNvPr id="26" name="矩形 25"/>
          <p:cNvSpPr/>
          <p:nvPr/>
        </p:nvSpPr>
        <p:spPr bwMode="auto">
          <a:xfrm>
            <a:off x="4766329" y="3853063"/>
            <a:ext cx="1438528" cy="684124"/>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p:txBody>
      </p:sp>
      <p:grpSp>
        <p:nvGrpSpPr>
          <p:cNvPr id="30" name="组合 29"/>
          <p:cNvGrpSpPr/>
          <p:nvPr/>
        </p:nvGrpSpPr>
        <p:grpSpPr>
          <a:xfrm>
            <a:off x="4668684" y="5293540"/>
            <a:ext cx="2043982" cy="545557"/>
            <a:chOff x="4668684" y="5293540"/>
            <a:chExt cx="2043982" cy="545557"/>
          </a:xfrm>
        </p:grpSpPr>
        <p:sp>
          <p:nvSpPr>
            <p:cNvPr id="27" name="矩形 26"/>
            <p:cNvSpPr/>
            <p:nvPr/>
          </p:nvSpPr>
          <p:spPr bwMode="auto">
            <a:xfrm>
              <a:off x="4668684" y="5293541"/>
              <a:ext cx="679269" cy="545556"/>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p:txBody>
        </p:sp>
        <p:sp>
          <p:nvSpPr>
            <p:cNvPr id="28" name="矩形 27"/>
            <p:cNvSpPr/>
            <p:nvPr/>
          </p:nvSpPr>
          <p:spPr bwMode="auto">
            <a:xfrm>
              <a:off x="5347953" y="5293540"/>
              <a:ext cx="679269" cy="545557"/>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chemeClr val="tx1"/>
                </a:solidFill>
                <a:effectLst/>
                <a:latin typeface="Arial" pitchFamily="34" charset="0"/>
                <a:ea typeface="宋体" pitchFamily="2" charset="-122"/>
              </a:endParaRPr>
            </a:p>
          </p:txBody>
        </p:sp>
        <p:sp>
          <p:nvSpPr>
            <p:cNvPr id="29" name="矩形 28"/>
            <p:cNvSpPr/>
            <p:nvPr/>
          </p:nvSpPr>
          <p:spPr bwMode="auto">
            <a:xfrm>
              <a:off x="6033397" y="5293540"/>
              <a:ext cx="679269" cy="545557"/>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p:txBody>
        </p:sp>
      </p:grpSp>
      <p:sp>
        <p:nvSpPr>
          <p:cNvPr id="31" name="文本框 30"/>
          <p:cNvSpPr txBox="1"/>
          <p:nvPr/>
        </p:nvSpPr>
        <p:spPr>
          <a:xfrm>
            <a:off x="900113" y="4150847"/>
            <a:ext cx="588283" cy="369332"/>
          </a:xfrm>
          <a:prstGeom prst="rect">
            <a:avLst/>
          </a:prstGeom>
          <a:noFill/>
        </p:spPr>
        <p:txBody>
          <a:bodyPr wrap="square" rtlCol="0">
            <a:spAutoFit/>
          </a:bodyPr>
          <a:lstStyle/>
          <a:p>
            <a:r>
              <a:rPr lang="en-US" altLang="zh-CN" dirty="0" smtClean="0"/>
              <a:t>…</a:t>
            </a:r>
            <a:endParaRPr lang="zh-CN" altLang="en-US" dirty="0"/>
          </a:p>
        </p:txBody>
      </p:sp>
      <p:sp>
        <p:nvSpPr>
          <p:cNvPr id="32" name="文本框 31"/>
          <p:cNvSpPr txBox="1"/>
          <p:nvPr/>
        </p:nvSpPr>
        <p:spPr>
          <a:xfrm>
            <a:off x="2255955" y="4150177"/>
            <a:ext cx="454106" cy="369332"/>
          </a:xfrm>
          <a:prstGeom prst="rect">
            <a:avLst/>
          </a:prstGeom>
          <a:noFill/>
        </p:spPr>
        <p:txBody>
          <a:bodyPr wrap="square" rtlCol="0">
            <a:spAutoFit/>
          </a:bodyPr>
          <a:lstStyle/>
          <a:p>
            <a:r>
              <a:rPr lang="en-US" altLang="zh-CN" dirty="0" smtClean="0"/>
              <a:t>…</a:t>
            </a:r>
            <a:endParaRPr lang="zh-CN" altLang="en-US" dirty="0"/>
          </a:p>
        </p:txBody>
      </p:sp>
      <p:sp>
        <p:nvSpPr>
          <p:cNvPr id="33" name="文本框 32"/>
          <p:cNvSpPr txBox="1"/>
          <p:nvPr/>
        </p:nvSpPr>
        <p:spPr>
          <a:xfrm>
            <a:off x="2939143" y="4163089"/>
            <a:ext cx="605521" cy="369332"/>
          </a:xfrm>
          <a:prstGeom prst="rect">
            <a:avLst/>
          </a:prstGeom>
          <a:noFill/>
        </p:spPr>
        <p:txBody>
          <a:bodyPr wrap="square" rtlCol="0">
            <a:spAutoFit/>
          </a:bodyPr>
          <a:lstStyle/>
          <a:p>
            <a:r>
              <a:rPr lang="en-US" altLang="zh-CN" dirty="0" smtClean="0"/>
              <a:t>…</a:t>
            </a:r>
            <a:endParaRPr lang="zh-CN" altLang="en-US" dirty="0"/>
          </a:p>
        </p:txBody>
      </p:sp>
      <p:sp>
        <p:nvSpPr>
          <p:cNvPr id="34" name="文本框 33"/>
          <p:cNvSpPr txBox="1"/>
          <p:nvPr/>
        </p:nvSpPr>
        <p:spPr>
          <a:xfrm>
            <a:off x="4931401" y="4010459"/>
            <a:ext cx="1182218" cy="369332"/>
          </a:xfrm>
          <a:prstGeom prst="rect">
            <a:avLst/>
          </a:prstGeom>
          <a:noFill/>
        </p:spPr>
        <p:txBody>
          <a:bodyPr wrap="square" rtlCol="0">
            <a:spAutoFit/>
          </a:bodyPr>
          <a:lstStyle/>
          <a:p>
            <a:r>
              <a:rPr lang="en-US" altLang="zh-CN" dirty="0" smtClean="0"/>
              <a:t>CD_ROM</a:t>
            </a:r>
            <a:endParaRPr lang="zh-CN" altLang="en-US" dirty="0"/>
          </a:p>
        </p:txBody>
      </p:sp>
      <p:sp>
        <p:nvSpPr>
          <p:cNvPr id="35" name="文本框 34"/>
          <p:cNvSpPr txBox="1"/>
          <p:nvPr/>
        </p:nvSpPr>
        <p:spPr>
          <a:xfrm>
            <a:off x="4662509" y="5381652"/>
            <a:ext cx="757965" cy="338554"/>
          </a:xfrm>
          <a:prstGeom prst="rect">
            <a:avLst/>
          </a:prstGeom>
          <a:noFill/>
        </p:spPr>
        <p:txBody>
          <a:bodyPr wrap="square" rtlCol="0">
            <a:spAutoFit/>
          </a:bodyPr>
          <a:lstStyle/>
          <a:p>
            <a:r>
              <a:rPr lang="en-US" altLang="zh-CN" sz="1600" dirty="0" smtClean="0"/>
              <a:t>INFO</a:t>
            </a:r>
            <a:endParaRPr lang="zh-CN" altLang="en-US" sz="1600" dirty="0"/>
          </a:p>
        </p:txBody>
      </p:sp>
      <p:sp>
        <p:nvSpPr>
          <p:cNvPr id="36" name="文本框 35"/>
          <p:cNvSpPr txBox="1"/>
          <p:nvPr/>
        </p:nvSpPr>
        <p:spPr>
          <a:xfrm>
            <a:off x="5314328" y="5273930"/>
            <a:ext cx="890529" cy="584775"/>
          </a:xfrm>
          <a:prstGeom prst="rect">
            <a:avLst/>
          </a:prstGeom>
          <a:noFill/>
        </p:spPr>
        <p:txBody>
          <a:bodyPr wrap="square" rtlCol="0">
            <a:spAutoFit/>
          </a:bodyPr>
          <a:lstStyle/>
          <a:p>
            <a:r>
              <a:rPr lang="en-US" altLang="zh-CN" sz="1600" dirty="0" smtClean="0"/>
              <a:t>AUTO</a:t>
            </a:r>
          </a:p>
          <a:p>
            <a:r>
              <a:rPr lang="en-US" altLang="zh-CN" sz="1600" dirty="0" smtClean="0"/>
              <a:t>CLOSE</a:t>
            </a:r>
            <a:endParaRPr lang="zh-CN" altLang="en-US" sz="1600" dirty="0"/>
          </a:p>
        </p:txBody>
      </p:sp>
      <p:sp>
        <p:nvSpPr>
          <p:cNvPr id="37" name="文本框 36"/>
          <p:cNvSpPr txBox="1"/>
          <p:nvPr/>
        </p:nvSpPr>
        <p:spPr>
          <a:xfrm>
            <a:off x="6113619" y="5381652"/>
            <a:ext cx="456998" cy="369332"/>
          </a:xfrm>
          <a:prstGeom prst="rect">
            <a:avLst/>
          </a:prstGeom>
          <a:noFill/>
        </p:spPr>
        <p:txBody>
          <a:bodyPr wrap="square" rtlCol="0">
            <a:spAutoFit/>
          </a:bodyPr>
          <a:lstStyle/>
          <a:p>
            <a:r>
              <a:rPr lang="en-US" altLang="zh-CN" dirty="0" smtClean="0"/>
              <a:t>…</a:t>
            </a:r>
            <a:endParaRPr lang="zh-CN" altLang="en-US" dirty="0"/>
          </a:p>
        </p:txBody>
      </p:sp>
      <p:cxnSp>
        <p:nvCxnSpPr>
          <p:cNvPr id="39" name="直接箭头连接符 38"/>
          <p:cNvCxnSpPr/>
          <p:nvPr/>
        </p:nvCxnSpPr>
        <p:spPr bwMode="auto">
          <a:xfrm>
            <a:off x="2101894" y="2447591"/>
            <a:ext cx="275266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接箭头连接符 40"/>
          <p:cNvCxnSpPr>
            <a:stCxn id="17" idx="1"/>
            <a:endCxn id="13" idx="3"/>
          </p:cNvCxnSpPr>
          <p:nvPr/>
        </p:nvCxnSpPr>
        <p:spPr bwMode="auto">
          <a:xfrm flipH="1">
            <a:off x="2129516" y="2597250"/>
            <a:ext cx="2729255" cy="558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接箭头连接符 44"/>
          <p:cNvCxnSpPr/>
          <p:nvPr/>
        </p:nvCxnSpPr>
        <p:spPr bwMode="auto">
          <a:xfrm>
            <a:off x="6027222" y="2447591"/>
            <a:ext cx="1170412"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直接箭头连接符 46"/>
          <p:cNvCxnSpPr>
            <a:endCxn id="17" idx="3"/>
          </p:cNvCxnSpPr>
          <p:nvPr/>
        </p:nvCxnSpPr>
        <p:spPr bwMode="auto">
          <a:xfrm flipH="1">
            <a:off x="5982177" y="2597250"/>
            <a:ext cx="1215457"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直接箭头连接符 48"/>
          <p:cNvCxnSpPr>
            <a:stCxn id="14" idx="2"/>
            <a:endCxn id="22" idx="0"/>
          </p:cNvCxnSpPr>
          <p:nvPr/>
        </p:nvCxnSpPr>
        <p:spPr bwMode="auto">
          <a:xfrm flipH="1">
            <a:off x="1122023" y="3169938"/>
            <a:ext cx="236649" cy="99315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直接箭头连接符 52"/>
          <p:cNvCxnSpPr/>
          <p:nvPr/>
        </p:nvCxnSpPr>
        <p:spPr bwMode="auto">
          <a:xfrm>
            <a:off x="1870352" y="3169938"/>
            <a:ext cx="350665" cy="97978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直接箭头连接符 54"/>
          <p:cNvCxnSpPr>
            <a:endCxn id="26" idx="0"/>
          </p:cNvCxnSpPr>
          <p:nvPr/>
        </p:nvCxnSpPr>
        <p:spPr bwMode="auto">
          <a:xfrm>
            <a:off x="5223036" y="3162370"/>
            <a:ext cx="262557" cy="69069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 name="直接箭头连接符 56"/>
          <p:cNvCxnSpPr>
            <a:stCxn id="26" idx="2"/>
          </p:cNvCxnSpPr>
          <p:nvPr/>
        </p:nvCxnSpPr>
        <p:spPr bwMode="auto">
          <a:xfrm flipH="1">
            <a:off x="4662509" y="4537187"/>
            <a:ext cx="823084" cy="75635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814370244"/>
      </p:ext>
    </p:extLst>
  </p:cSld>
  <p:clrMapOvr>
    <a:masterClrMapping/>
  </p:clrMapOvr>
  <p:transition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三、相关数据结构</a:t>
            </a:r>
            <a:r>
              <a:rPr lang="en-US" altLang="zh-CN" dirty="0"/>
              <a:t>-</a:t>
            </a:r>
            <a:r>
              <a:rPr lang="en-US" altLang="zh-CN" dirty="0" err="1"/>
              <a:t>ctl_table_header</a:t>
            </a:r>
            <a:endParaRPr lang="zh-CN" altLang="en-US" dirty="0"/>
          </a:p>
        </p:txBody>
      </p:sp>
      <p:sp>
        <p:nvSpPr>
          <p:cNvPr id="3" name="内容占位符 2"/>
          <p:cNvSpPr>
            <a:spLocks noGrp="1"/>
          </p:cNvSpPr>
          <p:nvPr>
            <p:ph idx="1"/>
          </p:nvPr>
        </p:nvSpPr>
        <p:spPr/>
        <p:txBody>
          <a:bodyPr/>
          <a:lstStyle/>
          <a:p>
            <a:r>
              <a:rPr lang="zh-CN" altLang="en-US" sz="2400" dirty="0" smtClean="0"/>
              <a:t>系统的各个</a:t>
            </a:r>
            <a:r>
              <a:rPr lang="en-US" altLang="zh-CN" sz="2400" dirty="0" err="1" smtClean="0"/>
              <a:t>sysctl</a:t>
            </a:r>
            <a:r>
              <a:rPr lang="zh-CN" altLang="en-US" sz="2400" dirty="0" smtClean="0"/>
              <a:t>表之间的层次关系，通过</a:t>
            </a:r>
            <a:r>
              <a:rPr lang="en-US" altLang="zh-CN" sz="2400" dirty="0" err="1" smtClean="0"/>
              <a:t>ctl_table</a:t>
            </a:r>
            <a:r>
              <a:rPr lang="zh-CN" altLang="en-US" sz="2400" dirty="0" smtClean="0"/>
              <a:t>的</a:t>
            </a:r>
            <a:r>
              <a:rPr lang="en-US" altLang="zh-CN" sz="2400" dirty="0" smtClean="0"/>
              <a:t>child</a:t>
            </a:r>
            <a:r>
              <a:rPr lang="zh-CN" altLang="en-US" sz="2400" dirty="0" smtClean="0"/>
              <a:t>成员和使用</a:t>
            </a:r>
            <a:r>
              <a:rPr lang="en-US" altLang="zh-CN" sz="2400" dirty="0" err="1" smtClean="0"/>
              <a:t>ctl_table_header</a:t>
            </a:r>
            <a:r>
              <a:rPr lang="zh-CN" altLang="en-US" sz="2400" dirty="0" smtClean="0"/>
              <a:t>实现的链表建立起来。通过</a:t>
            </a:r>
            <a:r>
              <a:rPr lang="en-US" altLang="zh-CN" sz="2400" dirty="0" smtClean="0"/>
              <a:t>child</a:t>
            </a:r>
            <a:r>
              <a:rPr lang="zh-CN" altLang="en-US" sz="2400" dirty="0" smtClean="0"/>
              <a:t>建立的关联，使得各个表之间可以建立一种直接的联系，而这种联系又反映出了</a:t>
            </a:r>
            <a:r>
              <a:rPr lang="en-US" altLang="zh-CN" sz="2400" dirty="0" err="1" smtClean="0"/>
              <a:t>sysctl</a:t>
            </a:r>
            <a:r>
              <a:rPr lang="zh-CN" altLang="en-US" sz="2400" dirty="0" smtClean="0"/>
              <a:t>的层次关系。</a:t>
            </a:r>
            <a:endParaRPr lang="en-US" altLang="zh-CN" sz="2400" dirty="0" smtClean="0"/>
          </a:p>
          <a:p>
            <a:r>
              <a:rPr lang="zh-CN" altLang="en-US" sz="2400" dirty="0" smtClean="0"/>
              <a:t>在内核中可以定义各种层次结构，将</a:t>
            </a:r>
            <a:r>
              <a:rPr lang="en-US" altLang="zh-CN" sz="2400" dirty="0" err="1" smtClean="0"/>
              <a:t>sysctl</a:t>
            </a:r>
            <a:r>
              <a:rPr lang="zh-CN" altLang="en-US" sz="2400" dirty="0" smtClean="0"/>
              <a:t>表通过</a:t>
            </a:r>
            <a:r>
              <a:rPr lang="en-US" altLang="zh-CN" sz="2400" dirty="0" smtClean="0"/>
              <a:t>child</a:t>
            </a:r>
            <a:r>
              <a:rPr lang="zh-CN" altLang="en-US" sz="2400" dirty="0" smtClean="0"/>
              <a:t>的指针联系起来。</a:t>
            </a:r>
            <a:r>
              <a:rPr lang="zh-CN" altLang="en-US" sz="2400" dirty="0" smtClean="0">
                <a:solidFill>
                  <a:srgbClr val="FF0000"/>
                </a:solidFill>
              </a:rPr>
              <a:t>但是由于只能有一个整体上的层次结构，各个层次结构必须“叠加”起来形成一个单一的层次结构。</a:t>
            </a:r>
            <a:endParaRPr lang="en-US" altLang="zh-CN" sz="2400" dirty="0" smtClean="0">
              <a:solidFill>
                <a:srgbClr val="FF0000"/>
              </a:solidFill>
            </a:endParaRPr>
          </a:p>
          <a:p>
            <a:r>
              <a:rPr lang="zh-CN" altLang="en-US" sz="2400" dirty="0" smtClean="0"/>
              <a:t>应用程序在使用</a:t>
            </a:r>
            <a:r>
              <a:rPr lang="en-US" altLang="zh-CN" sz="2400" dirty="0" err="1" smtClean="0"/>
              <a:t>sysctl</a:t>
            </a:r>
            <a:r>
              <a:rPr lang="zh-CN" altLang="en-US" sz="2400" dirty="0" smtClean="0"/>
              <a:t>时，无须知道该层次结构在内核中是如何表示的。访问所需的信息时，应用程序</a:t>
            </a:r>
            <a:r>
              <a:rPr lang="zh-CN" altLang="en-US" sz="2400" dirty="0" smtClean="0"/>
              <a:t>只需</a:t>
            </a:r>
            <a:r>
              <a:rPr lang="en-US" altLang="zh-CN" sz="2400" dirty="0" smtClean="0"/>
              <a:t>z</a:t>
            </a:r>
            <a:r>
              <a:rPr lang="zh-CN" altLang="en-US" sz="2400" dirty="0" smtClean="0"/>
              <a:t>指定对应</a:t>
            </a:r>
            <a:r>
              <a:rPr lang="zh-CN" altLang="en-US" sz="2400" dirty="0" smtClean="0"/>
              <a:t>的</a:t>
            </a:r>
            <a:r>
              <a:rPr lang="en-US" altLang="zh-CN" sz="2400" dirty="0" err="1" smtClean="0"/>
              <a:t>sysctl</a:t>
            </a:r>
            <a:r>
              <a:rPr lang="zh-CN" altLang="en-US" sz="2400" dirty="0" smtClean="0"/>
              <a:t>的路径，例如</a:t>
            </a:r>
            <a:r>
              <a:rPr lang="en-US" altLang="zh-CN" sz="2400" dirty="0" smtClean="0"/>
              <a:t>CTL_DEV-&gt;DEV_CDROM-&gt;DEVCDROM_INFO</a:t>
            </a:r>
            <a:r>
              <a:rPr lang="zh-CN" altLang="en-US" sz="2400" dirty="0" smtClean="0"/>
              <a:t>。</a:t>
            </a:r>
            <a:endParaRPr lang="en-US" altLang="zh-CN" sz="2400" dirty="0" smtClean="0"/>
          </a:p>
        </p:txBody>
      </p:sp>
    </p:spTree>
    <p:extLst>
      <p:ext uri="{BB962C8B-B14F-4D97-AF65-F5344CB8AC3E}">
        <p14:creationId xmlns:p14="http://schemas.microsoft.com/office/powerpoint/2010/main" val="988838514"/>
      </p:ext>
    </p:extLst>
  </p:cSld>
  <p:clrMapOvr>
    <a:masterClrMapping/>
  </p:clrMapOvr>
  <p:transition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四、静态的</a:t>
            </a:r>
            <a:r>
              <a:rPr lang="en-US" altLang="zh-CN" dirty="0" err="1" smtClean="0"/>
              <a:t>sysctl</a:t>
            </a:r>
            <a:r>
              <a:rPr lang="zh-CN" altLang="en-US" dirty="0" smtClean="0"/>
              <a:t>表</a:t>
            </a:r>
            <a:endParaRPr lang="zh-CN" altLang="en-US" dirty="0"/>
          </a:p>
        </p:txBody>
      </p:sp>
      <p:sp>
        <p:nvSpPr>
          <p:cNvPr id="3" name="内容占位符 2"/>
          <p:cNvSpPr>
            <a:spLocks noGrp="1"/>
          </p:cNvSpPr>
          <p:nvPr>
            <p:ph idx="1"/>
          </p:nvPr>
        </p:nvSpPr>
        <p:spPr/>
        <p:txBody>
          <a:bodyPr/>
          <a:lstStyle/>
          <a:p>
            <a:r>
              <a:rPr lang="zh-CN" altLang="en-US" sz="2400" dirty="0" smtClean="0"/>
              <a:t>对所有的</a:t>
            </a:r>
            <a:r>
              <a:rPr lang="en-US" altLang="zh-CN" sz="2400" dirty="0" err="1" smtClean="0"/>
              <a:t>sysctl</a:t>
            </a:r>
            <a:r>
              <a:rPr lang="zh-CN" altLang="en-US" sz="2400" dirty="0" smtClean="0"/>
              <a:t>都定义了静态的</a:t>
            </a:r>
            <a:r>
              <a:rPr lang="en-US" altLang="zh-CN" sz="2400" dirty="0" err="1" smtClean="0"/>
              <a:t>sysctl</a:t>
            </a:r>
            <a:r>
              <a:rPr lang="zh-CN" altLang="en-US" sz="2400" dirty="0" smtClean="0"/>
              <a:t>表；</a:t>
            </a:r>
            <a:endParaRPr lang="en-US" altLang="zh-CN" sz="2400" dirty="0" smtClean="0"/>
          </a:p>
          <a:p>
            <a:r>
              <a:rPr lang="zh-CN" altLang="en-US" sz="2400" dirty="0"/>
              <a:t>根</a:t>
            </a:r>
            <a:r>
              <a:rPr lang="zh-CN" altLang="en-US" sz="2400" dirty="0" smtClean="0"/>
              <a:t>结点对应的表是</a:t>
            </a:r>
            <a:r>
              <a:rPr lang="en-US" altLang="zh-CN" sz="2400" dirty="0" err="1" smtClean="0"/>
              <a:t>root_table</a:t>
            </a:r>
            <a:r>
              <a:rPr lang="zh-CN" altLang="en-US" sz="2400" dirty="0" smtClean="0"/>
              <a:t>，用作所有静态定义的数据的根。</a:t>
            </a:r>
            <a:endParaRPr lang="en-US" altLang="zh-CN" sz="2400" dirty="0" smtClean="0"/>
          </a:p>
          <a:p>
            <a:pPr lvl="1"/>
            <a:r>
              <a:rPr lang="en-US" altLang="zh-CN" dirty="0"/>
              <a:t>s</a:t>
            </a:r>
            <a:r>
              <a:rPr lang="en-US" altLang="zh-CN" dirty="0" smtClean="0"/>
              <a:t>tatic </a:t>
            </a:r>
            <a:r>
              <a:rPr lang="en-US" altLang="zh-CN" dirty="0" err="1" smtClean="0"/>
              <a:t>ctl_table</a:t>
            </a:r>
            <a:r>
              <a:rPr lang="en-US" altLang="zh-CN" dirty="0" smtClean="0"/>
              <a:t> </a:t>
            </a:r>
            <a:r>
              <a:rPr lang="en-US" altLang="zh-CN" dirty="0" err="1" smtClean="0"/>
              <a:t>root_table</a:t>
            </a:r>
            <a:r>
              <a:rPr lang="en-US" altLang="zh-CN" dirty="0" smtClean="0"/>
              <a:t>[];</a:t>
            </a:r>
          </a:p>
          <a:p>
            <a:pPr lvl="1"/>
            <a:r>
              <a:rPr lang="en-US" altLang="zh-CN" dirty="0" smtClean="0"/>
              <a:t>static </a:t>
            </a:r>
            <a:r>
              <a:rPr lang="en-US" altLang="zh-CN" dirty="0" err="1" smtClean="0"/>
              <a:t>struct_ctl_table_header</a:t>
            </a:r>
            <a:r>
              <a:rPr lang="en-US" altLang="zh-CN" dirty="0" smtClean="0"/>
              <a:t> </a:t>
            </a:r>
            <a:r>
              <a:rPr lang="en-US" altLang="zh-CN" dirty="0" err="1" smtClean="0"/>
              <a:t>root_table_header</a:t>
            </a:r>
            <a:r>
              <a:rPr lang="en-US" altLang="zh-CN" dirty="0" smtClean="0"/>
              <a:t>{</a:t>
            </a:r>
          </a:p>
          <a:p>
            <a:pPr marL="457200" lvl="1" indent="0">
              <a:buNone/>
            </a:pPr>
            <a:r>
              <a:rPr lang="en-US" altLang="zh-CN" dirty="0"/>
              <a:t>	</a:t>
            </a:r>
            <a:r>
              <a:rPr lang="en-US" altLang="zh-CN" dirty="0" err="1" smtClean="0"/>
              <a:t>root_table,LIST_HEAD_INIT</a:t>
            </a:r>
            <a:r>
              <a:rPr lang="en-US" altLang="zh-CN" dirty="0" smtClean="0"/>
              <a:t>(</a:t>
            </a:r>
            <a:r>
              <a:rPr lang="en-US" altLang="zh-CN" dirty="0" err="1" smtClean="0"/>
              <a:t>root_table_header.ctl_entry</a:t>
            </a:r>
            <a:r>
              <a:rPr lang="en-US" altLang="zh-CN" dirty="0" smtClean="0"/>
              <a:t>)}; </a:t>
            </a:r>
            <a:endParaRPr lang="en-US" altLang="zh-CN" dirty="0"/>
          </a:p>
          <a:p>
            <a:r>
              <a:rPr lang="zh-CN" altLang="en-US" sz="2400" dirty="0" smtClean="0"/>
              <a:t>对于该表，同样像前述一样构建了一个</a:t>
            </a:r>
            <a:r>
              <a:rPr lang="en-US" altLang="zh-CN" sz="2400" dirty="0" err="1" smtClean="0"/>
              <a:t>ctl_table_header</a:t>
            </a:r>
            <a:r>
              <a:rPr lang="zh-CN" altLang="en-US" sz="2400" dirty="0" smtClean="0"/>
              <a:t>数据项，以便将附加的层次结构维护到一个如前文所述的链表中。</a:t>
            </a:r>
            <a:endParaRPr lang="en-US" altLang="zh-CN" sz="2400" dirty="0" smtClean="0"/>
          </a:p>
          <a:p>
            <a:r>
              <a:rPr lang="zh-CN" altLang="en-US" sz="2400" dirty="0"/>
              <a:t>表</a:t>
            </a:r>
            <a:r>
              <a:rPr lang="zh-CN" altLang="en-US" sz="2400" dirty="0" smtClean="0"/>
              <a:t>中的每一个子项也都定义为静态类型。参见内核代码</a:t>
            </a:r>
            <a:endParaRPr lang="en-US" altLang="zh-CN" sz="2400" dirty="0" smtClean="0"/>
          </a:p>
          <a:p>
            <a:endParaRPr lang="en-US" altLang="zh-CN" dirty="0"/>
          </a:p>
          <a:p>
            <a:endParaRPr lang="zh-CN" altLang="en-US" dirty="0"/>
          </a:p>
        </p:txBody>
      </p:sp>
    </p:spTree>
    <p:extLst>
      <p:ext uri="{BB962C8B-B14F-4D97-AF65-F5344CB8AC3E}">
        <p14:creationId xmlns:p14="http://schemas.microsoft.com/office/powerpoint/2010/main" val="2041305225"/>
      </p:ext>
    </p:extLst>
  </p:cSld>
  <p:clrMapOvr>
    <a:masterClrMapping/>
  </p:clrMapOvr>
  <p:transition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四、静态的</a:t>
            </a:r>
            <a:r>
              <a:rPr lang="en-US" altLang="zh-CN" dirty="0" err="1"/>
              <a:t>sysctl</a:t>
            </a:r>
            <a:r>
              <a:rPr lang="zh-CN" altLang="en-US" dirty="0"/>
              <a:t>表</a:t>
            </a:r>
          </a:p>
        </p:txBody>
      </p:sp>
      <p:sp>
        <p:nvSpPr>
          <p:cNvPr id="3" name="内容占位符 2"/>
          <p:cNvSpPr>
            <a:spLocks noGrp="1"/>
          </p:cNvSpPr>
          <p:nvPr>
            <p:ph idx="1"/>
          </p:nvPr>
        </p:nvSpPr>
        <p:spPr/>
        <p:txBody>
          <a:bodyPr/>
          <a:lstStyle/>
          <a:p>
            <a:endParaRPr lang="en-US" altLang="zh-CN" dirty="0" smtClean="0"/>
          </a:p>
          <a:p>
            <a:endParaRPr lang="en-US" altLang="zh-CN" dirty="0"/>
          </a:p>
          <a:p>
            <a:endParaRPr lang="en-US" altLang="zh-CN" dirty="0" smtClean="0"/>
          </a:p>
          <a:p>
            <a:r>
              <a:rPr lang="zh-CN" altLang="en-US" dirty="0" smtClean="0"/>
              <a:t>前面提到，系统中已经预先静态定义了一些</a:t>
            </a:r>
            <a:r>
              <a:rPr lang="en-US" altLang="zh-CN" dirty="0" err="1" smtClean="0"/>
              <a:t>sysctl</a:t>
            </a:r>
            <a:r>
              <a:rPr lang="zh-CN" altLang="en-US" dirty="0" smtClean="0"/>
              <a:t>表，但是如果这些</a:t>
            </a:r>
            <a:r>
              <a:rPr lang="en-US" altLang="zh-CN" dirty="0" err="1" smtClean="0"/>
              <a:t>sysctl</a:t>
            </a:r>
            <a:r>
              <a:rPr lang="zh-CN" altLang="en-US" dirty="0" smtClean="0"/>
              <a:t>表不够用，或者用户想自定义自己的</a:t>
            </a:r>
            <a:r>
              <a:rPr lang="en-US" altLang="zh-CN" dirty="0" err="1" smtClean="0"/>
              <a:t>sysctl</a:t>
            </a:r>
            <a:r>
              <a:rPr lang="zh-CN" altLang="en-US" dirty="0" smtClean="0"/>
              <a:t>怎么办？</a:t>
            </a:r>
            <a:endParaRPr lang="zh-CN" altLang="en-US" dirty="0"/>
          </a:p>
        </p:txBody>
      </p:sp>
    </p:spTree>
    <p:extLst>
      <p:ext uri="{BB962C8B-B14F-4D97-AF65-F5344CB8AC3E}">
        <p14:creationId xmlns:p14="http://schemas.microsoft.com/office/powerpoint/2010/main" val="1972126117"/>
      </p:ext>
    </p:extLst>
  </p:cSld>
  <p:clrMapOvr>
    <a:masterClrMapping/>
  </p:clrMapOvr>
  <p:transition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五、注册</a:t>
            </a:r>
            <a:r>
              <a:rPr lang="en-US" altLang="zh-CN" dirty="0" err="1" smtClean="0"/>
              <a:t>sysctl</a:t>
            </a:r>
            <a:endParaRPr lang="zh-CN" altLang="en-US" dirty="0"/>
          </a:p>
        </p:txBody>
      </p:sp>
      <p:sp>
        <p:nvSpPr>
          <p:cNvPr id="3" name="内容占位符 2"/>
          <p:cNvSpPr>
            <a:spLocks noGrp="1"/>
          </p:cNvSpPr>
          <p:nvPr>
            <p:ph idx="1"/>
          </p:nvPr>
        </p:nvSpPr>
        <p:spPr/>
        <p:txBody>
          <a:bodyPr/>
          <a:lstStyle/>
          <a:p>
            <a:r>
              <a:rPr lang="zh-CN" altLang="en-US" dirty="0" smtClean="0"/>
              <a:t>除了静态定义的</a:t>
            </a:r>
            <a:r>
              <a:rPr lang="en-US" altLang="zh-CN" dirty="0" err="1" smtClean="0"/>
              <a:t>sysctl</a:t>
            </a:r>
            <a:r>
              <a:rPr lang="zh-CN" altLang="en-US" dirty="0" smtClean="0"/>
              <a:t>之外，内核还提供了一个接口，用于动态注册和注销新的系统控制功能。</a:t>
            </a:r>
            <a:endParaRPr lang="en-US" altLang="zh-CN" dirty="0" smtClean="0"/>
          </a:p>
          <a:p>
            <a:r>
              <a:rPr lang="en-US" altLang="zh-CN" dirty="0" err="1"/>
              <a:t>r</a:t>
            </a:r>
            <a:r>
              <a:rPr lang="en-US" altLang="zh-CN" dirty="0" err="1" smtClean="0"/>
              <a:t>egister_sysctl_table</a:t>
            </a:r>
            <a:r>
              <a:rPr lang="zh-CN" altLang="en-US" dirty="0" smtClean="0"/>
              <a:t>函数用来注册</a:t>
            </a:r>
            <a:r>
              <a:rPr lang="en-US" altLang="zh-CN" dirty="0" err="1" smtClean="0"/>
              <a:t>sysctl</a:t>
            </a:r>
            <a:r>
              <a:rPr lang="zh-CN" altLang="en-US" dirty="0" smtClean="0"/>
              <a:t>表，对应的</a:t>
            </a:r>
            <a:r>
              <a:rPr lang="en-US" altLang="zh-CN" dirty="0" err="1" smtClean="0"/>
              <a:t>unregister_ctl_table</a:t>
            </a:r>
            <a:r>
              <a:rPr lang="zh-CN" altLang="en-US" dirty="0" smtClean="0"/>
              <a:t>用于删除</a:t>
            </a:r>
            <a:r>
              <a:rPr lang="en-US" altLang="zh-CN" dirty="0" err="1" smtClean="0"/>
              <a:t>sysctl</a:t>
            </a:r>
            <a:r>
              <a:rPr lang="zh-CN" altLang="en-US" dirty="0" smtClean="0"/>
              <a:t>表，后者通常发生在模块卸载时。</a:t>
            </a:r>
            <a:endParaRPr lang="zh-CN" altLang="en-US" dirty="0"/>
          </a:p>
        </p:txBody>
      </p:sp>
    </p:spTree>
    <p:extLst>
      <p:ext uri="{BB962C8B-B14F-4D97-AF65-F5344CB8AC3E}">
        <p14:creationId xmlns:p14="http://schemas.microsoft.com/office/powerpoint/2010/main" val="2283420150"/>
      </p:ext>
    </p:extLst>
  </p:cSld>
  <p:clrMapOvr>
    <a:masterClrMapping/>
  </p:clrMapOvr>
  <p:transition advClick="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五、注册</a:t>
            </a:r>
            <a:r>
              <a:rPr lang="en-US" altLang="zh-CN" dirty="0" err="1" smtClean="0"/>
              <a:t>sysctl</a:t>
            </a:r>
            <a:r>
              <a:rPr lang="en-US" altLang="zh-CN" dirty="0" smtClean="0"/>
              <a:t>-</a:t>
            </a:r>
            <a:r>
              <a:rPr lang="en-US" altLang="zh-CN" dirty="0"/>
              <a:t> </a:t>
            </a:r>
            <a:r>
              <a:rPr lang="en-US" altLang="zh-CN" dirty="0" err="1"/>
              <a:t>register_sysctl_table</a:t>
            </a:r>
            <a:endParaRPr lang="zh-CN" altLang="en-US" dirty="0"/>
          </a:p>
        </p:txBody>
      </p:sp>
      <p:sp>
        <p:nvSpPr>
          <p:cNvPr id="5" name="内容占位符 4"/>
          <p:cNvSpPr>
            <a:spLocks noGrp="1"/>
          </p:cNvSpPr>
          <p:nvPr>
            <p:ph idx="1"/>
          </p:nvPr>
        </p:nvSpPr>
        <p:spPr/>
        <p:txBody>
          <a:bodyPr/>
          <a:lstStyle/>
          <a:p>
            <a:pPr marL="0" indent="0">
              <a:buNone/>
            </a:pPr>
            <a:endParaRPr lang="en-US" altLang="zh-CN" sz="2400" dirty="0">
              <a:solidFill>
                <a:srgbClr val="FF0000"/>
              </a:solidFill>
            </a:endParaRPr>
          </a:p>
          <a:p>
            <a:pPr marL="0" indent="0">
              <a:buNone/>
            </a:pPr>
            <a:endParaRPr lang="zh-CN" altLang="en-US" sz="2400" dirty="0">
              <a:solidFill>
                <a:srgbClr val="FF0000"/>
              </a:solidFill>
            </a:endParaRPr>
          </a:p>
        </p:txBody>
      </p:sp>
      <p:pic>
        <p:nvPicPr>
          <p:cNvPr id="6" name="图片 5"/>
          <p:cNvPicPr>
            <a:picLocks noChangeAspect="1"/>
          </p:cNvPicPr>
          <p:nvPr/>
        </p:nvPicPr>
        <p:blipFill>
          <a:blip r:embed="rId2"/>
          <a:stretch>
            <a:fillRect/>
          </a:stretch>
        </p:blipFill>
        <p:spPr>
          <a:xfrm>
            <a:off x="3460709" y="1115995"/>
            <a:ext cx="1709250" cy="5946775"/>
          </a:xfrm>
          <a:prstGeom prst="rect">
            <a:avLst/>
          </a:prstGeom>
        </p:spPr>
      </p:pic>
    </p:spTree>
    <p:extLst>
      <p:ext uri="{BB962C8B-B14F-4D97-AF65-F5344CB8AC3E}">
        <p14:creationId xmlns:p14="http://schemas.microsoft.com/office/powerpoint/2010/main" val="2340150134"/>
      </p:ext>
    </p:extLst>
  </p:cSld>
  <p:clrMapOvr>
    <a:masterClrMapping/>
  </p:clrMapOvr>
  <p:transition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五、注册</a:t>
            </a:r>
            <a:r>
              <a:rPr lang="en-US" altLang="zh-CN" dirty="0" err="1" smtClean="0"/>
              <a:t>sysctl</a:t>
            </a:r>
            <a:endParaRPr lang="zh-CN" altLang="en-US" dirty="0"/>
          </a:p>
        </p:txBody>
      </p:sp>
      <p:sp>
        <p:nvSpPr>
          <p:cNvPr id="3" name="内容占位符 2"/>
          <p:cNvSpPr>
            <a:spLocks noGrp="1"/>
          </p:cNvSpPr>
          <p:nvPr>
            <p:ph idx="1"/>
          </p:nvPr>
        </p:nvSpPr>
        <p:spPr/>
        <p:txBody>
          <a:bodyPr/>
          <a:lstStyle/>
          <a:p>
            <a:r>
              <a:rPr lang="zh-CN" altLang="en-US" sz="2400" dirty="0"/>
              <a:t>注册</a:t>
            </a:r>
            <a:r>
              <a:rPr lang="en-US" altLang="zh-CN" sz="2400" dirty="0" err="1"/>
              <a:t>sysctl</a:t>
            </a:r>
            <a:r>
              <a:rPr lang="zh-CN" altLang="en-US" sz="2400" dirty="0"/>
              <a:t>项，不会自动地创建将</a:t>
            </a:r>
            <a:r>
              <a:rPr lang="en-US" altLang="zh-CN" sz="2400" dirty="0" err="1" smtClean="0"/>
              <a:t>sysctl</a:t>
            </a:r>
            <a:r>
              <a:rPr lang="zh-CN" altLang="en-US" sz="2400" dirty="0" smtClean="0"/>
              <a:t>项</a:t>
            </a:r>
            <a:r>
              <a:rPr lang="zh-CN" altLang="en-US" sz="2400" dirty="0"/>
              <a:t>关联到</a:t>
            </a:r>
            <a:r>
              <a:rPr lang="en-US" altLang="zh-CN" sz="2400" dirty="0" err="1"/>
              <a:t>proc</a:t>
            </a:r>
            <a:r>
              <a:rPr lang="zh-CN" altLang="en-US" sz="2400" dirty="0"/>
              <a:t>数据项的</a:t>
            </a:r>
            <a:r>
              <a:rPr lang="en-US" altLang="zh-CN" sz="2400" dirty="0" err="1"/>
              <a:t>inode</a:t>
            </a:r>
            <a:r>
              <a:rPr lang="zh-CN" altLang="en-US" sz="2400" dirty="0"/>
              <a:t>实例</a:t>
            </a:r>
            <a:r>
              <a:rPr lang="zh-CN" altLang="en-US" sz="2400" dirty="0" smtClean="0"/>
              <a:t>。</a:t>
            </a:r>
            <a:endParaRPr lang="en-US" altLang="zh-CN" sz="2400" dirty="0" smtClean="0"/>
          </a:p>
          <a:p>
            <a:r>
              <a:rPr lang="zh-CN" altLang="en-US" sz="2400" dirty="0" smtClean="0">
                <a:solidFill>
                  <a:srgbClr val="FF0000"/>
                </a:solidFill>
              </a:rPr>
              <a:t>原因是大多数</a:t>
            </a:r>
            <a:r>
              <a:rPr lang="en-US" altLang="zh-CN" sz="2400" dirty="0" err="1" smtClean="0">
                <a:solidFill>
                  <a:srgbClr val="FF0000"/>
                </a:solidFill>
              </a:rPr>
              <a:t>sysctl</a:t>
            </a:r>
            <a:r>
              <a:rPr lang="zh-CN" altLang="en-US" sz="2400" dirty="0" smtClean="0">
                <a:solidFill>
                  <a:srgbClr val="FF0000"/>
                </a:solidFill>
              </a:rPr>
              <a:t>从来都不通过</a:t>
            </a:r>
            <a:r>
              <a:rPr lang="en-US" altLang="zh-CN" sz="2400" dirty="0" err="1" smtClean="0">
                <a:solidFill>
                  <a:srgbClr val="FF0000"/>
                </a:solidFill>
              </a:rPr>
              <a:t>proc</a:t>
            </a:r>
            <a:r>
              <a:rPr lang="zh-CN" altLang="en-US" sz="2400" dirty="0" smtClean="0">
                <a:solidFill>
                  <a:srgbClr val="FF0000"/>
                </a:solidFill>
              </a:rPr>
              <a:t>使用，这种做法太浪费内存？</a:t>
            </a:r>
            <a:endParaRPr lang="en-US" altLang="zh-CN" sz="2400" dirty="0" smtClean="0">
              <a:solidFill>
                <a:srgbClr val="FF0000"/>
              </a:solidFill>
            </a:endParaRPr>
          </a:p>
          <a:p>
            <a:r>
              <a:rPr lang="en-US" altLang="zh-CN" sz="2400" dirty="0" err="1">
                <a:solidFill>
                  <a:schemeClr val="accent1">
                    <a:lumMod val="10000"/>
                  </a:schemeClr>
                </a:solidFill>
              </a:rPr>
              <a:t>p</a:t>
            </a:r>
            <a:r>
              <a:rPr lang="en-US" altLang="zh-CN" sz="2400" dirty="0" err="1" smtClean="0">
                <a:solidFill>
                  <a:schemeClr val="accent1">
                    <a:lumMod val="10000"/>
                  </a:schemeClr>
                </a:solidFill>
              </a:rPr>
              <a:t>roc</a:t>
            </a:r>
            <a:r>
              <a:rPr lang="zh-CN" altLang="en-US" sz="2400" dirty="0" smtClean="0">
                <a:solidFill>
                  <a:schemeClr val="accent1">
                    <a:lumMod val="10000"/>
                  </a:schemeClr>
                </a:solidFill>
              </a:rPr>
              <a:t>系统初始只创建并初始化了</a:t>
            </a:r>
            <a:r>
              <a:rPr lang="en-US" altLang="zh-CN" sz="2400" dirty="0" err="1" smtClean="0">
                <a:solidFill>
                  <a:schemeClr val="accent1">
                    <a:lumMod val="10000"/>
                  </a:schemeClr>
                </a:solidFill>
              </a:rPr>
              <a:t>proc</a:t>
            </a:r>
            <a:r>
              <a:rPr lang="en-US" altLang="zh-CN" sz="2400" dirty="0" smtClean="0">
                <a:solidFill>
                  <a:schemeClr val="accent1">
                    <a:lumMod val="10000"/>
                  </a:schemeClr>
                </a:solidFill>
              </a:rPr>
              <a:t>/sys</a:t>
            </a:r>
            <a:r>
              <a:rPr lang="zh-CN" altLang="en-US" sz="2400" dirty="0" smtClean="0">
                <a:solidFill>
                  <a:schemeClr val="accent1">
                    <a:lumMod val="10000"/>
                  </a:schemeClr>
                </a:solidFill>
              </a:rPr>
              <a:t>目录：包括创建</a:t>
            </a:r>
            <a:r>
              <a:rPr lang="en-US" altLang="zh-CN" sz="2400" dirty="0" smtClean="0">
                <a:solidFill>
                  <a:schemeClr val="accent1">
                    <a:lumMod val="10000"/>
                  </a:schemeClr>
                </a:solidFill>
              </a:rPr>
              <a:t>sys</a:t>
            </a:r>
            <a:r>
              <a:rPr lang="zh-CN" altLang="en-US" sz="2400" dirty="0" smtClean="0">
                <a:solidFill>
                  <a:schemeClr val="accent1">
                    <a:lumMod val="10000"/>
                  </a:schemeClr>
                </a:solidFill>
              </a:rPr>
              <a:t>目录，指定相应的接口操作函数等，</a:t>
            </a:r>
            <a:r>
              <a:rPr lang="zh-CN" altLang="en-US" sz="2400" dirty="0">
                <a:solidFill>
                  <a:schemeClr val="accent4">
                    <a:lumMod val="40000"/>
                    <a:lumOff val="60000"/>
                  </a:schemeClr>
                </a:solidFill>
              </a:rPr>
              <a:t>详</a:t>
            </a:r>
            <a:r>
              <a:rPr lang="zh-CN" altLang="en-US" sz="2400" dirty="0" smtClean="0">
                <a:solidFill>
                  <a:schemeClr val="accent4">
                    <a:lumMod val="40000"/>
                    <a:lumOff val="60000"/>
                  </a:schemeClr>
                </a:solidFill>
              </a:rPr>
              <a:t>见内核代码。</a:t>
            </a:r>
            <a:endParaRPr lang="en-US" altLang="zh-CN" sz="2400" dirty="0" smtClean="0">
              <a:solidFill>
                <a:schemeClr val="accent4">
                  <a:lumMod val="40000"/>
                  <a:lumOff val="60000"/>
                </a:schemeClr>
              </a:solidFill>
            </a:endParaRPr>
          </a:p>
          <a:p>
            <a:r>
              <a:rPr lang="zh-CN" altLang="en-US" dirty="0" smtClean="0">
                <a:solidFill>
                  <a:schemeClr val="accent1">
                    <a:lumMod val="10000"/>
                  </a:schemeClr>
                </a:solidFill>
              </a:rPr>
              <a:t>在</a:t>
            </a:r>
            <a:r>
              <a:rPr lang="en-US" altLang="zh-CN" dirty="0" err="1" smtClean="0">
                <a:solidFill>
                  <a:schemeClr val="accent1">
                    <a:lumMod val="10000"/>
                  </a:schemeClr>
                </a:solidFill>
              </a:rPr>
              <a:t>proc_sys_inode_operations</a:t>
            </a:r>
            <a:r>
              <a:rPr lang="zh-CN" altLang="en-US" dirty="0" smtClean="0">
                <a:solidFill>
                  <a:schemeClr val="accent1">
                    <a:lumMod val="10000"/>
                  </a:schemeClr>
                </a:solidFill>
              </a:rPr>
              <a:t>中指定的</a:t>
            </a:r>
            <a:r>
              <a:rPr lang="en-US" altLang="zh-CN" dirty="0" err="1" smtClean="0">
                <a:solidFill>
                  <a:schemeClr val="accent1">
                    <a:lumMod val="10000"/>
                  </a:schemeClr>
                </a:solidFill>
              </a:rPr>
              <a:t>inode</a:t>
            </a:r>
            <a:r>
              <a:rPr lang="zh-CN" altLang="en-US" dirty="0" smtClean="0">
                <a:solidFill>
                  <a:schemeClr val="accent1">
                    <a:lumMod val="10000"/>
                  </a:schemeClr>
                </a:solidFill>
              </a:rPr>
              <a:t>操作确保了</a:t>
            </a:r>
            <a:r>
              <a:rPr lang="en-US" altLang="zh-CN" dirty="0" smtClean="0">
                <a:solidFill>
                  <a:schemeClr val="accent1">
                    <a:lumMod val="10000"/>
                  </a:schemeClr>
                </a:solidFill>
              </a:rPr>
              <a:t>/</a:t>
            </a:r>
            <a:r>
              <a:rPr lang="en-US" altLang="zh-CN" dirty="0" err="1" smtClean="0">
                <a:solidFill>
                  <a:schemeClr val="accent1">
                    <a:lumMod val="10000"/>
                  </a:schemeClr>
                </a:solidFill>
              </a:rPr>
              <a:t>proc</a:t>
            </a:r>
            <a:r>
              <a:rPr lang="en-US" altLang="zh-CN" dirty="0" smtClean="0">
                <a:solidFill>
                  <a:schemeClr val="accent1">
                    <a:lumMod val="10000"/>
                  </a:schemeClr>
                </a:solidFill>
              </a:rPr>
              <a:t>/sys</a:t>
            </a:r>
            <a:r>
              <a:rPr lang="zh-CN" altLang="en-US" dirty="0" smtClean="0">
                <a:solidFill>
                  <a:schemeClr val="accent1">
                    <a:lumMod val="10000"/>
                  </a:schemeClr>
                </a:solidFill>
              </a:rPr>
              <a:t>下的文件和目录将在需要时动态地创建。</a:t>
            </a:r>
            <a:endParaRPr lang="en-US" altLang="zh-CN" dirty="0" smtClean="0">
              <a:solidFill>
                <a:schemeClr val="accent1">
                  <a:lumMod val="10000"/>
                </a:schemeClr>
              </a:solidFill>
            </a:endParaRPr>
          </a:p>
          <a:p>
            <a:r>
              <a:rPr lang="zh-CN" altLang="en-US" dirty="0" smtClean="0">
                <a:solidFill>
                  <a:schemeClr val="accent1">
                    <a:lumMod val="10000"/>
                  </a:schemeClr>
                </a:solidFill>
              </a:rPr>
              <a:t>问题：如何动态创建？</a:t>
            </a:r>
            <a:endParaRPr lang="en-US" altLang="zh-CN" dirty="0" smtClean="0">
              <a:solidFill>
                <a:schemeClr val="accent1">
                  <a:lumMod val="10000"/>
                </a:schemeClr>
              </a:solidFill>
            </a:endParaRPr>
          </a:p>
        </p:txBody>
      </p:sp>
    </p:spTree>
    <p:extLst>
      <p:ext uri="{BB962C8B-B14F-4D97-AF65-F5344CB8AC3E}">
        <p14:creationId xmlns:p14="http://schemas.microsoft.com/office/powerpoint/2010/main" val="3688138035"/>
      </p:ext>
    </p:extLst>
  </p:cSld>
  <p:clrMapOvr>
    <a:masterClrMapping/>
  </p:clrMapOvr>
  <p:transition advClick="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五、注册</a:t>
            </a:r>
            <a:r>
              <a:rPr lang="en-US" altLang="zh-CN" dirty="0" err="1" smtClean="0"/>
              <a:t>sysctl</a:t>
            </a:r>
            <a:r>
              <a:rPr lang="en-US" altLang="zh-CN" dirty="0" smtClean="0"/>
              <a:t>-</a:t>
            </a:r>
            <a:r>
              <a:rPr lang="zh-CN" altLang="en-US" dirty="0" smtClean="0"/>
              <a:t>动态创建关联的文件、目录</a:t>
            </a:r>
            <a:endParaRPr lang="zh-CN" altLang="en-US" dirty="0"/>
          </a:p>
        </p:txBody>
      </p:sp>
      <p:sp>
        <p:nvSpPr>
          <p:cNvPr id="3" name="内容占位符 2"/>
          <p:cNvSpPr>
            <a:spLocks noGrp="1"/>
          </p:cNvSpPr>
          <p:nvPr>
            <p:ph idx="1"/>
          </p:nvPr>
        </p:nvSpPr>
        <p:spPr/>
        <p:txBody>
          <a:bodyPr/>
          <a:lstStyle/>
          <a:p>
            <a:r>
              <a:rPr lang="zh-CN" altLang="en-US" dirty="0" smtClean="0"/>
              <a:t>动态创建</a:t>
            </a:r>
            <a:r>
              <a:rPr lang="en-US" altLang="zh-CN" dirty="0" smtClean="0"/>
              <a:t>/</a:t>
            </a:r>
            <a:r>
              <a:rPr lang="en-US" altLang="zh-CN" dirty="0" err="1" smtClean="0"/>
              <a:t>proc</a:t>
            </a:r>
            <a:r>
              <a:rPr lang="en-US" altLang="zh-CN" dirty="0" smtClean="0"/>
              <a:t>/sys</a:t>
            </a:r>
            <a:r>
              <a:rPr lang="zh-CN" altLang="en-US" dirty="0" smtClean="0"/>
              <a:t>下的文件和目录主要由</a:t>
            </a:r>
            <a:r>
              <a:rPr lang="en-US" altLang="zh-CN" dirty="0" err="1" smtClean="0"/>
              <a:t>proc_sys_inode_operations</a:t>
            </a:r>
            <a:r>
              <a:rPr lang="zh-CN" altLang="en-US" dirty="0" smtClean="0"/>
              <a:t>实现。</a:t>
            </a:r>
            <a:endParaRPr lang="en-US" altLang="zh-CN" dirty="0" smtClean="0"/>
          </a:p>
          <a:p>
            <a:r>
              <a:rPr lang="en-US" altLang="zh-CN" dirty="0" err="1" smtClean="0"/>
              <a:t>proc_sys_lookup</a:t>
            </a:r>
            <a:r>
              <a:rPr lang="en-US" altLang="zh-CN" dirty="0" smtClean="0"/>
              <a:t>:</a:t>
            </a:r>
          </a:p>
          <a:p>
            <a:pPr lvl="1"/>
            <a:r>
              <a:rPr lang="en-US" altLang="zh-CN" dirty="0" smtClean="0"/>
              <a:t>1</a:t>
            </a:r>
            <a:r>
              <a:rPr lang="zh-CN" altLang="en-US" dirty="0" smtClean="0"/>
              <a:t>、调用</a:t>
            </a:r>
            <a:r>
              <a:rPr lang="en-US" altLang="zh-CN" dirty="0" err="1" smtClean="0"/>
              <a:t>do_proc_sys_lookup</a:t>
            </a:r>
            <a:r>
              <a:rPr lang="zh-CN" altLang="en-US" dirty="0" smtClean="0"/>
              <a:t>，根据父目录的</a:t>
            </a:r>
            <a:r>
              <a:rPr lang="en-US" altLang="zh-CN" dirty="0" err="1" smtClean="0"/>
              <a:t>dentry</a:t>
            </a:r>
            <a:r>
              <a:rPr lang="zh-CN" altLang="en-US" dirty="0" smtClean="0"/>
              <a:t>和文件目录名称查找目标</a:t>
            </a:r>
            <a:r>
              <a:rPr lang="en-US" altLang="zh-CN" dirty="0" err="1" smtClean="0"/>
              <a:t>sysctl</a:t>
            </a:r>
            <a:r>
              <a:rPr lang="zh-CN" altLang="en-US" dirty="0" smtClean="0"/>
              <a:t>表项；</a:t>
            </a:r>
            <a:endParaRPr lang="en-US" altLang="zh-CN" dirty="0" smtClean="0"/>
          </a:p>
          <a:p>
            <a:pPr lvl="1"/>
            <a:r>
              <a:rPr lang="en-US" altLang="zh-CN" dirty="0" smtClean="0"/>
              <a:t>2</a:t>
            </a:r>
            <a:r>
              <a:rPr lang="zh-CN" altLang="en-US" dirty="0" smtClean="0"/>
              <a:t>、根据给定的父目录的</a:t>
            </a:r>
            <a:r>
              <a:rPr lang="en-US" altLang="zh-CN" dirty="0" err="1" smtClean="0"/>
              <a:t>inode</a:t>
            </a:r>
            <a:r>
              <a:rPr lang="zh-CN" altLang="en-US" dirty="0" smtClean="0"/>
              <a:t>和</a:t>
            </a:r>
            <a:r>
              <a:rPr lang="en-US" altLang="zh-CN" dirty="0" err="1" smtClean="0"/>
              <a:t>sysctl</a:t>
            </a:r>
            <a:r>
              <a:rPr lang="zh-CN" altLang="en-US" dirty="0" smtClean="0"/>
              <a:t>表，使用</a:t>
            </a:r>
            <a:r>
              <a:rPr lang="en-US" altLang="zh-CN" dirty="0" err="1" smtClean="0"/>
              <a:t>proc_sys_make_inode</a:t>
            </a:r>
            <a:r>
              <a:rPr lang="zh-CN" altLang="en-US" dirty="0" smtClean="0"/>
              <a:t>构建</a:t>
            </a:r>
            <a:r>
              <a:rPr lang="en-US" altLang="zh-CN" dirty="0" err="1" smtClean="0"/>
              <a:t>inode</a:t>
            </a:r>
            <a:r>
              <a:rPr lang="zh-CN" altLang="en-US" dirty="0" smtClean="0"/>
              <a:t>实例，其</a:t>
            </a:r>
            <a:r>
              <a:rPr lang="en-US" altLang="zh-CN" dirty="0" err="1" smtClean="0"/>
              <a:t>inode</a:t>
            </a:r>
            <a:r>
              <a:rPr lang="zh-CN" altLang="en-US" dirty="0" smtClean="0"/>
              <a:t>操作同样也是由</a:t>
            </a:r>
            <a:r>
              <a:rPr lang="en-US" altLang="zh-CN" dirty="0" err="1" smtClean="0"/>
              <a:t>proc_sys_inode_operations</a:t>
            </a:r>
            <a:r>
              <a:rPr lang="zh-CN" altLang="en-US" dirty="0" smtClean="0"/>
              <a:t>实现。</a:t>
            </a:r>
            <a:endParaRPr lang="en-US" altLang="zh-CN" dirty="0" smtClean="0"/>
          </a:p>
          <a:p>
            <a:pPr marL="0" indent="0">
              <a:buNone/>
            </a:pPr>
            <a:r>
              <a:rPr lang="zh-CN" altLang="en-US" sz="2400" dirty="0" smtClean="0"/>
              <a:t>动态创建成功之后，就可以调用</a:t>
            </a:r>
            <a:r>
              <a:rPr lang="en-US" altLang="zh-CN" sz="2400" dirty="0" err="1" smtClean="0"/>
              <a:t>proc_sys_file_operations</a:t>
            </a:r>
            <a:r>
              <a:rPr lang="zh-CN" altLang="en-US" sz="2400" dirty="0" smtClean="0"/>
              <a:t>中的文件操作函数对其进行操作。</a:t>
            </a:r>
            <a:endParaRPr lang="zh-CN" altLang="en-US" sz="2400" dirty="0"/>
          </a:p>
        </p:txBody>
      </p:sp>
    </p:spTree>
    <p:extLst>
      <p:ext uri="{BB962C8B-B14F-4D97-AF65-F5344CB8AC3E}">
        <p14:creationId xmlns:p14="http://schemas.microsoft.com/office/powerpoint/2010/main" val="1050683432"/>
      </p:ext>
    </p:extLst>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六、</a:t>
            </a:r>
            <a:r>
              <a:rPr lang="en-US" altLang="zh-CN" dirty="0" smtClean="0"/>
              <a:t>/</a:t>
            </a:r>
            <a:r>
              <a:rPr lang="en-US" altLang="zh-CN" dirty="0" err="1" smtClean="0"/>
              <a:t>proc</a:t>
            </a:r>
            <a:r>
              <a:rPr lang="en-US" altLang="zh-CN" dirty="0" smtClean="0"/>
              <a:t>/sys</a:t>
            </a:r>
            <a:r>
              <a:rPr lang="zh-CN" altLang="en-US" dirty="0" smtClean="0"/>
              <a:t>文件操作</a:t>
            </a:r>
            <a:endParaRPr lang="zh-CN" altLang="en-US" dirty="0"/>
          </a:p>
        </p:txBody>
      </p:sp>
      <p:sp>
        <p:nvSpPr>
          <p:cNvPr id="3" name="内容占位符 2"/>
          <p:cNvSpPr>
            <a:spLocks noGrp="1"/>
          </p:cNvSpPr>
          <p:nvPr>
            <p:ph idx="1"/>
          </p:nvPr>
        </p:nvSpPr>
        <p:spPr/>
        <p:txBody>
          <a:bodyPr/>
          <a:lstStyle/>
          <a:p>
            <a:r>
              <a:rPr lang="zh-CN" altLang="en-US" dirty="0" smtClean="0"/>
              <a:t>涉及的文件操作主要有</a:t>
            </a:r>
            <a:r>
              <a:rPr lang="zh-CN" altLang="en-US" dirty="0"/>
              <a:t>两</a:t>
            </a:r>
            <a:r>
              <a:rPr lang="zh-CN" altLang="en-US" dirty="0" smtClean="0"/>
              <a:t>种：</a:t>
            </a:r>
            <a:r>
              <a:rPr lang="en-US" altLang="zh-CN" dirty="0" err="1" smtClean="0"/>
              <a:t>proc_sys_read</a:t>
            </a:r>
            <a:r>
              <a:rPr lang="zh-CN" altLang="en-US" dirty="0" smtClean="0"/>
              <a:t>和</a:t>
            </a:r>
            <a:r>
              <a:rPr lang="en-US" altLang="zh-CN" dirty="0" err="1" smtClean="0"/>
              <a:t>proc_sys_write</a:t>
            </a:r>
            <a:r>
              <a:rPr lang="en-US" altLang="zh-CN" dirty="0" smtClean="0"/>
              <a:t>,</a:t>
            </a:r>
            <a:r>
              <a:rPr lang="zh-CN" altLang="en-US" dirty="0" smtClean="0"/>
              <a:t>被封装</a:t>
            </a:r>
            <a:r>
              <a:rPr lang="en-US" altLang="zh-CN" dirty="0" err="1" smtClean="0"/>
              <a:t>proc_sys_file_oprations</a:t>
            </a:r>
            <a:r>
              <a:rPr lang="zh-CN" altLang="en-US" dirty="0" smtClean="0"/>
              <a:t>结构体中。</a:t>
            </a:r>
            <a:endParaRPr lang="en-US" altLang="zh-CN" dirty="0" smtClean="0"/>
          </a:p>
          <a:p>
            <a:r>
              <a:rPr lang="zh-CN" altLang="en-US" dirty="0"/>
              <a:t>这两</a:t>
            </a:r>
            <a:r>
              <a:rPr lang="zh-CN" altLang="en-US" dirty="0" smtClean="0"/>
              <a:t>个函数的实现非常相似，主要执行下面几个简单的步骤：</a:t>
            </a:r>
            <a:endParaRPr lang="en-US" altLang="zh-CN" dirty="0" smtClean="0"/>
          </a:p>
          <a:p>
            <a:pPr lvl="1"/>
            <a:r>
              <a:rPr lang="zh-CN" altLang="en-US" dirty="0" smtClean="0"/>
              <a:t>调用</a:t>
            </a:r>
            <a:r>
              <a:rPr lang="en-US" altLang="zh-CN" dirty="0" err="1" smtClean="0"/>
              <a:t>do_proc_lookup</a:t>
            </a:r>
            <a:r>
              <a:rPr lang="zh-CN" altLang="en-US" dirty="0" smtClean="0"/>
              <a:t>查找与</a:t>
            </a:r>
            <a:r>
              <a:rPr lang="en-US" altLang="zh-CN" dirty="0" err="1" smtClean="0"/>
              <a:t>proc</a:t>
            </a:r>
            <a:r>
              <a:rPr lang="en-US" altLang="zh-CN" dirty="0" smtClean="0"/>
              <a:t>/sys</a:t>
            </a:r>
            <a:r>
              <a:rPr lang="zh-CN" altLang="en-US" dirty="0" smtClean="0"/>
              <a:t>中文件关联的</a:t>
            </a:r>
            <a:r>
              <a:rPr lang="en-US" altLang="zh-CN" dirty="0" err="1" smtClean="0"/>
              <a:t>sysctl</a:t>
            </a:r>
            <a:r>
              <a:rPr lang="zh-CN" altLang="en-US" dirty="0" smtClean="0"/>
              <a:t>表项；</a:t>
            </a:r>
            <a:endParaRPr lang="en-US" altLang="zh-CN" dirty="0" smtClean="0"/>
          </a:p>
          <a:p>
            <a:pPr lvl="1"/>
            <a:r>
              <a:rPr lang="en-US" altLang="zh-CN" dirty="0" err="1" smtClean="0"/>
              <a:t>Sysctl_perm</a:t>
            </a:r>
            <a:r>
              <a:rPr lang="zh-CN" altLang="en-US" dirty="0" smtClean="0"/>
              <a:t>进行权限检查；</a:t>
            </a:r>
            <a:endParaRPr lang="en-US" altLang="zh-CN" dirty="0" smtClean="0"/>
          </a:p>
          <a:p>
            <a:pPr lvl="1"/>
            <a:r>
              <a:rPr lang="zh-CN" altLang="en-US" dirty="0" smtClean="0"/>
              <a:t>调用</a:t>
            </a:r>
            <a:r>
              <a:rPr lang="en-US" altLang="zh-CN" dirty="0" err="1" smtClean="0"/>
              <a:t>sysctl</a:t>
            </a:r>
            <a:r>
              <a:rPr lang="zh-CN" altLang="en-US" dirty="0" smtClean="0"/>
              <a:t>表项中存储的</a:t>
            </a:r>
            <a:r>
              <a:rPr lang="en-US" altLang="zh-CN" dirty="0" err="1" smtClean="0"/>
              <a:t>proc</a:t>
            </a:r>
            <a:r>
              <a:rPr lang="zh-CN" altLang="en-US" dirty="0" smtClean="0"/>
              <a:t>处理程序来完成操作。</a:t>
            </a:r>
            <a:endParaRPr lang="en-US" altLang="zh-CN" dirty="0" smtClean="0"/>
          </a:p>
        </p:txBody>
      </p:sp>
    </p:spTree>
    <p:extLst>
      <p:ext uri="{BB962C8B-B14F-4D97-AF65-F5344CB8AC3E}">
        <p14:creationId xmlns:p14="http://schemas.microsoft.com/office/powerpoint/2010/main" val="3665174328"/>
      </p:ext>
    </p:extLst>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六、</a:t>
            </a:r>
            <a:r>
              <a:rPr lang="en-US" altLang="zh-CN" dirty="0"/>
              <a:t>/</a:t>
            </a:r>
            <a:r>
              <a:rPr lang="en-US" altLang="zh-CN" dirty="0" err="1"/>
              <a:t>proc</a:t>
            </a:r>
            <a:r>
              <a:rPr lang="en-US" altLang="zh-CN" dirty="0"/>
              <a:t>/sys</a:t>
            </a:r>
            <a:r>
              <a:rPr lang="zh-CN" altLang="en-US" dirty="0"/>
              <a:t>文件</a:t>
            </a:r>
            <a:r>
              <a:rPr lang="zh-CN" altLang="en-US" dirty="0" smtClean="0"/>
              <a:t>操作</a:t>
            </a:r>
            <a:r>
              <a:rPr lang="en-US" altLang="zh-CN" dirty="0" smtClean="0"/>
              <a:t>-</a:t>
            </a:r>
            <a:r>
              <a:rPr lang="zh-CN" altLang="en-US" dirty="0" smtClean="0"/>
              <a:t>常用处理程序</a:t>
            </a:r>
            <a:endParaRPr lang="zh-CN" altLang="en-US" dirty="0"/>
          </a:p>
        </p:txBody>
      </p:sp>
      <p:sp>
        <p:nvSpPr>
          <p:cNvPr id="3" name="内容占位符 2"/>
          <p:cNvSpPr>
            <a:spLocks noGrp="1"/>
          </p:cNvSpPr>
          <p:nvPr>
            <p:ph idx="1"/>
          </p:nvPr>
        </p:nvSpPr>
        <p:spPr/>
        <p:txBody>
          <a:bodyPr/>
          <a:lstStyle/>
          <a:p>
            <a:r>
              <a:rPr lang="en-US" altLang="zh-CN" sz="2400" dirty="0" err="1" smtClean="0"/>
              <a:t>proc_dointvec</a:t>
            </a:r>
            <a:r>
              <a:rPr lang="en-US" altLang="zh-CN" sz="2400" dirty="0" smtClean="0"/>
              <a:t>:</a:t>
            </a:r>
            <a:r>
              <a:rPr lang="zh-CN" altLang="en-US" sz="2400" dirty="0" smtClean="0"/>
              <a:t>从或向内核读</a:t>
            </a:r>
            <a:r>
              <a:rPr lang="en-US" altLang="zh-CN" sz="2400" dirty="0" smtClean="0"/>
              <a:t>/</a:t>
            </a:r>
            <a:r>
              <a:rPr lang="zh-CN" altLang="en-US" sz="2400" dirty="0" smtClean="0"/>
              <a:t>写整数值；</a:t>
            </a:r>
            <a:endParaRPr lang="en-US" altLang="zh-CN" sz="2400" dirty="0" smtClean="0"/>
          </a:p>
          <a:p>
            <a:r>
              <a:rPr lang="en-US" altLang="zh-CN" sz="2400" dirty="0" err="1" smtClean="0"/>
              <a:t>Proc_dointevc_minmax</a:t>
            </a:r>
            <a:r>
              <a:rPr lang="zh-CN" altLang="en-US" sz="2400" dirty="0" smtClean="0"/>
              <a:t>：其工作方式与</a:t>
            </a:r>
            <a:r>
              <a:rPr lang="en-US" altLang="zh-CN" sz="2400" dirty="0" err="1" smtClean="0"/>
              <a:t>proc_dointevc</a:t>
            </a:r>
            <a:r>
              <a:rPr lang="zh-CN" altLang="en-US" sz="2400" dirty="0" smtClean="0"/>
              <a:t>相同，但是会确保每个值都在由</a:t>
            </a:r>
            <a:r>
              <a:rPr lang="en-US" altLang="zh-CN" sz="2400" dirty="0" smtClean="0"/>
              <a:t>table</a:t>
            </a:r>
            <a:r>
              <a:rPr lang="zh-CN" altLang="en-US" sz="2400" dirty="0" smtClean="0"/>
              <a:t>中</a:t>
            </a:r>
            <a:r>
              <a:rPr lang="en-US" altLang="zh-CN" sz="2400" dirty="0" smtClean="0"/>
              <a:t>extra1</a:t>
            </a:r>
            <a:r>
              <a:rPr lang="zh-CN" altLang="en-US" sz="2400" dirty="0" smtClean="0"/>
              <a:t>和</a:t>
            </a:r>
            <a:r>
              <a:rPr lang="en-US" altLang="zh-CN" sz="2400" dirty="0" smtClean="0"/>
              <a:t>extra2</a:t>
            </a:r>
            <a:r>
              <a:rPr lang="zh-CN" altLang="en-US" sz="2400" dirty="0" smtClean="0"/>
              <a:t>指定的范围，超出范围的被忽略</a:t>
            </a:r>
            <a:endParaRPr lang="en-US" altLang="zh-CN" sz="2400" dirty="0" smtClean="0"/>
          </a:p>
          <a:p>
            <a:r>
              <a:rPr lang="en-US" altLang="zh-CN" sz="2400" dirty="0" err="1" smtClean="0"/>
              <a:t>Proc_dointvec_jiffies</a:t>
            </a:r>
            <a:r>
              <a:rPr lang="zh-CN" altLang="en-US" sz="2400" dirty="0" smtClean="0"/>
              <a:t>：读取一个整数表，这些值都转换为</a:t>
            </a:r>
            <a:r>
              <a:rPr lang="en-US" altLang="zh-CN" sz="2400" dirty="0" smtClean="0"/>
              <a:t>jiffies</a:t>
            </a:r>
            <a:r>
              <a:rPr lang="zh-CN" altLang="en-US" sz="2400" dirty="0" smtClean="0"/>
              <a:t>；</a:t>
            </a:r>
            <a:endParaRPr lang="en-US" altLang="zh-CN" sz="2400" dirty="0" smtClean="0"/>
          </a:p>
          <a:p>
            <a:r>
              <a:rPr lang="en-US" altLang="zh-CN" sz="2400" dirty="0" err="1" smtClean="0"/>
              <a:t>Proc_dostring</a:t>
            </a:r>
            <a:r>
              <a:rPr lang="zh-CN" altLang="en-US" sz="2400" dirty="0" smtClean="0"/>
              <a:t>：在内核和用户空间之间传输字符串，可以提供双向传输。超出</a:t>
            </a:r>
            <a:r>
              <a:rPr lang="en-US" altLang="zh-CN" sz="2400" dirty="0" err="1" smtClean="0"/>
              <a:t>sysctl</a:t>
            </a:r>
            <a:r>
              <a:rPr lang="zh-CN" altLang="en-US" sz="2400" dirty="0" smtClean="0"/>
              <a:t>项内部缓冲区长度的字符串讲自动截断。</a:t>
            </a:r>
            <a:endParaRPr lang="zh-CN" altLang="en-US" sz="2400" dirty="0"/>
          </a:p>
        </p:txBody>
      </p:sp>
    </p:spTree>
    <p:extLst>
      <p:ext uri="{BB962C8B-B14F-4D97-AF65-F5344CB8AC3E}">
        <p14:creationId xmlns:p14="http://schemas.microsoft.com/office/powerpoint/2010/main" val="4286802803"/>
      </p:ext>
    </p:extLst>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一、定义</a:t>
            </a:r>
            <a:endParaRPr lang="zh-CN" altLang="en-US" dirty="0"/>
          </a:p>
        </p:txBody>
      </p:sp>
      <p:sp>
        <p:nvSpPr>
          <p:cNvPr id="3" name="内容占位符 2"/>
          <p:cNvSpPr>
            <a:spLocks noGrp="1"/>
          </p:cNvSpPr>
          <p:nvPr>
            <p:ph idx="1"/>
          </p:nvPr>
        </p:nvSpPr>
        <p:spPr/>
        <p:txBody>
          <a:bodyPr/>
          <a:lstStyle/>
          <a:p>
            <a:r>
              <a:rPr lang="en-US" altLang="zh-CN" dirty="0" err="1" smtClean="0"/>
              <a:t>sysctl</a:t>
            </a:r>
            <a:r>
              <a:rPr lang="zh-CN" altLang="en-US" dirty="0" smtClean="0"/>
              <a:t>是一种用户应用来获得的设置运行时的内核配置参数的一种有效方式，其中控制参数从用户空间传输到内核，无须重新启动机器。</a:t>
            </a:r>
            <a:endParaRPr lang="en-US" altLang="zh-CN" dirty="0" smtClean="0"/>
          </a:p>
          <a:p>
            <a:r>
              <a:rPr lang="zh-CN" altLang="en-US" dirty="0" smtClean="0"/>
              <a:t>传统的系统控制：用户必须编写一个程序读取参数并使用</a:t>
            </a:r>
            <a:r>
              <a:rPr lang="en-US" altLang="zh-CN" dirty="0" err="1" smtClean="0"/>
              <a:t>sysctl</a:t>
            </a:r>
            <a:r>
              <a:rPr lang="zh-CN" altLang="en-US" dirty="0" smtClean="0"/>
              <a:t>将参数传递给内核。此方法用户不能快速了解内核控制行为；各个系统之间没有统一的接口。</a:t>
            </a:r>
            <a:endParaRPr lang="en-US" altLang="zh-CN" dirty="0" smtClean="0"/>
          </a:p>
          <a:p>
            <a:r>
              <a:rPr lang="en-US" altLang="zh-CN" dirty="0" smtClean="0"/>
              <a:t>Linux</a:t>
            </a:r>
            <a:r>
              <a:rPr lang="zh-CN" altLang="en-US" dirty="0" smtClean="0"/>
              <a:t>系统中的解决方案：借助</a:t>
            </a:r>
            <a:r>
              <a:rPr lang="en-US" altLang="zh-CN" dirty="0" err="1" smtClean="0"/>
              <a:t>proc</a:t>
            </a:r>
            <a:r>
              <a:rPr lang="zh-CN" altLang="en-US" dirty="0" smtClean="0"/>
              <a:t>文件系统，重排所有的</a:t>
            </a:r>
            <a:r>
              <a:rPr lang="en-US" altLang="zh-CN" dirty="0" err="1" smtClean="0"/>
              <a:t>sysctl</a:t>
            </a:r>
            <a:r>
              <a:rPr lang="zh-CN" altLang="en-US" dirty="0" smtClean="0"/>
              <a:t>；建立层次结构，导出到</a:t>
            </a:r>
            <a:r>
              <a:rPr lang="en-US" altLang="zh-CN" dirty="0" err="1" smtClean="0"/>
              <a:t>proc</a:t>
            </a:r>
            <a:r>
              <a:rPr lang="en-US" altLang="zh-CN" dirty="0" smtClean="0"/>
              <a:t>/sys</a:t>
            </a:r>
            <a:r>
              <a:rPr lang="zh-CN" altLang="en-US" dirty="0" smtClean="0"/>
              <a:t>目录。查看方式：</a:t>
            </a:r>
            <a:r>
              <a:rPr lang="en-US" altLang="zh-CN" dirty="0" smtClean="0"/>
              <a:t>cat</a:t>
            </a:r>
            <a:r>
              <a:rPr lang="zh-CN" altLang="en-US" dirty="0" smtClean="0"/>
              <a:t>和</a:t>
            </a:r>
            <a:r>
              <a:rPr lang="en-US" altLang="zh-CN" dirty="0" smtClean="0"/>
              <a:t>echo</a:t>
            </a:r>
            <a:r>
              <a:rPr lang="zh-CN" altLang="en-US" dirty="0" smtClean="0"/>
              <a:t>命令</a:t>
            </a:r>
            <a:endParaRPr lang="zh-CN" altLang="en-US" dirty="0"/>
          </a:p>
        </p:txBody>
      </p:sp>
    </p:spTree>
    <p:extLst>
      <p:ext uri="{BB962C8B-B14F-4D97-AF65-F5344CB8AC3E}">
        <p14:creationId xmlns:p14="http://schemas.microsoft.com/office/powerpoint/2010/main" val="4139248946"/>
      </p:ext>
    </p:extLst>
  </p:cSld>
  <p:clrMapOvr>
    <a:masterClrMapping/>
  </p:clrMapOvr>
  <p:transition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七、鸣谢</a:t>
            </a:r>
            <a:endParaRPr lang="zh-CN" altLang="en-US" dirty="0"/>
          </a:p>
        </p:txBody>
      </p:sp>
      <p:sp>
        <p:nvSpPr>
          <p:cNvPr id="3" name="内容占位符 2"/>
          <p:cNvSpPr>
            <a:spLocks noGrp="1"/>
          </p:cNvSpPr>
          <p:nvPr>
            <p:ph idx="1"/>
          </p:nvPr>
        </p:nvSpPr>
        <p:spPr/>
        <p:txBody>
          <a:bodyPr/>
          <a:lstStyle/>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smtClean="0"/>
          </a:p>
          <a:p>
            <a:pPr marL="0" indent="0">
              <a:buNone/>
            </a:pPr>
            <a:r>
              <a:rPr lang="en-US" altLang="zh-CN" dirty="0"/>
              <a:t>	</a:t>
            </a:r>
            <a:r>
              <a:rPr lang="en-US" altLang="zh-CN" dirty="0" smtClean="0"/>
              <a:t>		</a:t>
            </a:r>
            <a:r>
              <a:rPr lang="en-US" altLang="zh-CN" sz="4400" dirty="0" smtClean="0">
                <a:solidFill>
                  <a:schemeClr val="accent4">
                    <a:lumMod val="40000"/>
                    <a:lumOff val="60000"/>
                  </a:schemeClr>
                </a:solidFill>
                <a:latin typeface="华文行楷" panose="02010800040101010101" pitchFamily="2" charset="-122"/>
                <a:ea typeface="华文行楷" panose="02010800040101010101" pitchFamily="2" charset="-122"/>
                <a:cs typeface="Verdana" panose="020B0604030504040204" pitchFamily="34" charset="0"/>
              </a:rPr>
              <a:t>THANK YOU!</a:t>
            </a:r>
            <a:endParaRPr lang="zh-CN" altLang="en-US" sz="4400" dirty="0">
              <a:solidFill>
                <a:schemeClr val="accent4">
                  <a:lumMod val="40000"/>
                  <a:lumOff val="60000"/>
                </a:schemeClr>
              </a:solidFill>
              <a:latin typeface="华文行楷" panose="02010800040101010101" pitchFamily="2" charset="-122"/>
              <a:ea typeface="华文行楷" panose="02010800040101010101" pitchFamily="2" charset="-122"/>
              <a:cs typeface="Verdana" panose="020B0604030504040204" pitchFamily="34" charset="0"/>
            </a:endParaRPr>
          </a:p>
        </p:txBody>
      </p:sp>
    </p:spTree>
    <p:extLst>
      <p:ext uri="{BB962C8B-B14F-4D97-AF65-F5344CB8AC3E}">
        <p14:creationId xmlns:p14="http://schemas.microsoft.com/office/powerpoint/2010/main" val="93081101"/>
      </p:ext>
    </p:extLst>
  </p:cSld>
  <p:clrMapOvr>
    <a:masterClrMapping/>
  </p:clrMapOvr>
  <p:transition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二、使用</a:t>
            </a:r>
            <a:r>
              <a:rPr lang="en-US" altLang="zh-CN" dirty="0" err="1" smtClean="0"/>
              <a:t>sysctl</a:t>
            </a:r>
            <a:endParaRPr lang="zh-CN" altLang="en-US" dirty="0"/>
          </a:p>
        </p:txBody>
      </p:sp>
      <p:sp>
        <p:nvSpPr>
          <p:cNvPr id="3" name="内容占位符 2"/>
          <p:cNvSpPr>
            <a:spLocks noGrp="1"/>
          </p:cNvSpPr>
          <p:nvPr>
            <p:ph idx="1"/>
          </p:nvPr>
        </p:nvSpPr>
        <p:spPr/>
        <p:txBody>
          <a:bodyPr/>
          <a:lstStyle/>
          <a:p>
            <a:r>
              <a:rPr lang="en-US" altLang="zh-CN" dirty="0" err="1" smtClean="0"/>
              <a:t>sysctl</a:t>
            </a:r>
            <a:r>
              <a:rPr lang="zh-CN" altLang="en-US" dirty="0" smtClean="0"/>
              <a:t>组织成一个层次结构与文件系统兼容</a:t>
            </a:r>
            <a:endParaRPr lang="en-US" altLang="zh-CN" dirty="0" smtClean="0"/>
          </a:p>
          <a:p>
            <a:r>
              <a:rPr lang="zh-CN" altLang="en-US" dirty="0" smtClean="0"/>
              <a:t>使用打包为符号常数的整数而不是字符串表示路径分量</a:t>
            </a:r>
            <a:endParaRPr lang="en-US" altLang="zh-CN" dirty="0" smtClean="0"/>
          </a:p>
          <a:p>
            <a:r>
              <a:rPr lang="zh-CN" altLang="en-US" dirty="0" smtClean="0"/>
              <a:t>例如：</a:t>
            </a:r>
            <a:r>
              <a:rPr lang="en-US" altLang="zh-CN" dirty="0" smtClean="0"/>
              <a:t>CTL_KERN/KERN_OSRELEASE</a:t>
            </a:r>
            <a:r>
              <a:rPr lang="zh-CN" altLang="en-US" dirty="0" smtClean="0"/>
              <a:t>中的</a:t>
            </a:r>
            <a:r>
              <a:rPr lang="en-US" altLang="zh-CN" dirty="0" smtClean="0"/>
              <a:t>CTL_KERN</a:t>
            </a:r>
            <a:r>
              <a:rPr lang="zh-CN" altLang="en-US" dirty="0" smtClean="0"/>
              <a:t>为</a:t>
            </a:r>
            <a:r>
              <a:rPr lang="en-US" altLang="zh-CN" dirty="0" smtClean="0"/>
              <a:t>1</a:t>
            </a:r>
            <a:r>
              <a:rPr lang="zh-CN" altLang="en-US" dirty="0"/>
              <a:t>，</a:t>
            </a:r>
            <a:r>
              <a:rPr lang="en-US" altLang="zh-CN" dirty="0" smtClean="0"/>
              <a:t>KERN_OSRELEASE</a:t>
            </a:r>
            <a:r>
              <a:rPr lang="zh-CN" altLang="en-US" dirty="0" smtClean="0"/>
              <a:t>为</a:t>
            </a:r>
            <a:r>
              <a:rPr lang="en-US" altLang="zh-CN" dirty="0" smtClean="0"/>
              <a:t>2</a:t>
            </a:r>
          </a:p>
          <a:p>
            <a:r>
              <a:rPr lang="en-US" altLang="zh-CN" dirty="0" smtClean="0"/>
              <a:t>CTL_DEV/DEV_HWMON</a:t>
            </a:r>
            <a:r>
              <a:rPr lang="zh-CN" altLang="en-US" dirty="0" smtClean="0"/>
              <a:t>中的</a:t>
            </a:r>
            <a:r>
              <a:rPr lang="en-US" altLang="zh-CN" dirty="0" smtClean="0"/>
              <a:t>CTL_DEV</a:t>
            </a:r>
            <a:r>
              <a:rPr lang="zh-CN" altLang="en-US" dirty="0" smtClean="0"/>
              <a:t>为</a:t>
            </a:r>
            <a:r>
              <a:rPr lang="en-US" altLang="zh-CN" dirty="0"/>
              <a:t>7</a:t>
            </a:r>
            <a:r>
              <a:rPr lang="zh-CN" altLang="en-US" dirty="0" smtClean="0"/>
              <a:t>，而</a:t>
            </a:r>
            <a:r>
              <a:rPr lang="en-US" altLang="zh-CN" dirty="0" smtClean="0"/>
              <a:t>DEV_HWMON</a:t>
            </a:r>
            <a:r>
              <a:rPr lang="zh-CN" altLang="en-US" dirty="0" smtClean="0"/>
              <a:t>为</a:t>
            </a:r>
            <a:r>
              <a:rPr lang="en-US" altLang="zh-CN" dirty="0" smtClean="0"/>
              <a:t>2</a:t>
            </a:r>
            <a:r>
              <a:rPr lang="zh-CN" altLang="en-US" dirty="0" smtClean="0"/>
              <a:t>。</a:t>
            </a:r>
            <a:endParaRPr lang="en-US" altLang="zh-CN" dirty="0" smtClean="0"/>
          </a:p>
          <a:p>
            <a:r>
              <a:rPr lang="zh-CN" altLang="en-US" dirty="0" smtClean="0"/>
              <a:t>问题：</a:t>
            </a:r>
            <a:r>
              <a:rPr lang="en-US" altLang="zh-CN" dirty="0"/>
              <a:t> </a:t>
            </a:r>
            <a:r>
              <a:rPr lang="en-US" altLang="zh-CN" dirty="0" smtClean="0"/>
              <a:t>KERN_OSRELEASE</a:t>
            </a:r>
            <a:r>
              <a:rPr lang="zh-CN" altLang="en-US" dirty="0" smtClean="0"/>
              <a:t>和</a:t>
            </a:r>
            <a:r>
              <a:rPr lang="en-US" altLang="zh-CN" dirty="0" smtClean="0"/>
              <a:t>DEV_HWMON</a:t>
            </a:r>
            <a:r>
              <a:rPr lang="zh-CN" altLang="en-US" dirty="0" smtClean="0"/>
              <a:t>代表的数字都是</a:t>
            </a:r>
            <a:r>
              <a:rPr lang="en-US" altLang="zh-CN" dirty="0" smtClean="0"/>
              <a:t>2</a:t>
            </a:r>
            <a:r>
              <a:rPr lang="zh-CN" altLang="en-US" dirty="0" smtClean="0"/>
              <a:t>，如何区分？</a:t>
            </a:r>
            <a:endParaRPr lang="zh-CN" altLang="en-US" dirty="0"/>
          </a:p>
        </p:txBody>
      </p:sp>
    </p:spTree>
    <p:extLst>
      <p:ext uri="{BB962C8B-B14F-4D97-AF65-F5344CB8AC3E}">
        <p14:creationId xmlns:p14="http://schemas.microsoft.com/office/powerpoint/2010/main" val="1144829525"/>
      </p:ext>
    </p:extLst>
  </p:cSld>
  <p:clrMapOvr>
    <a:masterClrMapping/>
  </p:clrMapOvr>
  <p:transition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二、使用</a:t>
            </a:r>
            <a:r>
              <a:rPr lang="en-US" altLang="zh-CN" dirty="0" err="1" smtClean="0"/>
              <a:t>sysctl</a:t>
            </a:r>
            <a:r>
              <a:rPr lang="en-US" altLang="zh-CN" dirty="0" smtClean="0"/>
              <a:t>-</a:t>
            </a:r>
            <a:r>
              <a:rPr lang="zh-CN" altLang="en-US" dirty="0" smtClean="0"/>
              <a:t>续</a:t>
            </a:r>
            <a:endParaRPr lang="zh-CN" altLang="en-US" dirty="0"/>
          </a:p>
        </p:txBody>
      </p:sp>
      <p:sp>
        <p:nvSpPr>
          <p:cNvPr id="3" name="内容占位符 2"/>
          <p:cNvSpPr>
            <a:spLocks noGrp="1"/>
          </p:cNvSpPr>
          <p:nvPr>
            <p:ph idx="1"/>
          </p:nvPr>
        </p:nvSpPr>
        <p:spPr/>
        <p:txBody>
          <a:bodyPr/>
          <a:lstStyle/>
          <a:p>
            <a:r>
              <a:rPr lang="zh-CN" altLang="en-US" dirty="0" smtClean="0"/>
              <a:t>内核提供了</a:t>
            </a:r>
            <a:r>
              <a:rPr lang="en-US" altLang="zh-CN" dirty="0" err="1" smtClean="0"/>
              <a:t>sysctl</a:t>
            </a:r>
            <a:r>
              <a:rPr lang="zh-CN" altLang="en-US" dirty="0" smtClean="0"/>
              <a:t>的几个基本类别：</a:t>
            </a:r>
            <a:r>
              <a:rPr lang="en-US" altLang="zh-CN" dirty="0" smtClean="0"/>
              <a:t>CTL_DEV</a:t>
            </a:r>
            <a:r>
              <a:rPr lang="zh-CN" altLang="en-US" dirty="0"/>
              <a:t>、</a:t>
            </a:r>
            <a:r>
              <a:rPr lang="en-US" altLang="zh-CN" dirty="0" smtClean="0"/>
              <a:t>CTL_KERN</a:t>
            </a:r>
            <a:r>
              <a:rPr lang="zh-CN" altLang="en-US" dirty="0" smtClean="0"/>
              <a:t>、</a:t>
            </a:r>
            <a:r>
              <a:rPr lang="en-US" altLang="zh-CN" dirty="0" smtClean="0"/>
              <a:t>CTL_VM</a:t>
            </a:r>
            <a:r>
              <a:rPr lang="zh-CN" altLang="en-US" dirty="0" smtClean="0"/>
              <a:t>。</a:t>
            </a:r>
            <a:endParaRPr lang="en-US" altLang="zh-CN" dirty="0" smtClean="0"/>
          </a:p>
          <a:p>
            <a:r>
              <a:rPr lang="en-US" altLang="zh-CN" dirty="0" smtClean="0"/>
              <a:t>CTL_DEV</a:t>
            </a:r>
            <a:r>
              <a:rPr lang="zh-CN" altLang="en-US" dirty="0" smtClean="0"/>
              <a:t>：提供有关外设的信息</a:t>
            </a:r>
            <a:endParaRPr lang="en-US" altLang="zh-CN" dirty="0" smtClean="0"/>
          </a:p>
          <a:p>
            <a:r>
              <a:rPr lang="en-US" altLang="zh-CN" dirty="0" smtClean="0"/>
              <a:t>CTL_KERN</a:t>
            </a:r>
            <a:r>
              <a:rPr lang="zh-CN" altLang="en-US" dirty="0" smtClean="0"/>
              <a:t>：内核本身的相关信息</a:t>
            </a:r>
            <a:endParaRPr lang="en-US" altLang="zh-CN" dirty="0" smtClean="0"/>
          </a:p>
          <a:p>
            <a:r>
              <a:rPr lang="en-US" altLang="zh-CN" dirty="0" smtClean="0"/>
              <a:t>CTL_VM</a:t>
            </a:r>
            <a:r>
              <a:rPr lang="zh-CN" altLang="en-US" dirty="0" smtClean="0"/>
              <a:t>：内存相关的管理信息和参数</a:t>
            </a:r>
            <a:endParaRPr lang="en-US" altLang="zh-CN" dirty="0" smtClean="0"/>
          </a:p>
          <a:p>
            <a:endParaRPr lang="zh-CN" altLang="en-US" dirty="0"/>
          </a:p>
        </p:txBody>
      </p:sp>
    </p:spTree>
    <p:extLst>
      <p:ext uri="{BB962C8B-B14F-4D97-AF65-F5344CB8AC3E}">
        <p14:creationId xmlns:p14="http://schemas.microsoft.com/office/powerpoint/2010/main" val="251954592"/>
      </p:ext>
    </p:extLst>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二、使用</a:t>
            </a:r>
            <a:r>
              <a:rPr lang="en-US" altLang="zh-CN" dirty="0" err="1"/>
              <a:t>sysctl</a:t>
            </a:r>
            <a:r>
              <a:rPr lang="en-US" altLang="zh-CN" dirty="0"/>
              <a:t>-</a:t>
            </a:r>
            <a:r>
              <a:rPr lang="zh-CN" altLang="en-US" dirty="0"/>
              <a:t>续</a:t>
            </a:r>
          </a:p>
        </p:txBody>
      </p:sp>
      <p:sp>
        <p:nvSpPr>
          <p:cNvPr id="3" name="内容占位符 2"/>
          <p:cNvSpPr>
            <a:spLocks noGrp="1"/>
          </p:cNvSpPr>
          <p:nvPr>
            <p:ph idx="1"/>
          </p:nvPr>
        </p:nvSpPr>
        <p:spPr/>
        <p:txBody>
          <a:bodyPr/>
          <a:lstStyle/>
          <a:p>
            <a:r>
              <a:rPr lang="en-US" altLang="zh-CN" dirty="0" err="1" smtClean="0"/>
              <a:t>s</a:t>
            </a:r>
            <a:r>
              <a:rPr lang="en-US" altLang="zh-CN" dirty="0" err="1" smtClean="0"/>
              <a:t>ysctl</a:t>
            </a:r>
            <a:r>
              <a:rPr lang="zh-CN" altLang="en-US" dirty="0" smtClean="0"/>
              <a:t>层次结构片段图</a:t>
            </a:r>
            <a:endParaRPr lang="zh-CN" altLang="en-US" dirty="0"/>
          </a:p>
        </p:txBody>
      </p:sp>
      <p:sp>
        <p:nvSpPr>
          <p:cNvPr id="4" name="矩形 3"/>
          <p:cNvSpPr/>
          <p:nvPr/>
        </p:nvSpPr>
        <p:spPr bwMode="auto">
          <a:xfrm>
            <a:off x="1005840" y="2468880"/>
            <a:ext cx="1084217" cy="352697"/>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sz="1200" b="1" dirty="0" smtClean="0">
                <a:latin typeface="Arial" pitchFamily="34" charset="0"/>
                <a:ea typeface="宋体" pitchFamily="2" charset="-122"/>
              </a:rPr>
              <a:t>CTL_KERN</a:t>
            </a:r>
            <a:endParaRPr kumimoji="0" lang="zh-CN" altLang="en-US" sz="1200" b="1" i="0" u="none" strike="noStrike" cap="none" normalizeH="0" baseline="0" dirty="0" smtClean="0">
              <a:ln>
                <a:noFill/>
              </a:ln>
              <a:solidFill>
                <a:schemeClr val="tx1"/>
              </a:solidFill>
              <a:effectLst/>
              <a:latin typeface="Arial" pitchFamily="34" charset="0"/>
              <a:ea typeface="宋体" pitchFamily="2" charset="-122"/>
            </a:endParaRPr>
          </a:p>
        </p:txBody>
      </p:sp>
      <p:sp>
        <p:nvSpPr>
          <p:cNvPr id="5" name="矩形 4"/>
          <p:cNvSpPr/>
          <p:nvPr/>
        </p:nvSpPr>
        <p:spPr bwMode="auto">
          <a:xfrm>
            <a:off x="1005839" y="3400696"/>
            <a:ext cx="1084218" cy="352697"/>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tx1"/>
                </a:solidFill>
                <a:effectLst/>
                <a:latin typeface="Arial" pitchFamily="34" charset="0"/>
                <a:ea typeface="宋体" pitchFamily="2" charset="-122"/>
              </a:rPr>
              <a:t>CTL_VM</a:t>
            </a:r>
            <a:endParaRPr kumimoji="0" lang="zh-CN" altLang="en-US" sz="1200" b="1" i="0" u="none" strike="noStrike" cap="none" normalizeH="0" baseline="0" dirty="0" smtClean="0">
              <a:ln>
                <a:noFill/>
              </a:ln>
              <a:solidFill>
                <a:schemeClr val="tx1"/>
              </a:solidFill>
              <a:effectLst/>
              <a:latin typeface="Arial" pitchFamily="34" charset="0"/>
              <a:ea typeface="宋体" pitchFamily="2" charset="-122"/>
            </a:endParaRPr>
          </a:p>
        </p:txBody>
      </p:sp>
      <p:sp>
        <p:nvSpPr>
          <p:cNvPr id="6" name="矩形 5"/>
          <p:cNvSpPr/>
          <p:nvPr/>
        </p:nvSpPr>
        <p:spPr bwMode="auto">
          <a:xfrm>
            <a:off x="1005840" y="5230807"/>
            <a:ext cx="1084218" cy="352697"/>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tx1"/>
                </a:solidFill>
                <a:effectLst/>
                <a:latin typeface="Arial" pitchFamily="34" charset="0"/>
                <a:ea typeface="宋体" pitchFamily="2" charset="-122"/>
              </a:rPr>
              <a:t>CTL_DEV</a:t>
            </a:r>
            <a:endParaRPr kumimoji="0" lang="zh-CN" altLang="en-US" sz="1200" b="1" i="0" u="none" strike="noStrike" cap="none" normalizeH="0" baseline="0" dirty="0" smtClean="0">
              <a:ln>
                <a:noFill/>
              </a:ln>
              <a:solidFill>
                <a:schemeClr val="tx1"/>
              </a:solidFill>
              <a:effectLst/>
              <a:latin typeface="Arial" pitchFamily="34" charset="0"/>
              <a:ea typeface="宋体" pitchFamily="2" charset="-122"/>
            </a:endParaRPr>
          </a:p>
        </p:txBody>
      </p:sp>
      <p:sp>
        <p:nvSpPr>
          <p:cNvPr id="7" name="矩形 6"/>
          <p:cNvSpPr/>
          <p:nvPr/>
        </p:nvSpPr>
        <p:spPr bwMode="auto">
          <a:xfrm>
            <a:off x="3239588" y="2675707"/>
            <a:ext cx="1619795" cy="352697"/>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tx1"/>
                </a:solidFill>
                <a:effectLst/>
                <a:latin typeface="Arial" pitchFamily="34" charset="0"/>
                <a:ea typeface="宋体" pitchFamily="2" charset="-122"/>
              </a:rPr>
              <a:t>KERN_SYSRQ</a:t>
            </a:r>
            <a:endParaRPr kumimoji="0" lang="zh-CN" altLang="en-US" sz="1200" b="1" i="0" u="none" strike="noStrike" cap="none" normalizeH="0" baseline="0" dirty="0" smtClean="0">
              <a:ln>
                <a:noFill/>
              </a:ln>
              <a:solidFill>
                <a:schemeClr val="tx1"/>
              </a:solidFill>
              <a:effectLst/>
              <a:latin typeface="Arial" pitchFamily="34" charset="0"/>
              <a:ea typeface="宋体" pitchFamily="2" charset="-122"/>
            </a:endParaRPr>
          </a:p>
        </p:txBody>
      </p:sp>
      <p:sp>
        <p:nvSpPr>
          <p:cNvPr id="8" name="矩形 7"/>
          <p:cNvSpPr/>
          <p:nvPr/>
        </p:nvSpPr>
        <p:spPr bwMode="auto">
          <a:xfrm>
            <a:off x="3239589" y="2323010"/>
            <a:ext cx="1619794" cy="352697"/>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tx1"/>
                </a:solidFill>
                <a:effectLst/>
                <a:latin typeface="Arial" pitchFamily="34" charset="0"/>
                <a:ea typeface="宋体" pitchFamily="2" charset="-122"/>
              </a:rPr>
              <a:t>KERN_OSREALSE</a:t>
            </a:r>
            <a:endParaRPr kumimoji="0" lang="zh-CN" altLang="en-US" sz="1200" b="1" i="0" u="none" strike="noStrike" cap="none" normalizeH="0" baseline="0" dirty="0" smtClean="0">
              <a:ln>
                <a:noFill/>
              </a:ln>
              <a:solidFill>
                <a:schemeClr val="tx1"/>
              </a:solidFill>
              <a:effectLst/>
              <a:latin typeface="Arial" pitchFamily="34" charset="0"/>
              <a:ea typeface="宋体" pitchFamily="2" charset="-122"/>
            </a:endParaRPr>
          </a:p>
        </p:txBody>
      </p:sp>
      <p:sp>
        <p:nvSpPr>
          <p:cNvPr id="9" name="矩形 8"/>
          <p:cNvSpPr/>
          <p:nvPr/>
        </p:nvSpPr>
        <p:spPr bwMode="auto">
          <a:xfrm>
            <a:off x="3239589" y="1980339"/>
            <a:ext cx="1619794" cy="352697"/>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sz="1200" b="1" dirty="0" smtClean="0">
                <a:latin typeface="Arial" pitchFamily="34" charset="0"/>
                <a:ea typeface="宋体" pitchFamily="2" charset="-122"/>
              </a:rPr>
              <a:t>KERN_OSTYPE</a:t>
            </a:r>
            <a:endParaRPr kumimoji="0" lang="zh-CN" altLang="en-US" sz="1200" b="1" i="0" u="none" strike="noStrike" cap="none" normalizeH="0" baseline="0" dirty="0" smtClean="0">
              <a:ln>
                <a:noFill/>
              </a:ln>
              <a:solidFill>
                <a:schemeClr val="tx1"/>
              </a:solidFill>
              <a:effectLst/>
              <a:latin typeface="Arial" pitchFamily="34" charset="0"/>
              <a:ea typeface="宋体" pitchFamily="2" charset="-122"/>
            </a:endParaRPr>
          </a:p>
        </p:txBody>
      </p:sp>
      <p:sp>
        <p:nvSpPr>
          <p:cNvPr id="10" name="矩形 9"/>
          <p:cNvSpPr/>
          <p:nvPr/>
        </p:nvSpPr>
        <p:spPr bwMode="auto">
          <a:xfrm>
            <a:off x="3222168" y="3723772"/>
            <a:ext cx="1637215" cy="352697"/>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tx1"/>
                </a:solidFill>
                <a:effectLst/>
                <a:latin typeface="Arial" pitchFamily="34" charset="0"/>
                <a:ea typeface="宋体" pitchFamily="2" charset="-122"/>
              </a:rPr>
              <a:t>VM_SWAPPINESS</a:t>
            </a:r>
            <a:endParaRPr kumimoji="0" lang="zh-CN" altLang="en-US" sz="1200" b="1" i="0" u="none" strike="noStrike" cap="none" normalizeH="0" baseline="0" dirty="0" smtClean="0">
              <a:ln>
                <a:noFill/>
              </a:ln>
              <a:solidFill>
                <a:schemeClr val="tx1"/>
              </a:solidFill>
              <a:effectLst/>
              <a:latin typeface="Arial" pitchFamily="34" charset="0"/>
              <a:ea typeface="宋体" pitchFamily="2" charset="-122"/>
            </a:endParaRPr>
          </a:p>
        </p:txBody>
      </p:sp>
      <p:sp>
        <p:nvSpPr>
          <p:cNvPr id="11" name="矩形 10"/>
          <p:cNvSpPr/>
          <p:nvPr/>
        </p:nvSpPr>
        <p:spPr bwMode="auto">
          <a:xfrm>
            <a:off x="3222169" y="3381101"/>
            <a:ext cx="1637214" cy="352697"/>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tx1"/>
                </a:solidFill>
                <a:effectLst/>
                <a:latin typeface="Arial" pitchFamily="34" charset="0"/>
                <a:ea typeface="宋体" pitchFamily="2" charset="-122"/>
              </a:rPr>
              <a:t>VM_PAGEBUF</a:t>
            </a:r>
            <a:endParaRPr kumimoji="0" lang="zh-CN" altLang="en-US" sz="1200" b="1" i="0" u="none" strike="noStrike" cap="none" normalizeH="0" baseline="0" dirty="0" smtClean="0">
              <a:ln>
                <a:noFill/>
              </a:ln>
              <a:solidFill>
                <a:schemeClr val="tx1"/>
              </a:solidFill>
              <a:effectLst/>
              <a:latin typeface="Arial" pitchFamily="34" charset="0"/>
              <a:ea typeface="宋体" pitchFamily="2" charset="-122"/>
            </a:endParaRPr>
          </a:p>
        </p:txBody>
      </p:sp>
      <p:sp>
        <p:nvSpPr>
          <p:cNvPr id="12" name="矩形 11"/>
          <p:cNvSpPr/>
          <p:nvPr/>
        </p:nvSpPr>
        <p:spPr bwMode="auto">
          <a:xfrm>
            <a:off x="1005839" y="4380410"/>
            <a:ext cx="1084218" cy="352697"/>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tx1"/>
                </a:solidFill>
                <a:effectLst/>
                <a:latin typeface="Arial" pitchFamily="34" charset="0"/>
                <a:ea typeface="宋体" pitchFamily="2" charset="-122"/>
              </a:rPr>
              <a:t>CTL_NET</a:t>
            </a:r>
            <a:endParaRPr kumimoji="0" lang="zh-CN" altLang="en-US" sz="1200" b="1" i="0" u="none" strike="noStrike" cap="none" normalizeH="0" baseline="0" dirty="0" smtClean="0">
              <a:ln>
                <a:noFill/>
              </a:ln>
              <a:solidFill>
                <a:schemeClr val="tx1"/>
              </a:solidFill>
              <a:effectLst/>
              <a:latin typeface="Arial" pitchFamily="34" charset="0"/>
              <a:ea typeface="宋体" pitchFamily="2" charset="-122"/>
            </a:endParaRPr>
          </a:p>
        </p:txBody>
      </p:sp>
      <p:sp>
        <p:nvSpPr>
          <p:cNvPr id="13" name="矩形 12"/>
          <p:cNvSpPr/>
          <p:nvPr/>
        </p:nvSpPr>
        <p:spPr bwMode="auto">
          <a:xfrm>
            <a:off x="3239588" y="4362673"/>
            <a:ext cx="1371601" cy="352697"/>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tx1"/>
                </a:solidFill>
                <a:effectLst/>
                <a:latin typeface="Arial" pitchFamily="34" charset="0"/>
                <a:ea typeface="宋体" pitchFamily="2" charset="-122"/>
              </a:rPr>
              <a:t>NET_CORE</a:t>
            </a:r>
            <a:endParaRPr kumimoji="0" lang="zh-CN" altLang="en-US" sz="1200" b="1" i="0" u="none" strike="noStrike" cap="none" normalizeH="0" baseline="0" dirty="0" smtClean="0">
              <a:ln>
                <a:noFill/>
              </a:ln>
              <a:solidFill>
                <a:schemeClr val="tx1"/>
              </a:solidFill>
              <a:effectLst/>
              <a:latin typeface="Arial" pitchFamily="34" charset="0"/>
              <a:ea typeface="宋体" pitchFamily="2" charset="-122"/>
            </a:endParaRPr>
          </a:p>
        </p:txBody>
      </p:sp>
      <p:sp>
        <p:nvSpPr>
          <p:cNvPr id="14" name="矩形 13"/>
          <p:cNvSpPr/>
          <p:nvPr/>
        </p:nvSpPr>
        <p:spPr bwMode="auto">
          <a:xfrm>
            <a:off x="3239588" y="4724078"/>
            <a:ext cx="1371601" cy="352697"/>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tx1"/>
                </a:solidFill>
                <a:effectLst/>
                <a:latin typeface="Arial" pitchFamily="34" charset="0"/>
                <a:ea typeface="宋体" pitchFamily="2" charset="-122"/>
              </a:rPr>
              <a:t>NET_IPV4</a:t>
            </a:r>
            <a:endParaRPr kumimoji="0" lang="zh-CN" altLang="en-US" sz="1200" b="1" i="0" u="none" strike="noStrike" cap="none" normalizeH="0" baseline="0" dirty="0" smtClean="0">
              <a:ln>
                <a:noFill/>
              </a:ln>
              <a:solidFill>
                <a:schemeClr val="tx1"/>
              </a:solidFill>
              <a:effectLst/>
              <a:latin typeface="Arial" pitchFamily="34" charset="0"/>
              <a:ea typeface="宋体" pitchFamily="2" charset="-122"/>
            </a:endParaRPr>
          </a:p>
        </p:txBody>
      </p:sp>
      <p:sp>
        <p:nvSpPr>
          <p:cNvPr id="15" name="矩形 14"/>
          <p:cNvSpPr/>
          <p:nvPr/>
        </p:nvSpPr>
        <p:spPr bwMode="auto">
          <a:xfrm>
            <a:off x="6006989" y="4147547"/>
            <a:ext cx="2314051" cy="352697"/>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tx1"/>
                </a:solidFill>
                <a:effectLst/>
                <a:latin typeface="Arial" pitchFamily="34" charset="0"/>
                <a:ea typeface="宋体" pitchFamily="2" charset="-122"/>
              </a:rPr>
              <a:t>NET_CORE_DEVWEIGHT</a:t>
            </a:r>
            <a:endParaRPr kumimoji="0" lang="zh-CN" altLang="en-US" sz="1200" b="1" i="0" u="none" strike="noStrike" cap="none" normalizeH="0" baseline="0" dirty="0" smtClean="0">
              <a:ln>
                <a:noFill/>
              </a:ln>
              <a:solidFill>
                <a:schemeClr val="tx1"/>
              </a:solidFill>
              <a:effectLst/>
              <a:latin typeface="Arial" pitchFamily="34" charset="0"/>
              <a:ea typeface="宋体" pitchFamily="2" charset="-122"/>
            </a:endParaRPr>
          </a:p>
        </p:txBody>
      </p:sp>
      <p:sp>
        <p:nvSpPr>
          <p:cNvPr id="16" name="矩形 15"/>
          <p:cNvSpPr/>
          <p:nvPr/>
        </p:nvSpPr>
        <p:spPr bwMode="auto">
          <a:xfrm>
            <a:off x="5991494" y="3782832"/>
            <a:ext cx="2329546" cy="352697"/>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tx1"/>
                </a:solidFill>
                <a:effectLst/>
                <a:latin typeface="Arial" pitchFamily="34" charset="0"/>
                <a:ea typeface="宋体" pitchFamily="2" charset="-122"/>
              </a:rPr>
              <a:t>NET_CORE_FASTROUTE</a:t>
            </a:r>
            <a:endParaRPr kumimoji="0" lang="zh-CN" altLang="en-US" sz="1200" b="1" i="0" u="none" strike="noStrike" cap="none" normalizeH="0" baseline="0" dirty="0" smtClean="0">
              <a:ln>
                <a:noFill/>
              </a:ln>
              <a:solidFill>
                <a:schemeClr val="tx1"/>
              </a:solidFill>
              <a:effectLst/>
              <a:latin typeface="Arial" pitchFamily="34" charset="0"/>
              <a:ea typeface="宋体" pitchFamily="2" charset="-122"/>
            </a:endParaRPr>
          </a:p>
        </p:txBody>
      </p:sp>
      <p:sp>
        <p:nvSpPr>
          <p:cNvPr id="17" name="矩形 16"/>
          <p:cNvSpPr/>
          <p:nvPr/>
        </p:nvSpPr>
        <p:spPr bwMode="auto">
          <a:xfrm>
            <a:off x="6014483" y="5050099"/>
            <a:ext cx="2306557" cy="352697"/>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tx1"/>
                </a:solidFill>
                <a:effectLst/>
                <a:latin typeface="Arial" pitchFamily="34" charset="0"/>
                <a:ea typeface="宋体" pitchFamily="2" charset="-122"/>
              </a:rPr>
              <a:t>NET_IPV4_AUTOCONFIG</a:t>
            </a:r>
            <a:endParaRPr kumimoji="0" lang="zh-CN" altLang="en-US" sz="1200" b="1" i="0" u="none" strike="noStrike" cap="none" normalizeH="0" baseline="0" dirty="0" smtClean="0">
              <a:ln>
                <a:noFill/>
              </a:ln>
              <a:solidFill>
                <a:schemeClr val="tx1"/>
              </a:solidFill>
              <a:effectLst/>
              <a:latin typeface="Arial" pitchFamily="34" charset="0"/>
              <a:ea typeface="宋体" pitchFamily="2" charset="-122"/>
            </a:endParaRPr>
          </a:p>
        </p:txBody>
      </p:sp>
      <p:sp>
        <p:nvSpPr>
          <p:cNvPr id="18" name="矩形 17"/>
          <p:cNvSpPr/>
          <p:nvPr/>
        </p:nvSpPr>
        <p:spPr bwMode="auto">
          <a:xfrm>
            <a:off x="6006988" y="4709377"/>
            <a:ext cx="2314052" cy="352697"/>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tx1"/>
                </a:solidFill>
                <a:effectLst/>
                <a:latin typeface="Arial" pitchFamily="34" charset="0"/>
                <a:ea typeface="宋体" pitchFamily="2" charset="-122"/>
              </a:rPr>
              <a:t>NET_IPV4_TVP_FIN_TIMEOUT</a:t>
            </a:r>
            <a:endParaRPr kumimoji="0" lang="zh-CN" altLang="en-US" sz="1200" b="1" i="0" u="none" strike="noStrike" cap="none" normalizeH="0" baseline="0" dirty="0" smtClean="0">
              <a:ln>
                <a:noFill/>
              </a:ln>
              <a:solidFill>
                <a:schemeClr val="tx1"/>
              </a:solidFill>
              <a:effectLst/>
              <a:latin typeface="Arial" pitchFamily="34" charset="0"/>
              <a:ea typeface="宋体" pitchFamily="2" charset="-122"/>
            </a:endParaRPr>
          </a:p>
        </p:txBody>
      </p:sp>
      <p:sp>
        <p:nvSpPr>
          <p:cNvPr id="19" name="矩形 18"/>
          <p:cNvSpPr/>
          <p:nvPr/>
        </p:nvSpPr>
        <p:spPr bwMode="auto">
          <a:xfrm>
            <a:off x="3218423" y="5627909"/>
            <a:ext cx="1392766" cy="352697"/>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tx1"/>
                </a:solidFill>
                <a:effectLst/>
                <a:latin typeface="Arial" pitchFamily="34" charset="0"/>
                <a:ea typeface="宋体" pitchFamily="2" charset="-122"/>
              </a:rPr>
              <a:t>DEV_CDROM</a:t>
            </a:r>
            <a:endParaRPr kumimoji="0" lang="zh-CN" altLang="en-US" sz="1200" b="1" i="0" u="none" strike="noStrike" cap="none" normalizeH="0" baseline="0" dirty="0" smtClean="0">
              <a:ln>
                <a:noFill/>
              </a:ln>
              <a:solidFill>
                <a:schemeClr val="tx1"/>
              </a:solidFill>
              <a:effectLst/>
              <a:latin typeface="Arial" pitchFamily="34" charset="0"/>
              <a:ea typeface="宋体" pitchFamily="2" charset="-122"/>
            </a:endParaRPr>
          </a:p>
        </p:txBody>
      </p:sp>
      <p:sp>
        <p:nvSpPr>
          <p:cNvPr id="20" name="矩形 19"/>
          <p:cNvSpPr/>
          <p:nvPr/>
        </p:nvSpPr>
        <p:spPr bwMode="auto">
          <a:xfrm>
            <a:off x="3218424" y="5266504"/>
            <a:ext cx="1392765" cy="352697"/>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tx1"/>
                </a:solidFill>
                <a:effectLst/>
                <a:latin typeface="Arial" pitchFamily="34" charset="0"/>
                <a:ea typeface="宋体" pitchFamily="2" charset="-122"/>
              </a:rPr>
              <a:t>DEV_PARPORT</a:t>
            </a:r>
            <a:endParaRPr kumimoji="0" lang="zh-CN" altLang="en-US" sz="1200" b="1" i="0" u="none" strike="noStrike" cap="none" normalizeH="0" baseline="0" dirty="0" smtClean="0">
              <a:ln>
                <a:noFill/>
              </a:ln>
              <a:solidFill>
                <a:schemeClr val="tx1"/>
              </a:solidFill>
              <a:effectLst/>
              <a:latin typeface="Arial" pitchFamily="34" charset="0"/>
              <a:ea typeface="宋体" pitchFamily="2" charset="-122"/>
            </a:endParaRPr>
          </a:p>
        </p:txBody>
      </p:sp>
      <p:sp>
        <p:nvSpPr>
          <p:cNvPr id="21" name="矩形 20"/>
          <p:cNvSpPr/>
          <p:nvPr/>
        </p:nvSpPr>
        <p:spPr bwMode="auto">
          <a:xfrm>
            <a:off x="6014483" y="6334875"/>
            <a:ext cx="2306557" cy="352697"/>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tx1"/>
                </a:solidFill>
                <a:effectLst/>
                <a:latin typeface="Arial" pitchFamily="34" charset="0"/>
                <a:ea typeface="宋体" pitchFamily="2" charset="-122"/>
              </a:rPr>
              <a:t>DEV_CDROM_CHECK_MEDIA</a:t>
            </a:r>
            <a:endParaRPr kumimoji="0" lang="zh-CN" altLang="en-US" sz="1200" b="1" i="0" u="none" strike="noStrike" cap="none" normalizeH="0" baseline="0" dirty="0" smtClean="0">
              <a:ln>
                <a:noFill/>
              </a:ln>
              <a:solidFill>
                <a:schemeClr val="tx1"/>
              </a:solidFill>
              <a:effectLst/>
              <a:latin typeface="Arial" pitchFamily="34" charset="0"/>
              <a:ea typeface="宋体" pitchFamily="2" charset="-122"/>
            </a:endParaRPr>
          </a:p>
        </p:txBody>
      </p:sp>
      <p:sp>
        <p:nvSpPr>
          <p:cNvPr id="22" name="矩形 21"/>
          <p:cNvSpPr/>
          <p:nvPr/>
        </p:nvSpPr>
        <p:spPr bwMode="auto">
          <a:xfrm>
            <a:off x="6006986" y="5983488"/>
            <a:ext cx="2314054" cy="352697"/>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tx1"/>
                </a:solidFill>
                <a:effectLst/>
                <a:latin typeface="Arial" pitchFamily="34" charset="0"/>
                <a:ea typeface="宋体" pitchFamily="2" charset="-122"/>
              </a:rPr>
              <a:t>DEV_CDROM_AUTOCLOSE</a:t>
            </a:r>
            <a:endParaRPr kumimoji="0" lang="zh-CN" altLang="en-US" sz="1200" b="1" i="0" u="none" strike="noStrike" cap="none" normalizeH="0" baseline="0" dirty="0" smtClean="0">
              <a:ln>
                <a:noFill/>
              </a:ln>
              <a:solidFill>
                <a:schemeClr val="tx1"/>
              </a:solidFill>
              <a:effectLst/>
              <a:latin typeface="Arial" pitchFamily="34" charset="0"/>
              <a:ea typeface="宋体" pitchFamily="2" charset="-122"/>
            </a:endParaRPr>
          </a:p>
        </p:txBody>
      </p:sp>
      <p:sp>
        <p:nvSpPr>
          <p:cNvPr id="23" name="矩形 22"/>
          <p:cNvSpPr/>
          <p:nvPr/>
        </p:nvSpPr>
        <p:spPr bwMode="auto">
          <a:xfrm>
            <a:off x="6006987" y="5619201"/>
            <a:ext cx="2314053" cy="352697"/>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tx1"/>
                </a:solidFill>
                <a:effectLst/>
                <a:latin typeface="Arial" pitchFamily="34" charset="0"/>
                <a:ea typeface="宋体" pitchFamily="2" charset="-122"/>
              </a:rPr>
              <a:t>DEV_CDROM_INFO</a:t>
            </a:r>
            <a:endParaRPr kumimoji="0" lang="zh-CN" altLang="en-US" sz="1200" b="1" i="0" u="none" strike="noStrike" cap="none" normalizeH="0" baseline="0" dirty="0" smtClean="0">
              <a:ln>
                <a:noFill/>
              </a:ln>
              <a:solidFill>
                <a:schemeClr val="tx1"/>
              </a:solidFill>
              <a:effectLst/>
              <a:latin typeface="Arial" pitchFamily="34" charset="0"/>
              <a:ea typeface="宋体" pitchFamily="2" charset="-122"/>
            </a:endParaRPr>
          </a:p>
        </p:txBody>
      </p:sp>
      <p:cxnSp>
        <p:nvCxnSpPr>
          <p:cNvPr id="25" name="直接箭头连接符 24"/>
          <p:cNvCxnSpPr>
            <a:stCxn id="4" idx="3"/>
            <a:endCxn id="9" idx="1"/>
          </p:cNvCxnSpPr>
          <p:nvPr/>
        </p:nvCxnSpPr>
        <p:spPr bwMode="auto">
          <a:xfrm flipV="1">
            <a:off x="2090057" y="2156688"/>
            <a:ext cx="1149532" cy="48854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箭头连接符 26"/>
          <p:cNvCxnSpPr>
            <a:stCxn id="4" idx="3"/>
            <a:endCxn id="8" idx="1"/>
          </p:cNvCxnSpPr>
          <p:nvPr/>
        </p:nvCxnSpPr>
        <p:spPr bwMode="auto">
          <a:xfrm flipV="1">
            <a:off x="2090057" y="2499359"/>
            <a:ext cx="1149532" cy="14587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接箭头连接符 28"/>
          <p:cNvCxnSpPr>
            <a:stCxn id="4" idx="3"/>
            <a:endCxn id="7" idx="1"/>
          </p:cNvCxnSpPr>
          <p:nvPr/>
        </p:nvCxnSpPr>
        <p:spPr bwMode="auto">
          <a:xfrm>
            <a:off x="2090057" y="2645229"/>
            <a:ext cx="1149531" cy="20682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接箭头连接符 30"/>
          <p:cNvCxnSpPr>
            <a:stCxn id="5" idx="3"/>
            <a:endCxn id="11" idx="1"/>
          </p:cNvCxnSpPr>
          <p:nvPr/>
        </p:nvCxnSpPr>
        <p:spPr bwMode="auto">
          <a:xfrm flipV="1">
            <a:off x="2090057" y="3557450"/>
            <a:ext cx="1132112" cy="1959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接箭头连接符 32"/>
          <p:cNvCxnSpPr>
            <a:stCxn id="5" idx="3"/>
            <a:endCxn id="10" idx="1"/>
          </p:cNvCxnSpPr>
          <p:nvPr/>
        </p:nvCxnSpPr>
        <p:spPr bwMode="auto">
          <a:xfrm>
            <a:off x="2090057" y="3577045"/>
            <a:ext cx="1132111" cy="32307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接箭头连接符 34"/>
          <p:cNvCxnSpPr>
            <a:stCxn id="12" idx="3"/>
            <a:endCxn id="13" idx="1"/>
          </p:cNvCxnSpPr>
          <p:nvPr/>
        </p:nvCxnSpPr>
        <p:spPr bwMode="auto">
          <a:xfrm flipV="1">
            <a:off x="2090057" y="4539022"/>
            <a:ext cx="1149531" cy="1773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接箭头连接符 36"/>
          <p:cNvCxnSpPr>
            <a:stCxn id="12" idx="3"/>
            <a:endCxn id="14" idx="1"/>
          </p:cNvCxnSpPr>
          <p:nvPr/>
        </p:nvCxnSpPr>
        <p:spPr bwMode="auto">
          <a:xfrm>
            <a:off x="2090057" y="4556759"/>
            <a:ext cx="1149531" cy="34366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接箭头连接符 38"/>
          <p:cNvCxnSpPr>
            <a:stCxn id="6" idx="3"/>
            <a:endCxn id="20" idx="1"/>
          </p:cNvCxnSpPr>
          <p:nvPr/>
        </p:nvCxnSpPr>
        <p:spPr bwMode="auto">
          <a:xfrm>
            <a:off x="2090058" y="5407156"/>
            <a:ext cx="1128366" cy="3569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接箭头连接符 40"/>
          <p:cNvCxnSpPr>
            <a:stCxn id="6" idx="3"/>
            <a:endCxn id="19" idx="1"/>
          </p:cNvCxnSpPr>
          <p:nvPr/>
        </p:nvCxnSpPr>
        <p:spPr bwMode="auto">
          <a:xfrm>
            <a:off x="2090058" y="5407156"/>
            <a:ext cx="1128365" cy="3971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接箭头连接符 42"/>
          <p:cNvCxnSpPr>
            <a:stCxn id="13" idx="3"/>
            <a:endCxn id="16" idx="1"/>
          </p:cNvCxnSpPr>
          <p:nvPr/>
        </p:nvCxnSpPr>
        <p:spPr bwMode="auto">
          <a:xfrm flipV="1">
            <a:off x="4611189" y="3959181"/>
            <a:ext cx="1380305" cy="57984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接箭头连接符 44"/>
          <p:cNvCxnSpPr>
            <a:stCxn id="13" idx="3"/>
            <a:endCxn id="15" idx="1"/>
          </p:cNvCxnSpPr>
          <p:nvPr/>
        </p:nvCxnSpPr>
        <p:spPr bwMode="auto">
          <a:xfrm flipV="1">
            <a:off x="4611189" y="4323896"/>
            <a:ext cx="1395800" cy="21512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直接箭头连接符 46"/>
          <p:cNvCxnSpPr>
            <a:stCxn id="14" idx="3"/>
            <a:endCxn id="18" idx="1"/>
          </p:cNvCxnSpPr>
          <p:nvPr/>
        </p:nvCxnSpPr>
        <p:spPr bwMode="auto">
          <a:xfrm flipV="1">
            <a:off x="4611189" y="4885726"/>
            <a:ext cx="1395799" cy="1470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直接箭头连接符 48"/>
          <p:cNvCxnSpPr>
            <a:stCxn id="14" idx="3"/>
            <a:endCxn id="17" idx="1"/>
          </p:cNvCxnSpPr>
          <p:nvPr/>
        </p:nvCxnSpPr>
        <p:spPr bwMode="auto">
          <a:xfrm>
            <a:off x="4611189" y="4900427"/>
            <a:ext cx="1403294" cy="32602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直接箭头连接符 50"/>
          <p:cNvCxnSpPr>
            <a:stCxn id="19" idx="3"/>
            <a:endCxn id="23" idx="1"/>
          </p:cNvCxnSpPr>
          <p:nvPr/>
        </p:nvCxnSpPr>
        <p:spPr bwMode="auto">
          <a:xfrm flipV="1">
            <a:off x="4611189" y="5795550"/>
            <a:ext cx="1395798" cy="870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直接箭头连接符 52"/>
          <p:cNvCxnSpPr>
            <a:stCxn id="19" idx="3"/>
            <a:endCxn id="22" idx="1"/>
          </p:cNvCxnSpPr>
          <p:nvPr/>
        </p:nvCxnSpPr>
        <p:spPr bwMode="auto">
          <a:xfrm>
            <a:off x="4611189" y="5804258"/>
            <a:ext cx="1395797" cy="35557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直接箭头连接符 54"/>
          <p:cNvCxnSpPr>
            <a:stCxn id="19" idx="3"/>
            <a:endCxn id="21" idx="1"/>
          </p:cNvCxnSpPr>
          <p:nvPr/>
        </p:nvCxnSpPr>
        <p:spPr bwMode="auto">
          <a:xfrm>
            <a:off x="4611189" y="5804258"/>
            <a:ext cx="1403294" cy="70696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190976397"/>
      </p:ext>
    </p:extLst>
  </p:cSld>
  <p:clrMapOvr>
    <a:masterClrMapping/>
  </p:clrMapOvr>
  <p:transition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三、相关数据结构</a:t>
            </a:r>
            <a:r>
              <a:rPr lang="en-US" altLang="zh-CN" dirty="0" smtClean="0"/>
              <a:t>-</a:t>
            </a:r>
            <a:r>
              <a:rPr lang="en-US" altLang="zh-CN" dirty="0"/>
              <a:t> </a:t>
            </a:r>
            <a:r>
              <a:rPr lang="en-US" altLang="zh-CN" dirty="0" err="1"/>
              <a:t>struct</a:t>
            </a:r>
            <a:r>
              <a:rPr lang="en-US" altLang="zh-CN" dirty="0"/>
              <a:t> </a:t>
            </a:r>
            <a:r>
              <a:rPr lang="en-US" altLang="zh-CN" dirty="0" err="1"/>
              <a:t>ctl_table</a:t>
            </a:r>
            <a:endParaRPr lang="zh-CN" altLang="en-US" dirty="0"/>
          </a:p>
        </p:txBody>
      </p:sp>
      <p:sp>
        <p:nvSpPr>
          <p:cNvPr id="3" name="内容占位符 2"/>
          <p:cNvSpPr>
            <a:spLocks noGrp="1"/>
          </p:cNvSpPr>
          <p:nvPr>
            <p:ph idx="1"/>
          </p:nvPr>
        </p:nvSpPr>
        <p:spPr/>
        <p:txBody>
          <a:bodyPr/>
          <a:lstStyle/>
          <a:p>
            <a:r>
              <a:rPr lang="zh-CN" altLang="en-US" dirty="0" smtClean="0"/>
              <a:t>作为系统内核的控制机制，必须需要设计一定的数据结构和对应的结构函数来管理之。</a:t>
            </a:r>
            <a:endParaRPr lang="en-US" altLang="zh-CN" dirty="0" smtClean="0"/>
          </a:p>
          <a:p>
            <a:r>
              <a:rPr lang="en-US" altLang="zh-CN" sz="1800" dirty="0" err="1"/>
              <a:t>s</a:t>
            </a:r>
            <a:r>
              <a:rPr lang="en-US" altLang="zh-CN" sz="1800" dirty="0" err="1" smtClean="0"/>
              <a:t>truct</a:t>
            </a:r>
            <a:r>
              <a:rPr lang="en-US" altLang="zh-CN" sz="1800" dirty="0" smtClean="0"/>
              <a:t> </a:t>
            </a:r>
            <a:r>
              <a:rPr lang="en-US" altLang="zh-CN" sz="1800" dirty="0" err="1" smtClean="0"/>
              <a:t>ctl_table</a:t>
            </a:r>
            <a:r>
              <a:rPr lang="en-US" altLang="zh-CN" sz="1800" dirty="0" smtClean="0"/>
              <a:t>{</a:t>
            </a:r>
          </a:p>
          <a:p>
            <a:pPr marL="0" indent="0">
              <a:buNone/>
            </a:pPr>
            <a:r>
              <a:rPr lang="en-US" altLang="zh-CN" sz="1800" dirty="0" smtClean="0"/>
              <a:t>	</a:t>
            </a:r>
            <a:r>
              <a:rPr lang="en-US" altLang="zh-CN" sz="1800" dirty="0" err="1" smtClean="0"/>
              <a:t>int</a:t>
            </a:r>
            <a:r>
              <a:rPr lang="en-US" altLang="zh-CN" sz="1800" dirty="0" smtClean="0"/>
              <a:t> </a:t>
            </a:r>
            <a:r>
              <a:rPr lang="en-US" altLang="zh-CN" sz="1800" dirty="0" err="1" smtClean="0"/>
              <a:t>ctl_name</a:t>
            </a:r>
            <a:r>
              <a:rPr lang="en-US" altLang="zh-CN" sz="1800" dirty="0" smtClean="0"/>
              <a:t>;</a:t>
            </a:r>
          </a:p>
          <a:p>
            <a:pPr marL="0" indent="0">
              <a:buNone/>
            </a:pPr>
            <a:r>
              <a:rPr lang="en-US" altLang="zh-CN" sz="1800" dirty="0"/>
              <a:t>	</a:t>
            </a:r>
            <a:r>
              <a:rPr lang="en-US" altLang="zh-CN" sz="1800" dirty="0" err="1" smtClean="0"/>
              <a:t>const</a:t>
            </a:r>
            <a:r>
              <a:rPr lang="en-US" altLang="zh-CN" sz="1800" dirty="0" smtClean="0"/>
              <a:t> char *</a:t>
            </a:r>
            <a:r>
              <a:rPr lang="en-US" altLang="zh-CN" sz="1800" dirty="0" err="1" smtClean="0"/>
              <a:t>proname</a:t>
            </a:r>
            <a:r>
              <a:rPr lang="en-US" altLang="zh-CN" sz="1800" dirty="0" smtClean="0"/>
              <a:t>;</a:t>
            </a:r>
          </a:p>
          <a:p>
            <a:pPr marL="0" indent="0">
              <a:buNone/>
            </a:pPr>
            <a:r>
              <a:rPr lang="en-US" altLang="zh-CN" sz="1800" dirty="0"/>
              <a:t>	</a:t>
            </a:r>
            <a:r>
              <a:rPr lang="en-US" altLang="zh-CN" sz="1800" dirty="0" smtClean="0"/>
              <a:t>void *data;</a:t>
            </a:r>
            <a:endParaRPr lang="en-US" altLang="zh-CN" sz="1800" dirty="0"/>
          </a:p>
          <a:p>
            <a:pPr marL="0" indent="0">
              <a:buNone/>
            </a:pPr>
            <a:r>
              <a:rPr lang="en-US" altLang="zh-CN" sz="1800" dirty="0" smtClean="0"/>
              <a:t>	</a:t>
            </a:r>
            <a:r>
              <a:rPr lang="en-US" altLang="zh-CN" sz="1800" dirty="0" err="1" smtClean="0"/>
              <a:t>int</a:t>
            </a:r>
            <a:r>
              <a:rPr lang="en-US" altLang="zh-CN" sz="1800" dirty="0" smtClean="0"/>
              <a:t> </a:t>
            </a:r>
            <a:r>
              <a:rPr lang="en-US" altLang="zh-CN" sz="1800" dirty="0" err="1" smtClean="0"/>
              <a:t>maxlen</a:t>
            </a:r>
            <a:r>
              <a:rPr lang="en-US" altLang="zh-CN" sz="1800" dirty="0" smtClean="0"/>
              <a:t>;</a:t>
            </a:r>
          </a:p>
          <a:p>
            <a:pPr marL="0" indent="0">
              <a:buNone/>
            </a:pPr>
            <a:r>
              <a:rPr lang="en-US" altLang="zh-CN" sz="1800" dirty="0" smtClean="0"/>
              <a:t>	</a:t>
            </a:r>
            <a:r>
              <a:rPr lang="en-US" altLang="zh-CN" sz="1800" dirty="0" err="1" smtClean="0"/>
              <a:t>mode_t</a:t>
            </a:r>
            <a:r>
              <a:rPr lang="en-US" altLang="zh-CN" sz="1800" dirty="0" smtClean="0"/>
              <a:t> mode;</a:t>
            </a:r>
          </a:p>
          <a:p>
            <a:pPr marL="0" indent="0">
              <a:buNone/>
            </a:pPr>
            <a:r>
              <a:rPr lang="en-US" altLang="zh-CN" sz="1800" dirty="0"/>
              <a:t>	</a:t>
            </a:r>
            <a:r>
              <a:rPr lang="en-US" altLang="zh-CN" sz="1800" dirty="0" err="1" smtClean="0"/>
              <a:t>struct</a:t>
            </a:r>
            <a:r>
              <a:rPr lang="en-US" altLang="zh-CN" sz="1800" dirty="0" smtClean="0"/>
              <a:t> </a:t>
            </a:r>
            <a:r>
              <a:rPr lang="en-US" altLang="zh-CN" sz="1800" dirty="0" err="1" smtClean="0"/>
              <a:t>ctl_table</a:t>
            </a:r>
            <a:r>
              <a:rPr lang="en-US" altLang="zh-CN" sz="1800" dirty="0" smtClean="0"/>
              <a:t> *child;</a:t>
            </a:r>
          </a:p>
          <a:p>
            <a:pPr marL="0" indent="0">
              <a:buNone/>
            </a:pPr>
            <a:r>
              <a:rPr lang="en-US" altLang="zh-CN" sz="1800" dirty="0"/>
              <a:t>	</a:t>
            </a:r>
            <a:r>
              <a:rPr lang="en-US" altLang="zh-CN" sz="1800" dirty="0" err="1" smtClean="0"/>
              <a:t>struct</a:t>
            </a:r>
            <a:r>
              <a:rPr lang="en-US" altLang="zh-CN" sz="1800" dirty="0" smtClean="0"/>
              <a:t> </a:t>
            </a:r>
            <a:r>
              <a:rPr lang="en-US" altLang="zh-CN" sz="1800" dirty="0" err="1" smtClean="0"/>
              <a:t>clt_table</a:t>
            </a:r>
            <a:r>
              <a:rPr lang="en-US" altLang="zh-CN" sz="1800" dirty="0" smtClean="0"/>
              <a:t> *parent;</a:t>
            </a:r>
          </a:p>
          <a:p>
            <a:pPr marL="0" indent="0">
              <a:buNone/>
            </a:pPr>
            <a:r>
              <a:rPr lang="en-US" altLang="zh-CN" sz="1800" dirty="0"/>
              <a:t>	</a:t>
            </a:r>
            <a:r>
              <a:rPr lang="en-US" altLang="zh-CN" sz="1800" dirty="0" err="1" smtClean="0"/>
              <a:t>proc_handler</a:t>
            </a:r>
            <a:r>
              <a:rPr lang="en-US" altLang="zh-CN" sz="1800" dirty="0" smtClean="0"/>
              <a:t> *</a:t>
            </a:r>
            <a:r>
              <a:rPr lang="en-US" altLang="zh-CN" sz="1800" dirty="0" err="1" smtClean="0"/>
              <a:t>proc_handler</a:t>
            </a:r>
            <a:r>
              <a:rPr lang="en-US" altLang="zh-CN" sz="1800" dirty="0" smtClean="0"/>
              <a:t>;</a:t>
            </a:r>
          </a:p>
          <a:p>
            <a:pPr marL="0" indent="0">
              <a:buNone/>
            </a:pPr>
            <a:r>
              <a:rPr lang="en-US" altLang="zh-CN" sz="1800" dirty="0"/>
              <a:t>	</a:t>
            </a:r>
            <a:r>
              <a:rPr lang="en-US" altLang="zh-CN" sz="1800" dirty="0" err="1" smtClean="0"/>
              <a:t>clt_handler</a:t>
            </a:r>
            <a:r>
              <a:rPr lang="en-US" altLang="zh-CN" sz="1800" dirty="0" smtClean="0"/>
              <a:t> *strategy;</a:t>
            </a:r>
          </a:p>
          <a:p>
            <a:pPr marL="0" indent="0">
              <a:buNone/>
            </a:pPr>
            <a:r>
              <a:rPr lang="en-US" altLang="zh-CN" sz="1800" dirty="0"/>
              <a:t>	</a:t>
            </a:r>
            <a:r>
              <a:rPr lang="en-US" altLang="zh-CN" sz="1800" dirty="0" err="1" smtClean="0"/>
              <a:t>struct</a:t>
            </a:r>
            <a:r>
              <a:rPr lang="en-US" altLang="zh-CN" sz="1800" dirty="0" smtClean="0"/>
              <a:t> </a:t>
            </a:r>
            <a:r>
              <a:rPr lang="en-US" altLang="zh-CN" sz="1800" dirty="0" err="1" smtClean="0"/>
              <a:t>proc_dir_entry</a:t>
            </a:r>
            <a:r>
              <a:rPr lang="en-US" altLang="zh-CN" sz="1800" dirty="0" smtClean="0"/>
              <a:t> *de;</a:t>
            </a:r>
          </a:p>
          <a:p>
            <a:pPr marL="0" indent="0">
              <a:buNone/>
            </a:pPr>
            <a:r>
              <a:rPr lang="en-US" altLang="zh-CN" sz="1800" dirty="0"/>
              <a:t>	</a:t>
            </a:r>
            <a:r>
              <a:rPr lang="en-US" altLang="zh-CN" sz="1800" dirty="0" smtClean="0"/>
              <a:t>void *extra1;</a:t>
            </a:r>
            <a:endParaRPr lang="en-US" altLang="zh-CN" sz="1800" dirty="0"/>
          </a:p>
          <a:p>
            <a:pPr marL="0" indent="0">
              <a:buNone/>
            </a:pPr>
            <a:r>
              <a:rPr lang="en-US" altLang="zh-CN" sz="1800" dirty="0" smtClean="0"/>
              <a:t>	void *extra2;</a:t>
            </a:r>
          </a:p>
          <a:p>
            <a:pPr marL="0" indent="0">
              <a:buNone/>
            </a:pPr>
            <a:r>
              <a:rPr lang="en-US" altLang="zh-CN" sz="1800" dirty="0" smtClean="0"/>
              <a:t>};</a:t>
            </a:r>
            <a:endParaRPr lang="zh-CN" altLang="en-US" sz="1800" dirty="0"/>
          </a:p>
        </p:txBody>
      </p:sp>
    </p:spTree>
    <p:extLst>
      <p:ext uri="{BB962C8B-B14F-4D97-AF65-F5344CB8AC3E}">
        <p14:creationId xmlns:p14="http://schemas.microsoft.com/office/powerpoint/2010/main" val="3456235196"/>
      </p:ext>
    </p:extLst>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三、相关</a:t>
            </a:r>
            <a:r>
              <a:rPr lang="zh-CN" altLang="en-US" dirty="0" smtClean="0"/>
              <a:t>数据结构</a:t>
            </a:r>
            <a:r>
              <a:rPr lang="en-US" altLang="zh-CN" dirty="0" smtClean="0"/>
              <a:t>-</a:t>
            </a:r>
            <a:r>
              <a:rPr lang="en-US" altLang="zh-CN" dirty="0"/>
              <a:t> </a:t>
            </a:r>
            <a:r>
              <a:rPr lang="en-US" altLang="zh-CN" dirty="0" err="1"/>
              <a:t>struct</a:t>
            </a:r>
            <a:r>
              <a:rPr lang="en-US" altLang="zh-CN" dirty="0"/>
              <a:t> </a:t>
            </a:r>
            <a:r>
              <a:rPr lang="en-US" altLang="zh-CN" dirty="0" err="1"/>
              <a:t>ctl_table</a:t>
            </a:r>
            <a:endParaRPr lang="zh-CN" altLang="en-US" dirty="0"/>
          </a:p>
        </p:txBody>
      </p:sp>
      <p:sp>
        <p:nvSpPr>
          <p:cNvPr id="3" name="内容占位符 2"/>
          <p:cNvSpPr>
            <a:spLocks noGrp="1"/>
          </p:cNvSpPr>
          <p:nvPr>
            <p:ph idx="1"/>
          </p:nvPr>
        </p:nvSpPr>
        <p:spPr/>
        <p:txBody>
          <a:bodyPr/>
          <a:lstStyle/>
          <a:p>
            <a:r>
              <a:rPr lang="en-US" altLang="zh-CN" dirty="0" err="1" smtClean="0"/>
              <a:t>ctl_name</a:t>
            </a:r>
            <a:r>
              <a:rPr lang="en-US" altLang="zh-CN" dirty="0" smtClean="0"/>
              <a:t> </a:t>
            </a:r>
            <a:r>
              <a:rPr lang="zh-CN" altLang="en-US" dirty="0" smtClean="0"/>
              <a:t>是一个</a:t>
            </a:r>
            <a:r>
              <a:rPr lang="en-US" altLang="zh-CN" dirty="0" smtClean="0"/>
              <a:t>ID</a:t>
            </a:r>
            <a:r>
              <a:rPr lang="zh-CN" altLang="en-US" dirty="0" smtClean="0"/>
              <a:t>，该</a:t>
            </a:r>
            <a:r>
              <a:rPr lang="en-US" altLang="zh-CN" dirty="0" smtClean="0"/>
              <a:t>ID</a:t>
            </a:r>
            <a:r>
              <a:rPr lang="zh-CN" altLang="en-US" dirty="0" smtClean="0"/>
              <a:t>就是</a:t>
            </a:r>
            <a:r>
              <a:rPr lang="en-US" altLang="zh-CN" dirty="0" err="1" smtClean="0"/>
              <a:t>sysctl</a:t>
            </a:r>
            <a:r>
              <a:rPr lang="zh-CN" altLang="en-US" dirty="0" smtClean="0"/>
              <a:t>打包成常数的路径分量，具体详见</a:t>
            </a:r>
            <a:r>
              <a:rPr lang="en-US" altLang="zh-CN" dirty="0"/>
              <a:t>&lt;</a:t>
            </a:r>
            <a:r>
              <a:rPr lang="en-US" altLang="zh-CN" dirty="0" err="1"/>
              <a:t>sysctl.h</a:t>
            </a:r>
            <a:r>
              <a:rPr lang="en-US" altLang="zh-CN" dirty="0"/>
              <a:t>&gt;</a:t>
            </a:r>
            <a:endParaRPr lang="zh-CN" altLang="en-US" dirty="0"/>
          </a:p>
          <a:p>
            <a:r>
              <a:rPr lang="zh-CN" altLang="en-US" sz="2000" dirty="0" smtClean="0"/>
              <a:t>基本类别标识符</a:t>
            </a:r>
            <a:r>
              <a:rPr lang="en-US" altLang="zh-CN" sz="2000" dirty="0" smtClean="0"/>
              <a:t>		CTL_DEV</a:t>
            </a:r>
            <a:r>
              <a:rPr lang="zh-CN" altLang="en-US" sz="2000" dirty="0" smtClean="0"/>
              <a:t>中设备标识符   </a:t>
            </a:r>
            <a:endParaRPr lang="en-US" altLang="zh-CN" sz="2000" dirty="0" smtClean="0"/>
          </a:p>
          <a:p>
            <a:pPr marL="0" indent="0">
              <a:buNone/>
            </a:pPr>
            <a:r>
              <a:rPr lang="en-US" altLang="zh-CN" sz="2000" dirty="0" err="1"/>
              <a:t>e</a:t>
            </a:r>
            <a:r>
              <a:rPr lang="en-US" altLang="zh-CN" sz="2000" dirty="0" err="1" smtClean="0"/>
              <a:t>num</a:t>
            </a:r>
            <a:r>
              <a:rPr lang="en-US" altLang="zh-CN" sz="2000" dirty="0" smtClean="0"/>
              <a:t>{				</a:t>
            </a:r>
            <a:r>
              <a:rPr lang="en-US" altLang="zh-CN" sz="2000" dirty="0" err="1" smtClean="0"/>
              <a:t>enum</a:t>
            </a:r>
            <a:r>
              <a:rPr lang="en-US" altLang="zh-CN" sz="2000" dirty="0" smtClean="0"/>
              <a:t>{	</a:t>
            </a:r>
          </a:p>
          <a:p>
            <a:pPr marL="457200" lvl="1" indent="0">
              <a:buNone/>
            </a:pPr>
            <a:r>
              <a:rPr lang="en-US" altLang="zh-CN" sz="2000" dirty="0" smtClean="0"/>
              <a:t>CTL_KERN=1;			DEV_CDROM=1;</a:t>
            </a:r>
          </a:p>
          <a:p>
            <a:pPr marL="457200" lvl="1" indent="0">
              <a:buNone/>
            </a:pPr>
            <a:r>
              <a:rPr lang="en-US" altLang="zh-CN" sz="2000" dirty="0" smtClean="0"/>
              <a:t>CTL_VM=2;			DEV_HWMON=2;</a:t>
            </a:r>
          </a:p>
          <a:p>
            <a:pPr marL="457200" lvl="1" indent="0">
              <a:buNone/>
            </a:pPr>
            <a:r>
              <a:rPr lang="en-US" altLang="zh-CN" sz="2000" dirty="0" smtClean="0"/>
              <a:t>CLT_NET=3;			DEV_PARPORT=3;</a:t>
            </a:r>
          </a:p>
          <a:p>
            <a:pPr marL="457200" lvl="1" indent="0">
              <a:buNone/>
            </a:pPr>
            <a:r>
              <a:rPr lang="en-US" altLang="zh-CN" sz="2000" dirty="0" smtClean="0"/>
              <a:t>CLT_PROC=4;			DEV_RAID=4;</a:t>
            </a:r>
          </a:p>
          <a:p>
            <a:pPr marL="457200" lvl="1" indent="0">
              <a:buNone/>
            </a:pPr>
            <a:r>
              <a:rPr lang="en-US" altLang="zh-CN" sz="2000" dirty="0" smtClean="0"/>
              <a:t>CTL_FS=5;				DEV_MAC_HID=5;</a:t>
            </a:r>
          </a:p>
          <a:p>
            <a:pPr marL="457200" lvl="1" indent="0">
              <a:buNone/>
            </a:pPr>
            <a:r>
              <a:rPr lang="en-US" altLang="zh-CN" sz="2000" dirty="0" smtClean="0"/>
              <a:t>CTL_DEBUG=6;			DEV_SCSI=6;</a:t>
            </a:r>
          </a:p>
          <a:p>
            <a:pPr marL="457200" lvl="1" indent="0">
              <a:buNone/>
            </a:pPr>
            <a:r>
              <a:rPr lang="en-US" altLang="zh-CN" sz="2000" dirty="0" smtClean="0"/>
              <a:t>CTL_DEV=7;			DEV_IPMI=7;</a:t>
            </a:r>
          </a:p>
          <a:p>
            <a:pPr marL="457200" lvl="1" indent="0">
              <a:buNone/>
            </a:pPr>
            <a:r>
              <a:rPr lang="en-US" altLang="zh-CN" sz="2000" dirty="0" smtClean="0"/>
              <a:t>CTL_BUS=8;		};</a:t>
            </a:r>
          </a:p>
          <a:p>
            <a:pPr marL="457200" lvl="1" indent="0">
              <a:buNone/>
            </a:pPr>
            <a:r>
              <a:rPr lang="en-US" altLang="zh-CN" dirty="0" smtClean="0"/>
              <a:t>…</a:t>
            </a:r>
          </a:p>
          <a:p>
            <a:pPr marL="457200" lvl="1" indent="0">
              <a:buNone/>
            </a:pPr>
            <a:r>
              <a:rPr lang="en-US" altLang="zh-CN" dirty="0" smtClean="0"/>
              <a:t>}</a:t>
            </a:r>
          </a:p>
          <a:p>
            <a:endParaRPr lang="zh-CN" altLang="en-US" dirty="0"/>
          </a:p>
        </p:txBody>
      </p:sp>
    </p:spTree>
    <p:extLst>
      <p:ext uri="{BB962C8B-B14F-4D97-AF65-F5344CB8AC3E}">
        <p14:creationId xmlns:p14="http://schemas.microsoft.com/office/powerpoint/2010/main" val="313937486"/>
      </p:ext>
    </p:extLst>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三、相关</a:t>
            </a:r>
            <a:r>
              <a:rPr lang="zh-CN" altLang="en-US" dirty="0" smtClean="0"/>
              <a:t>数据结构</a:t>
            </a:r>
            <a:r>
              <a:rPr lang="en-US" altLang="zh-CN" dirty="0" smtClean="0"/>
              <a:t>-</a:t>
            </a:r>
            <a:r>
              <a:rPr lang="en-US" altLang="zh-CN" dirty="0"/>
              <a:t> </a:t>
            </a:r>
            <a:r>
              <a:rPr lang="en-US" altLang="zh-CN" dirty="0" err="1"/>
              <a:t>struct</a:t>
            </a:r>
            <a:r>
              <a:rPr lang="en-US" altLang="zh-CN" dirty="0"/>
              <a:t> </a:t>
            </a:r>
            <a:r>
              <a:rPr lang="en-US" altLang="zh-CN" dirty="0" err="1"/>
              <a:t>ctl_table</a:t>
            </a:r>
            <a:endParaRPr lang="zh-CN" altLang="en-US" dirty="0"/>
          </a:p>
        </p:txBody>
      </p:sp>
      <p:sp>
        <p:nvSpPr>
          <p:cNvPr id="3" name="内容占位符 2"/>
          <p:cNvSpPr>
            <a:spLocks noGrp="1"/>
          </p:cNvSpPr>
          <p:nvPr>
            <p:ph idx="1"/>
          </p:nvPr>
        </p:nvSpPr>
        <p:spPr/>
        <p:txBody>
          <a:bodyPr/>
          <a:lstStyle/>
          <a:p>
            <a:r>
              <a:rPr lang="en-US" altLang="zh-CN" dirty="0" err="1" smtClean="0"/>
              <a:t>proname</a:t>
            </a:r>
            <a:r>
              <a:rPr lang="zh-CN" altLang="en-US" dirty="0" smtClean="0"/>
              <a:t>是一个字符串，包含了</a:t>
            </a:r>
            <a:r>
              <a:rPr lang="en-US" altLang="zh-CN" dirty="0" smtClean="0"/>
              <a:t>/</a:t>
            </a:r>
            <a:r>
              <a:rPr lang="en-US" altLang="zh-CN" dirty="0" err="1" smtClean="0"/>
              <a:t>proc</a:t>
            </a:r>
            <a:r>
              <a:rPr lang="en-US" altLang="zh-CN" dirty="0" smtClean="0"/>
              <a:t>/sys</a:t>
            </a:r>
            <a:r>
              <a:rPr lang="zh-CN" altLang="en-US" dirty="0" smtClean="0"/>
              <a:t>下目录项的课理解的描述信息。所有根数据项的名称都表现为</a:t>
            </a:r>
            <a:r>
              <a:rPr lang="en-US" altLang="zh-CN" dirty="0" smtClean="0"/>
              <a:t>/</a:t>
            </a:r>
            <a:r>
              <a:rPr lang="en-US" altLang="zh-CN" dirty="0" err="1" smtClean="0"/>
              <a:t>proc</a:t>
            </a:r>
            <a:r>
              <a:rPr lang="en-US" altLang="zh-CN" dirty="0" smtClean="0"/>
              <a:t>/sys</a:t>
            </a:r>
            <a:r>
              <a:rPr lang="zh-CN" altLang="en-US" dirty="0" smtClean="0"/>
              <a:t>的目录名称。</a:t>
            </a:r>
            <a:endParaRPr lang="zh-CN" altLang="en-US" dirty="0"/>
          </a:p>
        </p:txBody>
      </p:sp>
      <p:pic>
        <p:nvPicPr>
          <p:cNvPr id="4" name="图片 3"/>
          <p:cNvPicPr>
            <a:picLocks noChangeAspect="1"/>
          </p:cNvPicPr>
          <p:nvPr/>
        </p:nvPicPr>
        <p:blipFill>
          <a:blip r:embed="rId2"/>
          <a:stretch>
            <a:fillRect/>
          </a:stretch>
        </p:blipFill>
        <p:spPr>
          <a:xfrm>
            <a:off x="1514883" y="3174274"/>
            <a:ext cx="5944008" cy="1828800"/>
          </a:xfrm>
          <a:prstGeom prst="rect">
            <a:avLst/>
          </a:prstGeom>
        </p:spPr>
      </p:pic>
    </p:spTree>
    <p:extLst>
      <p:ext uri="{BB962C8B-B14F-4D97-AF65-F5344CB8AC3E}">
        <p14:creationId xmlns:p14="http://schemas.microsoft.com/office/powerpoint/2010/main" val="3910545228"/>
      </p:ext>
    </p:extLst>
  </p:cSld>
  <p:clrMapOvr>
    <a:masterClrMapping/>
  </p:clrMapOvr>
  <p:transition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三、相关数据结构</a:t>
            </a:r>
            <a:r>
              <a:rPr lang="en-US" altLang="zh-CN" dirty="0" smtClean="0"/>
              <a:t>-</a:t>
            </a:r>
            <a:r>
              <a:rPr lang="en-US" altLang="zh-CN" dirty="0" err="1" smtClean="0"/>
              <a:t>ctl_table_header</a:t>
            </a:r>
            <a:endParaRPr lang="zh-CN" altLang="en-US" dirty="0"/>
          </a:p>
        </p:txBody>
      </p:sp>
      <p:sp>
        <p:nvSpPr>
          <p:cNvPr id="3" name="内容占位符 2"/>
          <p:cNvSpPr>
            <a:spLocks noGrp="1"/>
          </p:cNvSpPr>
          <p:nvPr>
            <p:ph idx="1"/>
          </p:nvPr>
        </p:nvSpPr>
        <p:spPr/>
        <p:txBody>
          <a:bodyPr/>
          <a:lstStyle/>
          <a:p>
            <a:r>
              <a:rPr lang="zh-CN" altLang="en-US" dirty="0" smtClean="0"/>
              <a:t>内核提供了</a:t>
            </a:r>
            <a:r>
              <a:rPr lang="en-US" altLang="zh-CN" dirty="0" err="1" smtClean="0"/>
              <a:t>ctl_table_header</a:t>
            </a:r>
            <a:r>
              <a:rPr lang="zh-CN" altLang="en-US" dirty="0" smtClean="0"/>
              <a:t>数据结构，使得能够将几个</a:t>
            </a:r>
            <a:r>
              <a:rPr lang="en-US" altLang="zh-CN" dirty="0" err="1" smtClean="0"/>
              <a:t>sysctl</a:t>
            </a:r>
            <a:r>
              <a:rPr lang="zh-CN" altLang="en-US" dirty="0" smtClean="0"/>
              <a:t>表维护在一个链表中，能够用我们熟悉的标准函数遍历和操作。</a:t>
            </a:r>
            <a:endParaRPr lang="en-US" altLang="zh-CN" dirty="0" smtClean="0"/>
          </a:p>
          <a:p>
            <a:r>
              <a:rPr lang="en-US" altLang="zh-CN" dirty="0" err="1"/>
              <a:t>s</a:t>
            </a:r>
            <a:r>
              <a:rPr lang="en-US" altLang="zh-CN" dirty="0" err="1" smtClean="0"/>
              <a:t>truct</a:t>
            </a:r>
            <a:r>
              <a:rPr lang="en-US" altLang="zh-CN" dirty="0" smtClean="0"/>
              <a:t> </a:t>
            </a:r>
            <a:r>
              <a:rPr lang="en-US" altLang="zh-CN" dirty="0" err="1" smtClean="0"/>
              <a:t>ctl_table_header</a:t>
            </a:r>
            <a:r>
              <a:rPr lang="en-US" altLang="zh-CN" dirty="0" smtClean="0"/>
              <a:t>{</a:t>
            </a:r>
          </a:p>
          <a:p>
            <a:pPr marL="0" indent="0">
              <a:buNone/>
            </a:pPr>
            <a:r>
              <a:rPr lang="en-US" altLang="zh-CN" dirty="0" smtClean="0"/>
              <a:t>	</a:t>
            </a:r>
            <a:r>
              <a:rPr lang="en-US" altLang="zh-CN" dirty="0" err="1" smtClean="0"/>
              <a:t>ctl_table</a:t>
            </a:r>
            <a:r>
              <a:rPr lang="en-US" altLang="zh-CN" dirty="0" smtClean="0"/>
              <a:t> *</a:t>
            </a:r>
            <a:r>
              <a:rPr lang="en-US" altLang="zh-CN" dirty="0" err="1" smtClean="0"/>
              <a:t>ctl_table</a:t>
            </a:r>
            <a:r>
              <a:rPr lang="en-US" altLang="zh-CN" dirty="0" smtClean="0"/>
              <a:t>;</a:t>
            </a:r>
          </a:p>
          <a:p>
            <a:pPr marL="0" indent="0">
              <a:buNone/>
            </a:pPr>
            <a:r>
              <a:rPr lang="en-US" altLang="zh-CN" dirty="0"/>
              <a:t>	</a:t>
            </a:r>
            <a:r>
              <a:rPr lang="en-US" altLang="zh-CN" dirty="0" err="1" smtClean="0"/>
              <a:t>struct</a:t>
            </a:r>
            <a:r>
              <a:rPr lang="en-US" altLang="zh-CN" dirty="0" smtClean="0"/>
              <a:t> </a:t>
            </a:r>
            <a:r>
              <a:rPr lang="en-US" altLang="zh-CN" dirty="0" err="1" smtClean="0"/>
              <a:t>list_head</a:t>
            </a:r>
            <a:r>
              <a:rPr lang="en-US" altLang="zh-CN" dirty="0" smtClean="0"/>
              <a:t> </a:t>
            </a:r>
            <a:r>
              <a:rPr lang="en-US" altLang="zh-CN" dirty="0" err="1" smtClean="0"/>
              <a:t>ctl_entry</a:t>
            </a:r>
            <a:r>
              <a:rPr lang="en-US" altLang="zh-CN" dirty="0" smtClean="0"/>
              <a:t>;</a:t>
            </a:r>
          </a:p>
          <a:p>
            <a:pPr marL="0" indent="0">
              <a:buNone/>
            </a:pPr>
            <a:r>
              <a:rPr lang="en-US" altLang="zh-CN" dirty="0"/>
              <a:t>	</a:t>
            </a:r>
            <a:r>
              <a:rPr lang="en-US" altLang="zh-CN" dirty="0" err="1" smtClean="0"/>
              <a:t>int</a:t>
            </a:r>
            <a:r>
              <a:rPr lang="en-US" altLang="zh-CN" dirty="0" smtClean="0"/>
              <a:t> used;</a:t>
            </a:r>
          </a:p>
          <a:p>
            <a:pPr marL="0" indent="0">
              <a:buNone/>
            </a:pPr>
            <a:r>
              <a:rPr lang="en-US" altLang="zh-CN" dirty="0"/>
              <a:t>	</a:t>
            </a:r>
            <a:r>
              <a:rPr lang="en-US" altLang="zh-CN" dirty="0" err="1" smtClean="0"/>
              <a:t>struct</a:t>
            </a:r>
            <a:r>
              <a:rPr lang="en-US" altLang="zh-CN" dirty="0" smtClean="0"/>
              <a:t> completion *unregistering;</a:t>
            </a:r>
          </a:p>
          <a:p>
            <a:pPr marL="0" indent="0">
              <a:buNone/>
            </a:pPr>
            <a:r>
              <a:rPr lang="en-US" altLang="zh-CN" dirty="0"/>
              <a:t>	</a:t>
            </a:r>
            <a:r>
              <a:rPr lang="en-US" altLang="zh-CN" dirty="0" err="1" smtClean="0"/>
              <a:t>struct</a:t>
            </a:r>
            <a:r>
              <a:rPr lang="en-US" altLang="zh-CN" dirty="0" smtClean="0"/>
              <a:t> </a:t>
            </a:r>
            <a:r>
              <a:rPr lang="en-US" altLang="zh-CN" dirty="0" err="1" smtClean="0"/>
              <a:t>ctl_table</a:t>
            </a:r>
            <a:r>
              <a:rPr lang="en-US" altLang="zh-CN" dirty="0" smtClean="0"/>
              <a:t> *</a:t>
            </a:r>
            <a:r>
              <a:rPr lang="en-US" altLang="zh-CN" dirty="0" err="1" smtClean="0"/>
              <a:t>ctl_table_arg</a:t>
            </a:r>
            <a:r>
              <a:rPr lang="en-US" altLang="zh-CN" dirty="0" smtClean="0"/>
              <a:t>;</a:t>
            </a:r>
          </a:p>
          <a:p>
            <a:pPr marL="0" indent="0">
              <a:buNone/>
            </a:pPr>
            <a:r>
              <a:rPr lang="en-US" altLang="zh-CN" dirty="0"/>
              <a:t>	</a:t>
            </a:r>
            <a:r>
              <a:rPr lang="en-US" altLang="zh-CN" dirty="0" err="1" smtClean="0"/>
              <a:t>strcut</a:t>
            </a:r>
            <a:r>
              <a:rPr lang="en-US" altLang="zh-CN" dirty="0" smtClean="0"/>
              <a:t> </a:t>
            </a:r>
            <a:r>
              <a:rPr lang="en-US" altLang="zh-CN" dirty="0" err="1" smtClean="0"/>
              <a:t>ctl_table_root</a:t>
            </a:r>
            <a:r>
              <a:rPr lang="en-US" altLang="zh-CN" dirty="0" smtClean="0"/>
              <a:t> *root;</a:t>
            </a:r>
          </a:p>
          <a:p>
            <a:pPr marL="0" indent="0">
              <a:buNone/>
            </a:pPr>
            <a:r>
              <a:rPr lang="en-US" altLang="zh-CN" dirty="0" smtClean="0"/>
              <a:t>};</a:t>
            </a:r>
            <a:endParaRPr lang="zh-CN" altLang="en-US" dirty="0"/>
          </a:p>
        </p:txBody>
      </p:sp>
    </p:spTree>
    <p:extLst>
      <p:ext uri="{BB962C8B-B14F-4D97-AF65-F5344CB8AC3E}">
        <p14:creationId xmlns:p14="http://schemas.microsoft.com/office/powerpoint/2010/main" val="3186303927"/>
      </p:ext>
    </p:extLst>
  </p:cSld>
  <p:clrMapOvr>
    <a:masterClrMapping/>
  </p:clrMapOvr>
  <p:transition advClick="0"/>
  <p:timing>
    <p:tnLst>
      <p:par>
        <p:cTn id="1" dur="indefinite" restart="never" nodeType="tmRoot"/>
      </p:par>
    </p:tnLst>
  </p:timing>
</p:sld>
</file>

<file path=ppt/theme/theme1.xml><?xml version="1.0" encoding="utf-8"?>
<a:theme xmlns:a="http://schemas.openxmlformats.org/drawingml/2006/main" name="主题1">
  <a:themeElements>
    <a:clrScheme name="">
      <a:dk1>
        <a:srgbClr val="800080"/>
      </a:dk1>
      <a:lt1>
        <a:srgbClr val="FFFFFF"/>
      </a:lt1>
      <a:dk2>
        <a:srgbClr val="800080"/>
      </a:dk2>
      <a:lt2>
        <a:srgbClr val="E7E7E7"/>
      </a:lt2>
      <a:accent1>
        <a:srgbClr val="DDDDDD"/>
      </a:accent1>
      <a:accent2>
        <a:srgbClr val="000099"/>
      </a:accent2>
      <a:accent3>
        <a:srgbClr val="FFFFFF"/>
      </a:accent3>
      <a:accent4>
        <a:srgbClr val="6C006C"/>
      </a:accent4>
      <a:accent5>
        <a:srgbClr val="EBEBEB"/>
      </a:accent5>
      <a:accent6>
        <a:srgbClr val="00008A"/>
      </a:accent6>
      <a:hlink>
        <a:srgbClr val="990000"/>
      </a:hlink>
      <a:folHlink>
        <a:srgbClr val="FFFFFF"/>
      </a:folHlink>
    </a:clrScheme>
    <a:fontScheme name="外部报告模板">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1"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1"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外部报告模板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外部报告模板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外部报告模板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外部报告模板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外部报告模板 5">
        <a:dk1>
          <a:srgbClr val="800080"/>
        </a:dk1>
        <a:lt1>
          <a:srgbClr val="FFFFFF"/>
        </a:lt1>
        <a:dk2>
          <a:srgbClr val="800080"/>
        </a:dk2>
        <a:lt2>
          <a:srgbClr val="E7E7E7"/>
        </a:lt2>
        <a:accent1>
          <a:srgbClr val="E7E7E7"/>
        </a:accent1>
        <a:accent2>
          <a:srgbClr val="33CC33"/>
        </a:accent2>
        <a:accent3>
          <a:srgbClr val="FFFFFF"/>
        </a:accent3>
        <a:accent4>
          <a:srgbClr val="6C006C"/>
        </a:accent4>
        <a:accent5>
          <a:srgbClr val="F1F1F1"/>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主题1" id="{9D62CE33-6632-4F8F-91A0-B6F3F3B88152}" vid="{F91EC6DE-B655-4D48-861B-D3B59F47FE4E}"/>
    </a:ext>
  </a:extLst>
</a:theme>
</file>

<file path=docProps/app.xml><?xml version="1.0" encoding="utf-8"?>
<Properties xmlns="http://schemas.openxmlformats.org/officeDocument/2006/extended-properties" xmlns:vt="http://schemas.openxmlformats.org/officeDocument/2006/docPropsVTypes">
  <Template>嵌入式实验室PPT主题</Template>
  <TotalTime>1395</TotalTime>
  <Words>1075</Words>
  <Application>Microsoft Office PowerPoint</Application>
  <PresentationFormat>全屏显示(4:3)</PresentationFormat>
  <Paragraphs>150</Paragraphs>
  <Slides>20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华文行楷</vt:lpstr>
      <vt:lpstr>楷体_GB2312</vt:lpstr>
      <vt:lpstr>宋体</vt:lpstr>
      <vt:lpstr>Arial</vt:lpstr>
      <vt:lpstr>Times New Roman</vt:lpstr>
      <vt:lpstr>Verdana</vt:lpstr>
      <vt:lpstr>Wingdings</vt:lpstr>
      <vt:lpstr>主题1</vt:lpstr>
      <vt:lpstr>系统控制机制</vt:lpstr>
      <vt:lpstr>一、定义</vt:lpstr>
      <vt:lpstr>二、使用sysctl</vt:lpstr>
      <vt:lpstr>二、使用sysctl-续</vt:lpstr>
      <vt:lpstr>二、使用sysctl-续</vt:lpstr>
      <vt:lpstr>三、相关数据结构- struct ctl_table</vt:lpstr>
      <vt:lpstr>三、相关数据结构- struct ctl_table</vt:lpstr>
      <vt:lpstr>三、相关数据结构- struct ctl_table</vt:lpstr>
      <vt:lpstr>三、相关数据结构-ctl_table_header</vt:lpstr>
      <vt:lpstr>三、相关数据结构-ctl_table_header</vt:lpstr>
      <vt:lpstr>三、相关数据结构-ctl_table_header</vt:lpstr>
      <vt:lpstr>四、静态的sysctl表</vt:lpstr>
      <vt:lpstr>四、静态的sysctl表</vt:lpstr>
      <vt:lpstr>五、注册sysctl</vt:lpstr>
      <vt:lpstr>五、注册sysctl- register_sysctl_table</vt:lpstr>
      <vt:lpstr>五、注册sysctl</vt:lpstr>
      <vt:lpstr>五、注册sysctl-动态创建关联的文件、目录</vt:lpstr>
      <vt:lpstr>六、/proc/sys文件操作</vt:lpstr>
      <vt:lpstr>六、/proc/sys文件操作-常用处理程序</vt:lpstr>
      <vt:lpstr>七、鸣谢</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系统控制机制</dc:title>
  <dc:creator>LiJun</dc:creator>
  <cp:lastModifiedBy>LiJun</cp:lastModifiedBy>
  <cp:revision>32</cp:revision>
  <dcterms:created xsi:type="dcterms:W3CDTF">2013-11-28T01:25:39Z</dcterms:created>
  <dcterms:modified xsi:type="dcterms:W3CDTF">2013-11-29T01:02:15Z</dcterms:modified>
</cp:coreProperties>
</file>