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72" r:id="rId6"/>
    <p:sldId id="273" r:id="rId7"/>
    <p:sldId id="276" r:id="rId8"/>
    <p:sldId id="275" r:id="rId9"/>
    <p:sldId id="277" r:id="rId10"/>
    <p:sldId id="27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userDrawn="1"/>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r" eaLnBrk="0" hangingPunct="0">
              <a:spcBef>
                <a:spcPct val="20000"/>
              </a:spcBef>
              <a:buClr>
                <a:srgbClr val="333399"/>
              </a:buClr>
              <a:buFont typeface="Wingdings" pitchFamily="2" charset="2"/>
              <a:defRPr sz="2800" b="1">
                <a:latin typeface="Times New Roman" pitchFamily="18" charset="0"/>
                <a:ea typeface="楷体_GB2312" pitchFamily="1" charset="-122"/>
              </a:defRPr>
            </a:lvl1pPr>
            <a:lvl2pPr algn="ctr" eaLnBrk="0" hangingPunct="0">
              <a:spcBef>
                <a:spcPct val="20000"/>
              </a:spcBef>
              <a:buClr>
                <a:srgbClr val="333399"/>
              </a:buClr>
              <a:buFont typeface="Wingdings" pitchFamily="2" charset="2"/>
              <a:defRPr sz="2400" b="1">
                <a:latin typeface="Times New Roman" pitchFamily="18" charset="0"/>
                <a:ea typeface="楷体_GB2312" pitchFamily="1" charset="-122"/>
              </a:defRPr>
            </a:lvl2pPr>
            <a:lvl3pPr algn="ctr" eaLnBrk="0" hangingPunct="0">
              <a:spcBef>
                <a:spcPct val="20000"/>
              </a:spcBef>
              <a:buClr>
                <a:srgbClr val="333399"/>
              </a:buClr>
              <a:buFont typeface="Wingdings" pitchFamily="2" charset="2"/>
              <a:defRPr sz="2000" b="1">
                <a:latin typeface="Times New Roman" pitchFamily="18" charset="0"/>
                <a:ea typeface="楷体_GB2312" pitchFamily="1" charset="-122"/>
              </a:defRPr>
            </a:lvl3pPr>
            <a:lvl4pPr algn="ctr" eaLnBrk="0" hangingPunct="0">
              <a:spcBef>
                <a:spcPct val="20000"/>
              </a:spcBef>
              <a:buClr>
                <a:srgbClr val="333399"/>
              </a:buClr>
              <a:buFont typeface="Wingdings" pitchFamily="2" charset="2"/>
              <a:defRPr sz="2000" b="1">
                <a:latin typeface="Times New Roman" pitchFamily="18" charset="0"/>
                <a:ea typeface="楷体_GB2312" pitchFamily="1" charset="-122"/>
              </a:defRPr>
            </a:lvl4pPr>
            <a:lvl5pPr algn="ctr" eaLnBrk="0" hangingPunct="0">
              <a:spcBef>
                <a:spcPct val="20000"/>
              </a:spcBef>
              <a:buClr>
                <a:srgbClr val="333399"/>
              </a:buClr>
              <a:defRPr sz="2000" b="1">
                <a:latin typeface="Times New Roman" pitchFamily="18" charset="0"/>
                <a:ea typeface="楷体_GB2312" pitchFamily="1" charset="-122"/>
              </a:defRPr>
            </a:lvl5pPr>
            <a:lvl6pPr algn="ctr" eaLnBrk="0" fontAlgn="base" hangingPunct="0">
              <a:spcBef>
                <a:spcPct val="20000"/>
              </a:spcBef>
              <a:spcAft>
                <a:spcPct val="0"/>
              </a:spcAft>
              <a:buClr>
                <a:srgbClr val="333399"/>
              </a:buClr>
              <a:defRPr sz="2000" b="1">
                <a:latin typeface="Times New Roman" pitchFamily="18" charset="0"/>
                <a:ea typeface="楷体_GB2312" pitchFamily="1" charset="-122"/>
              </a:defRPr>
            </a:lvl6pPr>
            <a:lvl7pPr algn="ctr" eaLnBrk="0" fontAlgn="base" hangingPunct="0">
              <a:spcBef>
                <a:spcPct val="20000"/>
              </a:spcBef>
              <a:spcAft>
                <a:spcPct val="0"/>
              </a:spcAft>
              <a:buClr>
                <a:srgbClr val="333399"/>
              </a:buClr>
              <a:defRPr sz="2000" b="1">
                <a:latin typeface="Times New Roman" pitchFamily="18" charset="0"/>
                <a:ea typeface="楷体_GB2312" pitchFamily="1" charset="-122"/>
              </a:defRPr>
            </a:lvl7pPr>
            <a:lvl8pPr algn="ctr" eaLnBrk="0" fontAlgn="base" hangingPunct="0">
              <a:spcBef>
                <a:spcPct val="20000"/>
              </a:spcBef>
              <a:spcAft>
                <a:spcPct val="0"/>
              </a:spcAft>
              <a:buClr>
                <a:srgbClr val="333399"/>
              </a:buClr>
              <a:defRPr sz="2000" b="1">
                <a:latin typeface="Times New Roman" pitchFamily="18" charset="0"/>
                <a:ea typeface="楷体_GB2312" pitchFamily="1" charset="-122"/>
              </a:defRPr>
            </a:lvl8pPr>
            <a:lvl9pPr algn="ctr" eaLnBrk="0" fontAlgn="base" hangingPunct="0">
              <a:spcBef>
                <a:spcPct val="20000"/>
              </a:spcBef>
              <a:spcAft>
                <a:spcPct val="0"/>
              </a:spcAft>
              <a:buClr>
                <a:srgbClr val="333399"/>
              </a:buClr>
              <a:defRPr sz="2000" b="1">
                <a:latin typeface="Times New Roman" pitchFamily="18" charset="0"/>
                <a:ea typeface="楷体_GB2312" pitchFamily="1" charset="-122"/>
              </a:defRPr>
            </a:lvl9pPr>
          </a:lstStyle>
          <a:p>
            <a:endParaRPr lang="zh-CN" altLang="zh-CN"/>
          </a:p>
          <a:p>
            <a:endParaRPr lang="zh-CN" altLang="zh-CN"/>
          </a:p>
          <a:p>
            <a:endParaRPr lang="zh-CN" altLang="zh-CN"/>
          </a:p>
          <a:p>
            <a:endParaRPr lang="zh-CN" altLang="zh-CN"/>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90000"/>
              </a:lnSpc>
              <a:defRPr sz="3200" b="1">
                <a:latin typeface="Times New Roman" pitchFamily="18" charset="0"/>
                <a:ea typeface="楷体_GB2312" pitchFamily="1" charset="-122"/>
              </a:defRPr>
            </a:lvl1pPr>
            <a:lvl2pPr eaLnBrk="0" hangingPunct="0">
              <a:lnSpc>
                <a:spcPct val="90000"/>
              </a:lnSpc>
              <a:defRPr sz="3200" b="1">
                <a:latin typeface="Times New Roman" pitchFamily="18" charset="0"/>
                <a:ea typeface="楷体_GB2312" pitchFamily="1" charset="-122"/>
              </a:defRPr>
            </a:lvl2pPr>
            <a:lvl3pPr eaLnBrk="0" hangingPunct="0">
              <a:lnSpc>
                <a:spcPct val="90000"/>
              </a:lnSpc>
              <a:defRPr sz="3200" b="1">
                <a:latin typeface="Times New Roman" pitchFamily="18" charset="0"/>
                <a:ea typeface="楷体_GB2312" pitchFamily="1" charset="-122"/>
              </a:defRPr>
            </a:lvl3pPr>
            <a:lvl4pPr eaLnBrk="0" hangingPunct="0">
              <a:lnSpc>
                <a:spcPct val="90000"/>
              </a:lnSpc>
              <a:defRPr sz="3200" b="1">
                <a:latin typeface="Times New Roman" pitchFamily="18" charset="0"/>
                <a:ea typeface="楷体_GB2312" pitchFamily="1" charset="-122"/>
              </a:defRPr>
            </a:lvl4pPr>
            <a:lvl5pPr eaLnBrk="0" hangingPunct="0">
              <a:lnSpc>
                <a:spcPct val="90000"/>
              </a:lnSpc>
              <a:defRPr sz="3200" b="1">
                <a:latin typeface="Times New Roman" pitchFamily="18" charset="0"/>
                <a:ea typeface="楷体_GB2312" pitchFamily="1" charset="-122"/>
              </a:defRPr>
            </a:lvl5pPr>
            <a:lvl6pPr marL="457200" eaLnBrk="0" fontAlgn="base" hangingPunct="0">
              <a:lnSpc>
                <a:spcPct val="90000"/>
              </a:lnSpc>
              <a:spcBef>
                <a:spcPct val="0"/>
              </a:spcBef>
              <a:spcAft>
                <a:spcPct val="0"/>
              </a:spcAft>
              <a:defRPr sz="3200" b="1">
                <a:latin typeface="Times New Roman" pitchFamily="18" charset="0"/>
                <a:ea typeface="楷体_GB2312" pitchFamily="1" charset="-122"/>
              </a:defRPr>
            </a:lvl6pPr>
            <a:lvl7pPr marL="914400" eaLnBrk="0" fontAlgn="base" hangingPunct="0">
              <a:lnSpc>
                <a:spcPct val="90000"/>
              </a:lnSpc>
              <a:spcBef>
                <a:spcPct val="0"/>
              </a:spcBef>
              <a:spcAft>
                <a:spcPct val="0"/>
              </a:spcAft>
              <a:defRPr sz="3200" b="1">
                <a:latin typeface="Times New Roman" pitchFamily="18" charset="0"/>
                <a:ea typeface="楷体_GB2312" pitchFamily="1" charset="-122"/>
              </a:defRPr>
            </a:lvl7pPr>
            <a:lvl8pPr marL="1371600" eaLnBrk="0" fontAlgn="base" hangingPunct="0">
              <a:lnSpc>
                <a:spcPct val="90000"/>
              </a:lnSpc>
              <a:spcBef>
                <a:spcPct val="0"/>
              </a:spcBef>
              <a:spcAft>
                <a:spcPct val="0"/>
              </a:spcAft>
              <a:defRPr sz="3200" b="1">
                <a:latin typeface="Times New Roman" pitchFamily="18" charset="0"/>
                <a:ea typeface="楷体_GB2312" pitchFamily="1" charset="-122"/>
              </a:defRPr>
            </a:lvl8pPr>
            <a:lvl9pPr marL="1828800" eaLnBrk="0" fontAlgn="base" hangingPunct="0">
              <a:lnSpc>
                <a:spcPct val="90000"/>
              </a:lnSpc>
              <a:spcBef>
                <a:spcPct val="0"/>
              </a:spcBef>
              <a:spcAft>
                <a:spcPct val="0"/>
              </a:spcAft>
              <a:defRPr sz="3200" b="1">
                <a:latin typeface="Times New Roman" pitchFamily="18" charset="0"/>
                <a:ea typeface="楷体_GB2312" pitchFamily="1" charset="-122"/>
              </a:defRPr>
            </a:lvl9pPr>
          </a:lstStyle>
          <a:p>
            <a:endParaRPr lang="zh-CN" altLang="zh-CN"/>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alt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altLang="zh-CN" noProof="0" smtClean="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088487"/>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8868733"/>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5359348"/>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6022900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1643335"/>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1647415"/>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3017841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261217"/>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664276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83583831"/>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userDrawn="1"/>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Linux</a:t>
            </a:r>
            <a:r>
              <a:rPr lang="zh-CN" altLang="en-US" dirty="0" smtClean="0"/>
              <a:t>内核学习交流</a:t>
            </a:r>
            <a:endParaRPr lang="zh-CN" altLang="en-US" dirty="0"/>
          </a:p>
        </p:txBody>
      </p:sp>
      <p:sp>
        <p:nvSpPr>
          <p:cNvPr id="3" name="副标题 2"/>
          <p:cNvSpPr>
            <a:spLocks noGrp="1"/>
          </p:cNvSpPr>
          <p:nvPr>
            <p:ph type="subTitle" idx="1"/>
          </p:nvPr>
        </p:nvSpPr>
        <p:spPr/>
        <p:txBody>
          <a:bodyPr/>
          <a:lstStyle/>
          <a:p>
            <a:r>
              <a:rPr lang="zh-CN" altLang="en-US" dirty="0"/>
              <a:t>管理</a:t>
            </a:r>
            <a:r>
              <a:rPr lang="zh-CN" altLang="en-US" dirty="0" smtClean="0"/>
              <a:t>区分配器</a:t>
            </a:r>
            <a:endParaRPr lang="en-US" altLang="zh-CN" dirty="0" smtClean="0"/>
          </a:p>
          <a:p>
            <a:r>
              <a:rPr lang="zh-CN" altLang="en-US" dirty="0"/>
              <a:t>余</a:t>
            </a:r>
            <a:r>
              <a:rPr lang="zh-CN" altLang="en-US" dirty="0" smtClean="0"/>
              <a:t>奇  </a:t>
            </a:r>
            <a:r>
              <a:rPr lang="en-US" altLang="zh-CN" dirty="0" smtClean="0"/>
              <a:t>2014-3-22</a:t>
            </a:r>
            <a:endParaRPr lang="zh-CN" altLang="en-US" dirty="0"/>
          </a:p>
        </p:txBody>
      </p:sp>
    </p:spTree>
    <p:extLst>
      <p:ext uri="{BB962C8B-B14F-4D97-AF65-F5344CB8AC3E}">
        <p14:creationId xmlns:p14="http://schemas.microsoft.com/office/powerpoint/2010/main" val="2244844202"/>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a:t>
            </a:r>
            <a:r>
              <a:rPr lang="zh-CN" altLang="en-US" dirty="0" smtClean="0"/>
              <a:t>释放页框</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释放页框的所有内核宏和函数都依赖于</a:t>
            </a:r>
            <a:r>
              <a:rPr lang="en-US" altLang="zh-CN" dirty="0" smtClean="0"/>
              <a:t>__</a:t>
            </a:r>
            <a:r>
              <a:rPr lang="en-US" altLang="zh-CN" dirty="0" err="1" smtClean="0"/>
              <a:t>free_pages</a:t>
            </a:r>
            <a:r>
              <a:rPr lang="en-US" altLang="zh-CN" dirty="0" smtClean="0"/>
              <a:t>()</a:t>
            </a:r>
            <a:r>
              <a:rPr lang="zh-CN" altLang="en-US" dirty="0" smtClean="0"/>
              <a:t>函数。接收的参数为将要释放的第一页框的页描述符地址</a:t>
            </a:r>
            <a:r>
              <a:rPr lang="en-US" altLang="zh-CN" dirty="0" smtClean="0"/>
              <a:t>page</a:t>
            </a:r>
            <a:r>
              <a:rPr lang="zh-CN" altLang="en-US" dirty="0" smtClean="0"/>
              <a:t>和将要释放的一组连续页框的数量的对数</a:t>
            </a:r>
            <a:r>
              <a:rPr lang="en-US" altLang="zh-CN" dirty="0" smtClean="0"/>
              <a:t>order</a:t>
            </a:r>
            <a:r>
              <a:rPr lang="zh-CN" altLang="en-US" dirty="0" smtClean="0"/>
              <a:t>。</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84984"/>
            <a:ext cx="723517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线形标注 1 4"/>
          <p:cNvSpPr/>
          <p:nvPr/>
        </p:nvSpPr>
        <p:spPr bwMode="auto">
          <a:xfrm>
            <a:off x="5652120" y="2715366"/>
            <a:ext cx="2914696" cy="576064"/>
          </a:xfrm>
          <a:prstGeom prst="borderCallout1">
            <a:avLst>
              <a:gd name="adj1" fmla="val 18750"/>
              <a:gd name="adj2" fmla="val -8333"/>
              <a:gd name="adj3" fmla="val 203204"/>
              <a:gd name="adj4" fmla="val -8464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减少</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rPr>
              <a:t>page_count</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使用计数器的值，若仍</a:t>
            </a:r>
            <a:r>
              <a:rPr lang="zh-CN" altLang="en-US" b="1" dirty="0" smtClean="0">
                <a:latin typeface="Arial" pitchFamily="34" charset="0"/>
                <a:ea typeface="宋体" pitchFamily="2" charset="-122"/>
              </a:rPr>
              <a:t>≥</a:t>
            </a:r>
            <a:r>
              <a:rPr lang="en-US" altLang="zh-CN" b="1" dirty="0" smtClean="0">
                <a:latin typeface="Arial" pitchFamily="34" charset="0"/>
                <a:ea typeface="宋体" pitchFamily="2" charset="-122"/>
              </a:rPr>
              <a:t>0</a:t>
            </a:r>
            <a:r>
              <a:rPr lang="zh-CN" altLang="en-US" b="1" dirty="0" smtClean="0">
                <a:latin typeface="Arial" pitchFamily="34" charset="0"/>
                <a:ea typeface="宋体" pitchFamily="2" charset="-122"/>
              </a:rPr>
              <a:t>，则终止</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线形标注 1 5"/>
          <p:cNvSpPr/>
          <p:nvPr/>
        </p:nvSpPr>
        <p:spPr bwMode="auto">
          <a:xfrm>
            <a:off x="5796136" y="4077072"/>
            <a:ext cx="2969516" cy="648072"/>
          </a:xfrm>
          <a:prstGeom prst="borderCallout1">
            <a:avLst>
              <a:gd name="adj1" fmla="val 18750"/>
              <a:gd name="adj2" fmla="val -8333"/>
              <a:gd name="adj3" fmla="val 81146"/>
              <a:gd name="adj4" fmla="val -5083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释放页框给适当内存管理区的每个</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CPU</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热高速缓存</a:t>
            </a:r>
          </a:p>
        </p:txBody>
      </p:sp>
      <p:sp>
        <p:nvSpPr>
          <p:cNvPr id="7" name="线形标注 1 6"/>
          <p:cNvSpPr/>
          <p:nvPr/>
        </p:nvSpPr>
        <p:spPr bwMode="auto">
          <a:xfrm>
            <a:off x="4283968" y="5502923"/>
            <a:ext cx="3384376" cy="1224136"/>
          </a:xfrm>
          <a:prstGeom prst="borderCallout1">
            <a:avLst>
              <a:gd name="adj1" fmla="val 18750"/>
              <a:gd name="adj2" fmla="val -8333"/>
              <a:gd name="adj3" fmla="val -30967"/>
              <a:gd name="adj4" fmla="val -4083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将页框加入到本地链表中，并调用</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rPr>
              <a:t>free_pages_bulk</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函数把它们释放到适当内存管理区的伙伴系统中。</a:t>
            </a:r>
          </a:p>
        </p:txBody>
      </p:sp>
    </p:spTree>
    <p:extLst>
      <p:ext uri="{BB962C8B-B14F-4D97-AF65-F5344CB8AC3E}">
        <p14:creationId xmlns:p14="http://schemas.microsoft.com/office/powerpoint/2010/main" val="26280434"/>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Text Box 78"/>
          <p:cNvSpPr txBox="1">
            <a:spLocks noChangeArrowheads="1"/>
          </p:cNvSpPr>
          <p:nvPr/>
        </p:nvSpPr>
        <p:spPr bwMode="auto">
          <a:xfrm>
            <a:off x="1692126" y="2308721"/>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a:solidFill>
                  <a:srgbClr val="808080"/>
                </a:solidFill>
                <a:latin typeface="Arial Black" pitchFamily="34" charset="0"/>
              </a:rPr>
              <a:t>A</a:t>
            </a:r>
          </a:p>
        </p:txBody>
      </p:sp>
      <p:sp>
        <p:nvSpPr>
          <p:cNvPr id="5" name="Text Box 79"/>
          <p:cNvSpPr txBox="1">
            <a:spLocks noChangeArrowheads="1"/>
          </p:cNvSpPr>
          <p:nvPr/>
        </p:nvSpPr>
        <p:spPr bwMode="auto">
          <a:xfrm>
            <a:off x="1692126" y="3378696"/>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dirty="0">
                <a:solidFill>
                  <a:srgbClr val="0070C0"/>
                </a:solidFill>
                <a:latin typeface="Arial Black" pitchFamily="34" charset="0"/>
              </a:rPr>
              <a:t>B</a:t>
            </a:r>
          </a:p>
        </p:txBody>
      </p:sp>
      <p:sp>
        <p:nvSpPr>
          <p:cNvPr id="6" name="Text Box 81"/>
          <p:cNvSpPr txBox="1">
            <a:spLocks noChangeArrowheads="1"/>
          </p:cNvSpPr>
          <p:nvPr/>
        </p:nvSpPr>
        <p:spPr bwMode="auto">
          <a:xfrm>
            <a:off x="2520801" y="2416671"/>
            <a:ext cx="363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smtClean="0">
                <a:latin typeface="黑体" pitchFamily="2" charset="-122"/>
                <a:ea typeface="黑体" pitchFamily="2" charset="-122"/>
              </a:rPr>
              <a:t>页框分配</a:t>
            </a:r>
            <a:endParaRPr lang="zh-CN" altLang="en-US" sz="2800" b="1" dirty="0">
              <a:latin typeface="黑体" pitchFamily="2" charset="-122"/>
              <a:ea typeface="黑体" pitchFamily="2" charset="-122"/>
            </a:endParaRPr>
          </a:p>
        </p:txBody>
      </p:sp>
      <p:sp>
        <p:nvSpPr>
          <p:cNvPr id="8" name="Text Box 88"/>
          <p:cNvSpPr txBox="1">
            <a:spLocks noChangeArrowheads="1"/>
          </p:cNvSpPr>
          <p:nvPr/>
        </p:nvSpPr>
        <p:spPr bwMode="auto">
          <a:xfrm>
            <a:off x="1692126" y="2297608"/>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dirty="0">
                <a:solidFill>
                  <a:srgbClr val="0070C0"/>
                </a:solidFill>
                <a:latin typeface="Arial Black" pitchFamily="34" charset="0"/>
              </a:rPr>
              <a:t>A</a:t>
            </a:r>
          </a:p>
        </p:txBody>
      </p:sp>
      <p:sp>
        <p:nvSpPr>
          <p:cNvPr id="9" name="Text Box 95"/>
          <p:cNvSpPr txBox="1">
            <a:spLocks noChangeArrowheads="1"/>
          </p:cNvSpPr>
          <p:nvPr/>
        </p:nvSpPr>
        <p:spPr bwMode="auto">
          <a:xfrm>
            <a:off x="2520801" y="3534271"/>
            <a:ext cx="363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smtClean="0">
                <a:latin typeface="黑体" pitchFamily="2" charset="-122"/>
                <a:ea typeface="黑体" pitchFamily="2" charset="-122"/>
              </a:rPr>
              <a:t>释放页框</a:t>
            </a:r>
            <a:endParaRPr lang="zh-CN" altLang="en-US" sz="2800" b="1" dirty="0">
              <a:latin typeface="黑体" pitchFamily="2" charset="-122"/>
              <a:ea typeface="黑体" pitchFamily="2" charset="-122"/>
            </a:endParaRPr>
          </a:p>
        </p:txBody>
      </p:sp>
    </p:spTree>
    <p:extLst>
      <p:ext uri="{BB962C8B-B14F-4D97-AF65-F5344CB8AC3E}">
        <p14:creationId xmlns:p14="http://schemas.microsoft.com/office/powerpoint/2010/main" val="279838077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
                                        </p:tgtEl>
                                        <p:attrNameLst>
                                          <p:attrName>style.visibility</p:attrName>
                                        </p:attrNameLst>
                                      </p:cBhvr>
                                      <p:to>
                                        <p:strVal val="visible"/>
                                      </p:to>
                                    </p:set>
                                    <p:anim calcmode="discrete" valueType="clr">
                                      <p:cBhvr override="childStyle">
                                        <p:cTn id="7" dur="500"/>
                                        <p:tgtEl>
                                          <p:spTgt spid="8"/>
                                        </p:tgtEl>
                                        <p:attrNameLst>
                                          <p:attrName>style.color</p:attrName>
                                        </p:attrNameLst>
                                      </p:cBhvr>
                                      <p:tavLst>
                                        <p:tav tm="0">
                                          <p:val>
                                            <p:clrVal>
                                              <a:schemeClr val="bg2"/>
                                            </p:clrVal>
                                          </p:val>
                                        </p:tav>
                                        <p:tav tm="50000">
                                          <p:val>
                                            <p:clrVal>
                                              <a:schemeClr val="hlink"/>
                                            </p:clrVal>
                                          </p:val>
                                        </p:tav>
                                      </p:tavLst>
                                    </p:anim>
                                    <p:anim calcmode="discrete" valueType="clr">
                                      <p:cBhvr>
                                        <p:cTn id="8" dur="500"/>
                                        <p:tgtEl>
                                          <p:spTgt spid="8"/>
                                        </p:tgtEl>
                                        <p:attrNameLst>
                                          <p:attrName>fillcolor</p:attrName>
                                        </p:attrNameLst>
                                      </p:cBhvr>
                                      <p:tavLst>
                                        <p:tav tm="0">
                                          <p:val>
                                            <p:clrVal>
                                              <a:schemeClr val="accent2"/>
                                            </p:clrVal>
                                          </p:val>
                                        </p:tav>
                                        <p:tav tm="50000">
                                          <p:val>
                                            <p:clrVal>
                                              <a:schemeClr val="hlink"/>
                                            </p:clrVal>
                                          </p:val>
                                        </p:tav>
                                      </p:tavLst>
                                    </p:anim>
                                    <p:set>
                                      <p:cBhvr>
                                        <p:cTn id="9" dur="500"/>
                                        <p:tgtEl>
                                          <p:spTgt spid="8"/>
                                        </p:tgtEl>
                                        <p:attrNameLst>
                                          <p:attrName>fill.type</p:attrName>
                                        </p:attrNameLst>
                                      </p:cBhvr>
                                      <p:to>
                                        <p:strVal val="solid"/>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5"/>
                                        </p:tgtEl>
                                        <p:attrNameLst>
                                          <p:attrName>style.visibility</p:attrName>
                                        </p:attrNameLst>
                                      </p:cBhvr>
                                      <p:to>
                                        <p:strVal val="visible"/>
                                      </p:to>
                                    </p:set>
                                    <p:anim calcmode="discrete" valueType="clr">
                                      <p:cBhvr override="childStyle">
                                        <p:cTn id="16" dur="500"/>
                                        <p:tgtEl>
                                          <p:spTgt spid="5"/>
                                        </p:tgtEl>
                                        <p:attrNameLst>
                                          <p:attrName>style.color</p:attrName>
                                        </p:attrNameLst>
                                      </p:cBhvr>
                                      <p:tavLst>
                                        <p:tav tm="0">
                                          <p:val>
                                            <p:clrVal>
                                              <a:schemeClr val="bg2"/>
                                            </p:clrVal>
                                          </p:val>
                                        </p:tav>
                                        <p:tav tm="50000">
                                          <p:val>
                                            <p:clrVal>
                                              <a:schemeClr val="hlink"/>
                                            </p:clrVal>
                                          </p:val>
                                        </p:tav>
                                      </p:tavLst>
                                    </p:anim>
                                    <p:anim calcmode="discrete" valueType="clr">
                                      <p:cBhvr>
                                        <p:cTn id="17" dur="500"/>
                                        <p:tgtEl>
                                          <p:spTgt spid="5"/>
                                        </p:tgtEl>
                                        <p:attrNameLst>
                                          <p:attrName>fillcolor</p:attrName>
                                        </p:attrNameLst>
                                      </p:cBhvr>
                                      <p:tavLst>
                                        <p:tav tm="0">
                                          <p:val>
                                            <p:clrVal>
                                              <a:schemeClr val="accent2"/>
                                            </p:clrVal>
                                          </p:val>
                                        </p:tav>
                                        <p:tav tm="50000">
                                          <p:val>
                                            <p:clrVal>
                                              <a:schemeClr val="hlink"/>
                                            </p:clrVal>
                                          </p:val>
                                        </p:tav>
                                      </p:tavLst>
                                    </p:anim>
                                    <p:set>
                                      <p:cBhvr>
                                        <p:cTn id="18" dur="500"/>
                                        <p:tgtEl>
                                          <p:spTgt spid="5"/>
                                        </p:tgtEl>
                                        <p:attrNameLst>
                                          <p:attrName>fill.type</p:attrName>
                                        </p:attrNameLst>
                                      </p:cBhvr>
                                      <p:to>
                                        <p:strVal val="solid"/>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管理区分配器</a:t>
            </a:r>
            <a:endParaRPr lang="zh-CN" altLang="en-US" dirty="0"/>
          </a:p>
        </p:txBody>
      </p:sp>
      <p:sp>
        <p:nvSpPr>
          <p:cNvPr id="3" name="内容占位符 2"/>
          <p:cNvSpPr>
            <a:spLocks noGrp="1"/>
          </p:cNvSpPr>
          <p:nvPr>
            <p:ph idx="1"/>
          </p:nvPr>
        </p:nvSpPr>
        <p:spPr>
          <a:xfrm>
            <a:off x="899592" y="1268760"/>
            <a:ext cx="7856537" cy="5400600"/>
          </a:xfrm>
        </p:spPr>
        <p:txBody>
          <a:bodyPr/>
          <a:lstStyle/>
          <a:p>
            <a:pPr marL="0" indent="0">
              <a:buNone/>
            </a:pPr>
            <a:r>
              <a:rPr lang="zh-CN" altLang="en-US" dirty="0" smtClean="0"/>
              <a:t>      管理区分配器是内核页框分配器的前端，该构件必须分配一个包含足够多空闲页框的内存区，使它能满足内存的请求。</a:t>
            </a:r>
            <a:endParaRPr lang="en-US" altLang="zh-CN" dirty="0" smtClean="0"/>
          </a:p>
          <a:p>
            <a:r>
              <a:rPr lang="zh-CN" altLang="en-US" dirty="0" smtClean="0"/>
              <a:t>保护保留的页框池。</a:t>
            </a:r>
            <a:endParaRPr lang="en-US" altLang="zh-CN" dirty="0" smtClean="0"/>
          </a:p>
          <a:p>
            <a:r>
              <a:rPr lang="zh-CN" altLang="en-US" dirty="0" smtClean="0"/>
              <a:t>当内存不足且允许阻塞当前进程时，触发页框回收算法；一旦某些页框被释放，管理区分配器将再次尝试分配。</a:t>
            </a:r>
            <a:endParaRPr lang="en-US" altLang="zh-CN" dirty="0" smtClean="0"/>
          </a:p>
          <a:p>
            <a:r>
              <a:rPr lang="zh-CN" altLang="en-US" dirty="0" smtClean="0"/>
              <a:t>如果可能，它应当保存小而珍贵的</a:t>
            </a:r>
            <a:r>
              <a:rPr lang="en-US" altLang="zh-CN" dirty="0" smtClean="0"/>
              <a:t>ZONE_ DMA</a:t>
            </a:r>
            <a:r>
              <a:rPr lang="zh-CN" altLang="en-US" dirty="0" smtClean="0"/>
              <a:t>内存管理区。如果对</a:t>
            </a:r>
            <a:r>
              <a:rPr lang="en-US" altLang="zh-CN" dirty="0" smtClean="0"/>
              <a:t>ZONE_NORMAL</a:t>
            </a:r>
            <a:r>
              <a:rPr lang="zh-CN" altLang="en-US" dirty="0" smtClean="0"/>
              <a:t>或</a:t>
            </a:r>
            <a:r>
              <a:rPr lang="en-US" altLang="zh-CN" dirty="0" smtClean="0"/>
              <a:t>ZONE_HIGHMEM</a:t>
            </a:r>
            <a:r>
              <a:rPr lang="zh-CN" altLang="en-US" dirty="0" smtClean="0"/>
              <a:t>页框的请求，那么管理区分配器不太愿意分配</a:t>
            </a:r>
            <a:r>
              <a:rPr lang="en-US" altLang="zh-CN" dirty="0" smtClean="0"/>
              <a:t>ZONE_DMA</a:t>
            </a:r>
            <a:r>
              <a:rPr lang="zh-CN" altLang="en-US" dirty="0" smtClean="0"/>
              <a:t>内存管理区中的页框。</a:t>
            </a:r>
            <a:endParaRPr lang="zh-CN" altLang="en-US" dirty="0"/>
          </a:p>
        </p:txBody>
      </p:sp>
    </p:spTree>
    <p:extLst>
      <p:ext uri="{BB962C8B-B14F-4D97-AF65-F5344CB8AC3E}">
        <p14:creationId xmlns:p14="http://schemas.microsoft.com/office/powerpoint/2010/main" val="88375051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zh-CN" altLang="en-US" dirty="0"/>
              <a:t>页</a:t>
            </a:r>
            <a:r>
              <a:rPr lang="zh-CN" altLang="en-US" dirty="0" smtClean="0"/>
              <a:t>框分配</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5576" y="1412776"/>
                <a:ext cx="7856537" cy="4752528"/>
              </a:xfrm>
            </p:spPr>
            <p:txBody>
              <a:bodyPr/>
              <a:lstStyle/>
              <a:p>
                <a:pPr marL="0" indent="0">
                  <a:buNone/>
                </a:pPr>
                <a:r>
                  <a:rPr lang="zh-CN" altLang="en-US" dirty="0" smtClean="0"/>
                  <a:t>        对一组连续页框的每次请求实质上是通过执行</a:t>
                </a:r>
                <a:r>
                  <a:rPr lang="en-US" altLang="zh-CN" dirty="0" err="1" smtClean="0"/>
                  <a:t>alloc_pages</a:t>
                </a:r>
                <a:r>
                  <a:rPr lang="zh-CN" altLang="en-US" dirty="0" smtClean="0"/>
                  <a:t>宏来处理的，这个宏依次调用</a:t>
                </a:r>
                <a:r>
                  <a:rPr lang="en-US" altLang="zh-CN" dirty="0" smtClean="0"/>
                  <a:t>__</a:t>
                </a:r>
                <a:r>
                  <a:rPr lang="en-US" altLang="zh-CN" dirty="0" err="1" smtClean="0"/>
                  <a:t>alloc_pages</a:t>
                </a:r>
                <a:r>
                  <a:rPr lang="en-US" altLang="zh-CN" dirty="0" smtClean="0"/>
                  <a:t>()</a:t>
                </a:r>
                <a:r>
                  <a:rPr lang="zh-CN" altLang="en-US" dirty="0" smtClean="0"/>
                  <a:t>函数，该函数是管理器分配器的核心。参数如下：</a:t>
                </a:r>
                <a:endParaRPr lang="en-US" altLang="zh-CN" dirty="0" smtClean="0"/>
              </a:p>
              <a:p>
                <a:r>
                  <a:rPr lang="en-US" altLang="zh-CN" dirty="0" err="1" smtClean="0"/>
                  <a:t>gfp_mask</a:t>
                </a:r>
                <a:r>
                  <a:rPr lang="en-US" altLang="zh-CN" dirty="0" smtClean="0"/>
                  <a:t>:</a:t>
                </a:r>
                <a:r>
                  <a:rPr lang="zh-CN" altLang="en-US" dirty="0" smtClean="0"/>
                  <a:t>在内存分配请求中指定的标志；</a:t>
                </a:r>
                <a:endParaRPr lang="en-US" altLang="zh-CN" dirty="0" smtClean="0"/>
              </a:p>
              <a:p>
                <a:r>
                  <a:rPr lang="en-US" altLang="zh-CN" dirty="0" smtClean="0"/>
                  <a:t>order</a:t>
                </a:r>
                <a:r>
                  <a:rPr lang="zh-CN" altLang="en-US" dirty="0" smtClean="0"/>
                  <a:t>：将要分配的一组连续页框数量的对数；（</a:t>
                </a:r>
                <a14:m>
                  <m:oMath xmlns:m="http://schemas.openxmlformats.org/officeDocument/2006/math">
                    <m:sSup>
                      <m:sSupPr>
                        <m:ctrlPr>
                          <a:rPr lang="en-US" altLang="zh-CN" i="1" smtClean="0">
                            <a:latin typeface="Cambria Math"/>
                          </a:rPr>
                        </m:ctrlPr>
                      </m:sSupPr>
                      <m:e>
                        <m:r>
                          <a:rPr lang="en-US" altLang="zh-CN" b="1" i="1" smtClean="0">
                            <a:latin typeface="Cambria Math"/>
                          </a:rPr>
                          <m:t>𝟐</m:t>
                        </m:r>
                      </m:e>
                      <m:sup>
                        <m:r>
                          <m:rPr>
                            <m:sty m:val="p"/>
                          </m:rPr>
                          <a:rPr lang="en-US" altLang="zh-CN" i="1">
                            <a:latin typeface="Cambria Math"/>
                          </a:rPr>
                          <m:t>order</m:t>
                        </m:r>
                      </m:sup>
                    </m:sSup>
                  </m:oMath>
                </a14:m>
                <a:r>
                  <a:rPr lang="zh-CN" altLang="en-US" dirty="0" smtClean="0"/>
                  <a:t>个连续页框）</a:t>
                </a:r>
                <a:endParaRPr lang="en-US" altLang="zh-CN" dirty="0" smtClean="0"/>
              </a:p>
              <a:p>
                <a:r>
                  <a:rPr lang="en-US" altLang="zh-CN" dirty="0" err="1" smtClean="0"/>
                  <a:t>zonelist</a:t>
                </a:r>
                <a:r>
                  <a:rPr lang="zh-CN" altLang="en-US" dirty="0" smtClean="0"/>
                  <a:t>：指向</a:t>
                </a:r>
                <a:r>
                  <a:rPr lang="en-US" altLang="zh-CN" dirty="0" err="1" smtClean="0"/>
                  <a:t>zonelist</a:t>
                </a:r>
                <a:r>
                  <a:rPr lang="zh-CN" altLang="en-US" dirty="0" smtClean="0"/>
                  <a:t>数据结构的指针，该数据结构按优先次序描述了适于内存分配的内存管理区。</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5576" y="1412776"/>
                <a:ext cx="7856537" cy="4752528"/>
              </a:xfrm>
              <a:blipFill rotWithShape="1">
                <a:blip r:embed="rId2"/>
                <a:stretch>
                  <a:fillRect l="-1629" t="-1669" r="-1086" b="-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84385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smtClean="0"/>
              <a:t>__</a:t>
            </a:r>
            <a:r>
              <a:rPr lang="en-US" altLang="zh-CN" dirty="0" err="1" smtClean="0"/>
              <a:t>alloc_pages</a:t>
            </a:r>
            <a:r>
              <a:rPr lang="en-US" altLang="zh-CN" dirty="0" smtClean="0"/>
              <a:t>()</a:t>
            </a:r>
            <a:r>
              <a:rPr lang="zh-CN" altLang="en-US" dirty="0" smtClean="0"/>
              <a:t>主要代码实现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__</a:t>
            </a:r>
            <a:r>
              <a:rPr lang="en-US" altLang="zh-CN" dirty="0" err="1" smtClean="0"/>
              <a:t>alloc_pages</a:t>
            </a:r>
            <a:r>
              <a:rPr lang="en-US" altLang="zh-CN" dirty="0" smtClean="0"/>
              <a:t>()</a:t>
            </a:r>
            <a:r>
              <a:rPr lang="zh-CN" altLang="en-US" dirty="0" smtClean="0"/>
              <a:t>函数主要扫描包含在</a:t>
            </a:r>
            <a:r>
              <a:rPr lang="en-US" altLang="zh-CN" dirty="0" err="1" smtClean="0"/>
              <a:t>zonelist</a:t>
            </a:r>
            <a:r>
              <a:rPr lang="zh-CN" altLang="en-US" dirty="0" smtClean="0"/>
              <a:t>数据结构中的每个内存管理区，如果有满足请求大小的连续空闲页框，则返回第一个被分配的页框的页描述符。</a:t>
            </a:r>
            <a:endParaRPr lang="en-US" altLang="zh-CN" dirty="0" smtClean="0"/>
          </a:p>
          <a:p>
            <a:pPr marL="0" indent="0">
              <a:buNone/>
            </a:pPr>
            <a:r>
              <a:rPr lang="en-US" altLang="zh-CN" sz="2000" dirty="0"/>
              <a:t>for(</a:t>
            </a:r>
            <a:r>
              <a:rPr lang="en-US" altLang="zh-CN" sz="2000" dirty="0" err="1"/>
              <a:t>i</a:t>
            </a:r>
            <a:r>
              <a:rPr lang="en-US" altLang="zh-CN" sz="2000" dirty="0"/>
              <a:t>=0;(z=</a:t>
            </a:r>
            <a:r>
              <a:rPr lang="en-US" altLang="zh-CN" sz="2000" dirty="0" err="1"/>
              <a:t>zonelist</a:t>
            </a:r>
            <a:r>
              <a:rPr lang="en-US" altLang="zh-CN" sz="2000" dirty="0"/>
              <a:t>-&gt;zones[</a:t>
            </a:r>
            <a:r>
              <a:rPr lang="en-US" altLang="zh-CN" sz="2000" dirty="0" err="1"/>
              <a:t>i</a:t>
            </a:r>
            <a:r>
              <a:rPr lang="en-US" altLang="zh-CN" sz="2000" dirty="0"/>
              <a:t>])!=</a:t>
            </a:r>
            <a:r>
              <a:rPr lang="en-US" altLang="zh-CN" sz="2000" dirty="0" err="1"/>
              <a:t>NULL;i</a:t>
            </a:r>
            <a:r>
              <a:rPr lang="en-US" altLang="zh-CN" sz="2000" dirty="0"/>
              <a:t>++){</a:t>
            </a:r>
          </a:p>
          <a:p>
            <a:pPr marL="0" indent="0">
              <a:buNone/>
            </a:pPr>
            <a:r>
              <a:rPr lang="en-US" altLang="zh-CN" sz="2000" dirty="0" smtClean="0"/>
              <a:t>       if(</a:t>
            </a:r>
            <a:r>
              <a:rPr lang="en-US" altLang="zh-CN" sz="2000" dirty="0" err="1" smtClean="0"/>
              <a:t>zone_watermask_ok</a:t>
            </a:r>
            <a:r>
              <a:rPr lang="en-US" altLang="zh-CN" sz="2000" dirty="0" smtClean="0"/>
              <a:t>(</a:t>
            </a:r>
            <a:r>
              <a:rPr lang="en-US" altLang="zh-CN" sz="2000" dirty="0" err="1" smtClean="0"/>
              <a:t>z,order</a:t>
            </a:r>
            <a:r>
              <a:rPr lang="en-US" altLang="zh-CN" sz="2000" dirty="0"/>
              <a:t>,...)){</a:t>
            </a:r>
          </a:p>
          <a:p>
            <a:pPr marL="0" indent="0">
              <a:buNone/>
            </a:pPr>
            <a:r>
              <a:rPr lang="en-US" altLang="zh-CN" sz="2000" dirty="0"/>
              <a:t>	</a:t>
            </a:r>
            <a:r>
              <a:rPr lang="en-US" altLang="zh-CN" sz="2000" dirty="0" smtClean="0"/>
              <a:t>page=</a:t>
            </a:r>
            <a:r>
              <a:rPr lang="en-US" altLang="zh-CN" sz="2000" dirty="0" err="1" smtClean="0"/>
              <a:t>buffered_rmqueue</a:t>
            </a:r>
            <a:r>
              <a:rPr lang="en-US" altLang="zh-CN" sz="2000" dirty="0" smtClean="0"/>
              <a:t>(</a:t>
            </a:r>
            <a:r>
              <a:rPr lang="en-US" altLang="zh-CN" sz="2000" dirty="0" err="1" smtClean="0"/>
              <a:t>z,order,gfp_mask</a:t>
            </a:r>
            <a:r>
              <a:rPr lang="en-US" altLang="zh-CN" sz="2000" dirty="0"/>
              <a:t>);</a:t>
            </a:r>
          </a:p>
          <a:p>
            <a:pPr marL="0" indent="0">
              <a:buNone/>
            </a:pPr>
            <a:r>
              <a:rPr lang="en-US" altLang="zh-CN" sz="2000" dirty="0"/>
              <a:t>	</a:t>
            </a:r>
            <a:r>
              <a:rPr lang="en-US" altLang="zh-CN" sz="2000" dirty="0" smtClean="0"/>
              <a:t>if(page</a:t>
            </a:r>
            <a:r>
              <a:rPr lang="en-US" altLang="zh-CN" sz="2000" dirty="0"/>
              <a:t>)</a:t>
            </a:r>
          </a:p>
          <a:p>
            <a:pPr marL="0" indent="0">
              <a:buNone/>
            </a:pPr>
            <a:r>
              <a:rPr lang="en-US" altLang="zh-CN" sz="2000" dirty="0"/>
              <a:t>	</a:t>
            </a:r>
            <a:r>
              <a:rPr lang="en-US" altLang="zh-CN" sz="2000" dirty="0" smtClean="0"/>
              <a:t>        return </a:t>
            </a:r>
            <a:r>
              <a:rPr lang="en-US" altLang="zh-CN" sz="2000" dirty="0"/>
              <a:t>page;</a:t>
            </a:r>
          </a:p>
          <a:p>
            <a:pPr marL="0" indent="0">
              <a:buNone/>
            </a:pPr>
            <a:r>
              <a:rPr lang="en-US" altLang="zh-CN" sz="2000" dirty="0" smtClean="0"/>
              <a:t>        }</a:t>
            </a:r>
            <a:endParaRPr lang="en-US" altLang="zh-CN" sz="2000" dirty="0"/>
          </a:p>
          <a:p>
            <a:pPr marL="0" indent="0">
              <a:buNone/>
            </a:pPr>
            <a:r>
              <a:rPr lang="en-US" altLang="zh-CN" sz="2000" dirty="0"/>
              <a:t>}</a:t>
            </a:r>
            <a:endParaRPr lang="zh-CN" altLang="en-US" sz="2000" dirty="0"/>
          </a:p>
        </p:txBody>
      </p:sp>
      <p:sp>
        <p:nvSpPr>
          <p:cNvPr id="4" name="线形标注 1 3"/>
          <p:cNvSpPr/>
          <p:nvPr/>
        </p:nvSpPr>
        <p:spPr bwMode="auto">
          <a:xfrm>
            <a:off x="4932040" y="4761148"/>
            <a:ext cx="3456383" cy="1188132"/>
          </a:xfrm>
          <a:prstGeom prst="borderCallout1">
            <a:avLst>
              <a:gd name="adj1" fmla="val 18750"/>
              <a:gd name="adj2" fmla="val -8333"/>
              <a:gd name="adj3" fmla="val -47201"/>
              <a:gd name="adj4" fmla="val -4472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err="1" smtClean="0">
                <a:latin typeface="Arial" pitchFamily="34" charset="0"/>
                <a:ea typeface="宋体" pitchFamily="2" charset="-122"/>
              </a:rPr>
              <a:t>b</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rPr>
              <a:t>uffered_rmqueue</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函数返回第一个被分配的页框的页描述符，如果内存管理区没有所请求大小的一组连续页框，则返回</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NULL</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a:t>
            </a:r>
          </a:p>
        </p:txBody>
      </p:sp>
    </p:spTree>
    <p:extLst>
      <p:ext uri="{BB962C8B-B14F-4D97-AF65-F5344CB8AC3E}">
        <p14:creationId xmlns:p14="http://schemas.microsoft.com/office/powerpoint/2010/main" val="2742440653"/>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err="1" smtClean="0"/>
              <a:t>zone_watermark_ok</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       </a:t>
                </a:r>
                <a:r>
                  <a:rPr lang="en-US" altLang="zh-CN" dirty="0" err="1" smtClean="0"/>
                  <a:t>zeno_watermark_ok</a:t>
                </a:r>
                <a:r>
                  <a:rPr lang="en-US" altLang="zh-CN" dirty="0" smtClean="0"/>
                  <a:t>()</a:t>
                </a:r>
                <a:r>
                  <a:rPr lang="zh-CN" altLang="en-US" dirty="0" smtClean="0"/>
                  <a:t>函数决定内存管理区中空闲页框个数的阀值</a:t>
                </a:r>
                <a:r>
                  <a:rPr lang="en-US" altLang="zh-CN" dirty="0" smtClean="0"/>
                  <a:t>min</a:t>
                </a:r>
                <a:r>
                  <a:rPr lang="zh-CN" altLang="en-US" dirty="0" smtClean="0"/>
                  <a:t>，</a:t>
                </a:r>
                <a:r>
                  <a:rPr lang="zh-CN" altLang="en-US" dirty="0" smtClean="0">
                    <a:solidFill>
                      <a:srgbClr val="FF0000"/>
                    </a:solidFill>
                  </a:rPr>
                  <a:t>全部</a:t>
                </a:r>
                <a:r>
                  <a:rPr lang="zh-CN" altLang="en-US" dirty="0" smtClean="0"/>
                  <a:t>满足下列两种条件则返回</a:t>
                </a:r>
                <a:r>
                  <a:rPr lang="en-US" altLang="zh-CN" dirty="0" smtClean="0"/>
                  <a:t>1</a:t>
                </a:r>
                <a:r>
                  <a:rPr lang="zh-CN" altLang="en-US" dirty="0" smtClean="0"/>
                  <a:t>。</a:t>
                </a:r>
                <a:endParaRPr lang="en-US" altLang="zh-CN" dirty="0" smtClean="0"/>
              </a:p>
              <a:p>
                <a:r>
                  <a:rPr lang="zh-CN" altLang="en-US" dirty="0" smtClean="0">
                    <a:solidFill>
                      <a:schemeClr val="bg2">
                        <a:lumMod val="10000"/>
                      </a:schemeClr>
                    </a:solidFill>
                  </a:rPr>
                  <a:t>除了被分配的页框外，在内存管理区中至少还有</a:t>
                </a:r>
                <a:r>
                  <a:rPr lang="en-US" altLang="zh-CN" dirty="0" smtClean="0">
                    <a:solidFill>
                      <a:schemeClr val="bg2">
                        <a:lumMod val="10000"/>
                      </a:schemeClr>
                    </a:solidFill>
                  </a:rPr>
                  <a:t>min</a:t>
                </a:r>
                <a:r>
                  <a:rPr lang="zh-CN" altLang="en-US" dirty="0" smtClean="0">
                    <a:solidFill>
                      <a:schemeClr val="bg2">
                        <a:lumMod val="10000"/>
                      </a:schemeClr>
                    </a:solidFill>
                  </a:rPr>
                  <a:t>个空闲页框，不包括为内存不足保留的页框。</a:t>
                </a:r>
                <a:endParaRPr lang="en-US" altLang="zh-CN" dirty="0" smtClean="0">
                  <a:solidFill>
                    <a:schemeClr val="bg2">
                      <a:lumMod val="10000"/>
                    </a:schemeClr>
                  </a:solidFill>
                </a:endParaRPr>
              </a:p>
              <a:p>
                <a:r>
                  <a:rPr lang="zh-CN" altLang="en-US" dirty="0" smtClean="0">
                    <a:solidFill>
                      <a:schemeClr val="bg2">
                        <a:lumMod val="10000"/>
                      </a:schemeClr>
                    </a:solidFill>
                  </a:rPr>
                  <a:t>除了被分配的页框外，这里在</a:t>
                </a:r>
                <a:r>
                  <a:rPr lang="en-US" altLang="zh-CN" dirty="0" smtClean="0">
                    <a:solidFill>
                      <a:schemeClr val="bg2">
                        <a:lumMod val="10000"/>
                      </a:schemeClr>
                    </a:solidFill>
                  </a:rPr>
                  <a:t>order</a:t>
                </a:r>
                <a:r>
                  <a:rPr lang="zh-CN" altLang="en-US" dirty="0" smtClean="0">
                    <a:solidFill>
                      <a:schemeClr val="bg2">
                        <a:lumMod val="10000"/>
                      </a:schemeClr>
                    </a:solidFill>
                  </a:rPr>
                  <a:t>至少为</a:t>
                </a:r>
                <a:r>
                  <a:rPr lang="en-US" altLang="zh-CN" dirty="0" smtClean="0">
                    <a:solidFill>
                      <a:schemeClr val="bg2">
                        <a:lumMod val="10000"/>
                      </a:schemeClr>
                    </a:solidFill>
                  </a:rPr>
                  <a:t>k</a:t>
                </a:r>
                <a:r>
                  <a:rPr lang="zh-CN" altLang="en-US" dirty="0" smtClean="0">
                    <a:solidFill>
                      <a:schemeClr val="bg2">
                        <a:lumMod val="10000"/>
                      </a:schemeClr>
                    </a:solidFill>
                  </a:rPr>
                  <a:t>的块中起码还有</a:t>
                </a:r>
                <a:r>
                  <a:rPr lang="en-US" altLang="zh-CN" dirty="0" smtClean="0">
                    <a:solidFill>
                      <a:schemeClr val="bg2">
                        <a:lumMod val="10000"/>
                      </a:schemeClr>
                    </a:solidFill>
                  </a:rPr>
                  <a:t>min/</a:t>
                </a:r>
                <a14:m>
                  <m:oMath xmlns:m="http://schemas.openxmlformats.org/officeDocument/2006/math">
                    <m:sSup>
                      <m:sSupPr>
                        <m:ctrlPr>
                          <a:rPr lang="en-US" altLang="zh-CN" i="1" smtClean="0">
                            <a:solidFill>
                              <a:schemeClr val="bg2">
                                <a:lumMod val="10000"/>
                              </a:schemeClr>
                            </a:solidFill>
                            <a:latin typeface="Cambria Math"/>
                          </a:rPr>
                        </m:ctrlPr>
                      </m:sSupPr>
                      <m:e>
                        <m:r>
                          <a:rPr lang="en-US" altLang="zh-CN" b="1" i="1" smtClean="0">
                            <a:solidFill>
                              <a:schemeClr val="bg2">
                                <a:lumMod val="10000"/>
                              </a:schemeClr>
                            </a:solidFill>
                            <a:latin typeface="Cambria Math"/>
                          </a:rPr>
                          <m:t>𝟐</m:t>
                        </m:r>
                      </m:e>
                      <m:sup>
                        <m:r>
                          <a:rPr lang="en-US" altLang="zh-CN" b="1" i="1" smtClean="0">
                            <a:solidFill>
                              <a:schemeClr val="bg2">
                                <a:lumMod val="10000"/>
                              </a:schemeClr>
                            </a:solidFill>
                            <a:latin typeface="Cambria Math"/>
                          </a:rPr>
                          <m:t>𝒌</m:t>
                        </m:r>
                      </m:sup>
                    </m:sSup>
                  </m:oMath>
                </a14:m>
                <a:r>
                  <a:rPr lang="zh-CN" altLang="en-US" dirty="0" smtClean="0">
                    <a:solidFill>
                      <a:schemeClr val="bg2">
                        <a:lumMod val="10000"/>
                      </a:schemeClr>
                    </a:solidFill>
                  </a:rPr>
                  <a:t>个空闲页框，其中</a:t>
                </a:r>
                <a:r>
                  <a:rPr lang="en-US" altLang="zh-CN" dirty="0" smtClean="0">
                    <a:solidFill>
                      <a:schemeClr val="bg2">
                        <a:lumMod val="10000"/>
                      </a:schemeClr>
                    </a:solidFill>
                  </a:rPr>
                  <a:t>k</a:t>
                </a:r>
                <a:r>
                  <a:rPr lang="zh-CN" altLang="en-US" dirty="0" smtClean="0">
                    <a:solidFill>
                      <a:schemeClr val="bg2">
                        <a:lumMod val="10000"/>
                      </a:schemeClr>
                    </a:solidFill>
                  </a:rPr>
                  <a:t>取值为</a:t>
                </a:r>
                <a:r>
                  <a:rPr lang="en-US" altLang="zh-CN" dirty="0" smtClean="0">
                    <a:solidFill>
                      <a:schemeClr val="bg2">
                        <a:lumMod val="10000"/>
                      </a:schemeClr>
                    </a:solidFill>
                  </a:rPr>
                  <a:t>1</a:t>
                </a:r>
                <a:r>
                  <a:rPr lang="zh-CN" altLang="en-US" dirty="0" smtClean="0">
                    <a:solidFill>
                      <a:schemeClr val="bg2">
                        <a:lumMod val="10000"/>
                      </a:schemeClr>
                    </a:solidFill>
                  </a:rPr>
                  <a:t>和分配的</a:t>
                </a:r>
                <a:r>
                  <a:rPr lang="en-US" altLang="zh-CN" dirty="0" smtClean="0">
                    <a:solidFill>
                      <a:schemeClr val="bg2">
                        <a:lumMod val="10000"/>
                      </a:schemeClr>
                    </a:solidFill>
                  </a:rPr>
                  <a:t>order</a:t>
                </a:r>
                <a:r>
                  <a:rPr lang="zh-CN" altLang="en-US" dirty="0">
                    <a:solidFill>
                      <a:schemeClr val="bg2">
                        <a:lumMod val="10000"/>
                      </a:schemeClr>
                    </a:solidFill>
                  </a:rPr>
                  <a:t>之间</a:t>
                </a:r>
                <a:r>
                  <a:rPr lang="zh-CN" altLang="en-US" dirty="0" smtClean="0">
                    <a:solidFill>
                      <a:schemeClr val="bg2">
                        <a:lumMod val="10000"/>
                      </a:schemeClr>
                    </a:solidFill>
                  </a:rPr>
                  <a:t>。</a:t>
                </a:r>
                <a:endParaRPr lang="en-US" altLang="zh-CN" dirty="0" smtClean="0">
                  <a:solidFill>
                    <a:schemeClr val="bg2">
                      <a:lumMod val="10000"/>
                    </a:schemeClr>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8275340"/>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err="1" smtClean="0"/>
              <a:t>zone_watermark_ok</a:t>
            </a:r>
            <a:r>
              <a:rPr lang="en-US" altLang="zh-CN" dirty="0" smtClean="0"/>
              <a:t>()</a:t>
            </a:r>
            <a:endParaRPr lang="zh-CN" altLang="en-US" dirty="0"/>
          </a:p>
        </p:txBody>
      </p:sp>
      <p:sp>
        <p:nvSpPr>
          <p:cNvPr id="3" name="内容占位符 2"/>
          <p:cNvSpPr>
            <a:spLocks noGrp="1"/>
          </p:cNvSpPr>
          <p:nvPr>
            <p:ph idx="1"/>
          </p:nvPr>
        </p:nvSpPr>
        <p:spPr>
          <a:xfrm>
            <a:off x="900113" y="1341438"/>
            <a:ext cx="7856537" cy="4967882"/>
          </a:xfrm>
        </p:spPr>
        <p:txBody>
          <a:bodyPr/>
          <a:lstStyle/>
          <a:p>
            <a:pPr marL="0" indent="0">
              <a:buNone/>
            </a:pPr>
            <a:r>
              <a:rPr lang="en-US" altLang="zh-CN" dirty="0" smtClean="0"/>
              <a:t>       </a:t>
            </a:r>
            <a:r>
              <a:rPr lang="zh-CN" altLang="en-US" dirty="0" smtClean="0"/>
              <a:t>阀值</a:t>
            </a:r>
            <a:r>
              <a:rPr lang="en-US" altLang="zh-CN" dirty="0" smtClean="0"/>
              <a:t>min</a:t>
            </a:r>
            <a:r>
              <a:rPr lang="zh-CN" altLang="en-US" dirty="0" smtClean="0"/>
              <a:t>由</a:t>
            </a:r>
            <a:r>
              <a:rPr lang="en-US" altLang="zh-CN" dirty="0" err="1" smtClean="0"/>
              <a:t>zone_watermark_ok</a:t>
            </a:r>
            <a:r>
              <a:rPr lang="en-US" altLang="zh-CN" dirty="0" smtClean="0"/>
              <a:t>()</a:t>
            </a:r>
            <a:r>
              <a:rPr lang="zh-CN" altLang="en-US" dirty="0" smtClean="0"/>
              <a:t>确定，具体如下：</a:t>
            </a:r>
            <a:endParaRPr lang="en-US" altLang="zh-CN" dirty="0" smtClean="0"/>
          </a:p>
          <a:p>
            <a:r>
              <a:rPr lang="zh-CN" altLang="en-US" dirty="0" smtClean="0">
                <a:solidFill>
                  <a:schemeClr val="bg2">
                    <a:lumMod val="10000"/>
                  </a:schemeClr>
                </a:solidFill>
              </a:rPr>
              <a:t>作为函数参数的基础值可以是内存管理区界值</a:t>
            </a:r>
            <a:r>
              <a:rPr lang="en-US" altLang="zh-CN" dirty="0" err="1" smtClean="0">
                <a:solidFill>
                  <a:schemeClr val="bg2">
                    <a:lumMod val="10000"/>
                  </a:schemeClr>
                </a:solidFill>
              </a:rPr>
              <a:t>pages_min</a:t>
            </a:r>
            <a:r>
              <a:rPr lang="zh-CN" altLang="en-US" dirty="0" smtClean="0">
                <a:solidFill>
                  <a:schemeClr val="bg2">
                    <a:lumMod val="10000"/>
                  </a:schemeClr>
                </a:solidFill>
              </a:rPr>
              <a:t>、</a:t>
            </a:r>
            <a:r>
              <a:rPr lang="en-US" altLang="zh-CN" dirty="0" err="1" smtClean="0">
                <a:solidFill>
                  <a:schemeClr val="bg2">
                    <a:lumMod val="10000"/>
                  </a:schemeClr>
                </a:solidFill>
              </a:rPr>
              <a:t>pages_low</a:t>
            </a:r>
            <a:r>
              <a:rPr lang="zh-CN" altLang="en-US" dirty="0" smtClean="0">
                <a:solidFill>
                  <a:schemeClr val="bg2">
                    <a:lumMod val="10000"/>
                  </a:schemeClr>
                </a:solidFill>
              </a:rPr>
              <a:t>和</a:t>
            </a:r>
            <a:r>
              <a:rPr lang="en-US" altLang="zh-CN" dirty="0" err="1" smtClean="0">
                <a:solidFill>
                  <a:schemeClr val="bg2">
                    <a:lumMod val="10000"/>
                  </a:schemeClr>
                </a:solidFill>
              </a:rPr>
              <a:t>pages_high</a:t>
            </a:r>
            <a:r>
              <a:rPr lang="zh-CN" altLang="en-US" dirty="0" smtClean="0">
                <a:solidFill>
                  <a:schemeClr val="bg2">
                    <a:lumMod val="10000"/>
                  </a:schemeClr>
                </a:solidFill>
              </a:rPr>
              <a:t>中的任意。</a:t>
            </a:r>
            <a:endParaRPr lang="en-US" altLang="zh-CN" dirty="0" smtClean="0">
              <a:solidFill>
                <a:schemeClr val="bg2">
                  <a:lumMod val="10000"/>
                </a:schemeClr>
              </a:solidFill>
            </a:endParaRPr>
          </a:p>
          <a:p>
            <a:r>
              <a:rPr lang="zh-CN" altLang="en-US" dirty="0" smtClean="0">
                <a:solidFill>
                  <a:schemeClr val="bg2">
                    <a:lumMod val="10000"/>
                  </a:schemeClr>
                </a:solidFill>
              </a:rPr>
              <a:t>如果</a:t>
            </a:r>
            <a:r>
              <a:rPr lang="en-US" altLang="zh-CN" dirty="0" err="1" smtClean="0">
                <a:solidFill>
                  <a:schemeClr val="bg2">
                    <a:lumMod val="10000"/>
                  </a:schemeClr>
                </a:solidFill>
              </a:rPr>
              <a:t>gfp_mask</a:t>
            </a:r>
            <a:r>
              <a:rPr lang="zh-CN" altLang="en-US" dirty="0" smtClean="0">
                <a:solidFill>
                  <a:schemeClr val="bg2">
                    <a:lumMod val="10000"/>
                  </a:schemeClr>
                </a:solidFill>
              </a:rPr>
              <a:t>标志被置位（当</a:t>
            </a:r>
            <a:r>
              <a:rPr lang="en-US" altLang="zh-CN" dirty="0" smtClean="0">
                <a:solidFill>
                  <a:schemeClr val="bg2">
                    <a:lumMod val="10000"/>
                  </a:schemeClr>
                </a:solidFill>
              </a:rPr>
              <a:t>__GEP_WAIT</a:t>
            </a:r>
            <a:r>
              <a:rPr lang="zh-CN" altLang="en-US" dirty="0" smtClean="0">
                <a:solidFill>
                  <a:schemeClr val="bg2">
                    <a:lumMod val="10000"/>
                  </a:schemeClr>
                </a:solidFill>
              </a:rPr>
              <a:t>标志被置位，能从高端内存中分配页框时，该标志为</a:t>
            </a:r>
            <a:r>
              <a:rPr lang="en-US" altLang="zh-CN" dirty="0" smtClean="0">
                <a:solidFill>
                  <a:schemeClr val="bg2">
                    <a:lumMod val="10000"/>
                  </a:schemeClr>
                </a:solidFill>
              </a:rPr>
              <a:t>1</a:t>
            </a:r>
            <a:r>
              <a:rPr lang="zh-CN" altLang="en-US" dirty="0" smtClean="0">
                <a:solidFill>
                  <a:schemeClr val="bg2">
                    <a:lumMod val="10000"/>
                  </a:schemeClr>
                </a:solidFill>
              </a:rPr>
              <a:t>），则</a:t>
            </a:r>
            <a:r>
              <a:rPr lang="en-US" altLang="zh-CN" dirty="0" smtClean="0">
                <a:solidFill>
                  <a:schemeClr val="bg2">
                    <a:lumMod val="10000"/>
                  </a:schemeClr>
                </a:solidFill>
              </a:rPr>
              <a:t>min</a:t>
            </a:r>
            <a:r>
              <a:rPr lang="zh-CN" altLang="en-US" dirty="0">
                <a:solidFill>
                  <a:schemeClr val="bg2">
                    <a:lumMod val="10000"/>
                  </a:schemeClr>
                </a:solidFill>
              </a:rPr>
              <a:t>减半</a:t>
            </a:r>
            <a:r>
              <a:rPr lang="zh-CN" altLang="en-US" dirty="0" smtClean="0">
                <a:solidFill>
                  <a:schemeClr val="bg2">
                    <a:lumMod val="10000"/>
                  </a:schemeClr>
                </a:solidFill>
              </a:rPr>
              <a:t>。</a:t>
            </a:r>
            <a:endParaRPr lang="en-US" altLang="zh-CN" dirty="0" smtClean="0">
              <a:solidFill>
                <a:schemeClr val="bg2">
                  <a:lumMod val="10000"/>
                </a:schemeClr>
              </a:solidFill>
            </a:endParaRPr>
          </a:p>
          <a:p>
            <a:r>
              <a:rPr lang="zh-CN" altLang="en-US" dirty="0" smtClean="0">
                <a:solidFill>
                  <a:schemeClr val="bg2">
                    <a:lumMod val="10000"/>
                  </a:schemeClr>
                </a:solidFill>
              </a:rPr>
              <a:t>如果</a:t>
            </a:r>
            <a:r>
              <a:rPr lang="en-US" altLang="zh-CN" dirty="0" err="1" smtClean="0">
                <a:solidFill>
                  <a:schemeClr val="bg2">
                    <a:lumMod val="10000"/>
                  </a:schemeClr>
                </a:solidFill>
              </a:rPr>
              <a:t>can_try_harder</a:t>
            </a:r>
            <a:r>
              <a:rPr lang="zh-CN" altLang="en-US" dirty="0" smtClean="0">
                <a:solidFill>
                  <a:schemeClr val="bg2">
                    <a:lumMod val="10000"/>
                  </a:schemeClr>
                </a:solidFill>
              </a:rPr>
              <a:t>标志被置位，则</a:t>
            </a:r>
            <a:r>
              <a:rPr lang="en-US" altLang="zh-CN" dirty="0" smtClean="0">
                <a:solidFill>
                  <a:schemeClr val="bg2">
                    <a:lumMod val="10000"/>
                  </a:schemeClr>
                </a:solidFill>
              </a:rPr>
              <a:t>min</a:t>
            </a:r>
            <a:r>
              <a:rPr lang="zh-CN" altLang="en-US" dirty="0" smtClean="0">
                <a:solidFill>
                  <a:schemeClr val="bg2">
                    <a:lumMod val="10000"/>
                  </a:schemeClr>
                </a:solidFill>
              </a:rPr>
              <a:t>将再减去四分之一，即</a:t>
            </a:r>
            <a:r>
              <a:rPr lang="en-US" altLang="zh-CN" dirty="0" smtClean="0">
                <a:solidFill>
                  <a:schemeClr val="bg2">
                    <a:lumMod val="10000"/>
                  </a:schemeClr>
                </a:solidFill>
              </a:rPr>
              <a:t>__GEP_WAIT</a:t>
            </a:r>
            <a:r>
              <a:rPr lang="zh-CN" altLang="en-US" dirty="0" smtClean="0">
                <a:solidFill>
                  <a:schemeClr val="bg2">
                    <a:lumMod val="10000"/>
                  </a:schemeClr>
                </a:solidFill>
              </a:rPr>
              <a:t>标志被置位或如果当前进程是一个实时进程并且在进程上下文中已完成内存分配。</a:t>
            </a:r>
            <a:endParaRPr lang="en-US" altLang="zh-CN" dirty="0" smtClean="0">
              <a:solidFill>
                <a:schemeClr val="bg2">
                  <a:lumMod val="10000"/>
                </a:schemeClr>
              </a:solidFill>
            </a:endParaRPr>
          </a:p>
        </p:txBody>
      </p:sp>
    </p:spTree>
    <p:extLst>
      <p:ext uri="{BB962C8B-B14F-4D97-AF65-F5344CB8AC3E}">
        <p14:creationId xmlns:p14="http://schemas.microsoft.com/office/powerpoint/2010/main" val="66329066"/>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err="1" smtClean="0"/>
              <a:t>zone_watermark_ok</a:t>
            </a:r>
            <a:r>
              <a:rPr lang="en-US" altLang="zh-CN"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81" y="1277068"/>
            <a:ext cx="6781800" cy="524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线形标注 1 3"/>
          <p:cNvSpPr/>
          <p:nvPr/>
        </p:nvSpPr>
        <p:spPr bwMode="auto">
          <a:xfrm>
            <a:off x="6404247" y="2474821"/>
            <a:ext cx="2282892" cy="360040"/>
          </a:xfrm>
          <a:prstGeom prst="borderCallout1">
            <a:avLst>
              <a:gd name="adj1" fmla="val 42938"/>
              <a:gd name="adj2" fmla="val -7697"/>
              <a:gd name="adj3" fmla="val 206565"/>
              <a:gd name="adj4" fmla="val -122718"/>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err="1" smtClean="0">
                <a:latin typeface="Arial" pitchFamily="34" charset="0"/>
                <a:ea typeface="宋体" pitchFamily="2" charset="-122"/>
              </a:rPr>
              <a:t>g</a:t>
            </a:r>
            <a:r>
              <a:rPr kumimoji="0" lang="en-US" altLang="zh-CN" sz="1800" b="1" i="0" u="none" strike="noStrike" cap="none" normalizeH="0" baseline="0" dirty="0" err="1" smtClean="0">
                <a:ln>
                  <a:noFill/>
                </a:ln>
                <a:solidFill>
                  <a:schemeClr val="tx1"/>
                </a:solidFill>
                <a:effectLst/>
                <a:latin typeface="Arial" pitchFamily="34" charset="0"/>
                <a:ea typeface="宋体" pitchFamily="2" charset="-122"/>
              </a:rPr>
              <a:t>fp</a:t>
            </a:r>
            <a:r>
              <a:rPr lang="en-US" altLang="zh-CN" b="1" dirty="0" err="1" smtClean="0">
                <a:latin typeface="Arial" pitchFamily="34" charset="0"/>
                <a:ea typeface="宋体" pitchFamily="2" charset="-122"/>
              </a:rPr>
              <a:t>_high</a:t>
            </a:r>
            <a:r>
              <a:rPr lang="zh-CN" altLang="en-US" b="1" dirty="0" smtClean="0">
                <a:latin typeface="Arial" pitchFamily="34" charset="0"/>
                <a:ea typeface="宋体" pitchFamily="2" charset="-122"/>
              </a:rPr>
              <a:t>为</a:t>
            </a:r>
            <a:r>
              <a:rPr lang="en-US" altLang="zh-CN" b="1" dirty="0" smtClean="0">
                <a:latin typeface="Arial" pitchFamily="34" charset="0"/>
                <a:ea typeface="宋体" pitchFamily="2" charset="-122"/>
              </a:rPr>
              <a:t>1</a:t>
            </a:r>
            <a:r>
              <a:rPr lang="zh-CN" altLang="en-US" b="1" dirty="0" smtClean="0">
                <a:latin typeface="Arial" pitchFamily="34" charset="0"/>
                <a:ea typeface="宋体" pitchFamily="2" charset="-122"/>
              </a:rPr>
              <a:t>，减半</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线形标注 1 5"/>
          <p:cNvSpPr/>
          <p:nvPr/>
        </p:nvSpPr>
        <p:spPr bwMode="auto">
          <a:xfrm>
            <a:off x="4803518" y="3325142"/>
            <a:ext cx="2721463" cy="576064"/>
          </a:xfrm>
          <a:prstGeom prst="borderCallout1">
            <a:avLst>
              <a:gd name="adj1" fmla="val 51504"/>
              <a:gd name="adj2" fmla="val -7266"/>
              <a:gd name="adj3" fmla="val 72187"/>
              <a:gd name="adj4" fmla="val -4206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err="1" smtClean="0">
                <a:latin typeface="Arial" pitchFamily="34" charset="0"/>
                <a:ea typeface="宋体" pitchFamily="2" charset="-122"/>
              </a:rPr>
              <a:t>can_try_harder</a:t>
            </a:r>
            <a:r>
              <a:rPr lang="zh-CN" altLang="en-US" b="1" dirty="0" smtClean="0">
                <a:latin typeface="Arial" pitchFamily="34" charset="0"/>
                <a:ea typeface="宋体" pitchFamily="2" charset="-122"/>
              </a:rPr>
              <a:t>为</a:t>
            </a:r>
            <a:r>
              <a:rPr lang="en-US" altLang="zh-CN" b="1" dirty="0" smtClean="0">
                <a:latin typeface="Arial" pitchFamily="34" charset="0"/>
                <a:ea typeface="宋体" pitchFamily="2" charset="-122"/>
              </a:rPr>
              <a:t>1</a:t>
            </a:r>
            <a:r>
              <a:rPr lang="zh-CN" altLang="en-US" b="1" dirty="0" smtClean="0">
                <a:latin typeface="Arial" pitchFamily="34" charset="0"/>
                <a:ea typeface="宋体" pitchFamily="2" charset="-122"/>
              </a:rPr>
              <a:t>，则减去四分之一</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线形标注 1 6"/>
          <p:cNvSpPr/>
          <p:nvPr/>
        </p:nvSpPr>
        <p:spPr bwMode="auto">
          <a:xfrm>
            <a:off x="6588224" y="4209851"/>
            <a:ext cx="2296183" cy="1091357"/>
          </a:xfrm>
          <a:prstGeom prst="borderCallout1">
            <a:avLst>
              <a:gd name="adj1" fmla="val 38907"/>
              <a:gd name="adj2" fmla="val -10974"/>
              <a:gd name="adj3" fmla="val 8173"/>
              <a:gd name="adj4" fmla="val -7660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如果空闲页框小于</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min</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加上区内存不足时的保留的页框数，则返回</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0</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mc:AlternateContent xmlns:mc="http://schemas.openxmlformats.org/markup-compatibility/2006" xmlns:a14="http://schemas.microsoft.com/office/drawing/2010/main">
        <mc:Choice Requires="a14">
          <p:sp>
            <p:nvSpPr>
              <p:cNvPr id="8" name="线形标注 1 7"/>
              <p:cNvSpPr/>
              <p:nvPr/>
            </p:nvSpPr>
            <p:spPr bwMode="auto">
              <a:xfrm>
                <a:off x="4803518" y="5589239"/>
                <a:ext cx="2721463" cy="936103"/>
              </a:xfrm>
              <a:prstGeom prst="borderCallout1">
                <a:avLst>
                  <a:gd name="adj1" fmla="val 49901"/>
                  <a:gd name="adj2" fmla="val -9400"/>
                  <a:gd name="adj3" fmla="val -24931"/>
                  <a:gd name="adj4" fmla="val -4633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空闲页框减去大小为</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o</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空闲块乘以</a:t>
                </a:r>
                <a14:m>
                  <m:oMath xmlns:m="http://schemas.openxmlformats.org/officeDocument/2006/math">
                    <m:sSup>
                      <m:sSupPr>
                        <m:ctrlPr>
                          <a:rPr lang="en-US" altLang="zh-CN" b="1" i="1">
                            <a:latin typeface="Cambria Math"/>
                            <a:ea typeface="宋体" pitchFamily="2" charset="-122"/>
                          </a:rPr>
                        </m:ctrlPr>
                      </m:sSupPr>
                      <m:e>
                        <m:r>
                          <a:rPr lang="en-US" altLang="zh-CN" b="1" i="1">
                            <a:latin typeface="Cambria Math"/>
                            <a:ea typeface="宋体" pitchFamily="2" charset="-122"/>
                          </a:rPr>
                          <m:t>𝟐</m:t>
                        </m:r>
                      </m:e>
                      <m:sup>
                        <m:r>
                          <a:rPr lang="en-US" altLang="zh-CN" b="1" i="1">
                            <a:latin typeface="Cambria Math"/>
                            <a:ea typeface="宋体" pitchFamily="2" charset="-122"/>
                          </a:rPr>
                          <m:t>𝒐</m:t>
                        </m:r>
                      </m:sup>
                    </m:sSup>
                  </m:oMath>
                </a14:m>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的页框数小于</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min/2</a:t>
                </a: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时返回</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0</a:t>
                </a: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mc:Choice>
        <mc:Fallback xmlns="">
          <p:sp>
            <p:nvSpPr>
              <p:cNvPr id="8" name="线形标注 1 7"/>
              <p:cNvSpPr>
                <a:spLocks noRot="1" noChangeAspect="1" noMove="1" noResize="1" noEditPoints="1" noAdjustHandles="1" noChangeArrowheads="1" noChangeShapeType="1" noTextEdit="1"/>
              </p:cNvSpPr>
              <p:nvPr/>
            </p:nvSpPr>
            <p:spPr bwMode="auto">
              <a:xfrm>
                <a:off x="4803518" y="5589239"/>
                <a:ext cx="2721463" cy="936103"/>
              </a:xfrm>
              <a:prstGeom prst="borderCallout1">
                <a:avLst>
                  <a:gd name="adj1" fmla="val 49901"/>
                  <a:gd name="adj2" fmla="val -9400"/>
                  <a:gd name="adj3" fmla="val -24931"/>
                  <a:gd name="adj4" fmla="val -46333"/>
                </a:avLst>
              </a:prstGeom>
              <a:blipFill rotWithShape="1">
                <a:blip r:embed="rId3"/>
                <a:stretch>
                  <a:fillRect b="-6736"/>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771981546"/>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__</a:t>
            </a:r>
            <a:r>
              <a:rPr lang="en-US" altLang="zh-CN" dirty="0" err="1"/>
              <a:t>alloc_pages</a:t>
            </a:r>
            <a:r>
              <a:rPr lang="en-US" altLang="zh-CN" dirty="0" smtClean="0"/>
              <a:t>()</a:t>
            </a:r>
            <a:r>
              <a:rPr lang="zh-CN" altLang="en-US" dirty="0" smtClean="0"/>
              <a:t>实现流程</a:t>
            </a:r>
            <a:endParaRPr lang="zh-CN" altLang="en-US" dirty="0"/>
          </a:p>
        </p:txBody>
      </p:sp>
      <p:sp>
        <p:nvSpPr>
          <p:cNvPr id="5" name="流程图: 过程 4"/>
          <p:cNvSpPr/>
          <p:nvPr/>
        </p:nvSpPr>
        <p:spPr bwMode="auto">
          <a:xfrm>
            <a:off x="611560" y="1412776"/>
            <a:ext cx="1512168" cy="432048"/>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Arial" pitchFamily="34" charset="0"/>
                <a:ea typeface="宋体" pitchFamily="2" charset="-122"/>
              </a:rPr>
              <a:t>第一次扫描</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chemeClr val="tx1"/>
                </a:solidFill>
                <a:effectLst/>
                <a:latin typeface="Arial" pitchFamily="34" charset="0"/>
                <a:ea typeface="宋体" pitchFamily="2" charset="-122"/>
              </a:rPr>
              <a:t>min=z-&gt;</a:t>
            </a:r>
            <a:r>
              <a:rPr kumimoji="0" lang="en-US" altLang="zh-CN" sz="1100" b="1" i="0" u="none" strike="noStrike" cap="none" normalizeH="0" baseline="0" dirty="0" err="1" smtClean="0">
                <a:ln>
                  <a:noFill/>
                </a:ln>
                <a:solidFill>
                  <a:schemeClr val="tx1"/>
                </a:solidFill>
                <a:effectLst/>
                <a:latin typeface="Arial" pitchFamily="34" charset="0"/>
                <a:ea typeface="宋体" pitchFamily="2" charset="-122"/>
              </a:rPr>
              <a:t>pages_low</a:t>
            </a:r>
            <a:endParaRPr kumimoji="0" lang="zh-CN" altLang="en-US"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流程图: 决策 5"/>
          <p:cNvSpPr/>
          <p:nvPr/>
        </p:nvSpPr>
        <p:spPr bwMode="auto">
          <a:xfrm>
            <a:off x="611560" y="2060848"/>
            <a:ext cx="1512168" cy="432048"/>
          </a:xfrm>
          <a:prstGeom prst="flowChartDecis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终止？</a:t>
            </a:r>
            <a:endParaRPr kumimoji="0" lang="zh-CN" altLang="en-US" sz="11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8" name="肘形连接符 7"/>
          <p:cNvCxnSpPr>
            <a:stCxn id="5" idx="2"/>
            <a:endCxn id="6" idx="0"/>
          </p:cNvCxnSpPr>
          <p:nvPr/>
        </p:nvCxnSpPr>
        <p:spPr bwMode="auto">
          <a:xfrm rot="5400000">
            <a:off x="1259632" y="1952836"/>
            <a:ext cx="216024" cy="127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流程图: 过程 15"/>
          <p:cNvSpPr/>
          <p:nvPr/>
        </p:nvSpPr>
        <p:spPr bwMode="auto">
          <a:xfrm>
            <a:off x="611560" y="2852936"/>
            <a:ext cx="1512168" cy="576064"/>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函数唤醒</a:t>
            </a:r>
            <a:r>
              <a:rPr lang="en-US" altLang="zh-CN" sz="1100" b="1" dirty="0" err="1" smtClean="0">
                <a:latin typeface="Arial" pitchFamily="34" charset="0"/>
                <a:ea typeface="宋体" pitchFamily="2" charset="-122"/>
              </a:rPr>
              <a:t>kswapd</a:t>
            </a:r>
            <a:r>
              <a:rPr lang="zh-CN" altLang="en-US" sz="1100" b="1" dirty="0" smtClean="0">
                <a:latin typeface="Arial" pitchFamily="34" charset="0"/>
                <a:ea typeface="宋体" pitchFamily="2" charset="-122"/>
              </a:rPr>
              <a:t>内核线程来异步地回收页框</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7" name="流程图: 过程 16"/>
          <p:cNvSpPr/>
          <p:nvPr/>
        </p:nvSpPr>
        <p:spPr bwMode="auto">
          <a:xfrm>
            <a:off x="611560" y="3717032"/>
            <a:ext cx="1512168" cy="576064"/>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Arial" pitchFamily="34" charset="0"/>
                <a:ea typeface="宋体" pitchFamily="2" charset="-122"/>
              </a:rPr>
              <a:t>第二次扫描</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sz="1100" b="1" dirty="0" smtClean="0">
                <a:latin typeface="Arial" pitchFamily="34" charset="0"/>
                <a:ea typeface="宋体" pitchFamily="2" charset="-122"/>
              </a:rPr>
              <a:t>z-&gt;</a:t>
            </a:r>
            <a:r>
              <a:rPr lang="en-US" altLang="zh-CN" sz="1100" b="1" dirty="0" err="1" smtClean="0">
                <a:latin typeface="Arial" pitchFamily="34" charset="0"/>
                <a:ea typeface="宋体" pitchFamily="2" charset="-122"/>
              </a:rPr>
              <a:t>pages_min</a:t>
            </a:r>
            <a:r>
              <a:rPr lang="zh-CN" altLang="en-US" sz="1100" b="1" dirty="0" smtClean="0">
                <a:latin typeface="Arial" pitchFamily="34" charset="0"/>
                <a:ea typeface="宋体" pitchFamily="2" charset="-122"/>
              </a:rPr>
              <a:t>作为阀值</a:t>
            </a:r>
            <a:r>
              <a:rPr lang="en-US" altLang="zh-CN" sz="1100" b="1" dirty="0" smtClean="0">
                <a:latin typeface="Arial" pitchFamily="34" charset="0"/>
                <a:ea typeface="宋体" pitchFamily="2" charset="-122"/>
              </a:rPr>
              <a:t>base</a:t>
            </a:r>
            <a:r>
              <a:rPr lang="zh-CN" altLang="en-US" sz="1100" b="1" dirty="0" smtClean="0">
                <a:latin typeface="Arial" pitchFamily="34" charset="0"/>
                <a:ea typeface="宋体" pitchFamily="2" charset="-122"/>
              </a:rPr>
              <a:t>传递</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8" name="流程图: 决策 17"/>
          <p:cNvSpPr/>
          <p:nvPr/>
        </p:nvSpPr>
        <p:spPr bwMode="auto">
          <a:xfrm>
            <a:off x="611560" y="4581128"/>
            <a:ext cx="1512168" cy="432048"/>
          </a:xfrm>
          <a:prstGeom prst="flowChartDecis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终止？</a:t>
            </a:r>
            <a:endParaRPr kumimoji="0" lang="zh-CN" altLang="en-US" sz="11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20" name="肘形连接符 19"/>
          <p:cNvCxnSpPr>
            <a:stCxn id="6" idx="2"/>
            <a:endCxn id="16" idx="0"/>
          </p:cNvCxnSpPr>
          <p:nvPr/>
        </p:nvCxnSpPr>
        <p:spPr bwMode="auto">
          <a:xfrm rot="5400000">
            <a:off x="1187624" y="2672916"/>
            <a:ext cx="360040" cy="127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肘形连接符 21"/>
          <p:cNvCxnSpPr>
            <a:stCxn id="16" idx="2"/>
            <a:endCxn id="17" idx="0"/>
          </p:cNvCxnSpPr>
          <p:nvPr/>
        </p:nvCxnSpPr>
        <p:spPr bwMode="auto">
          <a:xfrm rot="5400000">
            <a:off x="1223628" y="3573016"/>
            <a:ext cx="288032" cy="127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肘形连接符 23"/>
          <p:cNvCxnSpPr>
            <a:stCxn id="17" idx="2"/>
            <a:endCxn id="18" idx="0"/>
          </p:cNvCxnSpPr>
          <p:nvPr/>
        </p:nvCxnSpPr>
        <p:spPr bwMode="auto">
          <a:xfrm rot="5400000">
            <a:off x="1223628" y="4437112"/>
            <a:ext cx="288032" cy="127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流程图: 过程 24"/>
          <p:cNvSpPr/>
          <p:nvPr/>
        </p:nvSpPr>
        <p:spPr bwMode="auto">
          <a:xfrm>
            <a:off x="611560" y="5517232"/>
            <a:ext cx="1512168" cy="288032"/>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Arial" pitchFamily="34" charset="0"/>
                <a:ea typeface="宋体" pitchFamily="2" charset="-122"/>
              </a:rPr>
              <a:t>系统内存肯定不足</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27" name="流程图: 决策 26"/>
          <p:cNvSpPr/>
          <p:nvPr/>
        </p:nvSpPr>
        <p:spPr bwMode="auto">
          <a:xfrm>
            <a:off x="3023828" y="5377211"/>
            <a:ext cx="1764196" cy="572069"/>
          </a:xfrm>
          <a:prstGeom prst="flowChartDecis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试图回收页框？</a:t>
            </a:r>
            <a:endParaRPr kumimoji="0" lang="zh-CN" altLang="en-US"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29" name="流程图: 过程 28"/>
          <p:cNvSpPr/>
          <p:nvPr/>
        </p:nvSpPr>
        <p:spPr bwMode="auto">
          <a:xfrm>
            <a:off x="3059832" y="4509120"/>
            <a:ext cx="1656184" cy="576064"/>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Arial" pitchFamily="34" charset="0"/>
                <a:ea typeface="宋体" pitchFamily="2" charset="-122"/>
              </a:rPr>
              <a:t>第三次扫描</a:t>
            </a:r>
            <a:r>
              <a:rPr lang="zh-CN" altLang="en-US" sz="1100" b="1" dirty="0" smtClean="0">
                <a:latin typeface="Arial" pitchFamily="34" charset="0"/>
                <a:ea typeface="宋体" pitchFamily="2" charset="-122"/>
              </a:rPr>
              <a:t>不调用</a:t>
            </a:r>
            <a:r>
              <a:rPr lang="en-US" altLang="zh-CN" sz="1100" b="1" dirty="0" err="1" smtClean="0">
                <a:latin typeface="Arial" pitchFamily="34" charset="0"/>
                <a:ea typeface="宋体" pitchFamily="2" charset="-122"/>
              </a:rPr>
              <a:t>zone_watemark_ok</a:t>
            </a:r>
            <a:r>
              <a:rPr lang="en-US" altLang="zh-CN" sz="1100" b="1" dirty="0" smtClean="0">
                <a:latin typeface="Arial" pitchFamily="34" charset="0"/>
                <a:ea typeface="宋体" pitchFamily="2" charset="-122"/>
              </a:rPr>
              <a:t>(),</a:t>
            </a:r>
            <a:r>
              <a:rPr lang="zh-CN" altLang="en-US" sz="1100" b="1" dirty="0" smtClean="0">
                <a:latin typeface="Arial" pitchFamily="34" charset="0"/>
                <a:ea typeface="宋体" pitchFamily="2" charset="-122"/>
              </a:rPr>
              <a:t>并忽略内部不足保留页</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0" name="流程图: 决策 29"/>
          <p:cNvSpPr/>
          <p:nvPr/>
        </p:nvSpPr>
        <p:spPr bwMode="auto">
          <a:xfrm>
            <a:off x="4788024" y="2304147"/>
            <a:ext cx="1800200" cy="692805"/>
          </a:xfrm>
          <a:prstGeom prst="flowChartDecis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是否释放一些页框？</a:t>
            </a:r>
            <a:endParaRPr kumimoji="0" lang="zh-CN" altLang="en-US"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1" name="流程图: 过程 30"/>
          <p:cNvSpPr/>
          <p:nvPr/>
        </p:nvSpPr>
        <p:spPr bwMode="auto">
          <a:xfrm>
            <a:off x="3347864" y="2492896"/>
            <a:ext cx="994883" cy="233481"/>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Arial" pitchFamily="34" charset="0"/>
                <a:ea typeface="宋体" pitchFamily="2" charset="-122"/>
              </a:rPr>
              <a:t>返回</a:t>
            </a:r>
            <a:r>
              <a:rPr kumimoji="0" lang="en-US" altLang="zh-CN" sz="1100" b="1" i="0" u="none" strike="noStrike" cap="none" normalizeH="0" baseline="0" dirty="0" smtClean="0">
                <a:ln>
                  <a:noFill/>
                </a:ln>
                <a:solidFill>
                  <a:schemeClr val="tx1"/>
                </a:solidFill>
                <a:effectLst/>
                <a:latin typeface="Arial" pitchFamily="34" charset="0"/>
                <a:ea typeface="宋体" pitchFamily="2" charset="-122"/>
              </a:rPr>
              <a:t>NULL</a:t>
            </a:r>
          </a:p>
        </p:txBody>
      </p:sp>
      <p:sp>
        <p:nvSpPr>
          <p:cNvPr id="33" name="流程图: 决策 32"/>
          <p:cNvSpPr/>
          <p:nvPr/>
        </p:nvSpPr>
        <p:spPr bwMode="auto">
          <a:xfrm>
            <a:off x="5220072" y="5373216"/>
            <a:ext cx="1944216" cy="720080"/>
          </a:xfrm>
          <a:prstGeom prst="flowChartDecis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100" b="1" dirty="0" smtClean="0">
                <a:latin typeface="Arial" pitchFamily="34" charset="0"/>
                <a:ea typeface="宋体" pitchFamily="2" charset="-122"/>
              </a:rPr>
              <a:t>__GEP__WAIT</a:t>
            </a:r>
            <a:r>
              <a:rPr lang="zh-CN" altLang="en-US" sz="1100" b="1" dirty="0" smtClean="0">
                <a:latin typeface="Arial" pitchFamily="34" charset="0"/>
                <a:ea typeface="宋体" pitchFamily="2" charset="-122"/>
              </a:rPr>
              <a:t>被置位？</a:t>
            </a:r>
            <a:endParaRPr kumimoji="0" lang="zh-CN" altLang="en-US"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4" name="流程图: 过程 33"/>
          <p:cNvSpPr/>
          <p:nvPr/>
        </p:nvSpPr>
        <p:spPr bwMode="auto">
          <a:xfrm>
            <a:off x="7681573" y="5616515"/>
            <a:ext cx="994883" cy="233481"/>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Arial" pitchFamily="34" charset="0"/>
                <a:ea typeface="宋体" pitchFamily="2" charset="-122"/>
              </a:rPr>
              <a:t>返回</a:t>
            </a:r>
            <a:r>
              <a:rPr kumimoji="0" lang="en-US" altLang="zh-CN" sz="1100" b="1" i="0" u="none" strike="noStrike" cap="none" normalizeH="0" baseline="0" dirty="0" smtClean="0">
                <a:ln>
                  <a:noFill/>
                </a:ln>
                <a:solidFill>
                  <a:schemeClr val="tx1"/>
                </a:solidFill>
                <a:effectLst/>
                <a:latin typeface="Arial" pitchFamily="34" charset="0"/>
                <a:ea typeface="宋体" pitchFamily="2" charset="-122"/>
              </a:rPr>
              <a:t>NULL</a:t>
            </a:r>
          </a:p>
        </p:txBody>
      </p:sp>
      <p:sp>
        <p:nvSpPr>
          <p:cNvPr id="35" name="流程图: 过程 34"/>
          <p:cNvSpPr/>
          <p:nvPr/>
        </p:nvSpPr>
        <p:spPr bwMode="auto">
          <a:xfrm>
            <a:off x="5365215" y="4581128"/>
            <a:ext cx="1656184" cy="54947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阻塞当前进程，准备内存回收</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6" name="流程图: 过程 35"/>
          <p:cNvSpPr/>
          <p:nvPr/>
        </p:nvSpPr>
        <p:spPr bwMode="auto">
          <a:xfrm>
            <a:off x="5364088" y="3645024"/>
            <a:ext cx="1656184" cy="54947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调用</a:t>
            </a:r>
            <a:r>
              <a:rPr lang="en-US" altLang="zh-CN" sz="1100" b="1" dirty="0" err="1" smtClean="0">
                <a:latin typeface="Arial" pitchFamily="34" charset="0"/>
                <a:ea typeface="宋体" pitchFamily="2" charset="-122"/>
              </a:rPr>
              <a:t>try_to_free_pages</a:t>
            </a:r>
            <a:r>
              <a:rPr lang="en-US" altLang="zh-CN" sz="1100" b="1" dirty="0" smtClean="0">
                <a:latin typeface="Arial" pitchFamily="34" charset="0"/>
                <a:ea typeface="宋体" pitchFamily="2" charset="-122"/>
              </a:rPr>
              <a:t>()</a:t>
            </a:r>
            <a:r>
              <a:rPr lang="zh-CN" altLang="en-US" sz="1100" b="1" dirty="0" smtClean="0">
                <a:latin typeface="Arial" pitchFamily="34" charset="0"/>
                <a:ea typeface="宋体" pitchFamily="2" charset="-122"/>
              </a:rPr>
              <a:t>回收一些页框</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7" name="流程图: 决策 36"/>
          <p:cNvSpPr/>
          <p:nvPr/>
        </p:nvSpPr>
        <p:spPr bwMode="auto">
          <a:xfrm>
            <a:off x="3131840" y="3717032"/>
            <a:ext cx="1512168" cy="432048"/>
          </a:xfrm>
          <a:prstGeom prst="flowChartDecis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足够页框？</a:t>
            </a:r>
            <a:endParaRPr kumimoji="0" lang="zh-CN" altLang="en-US" sz="11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39" name="肘形连接符 38"/>
          <p:cNvCxnSpPr>
            <a:stCxn id="18" idx="2"/>
            <a:endCxn id="25" idx="0"/>
          </p:cNvCxnSpPr>
          <p:nvPr/>
        </p:nvCxnSpPr>
        <p:spPr bwMode="auto">
          <a:xfrm rot="5400000">
            <a:off x="1115616" y="5265204"/>
            <a:ext cx="504056" cy="127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肘形连接符 40"/>
          <p:cNvCxnSpPr>
            <a:stCxn id="25" idx="2"/>
            <a:endCxn id="27" idx="2"/>
          </p:cNvCxnSpPr>
          <p:nvPr/>
        </p:nvCxnSpPr>
        <p:spPr bwMode="auto">
          <a:xfrm rot="16200000" flipH="1">
            <a:off x="2564777" y="4608131"/>
            <a:ext cx="144016" cy="2538282"/>
          </a:xfrm>
          <a:prstGeom prst="bentConnector3">
            <a:avLst>
              <a:gd name="adj1" fmla="val 25873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肘形连接符 42"/>
          <p:cNvCxnSpPr>
            <a:stCxn id="27" idx="0"/>
            <a:endCxn id="29" idx="2"/>
          </p:cNvCxnSpPr>
          <p:nvPr/>
        </p:nvCxnSpPr>
        <p:spPr bwMode="auto">
          <a:xfrm rot="16200000" flipV="1">
            <a:off x="3750912" y="5222197"/>
            <a:ext cx="292027" cy="1800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肘形连接符 44"/>
          <p:cNvCxnSpPr>
            <a:stCxn id="29" idx="0"/>
            <a:endCxn id="37" idx="2"/>
          </p:cNvCxnSpPr>
          <p:nvPr/>
        </p:nvCxnSpPr>
        <p:spPr bwMode="auto">
          <a:xfrm rot="5400000" flipH="1" flipV="1">
            <a:off x="3707904" y="4329100"/>
            <a:ext cx="360040" cy="127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肘形连接符 46"/>
          <p:cNvCxnSpPr>
            <a:stCxn id="37" idx="0"/>
            <a:endCxn id="31" idx="2"/>
          </p:cNvCxnSpPr>
          <p:nvPr/>
        </p:nvCxnSpPr>
        <p:spPr bwMode="auto">
          <a:xfrm rot="16200000" flipV="1">
            <a:off x="3371288" y="3200396"/>
            <a:ext cx="990655" cy="42618"/>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肘形连接符 48"/>
          <p:cNvCxnSpPr>
            <a:stCxn id="27" idx="3"/>
            <a:endCxn id="33" idx="1"/>
          </p:cNvCxnSpPr>
          <p:nvPr/>
        </p:nvCxnSpPr>
        <p:spPr bwMode="auto">
          <a:xfrm>
            <a:off x="4788024" y="5663246"/>
            <a:ext cx="432048" cy="7001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肘形连接符 50"/>
          <p:cNvCxnSpPr>
            <a:stCxn id="33" idx="3"/>
            <a:endCxn id="34" idx="1"/>
          </p:cNvCxnSpPr>
          <p:nvPr/>
        </p:nvCxnSpPr>
        <p:spPr bwMode="auto">
          <a:xfrm>
            <a:off x="7164288" y="5733256"/>
            <a:ext cx="517285" cy="127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肘形连接符 52"/>
          <p:cNvCxnSpPr>
            <a:stCxn id="33" idx="0"/>
            <a:endCxn id="35" idx="2"/>
          </p:cNvCxnSpPr>
          <p:nvPr/>
        </p:nvCxnSpPr>
        <p:spPr bwMode="auto">
          <a:xfrm rot="5400000" flipH="1" flipV="1">
            <a:off x="6071434" y="5251344"/>
            <a:ext cx="242618" cy="1127"/>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肘形连接符 54"/>
          <p:cNvCxnSpPr>
            <a:stCxn id="35" idx="0"/>
            <a:endCxn id="36" idx="2"/>
          </p:cNvCxnSpPr>
          <p:nvPr/>
        </p:nvCxnSpPr>
        <p:spPr bwMode="auto">
          <a:xfrm rot="16200000" flipV="1">
            <a:off x="5999427" y="4387247"/>
            <a:ext cx="386634" cy="1127"/>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肘形连接符 56"/>
          <p:cNvCxnSpPr>
            <a:stCxn id="36" idx="0"/>
            <a:endCxn id="30" idx="2"/>
          </p:cNvCxnSpPr>
          <p:nvPr/>
        </p:nvCxnSpPr>
        <p:spPr bwMode="auto">
          <a:xfrm rot="16200000" flipV="1">
            <a:off x="5616116" y="3068960"/>
            <a:ext cx="648072" cy="504056"/>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流程图: 过程 58"/>
          <p:cNvSpPr/>
          <p:nvPr/>
        </p:nvSpPr>
        <p:spPr bwMode="auto">
          <a:xfrm>
            <a:off x="7170847" y="2885845"/>
            <a:ext cx="1656184" cy="54947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100" b="1" dirty="0" smtClean="0">
                <a:latin typeface="Arial" pitchFamily="34" charset="0"/>
                <a:ea typeface="宋体" pitchFamily="2" charset="-122"/>
              </a:rPr>
              <a:t>min=z-&gt;</a:t>
            </a:r>
            <a:r>
              <a:rPr lang="en-US" altLang="zh-CN" sz="1100" b="1" dirty="0" err="1" smtClean="0">
                <a:latin typeface="Arial" pitchFamily="34" charset="0"/>
                <a:ea typeface="宋体" pitchFamily="2" charset="-122"/>
              </a:rPr>
              <a:t>pages_high</a:t>
            </a:r>
            <a:endParaRPr lang="en-US" altLang="zh-CN" sz="1100" b="1" dirty="0" smtClean="0">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1100" b="1" dirty="0" smtClean="0">
                <a:latin typeface="Arial" pitchFamily="34" charset="0"/>
                <a:ea typeface="宋体" pitchFamily="2" charset="-122"/>
              </a:rPr>
              <a:t>再扫描一次内存管理区</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0" name="流程图: 过程 59"/>
          <p:cNvSpPr/>
          <p:nvPr/>
        </p:nvSpPr>
        <p:spPr bwMode="auto">
          <a:xfrm>
            <a:off x="7170847" y="2002137"/>
            <a:ext cx="1656184" cy="54947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Arial" pitchFamily="34" charset="0"/>
                <a:ea typeface="宋体" pitchFamily="2" charset="-122"/>
              </a:rPr>
              <a:t>调用</a:t>
            </a:r>
            <a:r>
              <a:rPr kumimoji="0" lang="en-US" altLang="zh-CN" sz="1100" b="1" i="0" u="none" strike="noStrike" cap="none" normalizeH="0" baseline="0" dirty="0" err="1" smtClean="0">
                <a:ln>
                  <a:noFill/>
                </a:ln>
                <a:solidFill>
                  <a:schemeClr val="tx1"/>
                </a:solidFill>
                <a:effectLst/>
                <a:latin typeface="Arial" pitchFamily="34" charset="0"/>
                <a:ea typeface="宋体" pitchFamily="2" charset="-122"/>
              </a:rPr>
              <a:t>out_of_memoyr</a:t>
            </a:r>
            <a:r>
              <a:rPr kumimoji="0" lang="en-US" altLang="zh-CN" sz="1100" b="1"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1100" b="1" i="0" u="none" strike="noStrike" cap="none" normalizeH="0" baseline="0" dirty="0" smtClean="0">
                <a:ln>
                  <a:noFill/>
                </a:ln>
                <a:solidFill>
                  <a:schemeClr val="tx1"/>
                </a:solidFill>
                <a:effectLst/>
                <a:latin typeface="Arial" pitchFamily="34" charset="0"/>
                <a:ea typeface="宋体" pitchFamily="2" charset="-122"/>
              </a:rPr>
              <a:t>杀死一个进程释放内存</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62" name="肘形连接符 61"/>
          <p:cNvCxnSpPr>
            <a:stCxn id="30" idx="3"/>
            <a:endCxn id="59" idx="1"/>
          </p:cNvCxnSpPr>
          <p:nvPr/>
        </p:nvCxnSpPr>
        <p:spPr bwMode="auto">
          <a:xfrm>
            <a:off x="6588224" y="2650550"/>
            <a:ext cx="582623" cy="51003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肘形连接符 63"/>
          <p:cNvCxnSpPr>
            <a:stCxn id="59" idx="0"/>
            <a:endCxn id="60" idx="2"/>
          </p:cNvCxnSpPr>
          <p:nvPr/>
        </p:nvCxnSpPr>
        <p:spPr bwMode="auto">
          <a:xfrm rot="5400000" flipH="1" flipV="1">
            <a:off x="7831820" y="2718726"/>
            <a:ext cx="334238" cy="127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肘形连接符 65"/>
          <p:cNvCxnSpPr>
            <a:stCxn id="60" idx="0"/>
            <a:endCxn id="5" idx="0"/>
          </p:cNvCxnSpPr>
          <p:nvPr/>
        </p:nvCxnSpPr>
        <p:spPr bwMode="auto">
          <a:xfrm rot="16200000" flipV="1">
            <a:off x="4388612" y="-1608191"/>
            <a:ext cx="589361" cy="6631295"/>
          </a:xfrm>
          <a:prstGeom prst="bentConnector3">
            <a:avLst>
              <a:gd name="adj1" fmla="val 13878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肘形连接符 67"/>
          <p:cNvCxnSpPr>
            <a:stCxn id="30" idx="0"/>
            <a:endCxn id="17" idx="3"/>
          </p:cNvCxnSpPr>
          <p:nvPr/>
        </p:nvCxnSpPr>
        <p:spPr bwMode="auto">
          <a:xfrm rot="16200000" flipH="1" flipV="1">
            <a:off x="3055467" y="1372407"/>
            <a:ext cx="1700917" cy="3564396"/>
          </a:xfrm>
          <a:prstGeom prst="bentConnector4">
            <a:avLst>
              <a:gd name="adj1" fmla="val -13440"/>
              <a:gd name="adj2" fmla="val 80136"/>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p:cNvSpPr txBox="1"/>
          <p:nvPr/>
        </p:nvSpPr>
        <p:spPr>
          <a:xfrm>
            <a:off x="6372200" y="476672"/>
            <a:ext cx="2088232" cy="369332"/>
          </a:xfrm>
          <a:prstGeom prst="rect">
            <a:avLst/>
          </a:prstGeom>
          <a:noFill/>
        </p:spPr>
        <p:txBody>
          <a:bodyPr wrap="square" rtlCol="0">
            <a:spAutoFit/>
          </a:bodyPr>
          <a:lstStyle/>
          <a:p>
            <a:r>
              <a:rPr lang="zh-CN" altLang="en-US" dirty="0" smtClean="0"/>
              <a:t>流程图待修改！！</a:t>
            </a:r>
            <a:endParaRPr lang="zh-CN" altLang="en-US" dirty="0"/>
          </a:p>
        </p:txBody>
      </p:sp>
    </p:spTree>
    <p:extLst>
      <p:ext uri="{BB962C8B-B14F-4D97-AF65-F5344CB8AC3E}">
        <p14:creationId xmlns:p14="http://schemas.microsoft.com/office/powerpoint/2010/main" val="2070266926"/>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外部报告模板">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ppt模板（带学校和实验室标识）</Template>
  <TotalTime>2679</TotalTime>
  <Words>828</Words>
  <Application>Microsoft Office PowerPoint</Application>
  <PresentationFormat>全屏显示(4:3)</PresentationFormat>
  <Paragraphs>70</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外部报告模板</vt:lpstr>
      <vt:lpstr>Linux内核学习交流</vt:lpstr>
      <vt:lpstr>目录</vt:lpstr>
      <vt:lpstr>管理区分配器</vt:lpstr>
      <vt:lpstr>A- 页框分配</vt:lpstr>
      <vt:lpstr>A- __alloc_pages()主要代码实现</vt:lpstr>
      <vt:lpstr>A- zone_watermark_ok()</vt:lpstr>
      <vt:lpstr>A- zone_watermark_ok()</vt:lpstr>
      <vt:lpstr>A- zone_watermark_ok()</vt:lpstr>
      <vt:lpstr>A- __alloc_pages()实现流程</vt:lpstr>
      <vt:lpstr>B- 释放页框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Linux内核学习交流</dc:title>
  <dc:creator>Administrator</dc:creator>
  <cp:lastModifiedBy>yuqi</cp:lastModifiedBy>
  <cp:revision>75</cp:revision>
  <dcterms:created xsi:type="dcterms:W3CDTF">2013-09-25T11:32:45Z</dcterms:created>
  <dcterms:modified xsi:type="dcterms:W3CDTF">2014-04-20T13:21:02Z</dcterms:modified>
</cp:coreProperties>
</file>