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91" r:id="rId3"/>
    <p:sldId id="292" r:id="rId4"/>
    <p:sldId id="293" r:id="rId5"/>
    <p:sldId id="294" r:id="rId6"/>
    <p:sldId id="295" r:id="rId7"/>
    <p:sldId id="296" r:id="rId8"/>
    <p:sldId id="297" r:id="rId9"/>
    <p:sldId id="298" r:id="rId10"/>
    <p:sldId id="299" r:id="rId11"/>
    <p:sldId id="300" r:id="rId12"/>
    <p:sldId id="288" r:id="rId13"/>
    <p:sldId id="289" r:id="rId14"/>
    <p:sldId id="290" r:id="rId15"/>
    <p:sldId id="301" r:id="rId16"/>
    <p:sldId id="302" r:id="rId17"/>
    <p:sldId id="303" r:id="rId18"/>
    <p:sldId id="304" r:id="rId19"/>
    <p:sldId id="287"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02897-790A-4DB0-9678-2BA21EEFA030}" type="datetimeFigureOut">
              <a:rPr lang="zh-CN" altLang="en-US" smtClean="0"/>
              <a:t>2014/3/11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BB5B64-0D79-47CE-BBA0-D7AB6EE5EA98}" type="slidenum">
              <a:rPr lang="zh-CN" altLang="en-US" smtClean="0"/>
              <a:t>‹#›</a:t>
            </a:fld>
            <a:endParaRPr lang="zh-CN" altLang="en-US"/>
          </a:p>
        </p:txBody>
      </p:sp>
    </p:spTree>
    <p:extLst>
      <p:ext uri="{BB962C8B-B14F-4D97-AF65-F5344CB8AC3E}">
        <p14:creationId xmlns:p14="http://schemas.microsoft.com/office/powerpoint/2010/main" val="2316504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BB5B64-0D79-47CE-BBA0-D7AB6EE5EA98}" type="slidenum">
              <a:rPr lang="zh-CN" altLang="en-US" smtClean="0"/>
              <a:t>1</a:t>
            </a:fld>
            <a:endParaRPr lang="zh-CN" altLang="en-US"/>
          </a:p>
        </p:txBody>
      </p:sp>
    </p:spTree>
    <p:extLst>
      <p:ext uri="{BB962C8B-B14F-4D97-AF65-F5344CB8AC3E}">
        <p14:creationId xmlns:p14="http://schemas.microsoft.com/office/powerpoint/2010/main" val="927748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BB5B64-0D79-47CE-BBA0-D7AB6EE5EA98}" type="slidenum">
              <a:rPr lang="zh-CN" altLang="en-US" smtClean="0"/>
              <a:t>8</a:t>
            </a:fld>
            <a:endParaRPr lang="zh-CN" altLang="en-US"/>
          </a:p>
        </p:txBody>
      </p:sp>
    </p:spTree>
    <p:extLst>
      <p:ext uri="{BB962C8B-B14F-4D97-AF65-F5344CB8AC3E}">
        <p14:creationId xmlns:p14="http://schemas.microsoft.com/office/powerpoint/2010/main" val="608304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BB5B64-0D79-47CE-BBA0-D7AB6EE5EA98}" type="slidenum">
              <a:rPr lang="zh-CN" altLang="en-US" smtClean="0"/>
              <a:t>9</a:t>
            </a:fld>
            <a:endParaRPr lang="zh-CN" altLang="en-US"/>
          </a:p>
        </p:txBody>
      </p:sp>
    </p:spTree>
    <p:extLst>
      <p:ext uri="{BB962C8B-B14F-4D97-AF65-F5344CB8AC3E}">
        <p14:creationId xmlns:p14="http://schemas.microsoft.com/office/powerpoint/2010/main" val="4096082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BB5B64-0D79-47CE-BBA0-D7AB6EE5EA98}" type="slidenum">
              <a:rPr lang="zh-CN" altLang="en-US" smtClean="0"/>
              <a:t>10</a:t>
            </a:fld>
            <a:endParaRPr lang="zh-CN" altLang="en-US"/>
          </a:p>
        </p:txBody>
      </p:sp>
    </p:spTree>
    <p:extLst>
      <p:ext uri="{BB962C8B-B14F-4D97-AF65-F5344CB8AC3E}">
        <p14:creationId xmlns:p14="http://schemas.microsoft.com/office/powerpoint/2010/main" val="2267223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BB5B64-0D79-47CE-BBA0-D7AB6EE5EA98}" type="slidenum">
              <a:rPr lang="zh-CN" altLang="en-US" smtClean="0"/>
              <a:t>11</a:t>
            </a:fld>
            <a:endParaRPr lang="zh-CN" altLang="en-US"/>
          </a:p>
        </p:txBody>
      </p:sp>
    </p:spTree>
    <p:extLst>
      <p:ext uri="{BB962C8B-B14F-4D97-AF65-F5344CB8AC3E}">
        <p14:creationId xmlns:p14="http://schemas.microsoft.com/office/powerpoint/2010/main" val="31278670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050" name="Group 2"/>
          <p:cNvGrpSpPr>
            <a:grpSpLocks/>
          </p:cNvGrpSpPr>
          <p:nvPr/>
        </p:nvGrpSpPr>
        <p:grpSpPr bwMode="auto">
          <a:xfrm>
            <a:off x="34925" y="2349500"/>
            <a:ext cx="9074150" cy="279400"/>
            <a:chOff x="0" y="0"/>
            <a:chExt cx="4965" cy="176"/>
          </a:xfrm>
        </p:grpSpPr>
        <p:pic>
          <p:nvPicPr>
            <p:cNvPr id="2051" name="Lin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Text Box 4"/>
            <p:cNvSpPr txBox="1">
              <a:spLocks noChangeArrowheads="1"/>
            </p:cNvSpPr>
            <p:nvPr/>
          </p:nvSpPr>
          <p:spPr bwMode="auto">
            <a:xfrm>
              <a:off x="72" y="86"/>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b="0"/>
            </a:p>
          </p:txBody>
        </p:sp>
      </p:grpSp>
      <p:sp>
        <p:nvSpPr>
          <p:cNvPr id="2053" name="Rectangle 5"/>
          <p:cNvSpPr>
            <a:spLocks noChangeArrowheads="1"/>
          </p:cNvSpPr>
          <p:nvPr/>
        </p:nvSpPr>
        <p:spPr bwMode="auto">
          <a:xfrm>
            <a:off x="1739900" y="2708275"/>
            <a:ext cx="6553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p:txBody>
      </p:sp>
      <p:sp>
        <p:nvSpPr>
          <p:cNvPr id="2054" name="Rectangle 6"/>
          <p:cNvSpPr>
            <a:spLocks noChangeArrowheads="1"/>
          </p:cNvSpPr>
          <p:nvPr/>
        </p:nvSpPr>
        <p:spPr bwMode="auto">
          <a:xfrm>
            <a:off x="760413" y="2209800"/>
            <a:ext cx="77724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endParaRPr lang="zh-CN" sz="3200">
              <a:latin typeface="Times New Roman" pitchFamily="18" charset="0"/>
              <a:ea typeface="楷体_GB2312" pitchFamily="1" charset="-122"/>
            </a:endParaRPr>
          </a:p>
        </p:txBody>
      </p:sp>
      <p:pic>
        <p:nvPicPr>
          <p:cNvPr id="2055" name="Picture 7" descr="logo_with_title_horizon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5518150"/>
            <a:ext cx="4751388"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6" name="Rectangle 8"/>
          <p:cNvSpPr>
            <a:spLocks noGrp="1" noChangeArrowheads="1"/>
          </p:cNvSpPr>
          <p:nvPr>
            <p:ph type="ctrTitle"/>
          </p:nvPr>
        </p:nvSpPr>
        <p:spPr>
          <a:xfrm>
            <a:off x="539750" y="1412875"/>
            <a:ext cx="8064500" cy="89535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lvl1pPr>
          </a:lstStyle>
          <a:p>
            <a:pPr lvl="0"/>
            <a:r>
              <a:rPr lang="zh-CN" altLang="en-US" noProof="0" smtClean="0"/>
              <a:t>单击此处编辑母版标题样式</a:t>
            </a:r>
            <a:endParaRPr lang="zh-CN" noProof="0" smtClean="0"/>
          </a:p>
        </p:txBody>
      </p:sp>
      <p:sp>
        <p:nvSpPr>
          <p:cNvPr id="2057" name="Rectangle 9"/>
          <p:cNvSpPr>
            <a:spLocks noGrp="1" noChangeArrowheads="1"/>
          </p:cNvSpPr>
          <p:nvPr>
            <p:ph type="subTitle" idx="1"/>
          </p:nvPr>
        </p:nvSpPr>
        <p:spPr>
          <a:xfrm>
            <a:off x="1981200" y="2709863"/>
            <a:ext cx="6624638" cy="175260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r">
              <a:buFont typeface="Wingdings" pitchFamily="2" charset="2"/>
              <a:buNone/>
              <a:defRPr/>
            </a:lvl1pPr>
          </a:lstStyle>
          <a:p>
            <a:pPr lvl="0"/>
            <a:r>
              <a:rPr lang="zh-CN" altLang="en-US" noProof="0" smtClean="0"/>
              <a:t>单击此处编辑母版副标题样式</a:t>
            </a:r>
            <a:endParaRPr lang="zh-CN" noProof="0" smtClean="0"/>
          </a:p>
        </p:txBody>
      </p:sp>
    </p:spTree>
    <p:extLst>
      <p:ext uri="{BB962C8B-B14F-4D97-AF65-F5344CB8AC3E}">
        <p14:creationId xmlns:p14="http://schemas.microsoft.com/office/powerpoint/2010/main" val="2681164190"/>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66453535"/>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9588" y="261938"/>
            <a:ext cx="2033587"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0" y="261938"/>
            <a:ext cx="5951538" cy="5975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81481759"/>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70448032"/>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87850836"/>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00113" y="1341438"/>
            <a:ext cx="385127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3788" y="1341438"/>
            <a:ext cx="3852862"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19992573"/>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45063610"/>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29682354"/>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037697"/>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13925412"/>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2063593"/>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AutoShape 3"/>
          <p:cNvSpPr>
            <a:spLocks noChangeArrowheads="1"/>
          </p:cNvSpPr>
          <p:nvPr/>
        </p:nvSpPr>
        <p:spPr bwMode="auto">
          <a:xfrm>
            <a:off x="762000" y="9144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sz="2400" b="0">
              <a:latin typeface="Times New Roman" pitchFamily="18" charset="0"/>
            </a:endParaRPr>
          </a:p>
        </p:txBody>
      </p:sp>
      <p:sp>
        <p:nvSpPr>
          <p:cNvPr id="1027" name="Rectangle 4"/>
          <p:cNvSpPr>
            <a:spLocks noGrp="1" noChangeArrowheads="1"/>
          </p:cNvSpPr>
          <p:nvPr>
            <p:ph type="title"/>
          </p:nvPr>
        </p:nvSpPr>
        <p:spPr bwMode="auto">
          <a:xfrm>
            <a:off x="755650" y="261938"/>
            <a:ext cx="81375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8" name="Rectangle 5"/>
          <p:cNvSpPr>
            <a:spLocks noGrp="1" noChangeArrowheads="1"/>
          </p:cNvSpPr>
          <p:nvPr>
            <p:ph type="body" idx="1"/>
          </p:nvPr>
        </p:nvSpPr>
        <p:spPr bwMode="auto">
          <a:xfrm>
            <a:off x="900113" y="1341438"/>
            <a:ext cx="785653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12"/>
          <p:cNvSpPr>
            <a:spLocks noChangeArrowheads="1"/>
          </p:cNvSpPr>
          <p:nvPr/>
        </p:nvSpPr>
        <p:spPr bwMode="auto">
          <a:xfrm>
            <a:off x="0" y="0"/>
            <a:ext cx="327025" cy="6858000"/>
          </a:xfrm>
          <a:prstGeom prst="rect">
            <a:avLst/>
          </a:prstGeom>
          <a:gradFill rotWithShape="0">
            <a:gsLst>
              <a:gs pos="0">
                <a:srgbClr val="333399"/>
              </a:gs>
              <a:gs pos="100000">
                <a:srgbClr val="C6D6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b="0"/>
          </a:p>
        </p:txBody>
      </p:sp>
      <p:grpSp>
        <p:nvGrpSpPr>
          <p:cNvPr id="1030" name="Group 6"/>
          <p:cNvGrpSpPr>
            <a:grpSpLocks/>
          </p:cNvGrpSpPr>
          <p:nvPr/>
        </p:nvGrpSpPr>
        <p:grpSpPr bwMode="auto">
          <a:xfrm>
            <a:off x="539750" y="981075"/>
            <a:ext cx="8569325" cy="279400"/>
            <a:chOff x="0" y="0"/>
            <a:chExt cx="4965" cy="176"/>
          </a:xfrm>
        </p:grpSpPr>
        <p:pic>
          <p:nvPicPr>
            <p:cNvPr id="1031" name="Line 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p:nvSpPr>
          <p:spPr bwMode="auto">
            <a:xfrm>
              <a:off x="72" y="86"/>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b="0"/>
            </a:p>
          </p:txBody>
        </p:sp>
      </p:grpSp>
      <p:pic>
        <p:nvPicPr>
          <p:cNvPr id="1033" name="Picture 9" descr="ustc_logo_水印"/>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1054100"/>
            <a:ext cx="53975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logo_with_title_horizontal"/>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229350" y="6121400"/>
            <a:ext cx="26638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219837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advClick="0"/>
  <p:txStyles>
    <p:titleStyle>
      <a:lvl1pPr algn="l" rtl="0" eaLnBrk="1" fontAlgn="base" hangingPunct="1">
        <a:lnSpc>
          <a:spcPct val="90000"/>
        </a:lnSpc>
        <a:spcBef>
          <a:spcPct val="0"/>
        </a:spcBef>
        <a:spcAft>
          <a:spcPct val="0"/>
        </a:spcAft>
        <a:defRPr sz="3200" b="1">
          <a:latin typeface="+mj-lt"/>
          <a:ea typeface="+mj-ea"/>
          <a:cs typeface="+mj-cs"/>
        </a:defRPr>
      </a:lvl1pPr>
      <a:lvl2pPr algn="l" rtl="0" eaLnBrk="1" fontAlgn="base" hangingPunct="1">
        <a:lnSpc>
          <a:spcPct val="90000"/>
        </a:lnSpc>
        <a:spcBef>
          <a:spcPct val="0"/>
        </a:spcBef>
        <a:spcAft>
          <a:spcPct val="0"/>
        </a:spcAft>
        <a:defRPr sz="3200" b="1">
          <a:latin typeface="Times New Roman" pitchFamily="18" charset="0"/>
          <a:ea typeface="楷体_GB2312" pitchFamily="1" charset="-122"/>
        </a:defRPr>
      </a:lvl2pPr>
      <a:lvl3pPr algn="l" rtl="0" eaLnBrk="1" fontAlgn="base" hangingPunct="1">
        <a:lnSpc>
          <a:spcPct val="90000"/>
        </a:lnSpc>
        <a:spcBef>
          <a:spcPct val="0"/>
        </a:spcBef>
        <a:spcAft>
          <a:spcPct val="0"/>
        </a:spcAft>
        <a:defRPr sz="3200" b="1">
          <a:latin typeface="Times New Roman" pitchFamily="18" charset="0"/>
          <a:ea typeface="楷体_GB2312" pitchFamily="1" charset="-122"/>
        </a:defRPr>
      </a:lvl3pPr>
      <a:lvl4pPr algn="l" rtl="0" eaLnBrk="1" fontAlgn="base" hangingPunct="1">
        <a:lnSpc>
          <a:spcPct val="90000"/>
        </a:lnSpc>
        <a:spcBef>
          <a:spcPct val="0"/>
        </a:spcBef>
        <a:spcAft>
          <a:spcPct val="0"/>
        </a:spcAft>
        <a:defRPr sz="3200" b="1">
          <a:latin typeface="Times New Roman" pitchFamily="18" charset="0"/>
          <a:ea typeface="楷体_GB2312" pitchFamily="1" charset="-122"/>
        </a:defRPr>
      </a:lvl4pPr>
      <a:lvl5pPr algn="l" rtl="0" eaLnBrk="1" fontAlgn="base" hangingPunct="1">
        <a:lnSpc>
          <a:spcPct val="90000"/>
        </a:lnSpc>
        <a:spcBef>
          <a:spcPct val="0"/>
        </a:spcBef>
        <a:spcAft>
          <a:spcPct val="0"/>
        </a:spcAft>
        <a:defRPr sz="3200" b="1">
          <a:latin typeface="Times New Roman" pitchFamily="18" charset="0"/>
          <a:ea typeface="楷体_GB2312" pitchFamily="1" charset="-122"/>
        </a:defRPr>
      </a:lvl5pPr>
      <a:lvl6pPr marL="457200" algn="l" rtl="0" eaLnBrk="1" fontAlgn="base" hangingPunct="1">
        <a:lnSpc>
          <a:spcPct val="90000"/>
        </a:lnSpc>
        <a:spcBef>
          <a:spcPct val="0"/>
        </a:spcBef>
        <a:spcAft>
          <a:spcPct val="0"/>
        </a:spcAft>
        <a:defRPr sz="3200" b="1">
          <a:latin typeface="Times New Roman" pitchFamily="18" charset="0"/>
          <a:ea typeface="楷体_GB2312" pitchFamily="1" charset="-122"/>
        </a:defRPr>
      </a:lvl6pPr>
      <a:lvl7pPr marL="914400" algn="l" rtl="0" eaLnBrk="1" fontAlgn="base" hangingPunct="1">
        <a:lnSpc>
          <a:spcPct val="90000"/>
        </a:lnSpc>
        <a:spcBef>
          <a:spcPct val="0"/>
        </a:spcBef>
        <a:spcAft>
          <a:spcPct val="0"/>
        </a:spcAft>
        <a:defRPr sz="3200" b="1">
          <a:latin typeface="Times New Roman" pitchFamily="18" charset="0"/>
          <a:ea typeface="楷体_GB2312" pitchFamily="1" charset="-122"/>
        </a:defRPr>
      </a:lvl7pPr>
      <a:lvl8pPr marL="1371600" algn="l" rtl="0" eaLnBrk="1" fontAlgn="base" hangingPunct="1">
        <a:lnSpc>
          <a:spcPct val="90000"/>
        </a:lnSpc>
        <a:spcBef>
          <a:spcPct val="0"/>
        </a:spcBef>
        <a:spcAft>
          <a:spcPct val="0"/>
        </a:spcAft>
        <a:defRPr sz="3200" b="1">
          <a:latin typeface="Times New Roman" pitchFamily="18" charset="0"/>
          <a:ea typeface="楷体_GB2312" pitchFamily="1" charset="-122"/>
        </a:defRPr>
      </a:lvl8pPr>
      <a:lvl9pPr marL="1828800" algn="l" rtl="0" eaLnBrk="1" fontAlgn="base" hangingPunct="1">
        <a:lnSpc>
          <a:spcPct val="90000"/>
        </a:lnSpc>
        <a:spcBef>
          <a:spcPct val="0"/>
        </a:spcBef>
        <a:spcAft>
          <a:spcPct val="0"/>
        </a:spcAft>
        <a:defRPr sz="3200" b="1">
          <a:latin typeface="Times New Roman" pitchFamily="18" charset="0"/>
          <a:ea typeface="楷体_GB2312" pitchFamily="1" charset="-122"/>
        </a:defRPr>
      </a:lvl9pPr>
    </p:titleStyle>
    <p:bodyStyle>
      <a:lvl1pPr marL="342900" indent="-342900" algn="l" rtl="0" eaLnBrk="1" fontAlgn="base" hangingPunct="1">
        <a:spcBef>
          <a:spcPct val="20000"/>
        </a:spcBef>
        <a:spcAft>
          <a:spcPct val="0"/>
        </a:spcAft>
        <a:buClr>
          <a:srgbClr val="333399"/>
        </a:buClr>
        <a:buFont typeface="Wingdings" pitchFamily="2" charset="2"/>
        <a:buChar char="v"/>
        <a:defRPr sz="2800" b="1">
          <a:latin typeface="+mn-lt"/>
          <a:ea typeface="+mn-ea"/>
          <a:cs typeface="+mn-cs"/>
        </a:defRPr>
      </a:lvl1pPr>
      <a:lvl2pPr marL="742950" indent="-285750" algn="l" rtl="0" eaLnBrk="1" fontAlgn="base" hangingPunct="1">
        <a:spcBef>
          <a:spcPct val="20000"/>
        </a:spcBef>
        <a:spcAft>
          <a:spcPct val="0"/>
        </a:spcAft>
        <a:buClr>
          <a:srgbClr val="333399"/>
        </a:buClr>
        <a:buFont typeface="Wingdings" pitchFamily="2" charset="2"/>
        <a:buChar char="Ø"/>
        <a:defRPr sz="2400" b="1">
          <a:latin typeface="+mn-lt"/>
          <a:ea typeface="+mn-ea"/>
        </a:defRPr>
      </a:lvl2pPr>
      <a:lvl3pPr marL="1143000" indent="-228600" algn="l" rtl="0" eaLnBrk="1" fontAlgn="base" hangingPunct="1">
        <a:spcBef>
          <a:spcPct val="20000"/>
        </a:spcBef>
        <a:spcAft>
          <a:spcPct val="0"/>
        </a:spcAft>
        <a:buClr>
          <a:srgbClr val="333399"/>
        </a:buClr>
        <a:buFont typeface="Wingdings" pitchFamily="2" charset="2"/>
        <a:buChar char="l"/>
        <a:defRPr sz="2000" b="1">
          <a:latin typeface="+mn-lt"/>
          <a:ea typeface="+mn-ea"/>
        </a:defRPr>
      </a:lvl3pPr>
      <a:lvl4pPr marL="1600200" indent="-228600" algn="l" rtl="0" eaLnBrk="1" fontAlgn="base" hangingPunct="1">
        <a:spcBef>
          <a:spcPct val="20000"/>
        </a:spcBef>
        <a:spcAft>
          <a:spcPct val="0"/>
        </a:spcAft>
        <a:buClr>
          <a:srgbClr val="333399"/>
        </a:buClr>
        <a:buFont typeface="Wingdings" pitchFamily="2" charset="2"/>
        <a:buChar char="§"/>
        <a:defRPr sz="2000" b="1">
          <a:latin typeface="+mn-lt"/>
          <a:ea typeface="+mn-ea"/>
        </a:defRPr>
      </a:lvl4pPr>
      <a:lvl5pPr marL="2057400" indent="-228600" algn="l" rtl="0" eaLnBrk="1" fontAlgn="base" hangingPunct="1">
        <a:spcBef>
          <a:spcPct val="20000"/>
        </a:spcBef>
        <a:spcAft>
          <a:spcPct val="0"/>
        </a:spcAft>
        <a:buClr>
          <a:srgbClr val="333399"/>
        </a:buClr>
        <a:buChar char="•"/>
        <a:defRPr sz="2000" b="1">
          <a:latin typeface="+mn-lt"/>
          <a:ea typeface="+mn-ea"/>
        </a:defRPr>
      </a:lvl5pPr>
      <a:lvl6pPr marL="2514600" indent="-228600" algn="l" rtl="0" eaLnBrk="1" fontAlgn="base" hangingPunct="1">
        <a:spcBef>
          <a:spcPct val="20000"/>
        </a:spcBef>
        <a:spcAft>
          <a:spcPct val="0"/>
        </a:spcAft>
        <a:buClr>
          <a:srgbClr val="333399"/>
        </a:buClr>
        <a:buChar char="•"/>
        <a:defRPr sz="2000" b="1">
          <a:latin typeface="+mn-lt"/>
          <a:ea typeface="+mn-ea"/>
        </a:defRPr>
      </a:lvl6pPr>
      <a:lvl7pPr marL="2971800" indent="-228600" algn="l" rtl="0" eaLnBrk="1" fontAlgn="base" hangingPunct="1">
        <a:spcBef>
          <a:spcPct val="20000"/>
        </a:spcBef>
        <a:spcAft>
          <a:spcPct val="0"/>
        </a:spcAft>
        <a:buClr>
          <a:srgbClr val="333399"/>
        </a:buClr>
        <a:buChar char="•"/>
        <a:defRPr sz="2000" b="1">
          <a:latin typeface="+mn-lt"/>
          <a:ea typeface="+mn-ea"/>
        </a:defRPr>
      </a:lvl7pPr>
      <a:lvl8pPr marL="3429000" indent="-228600" algn="l" rtl="0" eaLnBrk="1" fontAlgn="base" hangingPunct="1">
        <a:spcBef>
          <a:spcPct val="20000"/>
        </a:spcBef>
        <a:spcAft>
          <a:spcPct val="0"/>
        </a:spcAft>
        <a:buClr>
          <a:srgbClr val="333399"/>
        </a:buClr>
        <a:buChar char="•"/>
        <a:defRPr sz="2000" b="1">
          <a:latin typeface="+mn-lt"/>
          <a:ea typeface="+mn-ea"/>
        </a:defRPr>
      </a:lvl8pPr>
      <a:lvl9pPr marL="3886200" indent="-228600" algn="l" rtl="0" eaLnBrk="1" fontAlgn="base" hangingPunct="1">
        <a:spcBef>
          <a:spcPct val="20000"/>
        </a:spcBef>
        <a:spcAft>
          <a:spcPct val="0"/>
        </a:spcAft>
        <a:buClr>
          <a:srgbClr val="333399"/>
        </a:buClr>
        <a:buChar char="•"/>
        <a:defRPr sz="2000" b="1">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1979612" y="3981314"/>
            <a:ext cx="6624638" cy="1087074"/>
          </a:xfrm>
        </p:spPr>
        <p:txBody>
          <a:bodyPr/>
          <a:lstStyle/>
          <a:p>
            <a:pPr algn="l"/>
            <a:r>
              <a:rPr lang="en-US" altLang="zh-CN" dirty="0" smtClean="0"/>
              <a:t>		</a:t>
            </a:r>
            <a:r>
              <a:rPr lang="en-US" altLang="zh-CN" dirty="0" smtClean="0">
                <a:latin typeface="+mn-ea"/>
              </a:rPr>
              <a:t>	</a:t>
            </a:r>
            <a:r>
              <a:rPr lang="zh-CN" altLang="en-US" dirty="0" smtClean="0">
                <a:latin typeface="+mn-ea"/>
              </a:rPr>
              <a:t>姓名：马翔</a:t>
            </a:r>
            <a:endParaRPr lang="en-US" altLang="zh-CN" dirty="0" smtClean="0">
              <a:latin typeface="+mn-ea"/>
            </a:endParaRPr>
          </a:p>
          <a:p>
            <a:pPr algn="l"/>
            <a:r>
              <a:rPr lang="en-US" altLang="zh-CN" dirty="0" smtClean="0">
                <a:latin typeface="+mn-ea"/>
              </a:rPr>
              <a:t>			</a:t>
            </a:r>
            <a:r>
              <a:rPr lang="zh-CN" altLang="en-US" dirty="0" smtClean="0">
                <a:latin typeface="+mn-ea"/>
              </a:rPr>
              <a:t>学号：</a:t>
            </a:r>
            <a:r>
              <a:rPr lang="en-US" altLang="zh-CN" dirty="0" smtClean="0">
                <a:latin typeface="+mn-ea"/>
              </a:rPr>
              <a:t>SA13011099</a:t>
            </a:r>
            <a:endParaRPr lang="zh-CN" altLang="en-US" dirty="0">
              <a:latin typeface="+mn-ea"/>
            </a:endParaRPr>
          </a:p>
        </p:txBody>
      </p:sp>
      <p:sp>
        <p:nvSpPr>
          <p:cNvPr id="8" name="标题 1"/>
          <p:cNvSpPr>
            <a:spLocks noGrp="1"/>
          </p:cNvSpPr>
          <p:nvPr>
            <p:ph type="ctrTitle"/>
          </p:nvPr>
        </p:nvSpPr>
        <p:spPr>
          <a:xfrm>
            <a:off x="539750" y="949234"/>
            <a:ext cx="8064500" cy="1358991"/>
          </a:xfrm>
        </p:spPr>
        <p:txBody>
          <a:bodyPr/>
          <a:lstStyle/>
          <a:p>
            <a:pPr algn="ctr"/>
            <a:r>
              <a:rPr lang="zh-CN" altLang="en-US" sz="5400" b="0" dirty="0" smtClean="0">
                <a:latin typeface="黑体" panose="02010609060101010101" pitchFamily="49" charset="-122"/>
                <a:ea typeface="黑体" panose="02010609060101010101" pitchFamily="49" charset="-122"/>
              </a:rPr>
              <a:t>处理高速缓存和</a:t>
            </a:r>
            <a:r>
              <a:rPr lang="en-US" altLang="zh-CN" sz="5400" b="0" dirty="0" smtClean="0">
                <a:latin typeface="黑体" panose="02010609060101010101" pitchFamily="49" charset="-122"/>
                <a:ea typeface="黑体" panose="02010609060101010101" pitchFamily="49" charset="-122"/>
              </a:rPr>
              <a:t>TLB</a:t>
            </a:r>
            <a:endParaRPr lang="zh-CN" altLang="en-US" sz="5400"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77313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latin typeface="黑体" panose="02010609060101010101" pitchFamily="49" charset="-122"/>
                <a:ea typeface="黑体" panose="02010609060101010101" pitchFamily="49" charset="-122"/>
              </a:rPr>
              <a:t>处理</a:t>
            </a:r>
            <a:r>
              <a:rPr lang="en-US" altLang="zh-CN" b="0" dirty="0" smtClean="0">
                <a:latin typeface="黑体" panose="02010609060101010101" pitchFamily="49" charset="-122"/>
                <a:ea typeface="黑体" panose="02010609060101010101" pitchFamily="49" charset="-122"/>
              </a:rPr>
              <a:t>TLB</a:t>
            </a:r>
            <a:endParaRPr lang="zh-CN" altLang="en-US" b="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en-US" altLang="zh-CN" sz="2400" b="0" dirty="0">
                <a:latin typeface="Calibri" panose="020F0502020204030204" pitchFamily="34" charset="0"/>
              </a:rPr>
              <a:t>__</a:t>
            </a:r>
            <a:r>
              <a:rPr lang="en-US" altLang="zh-CN" sz="2400" b="0" dirty="0" err="1" smtClean="0">
                <a:latin typeface="Calibri" panose="020F0502020204030204" pitchFamily="34" charset="0"/>
              </a:rPr>
              <a:t>flush_tlb_global</a:t>
            </a:r>
            <a:r>
              <a:rPr lang="en-US" altLang="zh-CN" sz="2400" b="0" dirty="0" smtClean="0">
                <a:latin typeface="Calibri" panose="020F0502020204030204" pitchFamily="34" charset="0"/>
              </a:rPr>
              <a:t>( ) </a:t>
            </a:r>
            <a:r>
              <a:rPr lang="zh-CN" altLang="en-US" sz="2000" b="0" dirty="0" smtClean="0">
                <a:latin typeface="+mn-ea"/>
              </a:rPr>
              <a:t>的实现</a:t>
            </a:r>
            <a:endParaRPr lang="en-US" altLang="zh-CN" sz="2000" b="0" dirty="0" smtClean="0">
              <a:latin typeface="+mn-ea"/>
            </a:endParaRPr>
          </a:p>
          <a:p>
            <a:pPr marL="0" indent="0">
              <a:buNone/>
            </a:pPr>
            <a:r>
              <a:rPr lang="en-US" altLang="zh-CN" sz="2000" b="0" dirty="0">
                <a:latin typeface="+mn-ea"/>
              </a:rPr>
              <a:t> </a:t>
            </a:r>
            <a:r>
              <a:rPr lang="en-US" altLang="zh-CN" sz="2000" b="0" dirty="0" smtClean="0">
                <a:latin typeface="+mn-ea"/>
              </a:rPr>
              <a:t>  </a:t>
            </a:r>
          </a:p>
          <a:p>
            <a:pPr marL="0" indent="0">
              <a:buNone/>
            </a:pPr>
            <a:endParaRPr lang="en-US" altLang="zh-CN" sz="2000" b="0" dirty="0">
              <a:latin typeface="+mn-ea"/>
            </a:endParaRPr>
          </a:p>
          <a:p>
            <a:pPr marL="0" indent="0">
              <a:buNone/>
            </a:pPr>
            <a:r>
              <a:rPr lang="en-US" altLang="zh-CN" sz="2000" b="0" dirty="0">
                <a:latin typeface="+mn-ea"/>
              </a:rPr>
              <a:t> </a:t>
            </a:r>
            <a:r>
              <a:rPr lang="en-US" altLang="zh-CN" sz="2000" b="0" dirty="0" smtClean="0">
                <a:latin typeface="Calibri" panose="020F0502020204030204" pitchFamily="34" charset="0"/>
              </a:rPr>
              <a:t>CR4</a:t>
            </a:r>
            <a:r>
              <a:rPr lang="zh-CN" altLang="en-US" sz="2000" b="0" dirty="0" smtClean="0">
                <a:latin typeface="+mn-ea"/>
              </a:rPr>
              <a:t>寄存器结构如下所示：</a:t>
            </a:r>
            <a:endParaRPr lang="en-US" altLang="zh-CN" sz="2000" b="0" dirty="0" smtClean="0">
              <a:latin typeface="+mn-ea"/>
            </a:endParaRPr>
          </a:p>
        </p:txBody>
      </p:sp>
      <p:pic>
        <p:nvPicPr>
          <p:cNvPr id="4" name="图片 3"/>
          <p:cNvPicPr>
            <a:picLocks noChangeAspect="1"/>
          </p:cNvPicPr>
          <p:nvPr/>
        </p:nvPicPr>
        <p:blipFill>
          <a:blip r:embed="rId3"/>
          <a:stretch>
            <a:fillRect/>
          </a:stretch>
        </p:blipFill>
        <p:spPr>
          <a:xfrm>
            <a:off x="1004887" y="3034932"/>
            <a:ext cx="7639050" cy="1676400"/>
          </a:xfrm>
          <a:prstGeom prst="rect">
            <a:avLst/>
          </a:prstGeom>
        </p:spPr>
      </p:pic>
    </p:spTree>
    <p:extLst>
      <p:ext uri="{BB962C8B-B14F-4D97-AF65-F5344CB8AC3E}">
        <p14:creationId xmlns:p14="http://schemas.microsoft.com/office/powerpoint/2010/main" val="2176679274"/>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latin typeface="黑体" panose="02010609060101010101" pitchFamily="49" charset="-122"/>
                <a:ea typeface="黑体" panose="02010609060101010101" pitchFamily="49" charset="-122"/>
              </a:rPr>
              <a:t>处理</a:t>
            </a:r>
            <a:r>
              <a:rPr lang="en-US" altLang="zh-CN" b="0" dirty="0" smtClean="0">
                <a:latin typeface="黑体" panose="02010609060101010101" pitchFamily="49" charset="-122"/>
                <a:ea typeface="黑体" panose="02010609060101010101" pitchFamily="49" charset="-122"/>
              </a:rPr>
              <a:t>TLB</a:t>
            </a:r>
            <a:endParaRPr lang="zh-CN" altLang="en-US" b="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en-US" altLang="zh-CN" sz="2400" b="0" dirty="0">
                <a:latin typeface="Calibri" panose="020F0502020204030204" pitchFamily="34" charset="0"/>
              </a:rPr>
              <a:t>__</a:t>
            </a:r>
            <a:r>
              <a:rPr lang="en-US" altLang="zh-CN" sz="2400" b="0" dirty="0" err="1" smtClean="0">
                <a:latin typeface="Calibri" panose="020F0502020204030204" pitchFamily="34" charset="0"/>
              </a:rPr>
              <a:t>flush_tlb_single</a:t>
            </a:r>
            <a:r>
              <a:rPr lang="en-US" altLang="zh-CN" sz="2400" b="0" dirty="0" smtClean="0">
                <a:latin typeface="Calibri" panose="020F0502020204030204" pitchFamily="34" charset="0"/>
              </a:rPr>
              <a:t>( ) </a:t>
            </a:r>
            <a:r>
              <a:rPr lang="zh-CN" altLang="en-US" sz="2400" b="0" dirty="0" smtClean="0">
                <a:latin typeface="Calibri" panose="020F0502020204030204" pitchFamily="34" charset="0"/>
              </a:rPr>
              <a:t>的实现</a:t>
            </a:r>
            <a:endParaRPr lang="en-US" altLang="zh-CN" sz="2400" b="0" dirty="0" smtClean="0">
              <a:latin typeface="+mn-ea"/>
            </a:endParaRPr>
          </a:p>
        </p:txBody>
      </p:sp>
      <p:pic>
        <p:nvPicPr>
          <p:cNvPr id="5" name="图片 4"/>
          <p:cNvPicPr>
            <a:picLocks noChangeAspect="1"/>
          </p:cNvPicPr>
          <p:nvPr/>
        </p:nvPicPr>
        <p:blipFill>
          <a:blip r:embed="rId3"/>
          <a:stretch>
            <a:fillRect/>
          </a:stretch>
        </p:blipFill>
        <p:spPr>
          <a:xfrm>
            <a:off x="847724" y="2387644"/>
            <a:ext cx="7953375" cy="219075"/>
          </a:xfrm>
          <a:prstGeom prst="rect">
            <a:avLst/>
          </a:prstGeom>
        </p:spPr>
      </p:pic>
      <p:pic>
        <p:nvPicPr>
          <p:cNvPr id="6" name="图片 5"/>
          <p:cNvPicPr>
            <a:picLocks noChangeAspect="1"/>
          </p:cNvPicPr>
          <p:nvPr/>
        </p:nvPicPr>
        <p:blipFill>
          <a:blip r:embed="rId4"/>
          <a:stretch>
            <a:fillRect/>
          </a:stretch>
        </p:blipFill>
        <p:spPr>
          <a:xfrm>
            <a:off x="847724" y="3083661"/>
            <a:ext cx="8110803" cy="999477"/>
          </a:xfrm>
          <a:prstGeom prst="rect">
            <a:avLst/>
          </a:prstGeom>
        </p:spPr>
      </p:pic>
      <p:cxnSp>
        <p:nvCxnSpPr>
          <p:cNvPr id="8" name="直接箭头连接符 7"/>
          <p:cNvCxnSpPr/>
          <p:nvPr/>
        </p:nvCxnSpPr>
        <p:spPr bwMode="auto">
          <a:xfrm>
            <a:off x="5608320" y="2606719"/>
            <a:ext cx="0" cy="476942"/>
          </a:xfrm>
          <a:prstGeom prst="straightConnector1">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8188064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黑体" panose="02010609060101010101" pitchFamily="49" charset="-122"/>
                <a:ea typeface="黑体" panose="02010609060101010101" pitchFamily="49" charset="-122"/>
              </a:rPr>
              <a:t>懒惰</a:t>
            </a:r>
            <a:r>
              <a:rPr lang="en-US" altLang="zh-CN" b="0" dirty="0" smtClean="0">
                <a:latin typeface="黑体" panose="02010609060101010101" pitchFamily="49" charset="-122"/>
                <a:ea typeface="黑体" panose="02010609060101010101" pitchFamily="49" charset="-122"/>
              </a:rPr>
              <a:t>TLB</a:t>
            </a:r>
            <a:r>
              <a:rPr lang="zh-CN" altLang="en-US" b="0" dirty="0" smtClean="0">
                <a:latin typeface="黑体" panose="02010609060101010101" pitchFamily="49" charset="-122"/>
                <a:ea typeface="黑体" panose="02010609060101010101" pitchFamily="49" charset="-122"/>
              </a:rPr>
              <a:t>模式</a:t>
            </a:r>
            <a:endParaRPr lang="zh-CN" altLang="en-US" b="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zh-CN" altLang="en-US" sz="2400" b="0" dirty="0" smtClean="0">
                <a:latin typeface="+mn-ea"/>
              </a:rPr>
              <a:t>一般来说，任何进程的切换都会暗示着更换活动页表集，不过内核在下列情况将避免</a:t>
            </a:r>
            <a:r>
              <a:rPr lang="en-US" altLang="zh-CN" sz="2400" b="0" dirty="0" smtClean="0">
                <a:latin typeface="Calibri" panose="020F0502020204030204" pitchFamily="34" charset="0"/>
              </a:rPr>
              <a:t>TLB</a:t>
            </a:r>
            <a:r>
              <a:rPr lang="zh-CN" altLang="en-US" sz="2400" b="0" dirty="0" smtClean="0">
                <a:latin typeface="+mn-ea"/>
              </a:rPr>
              <a:t>被刷新：</a:t>
            </a:r>
            <a:endParaRPr lang="en-US" altLang="zh-CN" sz="2400" b="0" dirty="0" smtClean="0">
              <a:latin typeface="+mn-ea"/>
            </a:endParaRPr>
          </a:p>
          <a:p>
            <a:pPr marL="0" indent="0">
              <a:buNone/>
            </a:pPr>
            <a:r>
              <a:rPr lang="en-US" altLang="zh-CN" sz="2400" b="0" dirty="0">
                <a:latin typeface="+mn-ea"/>
              </a:rPr>
              <a:t> </a:t>
            </a:r>
            <a:r>
              <a:rPr lang="en-US" altLang="zh-CN" sz="2400" b="0" dirty="0" smtClean="0">
                <a:latin typeface="+mn-ea"/>
              </a:rPr>
              <a:t> 1. </a:t>
            </a:r>
            <a:r>
              <a:rPr lang="zh-CN" altLang="en-US" sz="2400" b="0" dirty="0" smtClean="0">
                <a:latin typeface="+mn-ea"/>
              </a:rPr>
              <a:t>当两个使用相同页表集的普通进程之间执行进程切</a:t>
            </a:r>
            <a:endParaRPr lang="en-US" altLang="zh-CN" sz="2400" b="0" dirty="0" smtClean="0">
              <a:latin typeface="+mn-ea"/>
            </a:endParaRPr>
          </a:p>
          <a:p>
            <a:pPr marL="0" indent="0">
              <a:buNone/>
            </a:pPr>
            <a:r>
              <a:rPr lang="zh-CN" altLang="en-US" sz="2400" b="0" dirty="0" smtClean="0">
                <a:latin typeface="+mn-ea"/>
              </a:rPr>
              <a:t>     换时。</a:t>
            </a:r>
            <a:endParaRPr lang="en-US" altLang="zh-CN" sz="2400" b="0" dirty="0" smtClean="0">
              <a:latin typeface="+mn-ea"/>
            </a:endParaRPr>
          </a:p>
          <a:p>
            <a:pPr marL="0" indent="0">
              <a:buNone/>
            </a:pPr>
            <a:r>
              <a:rPr lang="en-US" altLang="zh-CN" sz="2400" b="0" dirty="0">
                <a:latin typeface="+mn-ea"/>
              </a:rPr>
              <a:t> </a:t>
            </a:r>
            <a:r>
              <a:rPr lang="en-US" altLang="zh-CN" sz="2400" b="0" dirty="0" smtClean="0">
                <a:latin typeface="+mn-ea"/>
              </a:rPr>
              <a:t> 2. </a:t>
            </a:r>
            <a:r>
              <a:rPr lang="zh-CN" altLang="en-US" sz="2400" b="0" dirty="0" smtClean="0">
                <a:latin typeface="+mn-ea"/>
              </a:rPr>
              <a:t>当在一个普通进程和一个内核线程间执行进程切换</a:t>
            </a:r>
            <a:endParaRPr lang="en-US" altLang="zh-CN" sz="2400" b="0" dirty="0" smtClean="0">
              <a:latin typeface="+mn-ea"/>
            </a:endParaRPr>
          </a:p>
          <a:p>
            <a:pPr marL="0" indent="0">
              <a:buNone/>
            </a:pPr>
            <a:r>
              <a:rPr lang="en-US" altLang="zh-CN" sz="2400" b="0" dirty="0">
                <a:latin typeface="+mn-ea"/>
              </a:rPr>
              <a:t> </a:t>
            </a:r>
            <a:r>
              <a:rPr lang="en-US" altLang="zh-CN" sz="2400" b="0" dirty="0" smtClean="0">
                <a:latin typeface="+mn-ea"/>
              </a:rPr>
              <a:t>    </a:t>
            </a:r>
            <a:r>
              <a:rPr lang="zh-CN" altLang="en-US" sz="2400" b="0" dirty="0" smtClean="0">
                <a:latin typeface="+mn-ea"/>
              </a:rPr>
              <a:t>时。内核线程并不拥有自己的页表集，它使用刚在</a:t>
            </a:r>
            <a:endParaRPr lang="en-US" altLang="zh-CN" sz="2400" b="0" dirty="0" smtClean="0">
              <a:latin typeface="+mn-ea"/>
            </a:endParaRPr>
          </a:p>
          <a:p>
            <a:pPr marL="0" indent="0">
              <a:buNone/>
            </a:pPr>
            <a:r>
              <a:rPr lang="en-US" altLang="zh-CN" sz="2400" b="0" dirty="0" smtClean="0">
                <a:latin typeface="+mn-ea"/>
              </a:rPr>
              <a:t>     CPU</a:t>
            </a:r>
            <a:r>
              <a:rPr lang="zh-CN" altLang="en-US" sz="2400" b="0" dirty="0" smtClean="0">
                <a:latin typeface="+mn-ea"/>
              </a:rPr>
              <a:t>上执行过的普通进程的页表集，也就是说内核线</a:t>
            </a:r>
            <a:endParaRPr lang="en-US" altLang="zh-CN" sz="2400" b="0" dirty="0" smtClean="0">
              <a:latin typeface="+mn-ea"/>
            </a:endParaRPr>
          </a:p>
          <a:p>
            <a:pPr marL="0" indent="0">
              <a:buNone/>
            </a:pPr>
            <a:r>
              <a:rPr lang="zh-CN" altLang="en-US" sz="2400" b="0" dirty="0" smtClean="0">
                <a:latin typeface="+mn-ea"/>
              </a:rPr>
              <a:t>     程不拥有用户空间的。一般来说，它只对内核空间</a:t>
            </a:r>
            <a:endParaRPr lang="en-US" altLang="zh-CN" sz="2400" b="0" dirty="0" smtClean="0">
              <a:latin typeface="+mn-ea"/>
            </a:endParaRPr>
          </a:p>
          <a:p>
            <a:pPr marL="0" indent="0">
              <a:buNone/>
            </a:pPr>
            <a:r>
              <a:rPr lang="en-US" altLang="zh-CN" sz="2400" b="0" dirty="0">
                <a:latin typeface="+mn-ea"/>
              </a:rPr>
              <a:t> </a:t>
            </a:r>
            <a:r>
              <a:rPr lang="en-US" altLang="zh-CN" sz="2400" b="0" dirty="0" smtClean="0">
                <a:latin typeface="+mn-ea"/>
              </a:rPr>
              <a:t>    </a:t>
            </a:r>
            <a:r>
              <a:rPr lang="zh-CN" altLang="en-US" sz="2400" b="0" dirty="0" smtClean="0">
                <a:latin typeface="+mn-ea"/>
              </a:rPr>
              <a:t>的内容进行访问，所以如果用户空间部分的页目录</a:t>
            </a:r>
            <a:r>
              <a:rPr lang="en-US" altLang="zh-CN" sz="2400" b="0" dirty="0" smtClean="0">
                <a:latin typeface="+mn-ea"/>
              </a:rPr>
              <a:t>/</a:t>
            </a:r>
          </a:p>
          <a:p>
            <a:pPr marL="0" indent="0">
              <a:buNone/>
            </a:pPr>
            <a:r>
              <a:rPr lang="en-US" altLang="zh-CN" sz="2400" b="0" dirty="0">
                <a:latin typeface="+mn-ea"/>
              </a:rPr>
              <a:t> </a:t>
            </a:r>
            <a:r>
              <a:rPr lang="en-US" altLang="zh-CN" sz="2400" b="0" dirty="0" smtClean="0">
                <a:latin typeface="+mn-ea"/>
              </a:rPr>
              <a:t>    </a:t>
            </a:r>
            <a:r>
              <a:rPr lang="zh-CN" altLang="en-US" sz="2400" b="0" dirty="0" smtClean="0">
                <a:latin typeface="+mn-ea"/>
              </a:rPr>
              <a:t>页表发生了变化，没有必要更新</a:t>
            </a:r>
            <a:r>
              <a:rPr lang="en-US" altLang="zh-CN" sz="2400" b="0" dirty="0" smtClean="0">
                <a:latin typeface="Calibri" panose="020F0502020204030204" pitchFamily="34" charset="0"/>
              </a:rPr>
              <a:t>TLB</a:t>
            </a:r>
            <a:r>
              <a:rPr lang="zh-CN" altLang="en-US" sz="2400" b="0" dirty="0" smtClean="0">
                <a:latin typeface="+mn-ea"/>
              </a:rPr>
              <a:t>，因为内核线程</a:t>
            </a:r>
            <a:endParaRPr lang="en-US" altLang="zh-CN" sz="2400" b="0" dirty="0" smtClean="0">
              <a:latin typeface="+mn-ea"/>
            </a:endParaRPr>
          </a:p>
          <a:p>
            <a:pPr marL="0" indent="0">
              <a:buNone/>
            </a:pPr>
            <a:r>
              <a:rPr lang="zh-CN" altLang="en-US" sz="2400" b="0" dirty="0" smtClean="0">
                <a:latin typeface="+mn-ea"/>
              </a:rPr>
              <a:t>     用不到这些内容。</a:t>
            </a:r>
            <a:endParaRPr lang="zh-CN" altLang="en-US" sz="2400" b="0" dirty="0">
              <a:latin typeface="+mn-ea"/>
            </a:endParaRPr>
          </a:p>
        </p:txBody>
      </p:sp>
    </p:spTree>
    <p:extLst>
      <p:ext uri="{BB962C8B-B14F-4D97-AF65-F5344CB8AC3E}">
        <p14:creationId xmlns:p14="http://schemas.microsoft.com/office/powerpoint/2010/main" val="1187537656"/>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黑体" panose="02010609060101010101" pitchFamily="49" charset="-122"/>
                <a:ea typeface="黑体" panose="02010609060101010101" pitchFamily="49" charset="-122"/>
              </a:rPr>
              <a:t>懒惰</a:t>
            </a:r>
            <a:r>
              <a:rPr lang="en-US" altLang="zh-CN" b="0" dirty="0" smtClean="0">
                <a:latin typeface="黑体" panose="02010609060101010101" pitchFamily="49" charset="-122"/>
                <a:ea typeface="黑体" panose="02010609060101010101" pitchFamily="49" charset="-122"/>
              </a:rPr>
              <a:t>TLB</a:t>
            </a:r>
            <a:r>
              <a:rPr lang="zh-CN" altLang="en-US" b="0" dirty="0" smtClean="0">
                <a:latin typeface="黑体" panose="02010609060101010101" pitchFamily="49" charset="-122"/>
                <a:ea typeface="黑体" panose="02010609060101010101" pitchFamily="49" charset="-122"/>
              </a:rPr>
              <a:t>模式</a:t>
            </a:r>
            <a:endParaRPr lang="zh-CN" altLang="en-US" b="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zh-CN" altLang="en-US" sz="2200" b="0" dirty="0" smtClean="0">
                <a:latin typeface="+mn-ea"/>
              </a:rPr>
              <a:t>在多处理机系统</a:t>
            </a:r>
            <a:r>
              <a:rPr lang="zh-CN" altLang="en-US" sz="2200" b="0" dirty="0" smtClean="0">
                <a:latin typeface="Calibri" panose="020F0502020204030204" pitchFamily="34" charset="0"/>
              </a:rPr>
              <a:t>（</a:t>
            </a:r>
            <a:r>
              <a:rPr lang="en-US" altLang="zh-CN" sz="2200" b="0" dirty="0" smtClean="0">
                <a:latin typeface="Calibri" panose="020F0502020204030204" pitchFamily="34" charset="0"/>
              </a:rPr>
              <a:t>SMP</a:t>
            </a:r>
            <a:r>
              <a:rPr lang="zh-CN" altLang="en-US" sz="2200" b="0" dirty="0" smtClean="0">
                <a:latin typeface="Calibri" panose="020F0502020204030204" pitchFamily="34" charset="0"/>
              </a:rPr>
              <a:t>）</a:t>
            </a:r>
            <a:r>
              <a:rPr lang="zh-CN" altLang="en-US" sz="2200" b="0" dirty="0" smtClean="0">
                <a:latin typeface="+mn-ea"/>
              </a:rPr>
              <a:t>上，为了避免多处理器系统上无用的</a:t>
            </a:r>
            <a:r>
              <a:rPr lang="en-US" altLang="zh-CN" sz="2200" b="0" dirty="0" smtClean="0">
                <a:latin typeface="Calibri" panose="020F0502020204030204" pitchFamily="34" charset="0"/>
              </a:rPr>
              <a:t>TLB</a:t>
            </a:r>
            <a:r>
              <a:rPr lang="zh-CN" altLang="en-US" sz="2200" b="0" dirty="0" smtClean="0">
                <a:latin typeface="+mn-ea"/>
              </a:rPr>
              <a:t>刷新所造成的时间和空间资源的浪费，内核使用一种叫做懒惰</a:t>
            </a:r>
            <a:r>
              <a:rPr lang="en-US" altLang="zh-CN" sz="2200" b="0" dirty="0" smtClean="0">
                <a:latin typeface="Calibri" panose="020F0502020204030204" pitchFamily="34" charset="0"/>
              </a:rPr>
              <a:t>TLB</a:t>
            </a:r>
            <a:r>
              <a:rPr lang="zh-CN" altLang="en-US" sz="2200" b="0" dirty="0" smtClean="0">
                <a:latin typeface="Calibri" panose="020F0502020204030204" pitchFamily="34" charset="0"/>
              </a:rPr>
              <a:t>（</a:t>
            </a:r>
            <a:r>
              <a:rPr lang="en-US" altLang="zh-CN" sz="2200" b="0" dirty="0" smtClean="0">
                <a:latin typeface="Calibri" panose="020F0502020204030204" pitchFamily="34" charset="0"/>
              </a:rPr>
              <a:t>Lazy TLB</a:t>
            </a:r>
            <a:r>
              <a:rPr lang="zh-CN" altLang="en-US" sz="2200" b="0" dirty="0" smtClean="0">
                <a:latin typeface="Calibri" panose="020F0502020204030204" pitchFamily="34" charset="0"/>
              </a:rPr>
              <a:t>）模式的技术。</a:t>
            </a:r>
            <a:endParaRPr lang="en-US" altLang="zh-CN" sz="2200" b="0" dirty="0" smtClean="0">
              <a:latin typeface="Calibri" panose="020F0502020204030204" pitchFamily="34" charset="0"/>
            </a:endParaRPr>
          </a:p>
          <a:p>
            <a:r>
              <a:rPr lang="zh-CN" altLang="en-US" sz="2200" b="0" dirty="0" smtClean="0">
                <a:latin typeface="Calibri" panose="020F0502020204030204" pitchFamily="34" charset="0"/>
              </a:rPr>
              <a:t>基本思想就是，如果几个</a:t>
            </a:r>
            <a:r>
              <a:rPr lang="en-US" altLang="zh-CN" sz="2200" b="0" dirty="0" smtClean="0">
                <a:latin typeface="Calibri" panose="020F0502020204030204" pitchFamily="34" charset="0"/>
              </a:rPr>
              <a:t>CPU</a:t>
            </a:r>
            <a:r>
              <a:rPr lang="zh-CN" altLang="en-US" sz="2200" b="0" dirty="0" smtClean="0">
                <a:latin typeface="Calibri" panose="020F0502020204030204" pitchFamily="34" charset="0"/>
              </a:rPr>
              <a:t>正在使用相同的页表，而且必须对这些</a:t>
            </a:r>
            <a:r>
              <a:rPr lang="en-US" altLang="zh-CN" sz="2200" b="0" dirty="0" smtClean="0">
                <a:latin typeface="Calibri" panose="020F0502020204030204" pitchFamily="34" charset="0"/>
              </a:rPr>
              <a:t>CPU</a:t>
            </a:r>
            <a:r>
              <a:rPr lang="zh-CN" altLang="en-US" sz="2200" b="0" dirty="0" smtClean="0">
                <a:latin typeface="Calibri" panose="020F0502020204030204" pitchFamily="34" charset="0"/>
              </a:rPr>
              <a:t>上的一个</a:t>
            </a:r>
            <a:r>
              <a:rPr lang="en-US" altLang="zh-CN" sz="2200" b="0" dirty="0" smtClean="0">
                <a:latin typeface="Calibri" panose="020F0502020204030204" pitchFamily="34" charset="0"/>
              </a:rPr>
              <a:t>TLB</a:t>
            </a:r>
            <a:r>
              <a:rPr lang="zh-CN" altLang="en-US" sz="2200" b="0" dirty="0">
                <a:latin typeface="Calibri" panose="020F0502020204030204" pitchFamily="34" charset="0"/>
              </a:rPr>
              <a:t>表</a:t>
            </a:r>
            <a:r>
              <a:rPr lang="zh-CN" altLang="en-US" sz="2200" b="0" dirty="0" smtClean="0">
                <a:latin typeface="Calibri" panose="020F0502020204030204" pitchFamily="34" charset="0"/>
              </a:rPr>
              <a:t>项刷新，那么，在某些情况下，正在运行内核线程的那些</a:t>
            </a:r>
            <a:r>
              <a:rPr lang="en-US" altLang="zh-CN" sz="2200" b="0" dirty="0" smtClean="0">
                <a:latin typeface="Calibri" panose="020F0502020204030204" pitchFamily="34" charset="0"/>
              </a:rPr>
              <a:t>CPU</a:t>
            </a:r>
            <a:r>
              <a:rPr lang="zh-CN" altLang="en-US" sz="2200" b="0" dirty="0" smtClean="0">
                <a:latin typeface="Calibri" panose="020F0502020204030204" pitchFamily="34" charset="0"/>
              </a:rPr>
              <a:t>上的刷新就可以延迟。</a:t>
            </a:r>
            <a:endParaRPr lang="en-US" altLang="zh-CN" sz="2200" b="0" dirty="0" smtClean="0">
              <a:latin typeface="Calibri" panose="020F0502020204030204" pitchFamily="34" charset="0"/>
            </a:endParaRPr>
          </a:p>
          <a:p>
            <a:r>
              <a:rPr lang="zh-CN" altLang="en-US" sz="2200" b="0" dirty="0" smtClean="0">
                <a:latin typeface="Calibri" panose="020F0502020204030204" pitchFamily="34" charset="0"/>
              </a:rPr>
              <a:t>比如，一个系统有</a:t>
            </a:r>
            <a:r>
              <a:rPr lang="en-US" altLang="zh-CN" sz="2200" b="0" dirty="0" smtClean="0">
                <a:latin typeface="Calibri" panose="020F0502020204030204" pitchFamily="34" charset="0"/>
              </a:rPr>
              <a:t>3</a:t>
            </a:r>
            <a:r>
              <a:rPr lang="zh-CN" altLang="en-US" sz="2200" b="0" dirty="0" smtClean="0">
                <a:latin typeface="Calibri" panose="020F0502020204030204" pitchFamily="34" charset="0"/>
              </a:rPr>
              <a:t>个</a:t>
            </a:r>
            <a:r>
              <a:rPr lang="en-US" altLang="zh-CN" sz="2200" b="0" dirty="0" smtClean="0">
                <a:latin typeface="Calibri" panose="020F0502020204030204" pitchFamily="34" charset="0"/>
              </a:rPr>
              <a:t>CPU</a:t>
            </a:r>
            <a:r>
              <a:rPr lang="zh-CN" altLang="en-US" sz="2200" b="0" dirty="0" smtClean="0">
                <a:latin typeface="Calibri" panose="020F0502020204030204" pitchFamily="34" charset="0"/>
              </a:rPr>
              <a:t>，其中</a:t>
            </a:r>
            <a:r>
              <a:rPr lang="en-US" altLang="zh-CN" sz="2200" b="0" dirty="0" smtClean="0">
                <a:latin typeface="Calibri" panose="020F0502020204030204" pitchFamily="34" charset="0"/>
              </a:rPr>
              <a:t>2</a:t>
            </a:r>
            <a:r>
              <a:rPr lang="zh-CN" altLang="en-US" sz="2200" b="0" dirty="0" smtClean="0">
                <a:latin typeface="Calibri" panose="020F0502020204030204" pitchFamily="34" charset="0"/>
              </a:rPr>
              <a:t>个</a:t>
            </a:r>
            <a:r>
              <a:rPr lang="en-US" altLang="zh-CN" sz="2200" b="0" dirty="0" smtClean="0">
                <a:latin typeface="Calibri" panose="020F0502020204030204" pitchFamily="34" charset="0"/>
              </a:rPr>
              <a:t>CPU</a:t>
            </a:r>
            <a:r>
              <a:rPr lang="zh-CN" altLang="en-US" sz="2200" b="0" dirty="0" smtClean="0">
                <a:latin typeface="Calibri" panose="020F0502020204030204" pitchFamily="34" charset="0"/>
              </a:rPr>
              <a:t>都在运行同一个进程，所以</a:t>
            </a:r>
            <a:r>
              <a:rPr lang="en-US" altLang="zh-CN" sz="2200" b="0" dirty="0" smtClean="0">
                <a:latin typeface="Calibri" panose="020F0502020204030204" pitchFamily="34" charset="0"/>
              </a:rPr>
              <a:t>CPU</a:t>
            </a:r>
            <a:r>
              <a:rPr lang="zh-CN" altLang="en-US" sz="2200" b="0" dirty="0" smtClean="0">
                <a:latin typeface="Calibri" panose="020F0502020204030204" pitchFamily="34" charset="0"/>
              </a:rPr>
              <a:t>的当前使用的页表是一样的。过一段时间，一个</a:t>
            </a:r>
            <a:r>
              <a:rPr lang="en-US" altLang="zh-CN" sz="2200" b="0" dirty="0" smtClean="0">
                <a:latin typeface="Calibri" panose="020F0502020204030204" pitchFamily="34" charset="0"/>
              </a:rPr>
              <a:t>CPU</a:t>
            </a:r>
            <a:r>
              <a:rPr lang="zh-CN" altLang="en-US" sz="2200" b="0" dirty="0" smtClean="0">
                <a:latin typeface="Calibri" panose="020F0502020204030204" pitchFamily="34" charset="0"/>
              </a:rPr>
              <a:t>由于调度转去执行一个内核线程，另一个</a:t>
            </a:r>
            <a:r>
              <a:rPr lang="en-US" altLang="zh-CN" sz="2200" b="0" dirty="0" smtClean="0">
                <a:latin typeface="Calibri" panose="020F0502020204030204" pitchFamily="34" charset="0"/>
              </a:rPr>
              <a:t>CPU</a:t>
            </a:r>
            <a:r>
              <a:rPr lang="zh-CN" altLang="en-US" sz="2200" b="0" dirty="0" smtClean="0">
                <a:latin typeface="Calibri" panose="020F0502020204030204" pitchFamily="34" charset="0"/>
              </a:rPr>
              <a:t>执行的进程申请内存空间</a:t>
            </a:r>
            <a:r>
              <a:rPr lang="zh-CN" altLang="en-US" sz="2200" b="0" dirty="0">
                <a:latin typeface="Calibri" panose="020F0502020204030204" pitchFamily="34" charset="0"/>
              </a:rPr>
              <a:t>（</a:t>
            </a:r>
            <a:r>
              <a:rPr lang="zh-CN" altLang="en-US" sz="2200" b="0" dirty="0" smtClean="0">
                <a:latin typeface="Calibri" panose="020F0502020204030204" pitchFamily="34" charset="0"/>
              </a:rPr>
              <a:t>调用</a:t>
            </a:r>
            <a:r>
              <a:rPr lang="en-US" altLang="zh-CN" sz="2200" b="0" dirty="0" err="1" smtClean="0">
                <a:latin typeface="Calibri" panose="020F0502020204030204" pitchFamily="34" charset="0"/>
              </a:rPr>
              <a:t>malloc</a:t>
            </a:r>
            <a:r>
              <a:rPr lang="en-US" altLang="zh-CN" sz="2200" b="0" dirty="0" smtClean="0">
                <a:latin typeface="Calibri" panose="020F0502020204030204" pitchFamily="34" charset="0"/>
              </a:rPr>
              <a:t>( )</a:t>
            </a:r>
            <a:r>
              <a:rPr lang="zh-CN" altLang="en-US" sz="2200" b="0" dirty="0" smtClean="0">
                <a:latin typeface="Calibri" panose="020F0502020204030204" pitchFamily="34" charset="0"/>
              </a:rPr>
              <a:t>），这样，该进程的页映射</a:t>
            </a:r>
            <a:r>
              <a:rPr lang="zh-CN" altLang="en-US" sz="2200" b="0" dirty="0">
                <a:latin typeface="Calibri" panose="020F0502020204030204" pitchFamily="34" charset="0"/>
              </a:rPr>
              <a:t>关系</a:t>
            </a:r>
            <a:r>
              <a:rPr lang="zh-CN" altLang="en-US" sz="2200" b="0" dirty="0" smtClean="0">
                <a:latin typeface="Calibri" panose="020F0502020204030204" pitchFamily="34" charset="0"/>
              </a:rPr>
              <a:t>就改变了，此时该</a:t>
            </a:r>
            <a:r>
              <a:rPr lang="en-US" altLang="zh-CN" sz="2200" b="0" dirty="0" smtClean="0">
                <a:latin typeface="Calibri" panose="020F0502020204030204" pitchFamily="34" charset="0"/>
              </a:rPr>
              <a:t>CPU</a:t>
            </a:r>
            <a:r>
              <a:rPr lang="zh-CN" altLang="en-US" sz="2200" b="0" dirty="0" smtClean="0">
                <a:latin typeface="Calibri" panose="020F0502020204030204" pitchFamily="34" charset="0"/>
              </a:rPr>
              <a:t>通过处理器间中断来通知其他相关的</a:t>
            </a:r>
            <a:r>
              <a:rPr lang="en-US" altLang="zh-CN" sz="2200" b="0" dirty="0" smtClean="0">
                <a:latin typeface="Calibri" panose="020F0502020204030204" pitchFamily="34" charset="0"/>
              </a:rPr>
              <a:t>CPU</a:t>
            </a:r>
            <a:r>
              <a:rPr lang="zh-CN" altLang="en-US" sz="2200" b="0" dirty="0" smtClean="0">
                <a:latin typeface="Calibri" panose="020F0502020204030204" pitchFamily="34" charset="0"/>
              </a:rPr>
              <a:t>更新</a:t>
            </a:r>
            <a:r>
              <a:rPr lang="en-US" altLang="zh-CN" sz="2200" b="0" dirty="0" smtClean="0">
                <a:latin typeface="Calibri" panose="020F0502020204030204" pitchFamily="34" charset="0"/>
              </a:rPr>
              <a:t>TLB</a:t>
            </a:r>
            <a:r>
              <a:rPr lang="zh-CN" altLang="en-US" sz="2200" b="0" dirty="0" smtClean="0">
                <a:latin typeface="Calibri" panose="020F0502020204030204" pitchFamily="34" charset="0"/>
              </a:rPr>
              <a:t>，由于另一个</a:t>
            </a:r>
            <a:r>
              <a:rPr lang="en-US" altLang="zh-CN" sz="2200" b="0" dirty="0" smtClean="0">
                <a:latin typeface="Calibri" panose="020F0502020204030204" pitchFamily="34" charset="0"/>
              </a:rPr>
              <a:t>CPU</a:t>
            </a:r>
            <a:r>
              <a:rPr lang="zh-CN" altLang="en-US" sz="2200" b="0" dirty="0" smtClean="0">
                <a:latin typeface="Calibri" panose="020F0502020204030204" pitchFamily="34" charset="0"/>
              </a:rPr>
              <a:t>正在执行内核线程并开启了懒惰</a:t>
            </a:r>
            <a:r>
              <a:rPr lang="en-US" altLang="zh-CN" sz="2200" b="0" dirty="0" smtClean="0">
                <a:latin typeface="Calibri" panose="020F0502020204030204" pitchFamily="34" charset="0"/>
              </a:rPr>
              <a:t>TLB</a:t>
            </a:r>
            <a:r>
              <a:rPr lang="zh-CN" altLang="en-US" sz="2200" b="0" dirty="0" smtClean="0">
                <a:latin typeface="Calibri" panose="020F0502020204030204" pitchFamily="34" charset="0"/>
              </a:rPr>
              <a:t>模式，所以它就简单的忽略该中断信号并不更新</a:t>
            </a:r>
            <a:r>
              <a:rPr lang="en-US" altLang="zh-CN" sz="2200" b="0" dirty="0" smtClean="0">
                <a:latin typeface="Calibri" panose="020F0502020204030204" pitchFamily="34" charset="0"/>
              </a:rPr>
              <a:t>TLB</a:t>
            </a:r>
            <a:r>
              <a:rPr lang="zh-CN" altLang="en-US" sz="2200" b="0" dirty="0" smtClean="0">
                <a:latin typeface="Calibri" panose="020F0502020204030204" pitchFamily="34" charset="0"/>
              </a:rPr>
              <a:t>。真正的</a:t>
            </a:r>
            <a:r>
              <a:rPr lang="en-US" altLang="zh-CN" sz="2200" b="0" dirty="0" smtClean="0">
                <a:latin typeface="Calibri" panose="020F0502020204030204" pitchFamily="34" charset="0"/>
              </a:rPr>
              <a:t>TLB</a:t>
            </a:r>
            <a:r>
              <a:rPr lang="zh-CN" altLang="en-US" sz="2200" b="0" dirty="0" smtClean="0">
                <a:latin typeface="Calibri" panose="020F0502020204030204" pitchFamily="34" charset="0"/>
              </a:rPr>
              <a:t>更新推迟到了该</a:t>
            </a:r>
            <a:r>
              <a:rPr lang="en-US" altLang="zh-CN" sz="2200" b="0" dirty="0" smtClean="0">
                <a:latin typeface="Calibri" panose="020F0502020204030204" pitchFamily="34" charset="0"/>
              </a:rPr>
              <a:t>CPU</a:t>
            </a:r>
            <a:r>
              <a:rPr lang="zh-CN" altLang="en-US" sz="2200" b="0" dirty="0" smtClean="0">
                <a:latin typeface="Calibri" panose="020F0502020204030204" pitchFamily="34" charset="0"/>
              </a:rPr>
              <a:t>进程切换时执行。</a:t>
            </a:r>
            <a:endParaRPr lang="zh-CN" altLang="en-US" sz="2200" b="0" dirty="0">
              <a:latin typeface="Calibri" panose="020F0502020204030204" pitchFamily="34" charset="0"/>
            </a:endParaRPr>
          </a:p>
        </p:txBody>
      </p:sp>
    </p:spTree>
    <p:extLst>
      <p:ext uri="{BB962C8B-B14F-4D97-AF65-F5344CB8AC3E}">
        <p14:creationId xmlns:p14="http://schemas.microsoft.com/office/powerpoint/2010/main" val="3083059454"/>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黑体" panose="02010609060101010101" pitchFamily="49" charset="-122"/>
                <a:ea typeface="黑体" panose="02010609060101010101" pitchFamily="49" charset="-122"/>
              </a:rPr>
              <a:t>懒惰</a:t>
            </a:r>
            <a:r>
              <a:rPr lang="en-US" altLang="zh-CN" b="0" dirty="0" smtClean="0">
                <a:latin typeface="黑体" panose="02010609060101010101" pitchFamily="49" charset="-122"/>
                <a:ea typeface="黑体" panose="02010609060101010101" pitchFamily="49" charset="-122"/>
              </a:rPr>
              <a:t>TLB</a:t>
            </a:r>
            <a:r>
              <a:rPr lang="zh-CN" altLang="en-US" b="0" dirty="0" smtClean="0">
                <a:latin typeface="黑体" panose="02010609060101010101" pitchFamily="49" charset="-122"/>
                <a:ea typeface="黑体" panose="02010609060101010101" pitchFamily="49" charset="-122"/>
              </a:rPr>
              <a:t>模式</a:t>
            </a:r>
            <a:endParaRPr lang="zh-CN" altLang="en-US" b="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en-US" altLang="zh-CN" sz="2400" b="0" dirty="0" smtClean="0">
                <a:latin typeface="Calibri" panose="020F0502020204030204" pitchFamily="34" charset="0"/>
              </a:rPr>
              <a:t>Linux</a:t>
            </a:r>
            <a:r>
              <a:rPr lang="zh-CN" altLang="en-US" sz="2400" b="0" dirty="0" smtClean="0">
                <a:latin typeface="Calibri" panose="020F0502020204030204" pitchFamily="34" charset="0"/>
              </a:rPr>
              <a:t>内核怎样实现懒惰</a:t>
            </a:r>
            <a:r>
              <a:rPr lang="en-US" altLang="zh-CN" sz="2400" b="0" dirty="0" smtClean="0">
                <a:latin typeface="Calibri" panose="020F0502020204030204" pitchFamily="34" charset="0"/>
              </a:rPr>
              <a:t>TLB</a:t>
            </a:r>
            <a:r>
              <a:rPr lang="zh-CN" altLang="en-US" sz="2400" b="0" dirty="0" smtClean="0">
                <a:latin typeface="Calibri" panose="020F0502020204030204" pitchFamily="34" charset="0"/>
              </a:rPr>
              <a:t>模式的呢？</a:t>
            </a:r>
            <a:endParaRPr lang="en-US" altLang="zh-CN" sz="2400" b="0" dirty="0" smtClean="0">
              <a:latin typeface="Calibri" panose="020F0502020204030204" pitchFamily="34" charset="0"/>
            </a:endParaRPr>
          </a:p>
          <a:p>
            <a:pPr marL="0" indent="0">
              <a:buNone/>
            </a:pPr>
            <a:r>
              <a:rPr lang="en-US" altLang="zh-CN" sz="2400" b="0" dirty="0" smtClean="0">
                <a:latin typeface="Calibri" panose="020F0502020204030204" pitchFamily="34" charset="0"/>
              </a:rPr>
              <a:t>    </a:t>
            </a:r>
            <a:r>
              <a:rPr lang="zh-CN" altLang="en-US" sz="2400" b="0" dirty="0" smtClean="0">
                <a:latin typeface="Calibri" panose="020F0502020204030204" pitchFamily="34" charset="0"/>
              </a:rPr>
              <a:t>首先，内核有一个由</a:t>
            </a:r>
            <a:r>
              <a:rPr lang="en-US" altLang="zh-CN" sz="2400" b="0" dirty="0" err="1" smtClean="0">
                <a:latin typeface="Calibri" panose="020F0502020204030204" pitchFamily="34" charset="0"/>
              </a:rPr>
              <a:t>tlb_state</a:t>
            </a:r>
            <a:r>
              <a:rPr lang="zh-CN" altLang="en-US" sz="2400" b="0" dirty="0" smtClean="0">
                <a:latin typeface="Calibri" panose="020F0502020204030204" pitchFamily="34" charset="0"/>
              </a:rPr>
              <a:t>结构组成的全局数组</a:t>
            </a:r>
            <a:r>
              <a:rPr lang="en-US" altLang="zh-CN" sz="2400" b="0" dirty="0" err="1" smtClean="0">
                <a:latin typeface="Calibri" panose="020F0502020204030204" pitchFamily="34" charset="0"/>
              </a:rPr>
              <a:t>cpu_tlbstate</a:t>
            </a:r>
            <a:r>
              <a:rPr lang="en-US" altLang="zh-CN" sz="2400" b="0" dirty="0" smtClean="0">
                <a:latin typeface="Calibri" panose="020F0502020204030204" pitchFamily="34" charset="0"/>
              </a:rPr>
              <a:t>[]</a:t>
            </a:r>
            <a:r>
              <a:rPr lang="zh-CN" altLang="en-US" sz="2400" b="0" dirty="0" smtClean="0">
                <a:latin typeface="Calibri" panose="020F0502020204030204" pitchFamily="34" charset="0"/>
              </a:rPr>
              <a:t>，数组的大小就是</a:t>
            </a:r>
            <a:r>
              <a:rPr lang="en-US" altLang="zh-CN" sz="2400" b="0" dirty="0" smtClean="0">
                <a:latin typeface="Calibri" panose="020F0502020204030204" pitchFamily="34" charset="0"/>
              </a:rPr>
              <a:t>CPU</a:t>
            </a:r>
            <a:r>
              <a:rPr lang="zh-CN" altLang="en-US" sz="2400" b="0" dirty="0" smtClean="0">
                <a:latin typeface="Calibri" panose="020F0502020204030204" pitchFamily="34" charset="0"/>
              </a:rPr>
              <a:t>的个数，数组中的每个</a:t>
            </a:r>
            <a:r>
              <a:rPr lang="en-US" altLang="zh-CN" sz="2400" b="0" dirty="0" err="1" smtClean="0">
                <a:latin typeface="Calibri" panose="020F0502020204030204" pitchFamily="34" charset="0"/>
              </a:rPr>
              <a:t>tlb_state</a:t>
            </a:r>
            <a:r>
              <a:rPr lang="zh-CN" altLang="en-US" sz="2400" b="0" dirty="0" smtClean="0">
                <a:latin typeface="Calibri" panose="020F0502020204030204" pitchFamily="34" charset="0"/>
              </a:rPr>
              <a:t>结构包含两个信息，一个是对应该</a:t>
            </a:r>
            <a:r>
              <a:rPr lang="en-US" altLang="zh-CN" sz="2400" b="0" dirty="0" smtClean="0">
                <a:latin typeface="Calibri" panose="020F0502020204030204" pitchFamily="34" charset="0"/>
              </a:rPr>
              <a:t>CPU</a:t>
            </a:r>
            <a:r>
              <a:rPr lang="zh-CN" altLang="en-US" sz="2400" b="0" dirty="0" smtClean="0">
                <a:latin typeface="Calibri" panose="020F0502020204030204" pitchFamily="34" charset="0"/>
              </a:rPr>
              <a:t>对应的</a:t>
            </a:r>
            <a:r>
              <a:rPr lang="zh-CN" altLang="en-US" sz="2400" b="0" dirty="0">
                <a:latin typeface="Calibri" panose="020F0502020204030204" pitchFamily="34" charset="0"/>
              </a:rPr>
              <a:t>正在</a:t>
            </a:r>
            <a:r>
              <a:rPr lang="zh-CN" altLang="en-US" sz="2400" b="0" dirty="0" smtClean="0">
                <a:latin typeface="Calibri" panose="020F0502020204030204" pitchFamily="34" charset="0"/>
              </a:rPr>
              <a:t>执行或者是最近执行的进程</a:t>
            </a:r>
            <a:r>
              <a:rPr lang="en-US" altLang="zh-CN" sz="2400" b="0" dirty="0" err="1" smtClean="0">
                <a:latin typeface="Calibri" panose="020F0502020204030204" pitchFamily="34" charset="0"/>
              </a:rPr>
              <a:t>task_struct</a:t>
            </a:r>
            <a:r>
              <a:rPr lang="zh-CN" altLang="en-US" sz="2400" b="0" dirty="0" smtClean="0">
                <a:latin typeface="Calibri" panose="020F0502020204030204" pitchFamily="34" charset="0"/>
              </a:rPr>
              <a:t>中的</a:t>
            </a:r>
            <a:r>
              <a:rPr lang="en-US" altLang="zh-CN" sz="2400" b="0" dirty="0" err="1" smtClean="0">
                <a:latin typeface="Calibri" panose="020F0502020204030204" pitchFamily="34" charset="0"/>
              </a:rPr>
              <a:t>mm_struct</a:t>
            </a:r>
            <a:r>
              <a:rPr lang="zh-CN" altLang="en-US" sz="2400" b="0" dirty="0" smtClean="0">
                <a:latin typeface="Calibri" panose="020F0502020204030204" pitchFamily="34" charset="0"/>
              </a:rPr>
              <a:t>字段；</a:t>
            </a:r>
            <a:r>
              <a:rPr lang="zh-CN" altLang="en-US" sz="2400" b="0" dirty="0">
                <a:latin typeface="Calibri" panose="020F0502020204030204" pitchFamily="34" charset="0"/>
              </a:rPr>
              <a:t>另一</a:t>
            </a:r>
            <a:r>
              <a:rPr lang="zh-CN" altLang="en-US" sz="2400" b="0" dirty="0" smtClean="0">
                <a:latin typeface="Calibri" panose="020F0502020204030204" pitchFamily="34" charset="0"/>
              </a:rPr>
              <a:t>个是</a:t>
            </a:r>
            <a:r>
              <a:rPr lang="en-US" altLang="zh-CN" sz="2400" b="0" dirty="0" smtClean="0">
                <a:latin typeface="Calibri" panose="020F0502020204030204" pitchFamily="34" charset="0"/>
              </a:rPr>
              <a:t>state</a:t>
            </a:r>
            <a:r>
              <a:rPr lang="zh-CN" altLang="en-US" sz="2400" b="0" dirty="0" smtClean="0">
                <a:latin typeface="Calibri" panose="020F0502020204030204" pitchFamily="34" charset="0"/>
              </a:rPr>
              <a:t>，表明</a:t>
            </a:r>
            <a:r>
              <a:rPr lang="en-US" altLang="zh-CN" sz="2400" b="0" dirty="0" smtClean="0">
                <a:latin typeface="Calibri" panose="020F0502020204030204" pitchFamily="34" charset="0"/>
              </a:rPr>
              <a:t>CPU</a:t>
            </a:r>
            <a:r>
              <a:rPr lang="zh-CN" altLang="en-US" sz="2400" b="0" dirty="0" smtClean="0">
                <a:latin typeface="Calibri" panose="020F0502020204030204" pitchFamily="34" charset="0"/>
              </a:rPr>
              <a:t>是否处于懒惰</a:t>
            </a:r>
            <a:r>
              <a:rPr lang="en-US" altLang="zh-CN" sz="2400" b="0" dirty="0" smtClean="0">
                <a:latin typeface="Calibri" panose="020F0502020204030204" pitchFamily="34" charset="0"/>
              </a:rPr>
              <a:t>TLB</a:t>
            </a:r>
            <a:r>
              <a:rPr lang="zh-CN" altLang="en-US" sz="2400" b="0" dirty="0" smtClean="0">
                <a:latin typeface="Calibri" panose="020F0502020204030204" pitchFamily="34" charset="0"/>
              </a:rPr>
              <a:t>模式。</a:t>
            </a:r>
            <a:endParaRPr lang="zh-CN" altLang="en-US" sz="2400" b="0" dirty="0">
              <a:latin typeface="Calibri" panose="020F0502020204030204" pitchFamily="34" charset="0"/>
            </a:endParaRPr>
          </a:p>
        </p:txBody>
      </p:sp>
      <p:pic>
        <p:nvPicPr>
          <p:cNvPr id="4" name="图片 3"/>
          <p:cNvPicPr>
            <a:picLocks noChangeAspect="1"/>
          </p:cNvPicPr>
          <p:nvPr/>
        </p:nvPicPr>
        <p:blipFill>
          <a:blip r:embed="rId2"/>
          <a:stretch>
            <a:fillRect/>
          </a:stretch>
        </p:blipFill>
        <p:spPr>
          <a:xfrm>
            <a:off x="988286" y="3737111"/>
            <a:ext cx="5242946" cy="2062798"/>
          </a:xfrm>
          <a:prstGeom prst="rect">
            <a:avLst/>
          </a:prstGeom>
        </p:spPr>
      </p:pic>
    </p:spTree>
    <p:extLst>
      <p:ext uri="{BB962C8B-B14F-4D97-AF65-F5344CB8AC3E}">
        <p14:creationId xmlns:p14="http://schemas.microsoft.com/office/powerpoint/2010/main" val="3875389765"/>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55650" y="261938"/>
            <a:ext cx="8137525" cy="649287"/>
          </a:xfrm>
        </p:spPr>
        <p:txBody>
          <a:bodyPr/>
          <a:lstStyle/>
          <a:p>
            <a:r>
              <a:rPr lang="zh-CN" altLang="en-US" b="0" dirty="0" smtClean="0">
                <a:latin typeface="黑体" panose="02010609060101010101" pitchFamily="49" charset="-122"/>
                <a:ea typeface="黑体" panose="02010609060101010101" pitchFamily="49" charset="-122"/>
              </a:rPr>
              <a:t>懒惰</a:t>
            </a:r>
            <a:r>
              <a:rPr lang="en-US" altLang="zh-CN" b="0" dirty="0" smtClean="0">
                <a:latin typeface="黑体" panose="02010609060101010101" pitchFamily="49" charset="-122"/>
                <a:ea typeface="黑体" panose="02010609060101010101" pitchFamily="49" charset="-122"/>
              </a:rPr>
              <a:t>TLB</a:t>
            </a:r>
            <a:r>
              <a:rPr lang="zh-CN" altLang="en-US" b="0" dirty="0" smtClean="0">
                <a:latin typeface="黑体" panose="02010609060101010101" pitchFamily="49" charset="-122"/>
                <a:ea typeface="黑体" panose="02010609060101010101" pitchFamily="49" charset="-122"/>
              </a:rPr>
              <a:t>模式</a:t>
            </a:r>
            <a:endParaRPr lang="zh-CN" altLang="en-US" b="0" dirty="0">
              <a:latin typeface="黑体" panose="02010609060101010101" pitchFamily="49" charset="-122"/>
              <a:ea typeface="黑体" panose="02010609060101010101" pitchFamily="49" charset="-122"/>
            </a:endParaRPr>
          </a:p>
        </p:txBody>
      </p:sp>
      <p:sp>
        <p:nvSpPr>
          <p:cNvPr id="5" name="内容占位符 2"/>
          <p:cNvSpPr>
            <a:spLocks noGrp="1"/>
          </p:cNvSpPr>
          <p:nvPr>
            <p:ph idx="1"/>
          </p:nvPr>
        </p:nvSpPr>
        <p:spPr>
          <a:xfrm>
            <a:off x="900113" y="1341438"/>
            <a:ext cx="7856537" cy="4895850"/>
          </a:xfrm>
        </p:spPr>
        <p:txBody>
          <a:bodyPr/>
          <a:lstStyle/>
          <a:p>
            <a:r>
              <a:rPr lang="en-US" altLang="zh-CN" sz="2400" b="0" dirty="0" smtClean="0">
                <a:latin typeface="Calibri" panose="020F0502020204030204" pitchFamily="34" charset="0"/>
              </a:rPr>
              <a:t>Linux</a:t>
            </a:r>
            <a:r>
              <a:rPr lang="zh-CN" altLang="en-US" sz="2400" b="0" dirty="0" smtClean="0">
                <a:latin typeface="Calibri" panose="020F0502020204030204" pitchFamily="34" charset="0"/>
              </a:rPr>
              <a:t>内核怎样实现懒惰</a:t>
            </a:r>
            <a:r>
              <a:rPr lang="en-US" altLang="zh-CN" sz="2400" b="0" dirty="0" smtClean="0">
                <a:latin typeface="Calibri" panose="020F0502020204030204" pitchFamily="34" charset="0"/>
              </a:rPr>
              <a:t>TLB</a:t>
            </a:r>
            <a:r>
              <a:rPr lang="zh-CN" altLang="en-US" sz="2400" b="0" dirty="0" smtClean="0">
                <a:latin typeface="Calibri" panose="020F0502020204030204" pitchFamily="34" charset="0"/>
              </a:rPr>
              <a:t>模式的呢？</a:t>
            </a:r>
            <a:endParaRPr lang="en-US" altLang="zh-CN" sz="2400" b="0" dirty="0" smtClean="0">
              <a:latin typeface="Calibri" panose="020F0502020204030204" pitchFamily="34" charset="0"/>
            </a:endParaRPr>
          </a:p>
          <a:p>
            <a:pPr marL="0" indent="0">
              <a:buNone/>
            </a:pPr>
            <a:r>
              <a:rPr lang="en-US" altLang="zh-CN" sz="2400" b="0" dirty="0" smtClean="0">
                <a:latin typeface="Calibri" panose="020F0502020204030204" pitchFamily="34" charset="0"/>
              </a:rPr>
              <a:t>    </a:t>
            </a:r>
            <a:r>
              <a:rPr lang="zh-CN" altLang="en-US" sz="2400" b="0" dirty="0">
                <a:latin typeface="Calibri" panose="020F0502020204030204" pitchFamily="34" charset="0"/>
              </a:rPr>
              <a:t> </a:t>
            </a:r>
            <a:r>
              <a:rPr lang="zh-CN" altLang="en-US" sz="2400" b="0" dirty="0" smtClean="0">
                <a:latin typeface="Calibri" panose="020F0502020204030204" pitchFamily="34" charset="0"/>
              </a:rPr>
              <a:t>每个进程的</a:t>
            </a:r>
            <a:r>
              <a:rPr lang="en-US" altLang="zh-CN" sz="2400" b="0" dirty="0" err="1" smtClean="0">
                <a:latin typeface="Calibri" panose="020F0502020204030204" pitchFamily="34" charset="0"/>
              </a:rPr>
              <a:t>mm_struct</a:t>
            </a:r>
            <a:r>
              <a:rPr lang="zh-CN" altLang="en-US" sz="2400" b="0" dirty="0" smtClean="0">
                <a:latin typeface="Calibri" panose="020F0502020204030204" pitchFamily="34" charset="0"/>
              </a:rPr>
              <a:t>结构有一个字段叫做</a:t>
            </a:r>
            <a:r>
              <a:rPr lang="en-US" altLang="zh-CN" sz="2400" b="0" dirty="0" err="1" smtClean="0">
                <a:latin typeface="Calibri" panose="020F0502020204030204" pitchFamily="34" charset="0"/>
              </a:rPr>
              <a:t>cpu_vm_mask</a:t>
            </a:r>
            <a:r>
              <a:rPr lang="zh-CN" altLang="en-US" sz="2400" b="0" dirty="0" smtClean="0">
                <a:latin typeface="Calibri" panose="020F0502020204030204" pitchFamily="34" charset="0"/>
              </a:rPr>
              <a:t>，这其实是一个位图结构，每一位对应一个</a:t>
            </a:r>
            <a:r>
              <a:rPr lang="en-US" altLang="zh-CN" sz="2400" b="0" dirty="0" smtClean="0">
                <a:latin typeface="Calibri" panose="020F0502020204030204" pitchFamily="34" charset="0"/>
              </a:rPr>
              <a:t>CPU</a:t>
            </a:r>
            <a:r>
              <a:rPr lang="zh-CN" altLang="en-US" sz="2400" b="0" dirty="0" smtClean="0">
                <a:latin typeface="Calibri" panose="020F0502020204030204" pitchFamily="34" charset="0"/>
              </a:rPr>
              <a:t>，如果</a:t>
            </a:r>
            <a:r>
              <a:rPr lang="en-US" altLang="zh-CN" sz="2400" b="0" dirty="0" smtClean="0">
                <a:latin typeface="Calibri" panose="020F0502020204030204" pitchFamily="34" charset="0"/>
              </a:rPr>
              <a:t>CPU</a:t>
            </a:r>
            <a:r>
              <a:rPr lang="zh-CN" altLang="en-US" sz="2400" b="0" dirty="0" smtClean="0">
                <a:latin typeface="Calibri" panose="020F0502020204030204" pitchFamily="34" charset="0"/>
              </a:rPr>
              <a:t>的正在使用或者进入内核态之前使用的是该进程的</a:t>
            </a:r>
            <a:r>
              <a:rPr lang="en-US" altLang="zh-CN" sz="2400" b="0" dirty="0" err="1" smtClean="0">
                <a:latin typeface="Calibri" panose="020F0502020204030204" pitchFamily="34" charset="0"/>
              </a:rPr>
              <a:t>mm_struct</a:t>
            </a:r>
            <a:r>
              <a:rPr lang="zh-CN" altLang="en-US" sz="2400" b="0" dirty="0" smtClean="0">
                <a:latin typeface="Calibri" panose="020F0502020204030204" pitchFamily="34" charset="0"/>
              </a:rPr>
              <a:t>结构的话，则该</a:t>
            </a:r>
            <a:r>
              <a:rPr lang="en-US" altLang="zh-CN" sz="2400" b="0" dirty="0" err="1" smtClean="0">
                <a:latin typeface="Calibri" panose="020F0502020204030204" pitchFamily="34" charset="0"/>
              </a:rPr>
              <a:t>mm_struct</a:t>
            </a:r>
            <a:r>
              <a:rPr lang="zh-CN" altLang="en-US" sz="2400" b="0" dirty="0" smtClean="0">
                <a:latin typeface="Calibri" panose="020F0502020204030204" pitchFamily="34" charset="0"/>
              </a:rPr>
              <a:t>的</a:t>
            </a:r>
            <a:r>
              <a:rPr lang="en-US" altLang="zh-CN" sz="2400" b="0" dirty="0" err="1" smtClean="0">
                <a:latin typeface="Calibri" panose="020F0502020204030204" pitchFamily="34" charset="0"/>
              </a:rPr>
              <a:t>cpu_vm_mask</a:t>
            </a:r>
            <a:r>
              <a:rPr lang="zh-CN" altLang="en-US" sz="2400" b="0" dirty="0" smtClean="0">
                <a:latin typeface="Calibri" panose="020F0502020204030204" pitchFamily="34" charset="0"/>
              </a:rPr>
              <a:t>字段对应的</a:t>
            </a:r>
            <a:r>
              <a:rPr lang="en-US" altLang="zh-CN" sz="2400" b="0" dirty="0" smtClean="0">
                <a:latin typeface="Calibri" panose="020F0502020204030204" pitchFamily="34" charset="0"/>
              </a:rPr>
              <a:t>CPU</a:t>
            </a:r>
            <a:r>
              <a:rPr lang="zh-CN" altLang="en-US" sz="2400" b="0" dirty="0" smtClean="0">
                <a:latin typeface="Calibri" panose="020F0502020204030204" pitchFamily="34" charset="0"/>
              </a:rPr>
              <a:t>的位就会置</a:t>
            </a:r>
            <a:r>
              <a:rPr lang="en-US" altLang="zh-CN" sz="2400" b="0" dirty="0" smtClean="0">
                <a:latin typeface="Calibri" panose="020F0502020204030204" pitchFamily="34" charset="0"/>
              </a:rPr>
              <a:t>1</a:t>
            </a:r>
            <a:r>
              <a:rPr lang="zh-CN" altLang="en-US" sz="2400" b="0" dirty="0" smtClean="0">
                <a:latin typeface="Calibri" panose="020F0502020204030204" pitchFamily="34" charset="0"/>
              </a:rPr>
              <a:t>。</a:t>
            </a:r>
            <a:endParaRPr lang="en-US" altLang="zh-CN" sz="2400" b="0" dirty="0" smtClean="0">
              <a:latin typeface="Calibri" panose="020F0502020204030204" pitchFamily="34" charset="0"/>
            </a:endParaRPr>
          </a:p>
        </p:txBody>
      </p:sp>
      <p:pic>
        <p:nvPicPr>
          <p:cNvPr id="6" name="图片 5"/>
          <p:cNvPicPr>
            <a:picLocks noChangeAspect="1"/>
          </p:cNvPicPr>
          <p:nvPr/>
        </p:nvPicPr>
        <p:blipFill>
          <a:blip r:embed="rId2"/>
          <a:stretch>
            <a:fillRect/>
          </a:stretch>
        </p:blipFill>
        <p:spPr>
          <a:xfrm>
            <a:off x="908822" y="4153262"/>
            <a:ext cx="3640307" cy="422230"/>
          </a:xfrm>
          <a:prstGeom prst="rect">
            <a:avLst/>
          </a:prstGeom>
        </p:spPr>
      </p:pic>
      <p:pic>
        <p:nvPicPr>
          <p:cNvPr id="7" name="图片 6"/>
          <p:cNvPicPr>
            <a:picLocks noChangeAspect="1"/>
          </p:cNvPicPr>
          <p:nvPr/>
        </p:nvPicPr>
        <p:blipFill>
          <a:blip r:embed="rId3"/>
          <a:stretch>
            <a:fillRect/>
          </a:stretch>
        </p:blipFill>
        <p:spPr>
          <a:xfrm>
            <a:off x="978490" y="3789362"/>
            <a:ext cx="7778160" cy="355917"/>
          </a:xfrm>
          <a:prstGeom prst="rect">
            <a:avLst/>
          </a:prstGeom>
        </p:spPr>
      </p:pic>
    </p:spTree>
    <p:extLst>
      <p:ext uri="{BB962C8B-B14F-4D97-AF65-F5344CB8AC3E}">
        <p14:creationId xmlns:p14="http://schemas.microsoft.com/office/powerpoint/2010/main" val="2868721131"/>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55650" y="261938"/>
            <a:ext cx="8137525" cy="649287"/>
          </a:xfrm>
        </p:spPr>
        <p:txBody>
          <a:bodyPr/>
          <a:lstStyle/>
          <a:p>
            <a:r>
              <a:rPr lang="zh-CN" altLang="en-US" b="0" dirty="0" smtClean="0">
                <a:latin typeface="黑体" panose="02010609060101010101" pitchFamily="49" charset="-122"/>
                <a:ea typeface="黑体" panose="02010609060101010101" pitchFamily="49" charset="-122"/>
              </a:rPr>
              <a:t>懒惰</a:t>
            </a:r>
            <a:r>
              <a:rPr lang="en-US" altLang="zh-CN" b="0" dirty="0" smtClean="0">
                <a:latin typeface="黑体" panose="02010609060101010101" pitchFamily="49" charset="-122"/>
                <a:ea typeface="黑体" panose="02010609060101010101" pitchFamily="49" charset="-122"/>
              </a:rPr>
              <a:t>TLB</a:t>
            </a:r>
            <a:r>
              <a:rPr lang="zh-CN" altLang="en-US" b="0" dirty="0" smtClean="0">
                <a:latin typeface="黑体" panose="02010609060101010101" pitchFamily="49" charset="-122"/>
                <a:ea typeface="黑体" panose="02010609060101010101" pitchFamily="49" charset="-122"/>
              </a:rPr>
              <a:t>模式</a:t>
            </a:r>
            <a:endParaRPr lang="zh-CN" altLang="en-US" b="0" dirty="0">
              <a:latin typeface="黑体" panose="02010609060101010101" pitchFamily="49" charset="-122"/>
              <a:ea typeface="黑体" panose="02010609060101010101" pitchFamily="49" charset="-122"/>
            </a:endParaRPr>
          </a:p>
        </p:txBody>
      </p:sp>
      <p:sp>
        <p:nvSpPr>
          <p:cNvPr id="7" name="内容占位符 2"/>
          <p:cNvSpPr>
            <a:spLocks noGrp="1"/>
          </p:cNvSpPr>
          <p:nvPr>
            <p:ph idx="1"/>
          </p:nvPr>
        </p:nvSpPr>
        <p:spPr>
          <a:xfrm>
            <a:off x="900113" y="1341438"/>
            <a:ext cx="7856537" cy="4895850"/>
          </a:xfrm>
        </p:spPr>
        <p:txBody>
          <a:bodyPr/>
          <a:lstStyle/>
          <a:p>
            <a:r>
              <a:rPr lang="en-US" altLang="zh-CN" sz="2400" b="0" dirty="0" smtClean="0">
                <a:latin typeface="Calibri" panose="020F0502020204030204" pitchFamily="34" charset="0"/>
              </a:rPr>
              <a:t>Linux</a:t>
            </a:r>
            <a:r>
              <a:rPr lang="zh-CN" altLang="en-US" sz="2400" b="0" dirty="0" smtClean="0">
                <a:latin typeface="Calibri" panose="020F0502020204030204" pitchFamily="34" charset="0"/>
              </a:rPr>
              <a:t>内核怎样实现懒惰</a:t>
            </a:r>
            <a:r>
              <a:rPr lang="en-US" altLang="zh-CN" sz="2400" b="0" dirty="0" smtClean="0">
                <a:latin typeface="Calibri" panose="020F0502020204030204" pitchFamily="34" charset="0"/>
              </a:rPr>
              <a:t>TLB</a:t>
            </a:r>
            <a:r>
              <a:rPr lang="zh-CN" altLang="en-US" sz="2400" b="0" dirty="0" smtClean="0">
                <a:latin typeface="Calibri" panose="020F0502020204030204" pitchFamily="34" charset="0"/>
              </a:rPr>
              <a:t>模式的呢？</a:t>
            </a:r>
            <a:endParaRPr lang="en-US" altLang="zh-CN" sz="2400" b="0" dirty="0" smtClean="0">
              <a:latin typeface="Calibri" panose="020F0502020204030204" pitchFamily="34" charset="0"/>
            </a:endParaRPr>
          </a:p>
          <a:p>
            <a:pPr marL="0" indent="0">
              <a:buNone/>
            </a:pPr>
            <a:r>
              <a:rPr lang="en-US" altLang="zh-CN" sz="2400" b="0" dirty="0" smtClean="0">
                <a:latin typeface="Calibri" panose="020F0502020204030204" pitchFamily="34" charset="0"/>
              </a:rPr>
              <a:t>    </a:t>
            </a:r>
            <a:r>
              <a:rPr lang="zh-CN" altLang="en-US" sz="2400" b="0" dirty="0">
                <a:latin typeface="Calibri" panose="020F0502020204030204" pitchFamily="34" charset="0"/>
              </a:rPr>
              <a:t> 当一</a:t>
            </a:r>
            <a:r>
              <a:rPr lang="zh-CN" altLang="en-US" sz="2400" b="0" dirty="0" smtClean="0">
                <a:latin typeface="Calibri" panose="020F0502020204030204" pitchFamily="34" charset="0"/>
              </a:rPr>
              <a:t>个</a:t>
            </a:r>
            <a:r>
              <a:rPr lang="en-US" altLang="zh-CN" sz="2400" b="0" dirty="0" smtClean="0">
                <a:latin typeface="Calibri" panose="020F0502020204030204" pitchFamily="34" charset="0"/>
              </a:rPr>
              <a:t>CPU</a:t>
            </a:r>
            <a:r>
              <a:rPr lang="zh-CN" altLang="en-US" sz="2400" b="0" dirty="0" smtClean="0">
                <a:latin typeface="Calibri" panose="020F0502020204030204" pitchFamily="34" charset="0"/>
              </a:rPr>
              <a:t>开始执行内核线程时，内核把该</a:t>
            </a:r>
            <a:r>
              <a:rPr lang="en-US" altLang="zh-CN" sz="2400" b="0" dirty="0" smtClean="0">
                <a:latin typeface="Calibri" panose="020F0502020204030204" pitchFamily="34" charset="0"/>
              </a:rPr>
              <a:t>CPU</a:t>
            </a:r>
            <a:r>
              <a:rPr lang="zh-CN" altLang="en-US" sz="2400" b="0" dirty="0" smtClean="0">
                <a:latin typeface="Calibri" panose="020F0502020204030204" pitchFamily="34" charset="0"/>
              </a:rPr>
              <a:t>的</a:t>
            </a:r>
            <a:r>
              <a:rPr lang="en-US" altLang="zh-CN" sz="2400" b="0" dirty="0" err="1" smtClean="0">
                <a:latin typeface="Calibri" panose="020F0502020204030204" pitchFamily="34" charset="0"/>
              </a:rPr>
              <a:t>cpu_tlbstate</a:t>
            </a:r>
            <a:r>
              <a:rPr lang="zh-CN" altLang="en-US" sz="2400" b="0" dirty="0" smtClean="0">
                <a:latin typeface="Calibri" panose="020F0502020204030204" pitchFamily="34" charset="0"/>
              </a:rPr>
              <a:t>元素的</a:t>
            </a:r>
            <a:r>
              <a:rPr lang="en-US" altLang="zh-CN" sz="2400" b="0" dirty="0" smtClean="0">
                <a:latin typeface="Calibri" panose="020F0502020204030204" pitchFamily="34" charset="0"/>
              </a:rPr>
              <a:t>state</a:t>
            </a:r>
            <a:r>
              <a:rPr lang="zh-CN" altLang="en-US" sz="2400" b="0" dirty="0" smtClean="0">
                <a:latin typeface="Calibri" panose="020F0502020204030204" pitchFamily="34" charset="0"/>
              </a:rPr>
              <a:t>字段设置为</a:t>
            </a:r>
            <a:r>
              <a:rPr lang="en-US" altLang="zh-CN" sz="2400" b="0" dirty="0" smtClean="0">
                <a:latin typeface="Calibri" panose="020F0502020204030204" pitchFamily="34" charset="0"/>
              </a:rPr>
              <a:t>TLBSTATE_LAZY</a:t>
            </a:r>
            <a:r>
              <a:rPr lang="zh-CN" altLang="en-US" sz="2400" b="0" dirty="0" smtClean="0">
                <a:latin typeface="Calibri" panose="020F0502020204030204" pitchFamily="34" charset="0"/>
              </a:rPr>
              <a:t>；并且，此时活动的</a:t>
            </a:r>
            <a:r>
              <a:rPr lang="en-US" altLang="zh-CN" sz="2400" b="0" dirty="0" err="1" smtClean="0">
                <a:latin typeface="Calibri" panose="020F0502020204030204" pitchFamily="34" charset="0"/>
              </a:rPr>
              <a:t>mm_struct</a:t>
            </a:r>
            <a:r>
              <a:rPr lang="zh-CN" altLang="en-US" sz="2400" b="0" dirty="0" smtClean="0">
                <a:latin typeface="Calibri" panose="020F0502020204030204" pitchFamily="34" charset="0"/>
              </a:rPr>
              <a:t>描述符的</a:t>
            </a:r>
            <a:r>
              <a:rPr lang="en-US" altLang="zh-CN" sz="2400" b="0" dirty="0" err="1" smtClean="0">
                <a:latin typeface="Calibri" panose="020F0502020204030204" pitchFamily="34" charset="0"/>
              </a:rPr>
              <a:t>cpu_vm_mask</a:t>
            </a:r>
            <a:r>
              <a:rPr lang="zh-CN" altLang="en-US" sz="2400" b="0" dirty="0" smtClean="0">
                <a:latin typeface="Calibri" panose="020F0502020204030204" pitchFamily="34" charset="0"/>
              </a:rPr>
              <a:t>字段存放着所有使用这个</a:t>
            </a:r>
            <a:r>
              <a:rPr lang="en-US" altLang="zh-CN" sz="2400" b="0" dirty="0" err="1" smtClean="0">
                <a:latin typeface="Calibri" panose="020F0502020204030204" pitchFamily="34" charset="0"/>
              </a:rPr>
              <a:t>mm_struct</a:t>
            </a:r>
            <a:r>
              <a:rPr lang="zh-CN" altLang="en-US" sz="2400" b="0" dirty="0" smtClean="0">
                <a:latin typeface="Calibri" panose="020F0502020204030204" pitchFamily="34" charset="0"/>
              </a:rPr>
              <a:t>结构的</a:t>
            </a:r>
            <a:r>
              <a:rPr lang="en-US" altLang="zh-CN" sz="2400" b="0" dirty="0" smtClean="0">
                <a:latin typeface="Calibri" panose="020F0502020204030204" pitchFamily="34" charset="0"/>
              </a:rPr>
              <a:t>CPU</a:t>
            </a:r>
            <a:r>
              <a:rPr lang="zh-CN" altLang="en-US" sz="2400" b="0" dirty="0" smtClean="0">
                <a:latin typeface="Calibri" panose="020F0502020204030204" pitchFamily="34" charset="0"/>
              </a:rPr>
              <a:t>的下标（包括处于懒惰</a:t>
            </a:r>
            <a:r>
              <a:rPr lang="en-US" altLang="zh-CN" sz="2400" b="0" dirty="0" smtClean="0">
                <a:latin typeface="Calibri" panose="020F0502020204030204" pitchFamily="34" charset="0"/>
              </a:rPr>
              <a:t>TLB</a:t>
            </a:r>
            <a:r>
              <a:rPr lang="zh-CN" altLang="en-US" sz="2400" b="0" dirty="0" smtClean="0">
                <a:latin typeface="Calibri" panose="020F0502020204030204" pitchFamily="34" charset="0"/>
              </a:rPr>
              <a:t>模式的</a:t>
            </a:r>
            <a:r>
              <a:rPr lang="en-US" altLang="zh-CN" sz="2400" b="0" dirty="0" smtClean="0">
                <a:latin typeface="Calibri" panose="020F0502020204030204" pitchFamily="34" charset="0"/>
              </a:rPr>
              <a:t>CPU</a:t>
            </a:r>
            <a:r>
              <a:rPr lang="zh-CN" altLang="en-US" sz="2400" b="0" dirty="0" smtClean="0">
                <a:latin typeface="Calibri" panose="020F0502020204030204" pitchFamily="34" charset="0"/>
              </a:rPr>
              <a:t>）。</a:t>
            </a:r>
            <a:endParaRPr lang="en-US" altLang="zh-CN" sz="2400" b="0" dirty="0" smtClean="0">
              <a:latin typeface="Calibri" panose="020F0502020204030204" pitchFamily="34" charset="0"/>
            </a:endParaRPr>
          </a:p>
          <a:p>
            <a:pPr marL="0" indent="0">
              <a:buNone/>
            </a:pPr>
            <a:r>
              <a:rPr lang="en-US" altLang="zh-CN" sz="2400" b="0" dirty="0" smtClean="0">
                <a:latin typeface="Calibri" panose="020F0502020204030204" pitchFamily="34" charset="0"/>
              </a:rPr>
              <a:t>    </a:t>
            </a:r>
            <a:r>
              <a:rPr lang="zh-CN" altLang="en-US" sz="2400" b="0" dirty="0" smtClean="0">
                <a:latin typeface="Calibri" panose="020F0502020204030204" pitchFamily="34" charset="0"/>
              </a:rPr>
              <a:t>当某个</a:t>
            </a:r>
            <a:r>
              <a:rPr lang="en-US" altLang="zh-CN" sz="2400" b="0" dirty="0" smtClean="0">
                <a:latin typeface="Calibri" panose="020F0502020204030204" pitchFamily="34" charset="0"/>
              </a:rPr>
              <a:t>CPU</a:t>
            </a:r>
            <a:r>
              <a:rPr lang="zh-CN" altLang="en-US" sz="2400" b="0" dirty="0" smtClean="0">
                <a:latin typeface="Calibri" panose="020F0502020204030204" pitchFamily="34" charset="0"/>
              </a:rPr>
              <a:t>执行该</a:t>
            </a:r>
            <a:r>
              <a:rPr lang="en-US" altLang="zh-CN" sz="2400" b="0" dirty="0" err="1" smtClean="0">
                <a:latin typeface="Calibri" panose="020F0502020204030204" pitchFamily="34" charset="0"/>
              </a:rPr>
              <a:t>mm_struct</a:t>
            </a:r>
            <a:r>
              <a:rPr lang="zh-CN" altLang="en-US" sz="2400" b="0" dirty="0" smtClean="0">
                <a:latin typeface="Calibri" panose="020F0502020204030204" pitchFamily="34" charset="0"/>
              </a:rPr>
              <a:t>结构对应进程改变了页映射关系时，它就会发送一个处理器间中断给所有</a:t>
            </a:r>
            <a:r>
              <a:rPr lang="en-US" altLang="zh-CN" sz="2400" b="0" dirty="0" err="1" smtClean="0">
                <a:latin typeface="Calibri" panose="020F0502020204030204" pitchFamily="34" charset="0"/>
              </a:rPr>
              <a:t>cpu_vm_mask</a:t>
            </a:r>
            <a:r>
              <a:rPr lang="zh-CN" altLang="en-US" sz="2400" b="0" dirty="0" smtClean="0">
                <a:latin typeface="Calibri" panose="020F0502020204030204" pitchFamily="34" charset="0"/>
              </a:rPr>
              <a:t>下标为</a:t>
            </a:r>
            <a:r>
              <a:rPr lang="en-US" altLang="zh-CN" sz="2400" b="0" dirty="0" smtClean="0">
                <a:latin typeface="Calibri" panose="020F0502020204030204" pitchFamily="34" charset="0"/>
              </a:rPr>
              <a:t>1</a:t>
            </a:r>
            <a:r>
              <a:rPr lang="zh-CN" altLang="en-US" sz="2400" b="0" dirty="0" smtClean="0">
                <a:latin typeface="Calibri" panose="020F0502020204030204" pitchFamily="34" charset="0"/>
              </a:rPr>
              <a:t>的</a:t>
            </a:r>
            <a:r>
              <a:rPr lang="en-US" altLang="zh-CN" sz="2400" b="0" dirty="0" smtClean="0">
                <a:latin typeface="Calibri" panose="020F0502020204030204" pitchFamily="34" charset="0"/>
              </a:rPr>
              <a:t>CPU</a:t>
            </a:r>
            <a:r>
              <a:rPr lang="zh-CN" altLang="en-US" sz="2400" b="0" dirty="0" smtClean="0">
                <a:latin typeface="Calibri" panose="020F0502020204030204" pitchFamily="34" charset="0"/>
              </a:rPr>
              <a:t>，以便通知它们更新自己的</a:t>
            </a:r>
            <a:r>
              <a:rPr lang="en-US" altLang="zh-CN" sz="2400" b="0" dirty="0" smtClean="0">
                <a:latin typeface="Calibri" panose="020F0502020204030204" pitchFamily="34" charset="0"/>
              </a:rPr>
              <a:t>TLB</a:t>
            </a:r>
            <a:r>
              <a:rPr lang="zh-CN" altLang="en-US" sz="2400" b="0" dirty="0" smtClean="0">
                <a:latin typeface="Calibri" panose="020F0502020204030204" pitchFamily="34" charset="0"/>
              </a:rPr>
              <a:t>，这些</a:t>
            </a:r>
            <a:r>
              <a:rPr lang="en-US" altLang="zh-CN" sz="2400" b="0" dirty="0" smtClean="0">
                <a:latin typeface="Calibri" panose="020F0502020204030204" pitchFamily="34" charset="0"/>
              </a:rPr>
              <a:t>CPU</a:t>
            </a:r>
            <a:r>
              <a:rPr lang="zh-CN" altLang="en-US" sz="2400" b="0" dirty="0" smtClean="0">
                <a:latin typeface="Calibri" panose="020F0502020204030204" pitchFamily="34" charset="0"/>
              </a:rPr>
              <a:t>通过</a:t>
            </a:r>
            <a:r>
              <a:rPr lang="en-US" altLang="zh-CN" sz="2400" b="0" dirty="0" err="1" smtClean="0">
                <a:latin typeface="Calibri" panose="020F0502020204030204" pitchFamily="34" charset="0"/>
              </a:rPr>
              <a:t>smp_invalidate_interrupt</a:t>
            </a:r>
            <a:r>
              <a:rPr lang="en-US" altLang="zh-CN" sz="2400" b="0" dirty="0" smtClean="0">
                <a:latin typeface="Calibri" panose="020F0502020204030204" pitchFamily="34" charset="0"/>
              </a:rPr>
              <a:t>()</a:t>
            </a:r>
            <a:r>
              <a:rPr lang="zh-CN" altLang="en-US" sz="2400" b="0" dirty="0" smtClean="0">
                <a:latin typeface="Calibri" panose="020F0502020204030204" pitchFamily="34" charset="0"/>
              </a:rPr>
              <a:t>来响应该中断。</a:t>
            </a:r>
            <a:endParaRPr lang="en-US" altLang="zh-CN" sz="2400" b="0" dirty="0" smtClean="0">
              <a:latin typeface="Calibri" panose="020F0502020204030204" pitchFamily="34" charset="0"/>
            </a:endParaRPr>
          </a:p>
        </p:txBody>
      </p:sp>
    </p:spTree>
    <p:extLst>
      <p:ext uri="{BB962C8B-B14F-4D97-AF65-F5344CB8AC3E}">
        <p14:creationId xmlns:p14="http://schemas.microsoft.com/office/powerpoint/2010/main" val="1869792288"/>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55650" y="261938"/>
            <a:ext cx="8137525" cy="649287"/>
          </a:xfrm>
        </p:spPr>
        <p:txBody>
          <a:bodyPr/>
          <a:lstStyle/>
          <a:p>
            <a:r>
              <a:rPr lang="zh-CN" altLang="en-US" b="0" dirty="0" smtClean="0">
                <a:latin typeface="黑体" panose="02010609060101010101" pitchFamily="49" charset="-122"/>
                <a:ea typeface="黑体" panose="02010609060101010101" pitchFamily="49" charset="-122"/>
              </a:rPr>
              <a:t>懒惰</a:t>
            </a:r>
            <a:r>
              <a:rPr lang="en-US" altLang="zh-CN" b="0" dirty="0" smtClean="0">
                <a:latin typeface="黑体" panose="02010609060101010101" pitchFamily="49" charset="-122"/>
                <a:ea typeface="黑体" panose="02010609060101010101" pitchFamily="49" charset="-122"/>
              </a:rPr>
              <a:t>TLB</a:t>
            </a:r>
            <a:r>
              <a:rPr lang="zh-CN" altLang="en-US" b="0" dirty="0" smtClean="0">
                <a:latin typeface="黑体" panose="02010609060101010101" pitchFamily="49" charset="-122"/>
                <a:ea typeface="黑体" panose="02010609060101010101" pitchFamily="49" charset="-122"/>
              </a:rPr>
              <a:t>模式</a:t>
            </a:r>
            <a:endParaRPr lang="zh-CN" altLang="en-US" b="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stretch>
            <a:fillRect/>
          </a:stretch>
        </p:blipFill>
        <p:spPr>
          <a:xfrm>
            <a:off x="755650" y="1187364"/>
            <a:ext cx="7116899" cy="5503517"/>
          </a:xfrm>
          <a:prstGeom prst="rect">
            <a:avLst/>
          </a:prstGeom>
        </p:spPr>
      </p:pic>
      <p:sp>
        <p:nvSpPr>
          <p:cNvPr id="5" name="文本框 4"/>
          <p:cNvSpPr txBox="1"/>
          <p:nvPr/>
        </p:nvSpPr>
        <p:spPr>
          <a:xfrm>
            <a:off x="6104708" y="4236187"/>
            <a:ext cx="2960915" cy="830997"/>
          </a:xfrm>
          <a:prstGeom prst="rect">
            <a:avLst/>
          </a:prstGeom>
          <a:noFill/>
        </p:spPr>
        <p:txBody>
          <a:bodyPr wrap="square" rtlCol="0">
            <a:spAutoFit/>
          </a:bodyPr>
          <a:lstStyle/>
          <a:p>
            <a:r>
              <a:rPr lang="zh-CN" altLang="en-US" sz="1600" dirty="0" smtClean="0">
                <a:solidFill>
                  <a:schemeClr val="bg2">
                    <a:lumMod val="10000"/>
                  </a:schemeClr>
                </a:solidFill>
                <a:latin typeface="宋体" panose="02010600030101010101" pitchFamily="2" charset="-122"/>
                <a:ea typeface="宋体" panose="02010600030101010101" pitchFamily="2" charset="-122"/>
              </a:rPr>
              <a:t>如果设置了</a:t>
            </a:r>
            <a:r>
              <a:rPr lang="en-US" altLang="zh-CN" sz="1600" dirty="0">
                <a:solidFill>
                  <a:schemeClr val="bg2">
                    <a:lumMod val="10000"/>
                  </a:schemeClr>
                </a:solidFill>
                <a:latin typeface="宋体" panose="02010600030101010101" pitchFamily="2" charset="-122"/>
                <a:ea typeface="宋体" panose="02010600030101010101" pitchFamily="2" charset="-122"/>
              </a:rPr>
              <a:t>TLBSTATE_OK</a:t>
            </a:r>
            <a:r>
              <a:rPr lang="zh-CN" altLang="en-US" sz="1600" dirty="0" smtClean="0">
                <a:solidFill>
                  <a:schemeClr val="bg2">
                    <a:lumMod val="10000"/>
                  </a:schemeClr>
                </a:solidFill>
                <a:latin typeface="宋体" panose="02010600030101010101" pitchFamily="2" charset="-122"/>
                <a:ea typeface="宋体" panose="02010600030101010101" pitchFamily="2" charset="-122"/>
              </a:rPr>
              <a:t>，就刷新，若设置了</a:t>
            </a:r>
            <a:r>
              <a:rPr lang="en-US" altLang="zh-CN" sz="1600" dirty="0">
                <a:solidFill>
                  <a:schemeClr val="bg2">
                    <a:lumMod val="10000"/>
                  </a:schemeClr>
                </a:solidFill>
                <a:latin typeface="宋体" panose="02010600030101010101" pitchFamily="2" charset="-122"/>
                <a:ea typeface="宋体" panose="02010600030101010101" pitchFamily="2" charset="-122"/>
              </a:rPr>
              <a:t>TLBSTATE_LAZY</a:t>
            </a:r>
            <a:r>
              <a:rPr lang="zh-CN" altLang="en-US" sz="1600" dirty="0" smtClean="0">
                <a:solidFill>
                  <a:schemeClr val="bg2">
                    <a:lumMod val="10000"/>
                  </a:schemeClr>
                </a:solidFill>
                <a:latin typeface="宋体" panose="02010600030101010101" pitchFamily="2" charset="-122"/>
                <a:ea typeface="宋体" panose="02010600030101010101" pitchFamily="2" charset="-122"/>
              </a:rPr>
              <a:t>，就忽略中断请求，不刷新</a:t>
            </a:r>
            <a:r>
              <a:rPr lang="en-US" altLang="zh-CN" sz="1600" dirty="0" smtClean="0">
                <a:solidFill>
                  <a:schemeClr val="bg2">
                    <a:lumMod val="10000"/>
                  </a:schemeClr>
                </a:solidFill>
                <a:latin typeface="宋体" panose="02010600030101010101" pitchFamily="2" charset="-122"/>
                <a:ea typeface="宋体" panose="02010600030101010101" pitchFamily="2" charset="-122"/>
              </a:rPr>
              <a:t>TLB</a:t>
            </a:r>
            <a:r>
              <a:rPr lang="zh-CN" altLang="en-US" sz="1600" dirty="0" smtClean="0">
                <a:solidFill>
                  <a:schemeClr val="bg2">
                    <a:lumMod val="10000"/>
                  </a:schemeClr>
                </a:solidFill>
                <a:latin typeface="宋体" panose="02010600030101010101" pitchFamily="2" charset="-122"/>
                <a:ea typeface="宋体" panose="02010600030101010101" pitchFamily="2" charset="-122"/>
              </a:rPr>
              <a:t>；</a:t>
            </a:r>
            <a:endParaRPr lang="zh-CN" altLang="en-US" sz="1600" dirty="0">
              <a:solidFill>
                <a:schemeClr val="bg2">
                  <a:lumMod val="10000"/>
                </a:schemeClr>
              </a:solidFill>
              <a:latin typeface="宋体" panose="02010600030101010101" pitchFamily="2" charset="-122"/>
              <a:ea typeface="宋体" panose="02010600030101010101" pitchFamily="2" charset="-122"/>
            </a:endParaRPr>
          </a:p>
        </p:txBody>
      </p:sp>
      <p:sp>
        <p:nvSpPr>
          <p:cNvPr id="8" name="文本框 7"/>
          <p:cNvSpPr txBox="1"/>
          <p:nvPr/>
        </p:nvSpPr>
        <p:spPr>
          <a:xfrm>
            <a:off x="5383620" y="1497874"/>
            <a:ext cx="3394620" cy="830997"/>
          </a:xfrm>
          <a:prstGeom prst="rect">
            <a:avLst/>
          </a:prstGeom>
          <a:noFill/>
        </p:spPr>
        <p:txBody>
          <a:bodyPr wrap="square" rtlCol="0">
            <a:spAutoFit/>
          </a:bodyPr>
          <a:lstStyle/>
          <a:p>
            <a:r>
              <a:rPr lang="zh-CN" altLang="en-US" sz="1600" dirty="0">
                <a:solidFill>
                  <a:schemeClr val="bg2">
                    <a:lumMod val="10000"/>
                  </a:schemeClr>
                </a:solidFill>
                <a:latin typeface="宋体" panose="02010600030101010101" pitchFamily="2" charset="-122"/>
                <a:ea typeface="宋体" panose="02010600030101010101" pitchFamily="2" charset="-122"/>
              </a:rPr>
              <a:t>如果中断请求所要</a:t>
            </a:r>
            <a:r>
              <a:rPr lang="zh-CN" altLang="en-US" sz="1600" dirty="0" smtClean="0">
                <a:solidFill>
                  <a:schemeClr val="bg2">
                    <a:lumMod val="10000"/>
                  </a:schemeClr>
                </a:solidFill>
                <a:latin typeface="宋体" panose="02010600030101010101" pitchFamily="2" charset="-122"/>
                <a:ea typeface="宋体" panose="02010600030101010101" pitchFamily="2" charset="-122"/>
              </a:rPr>
              <a:t>刷新</a:t>
            </a:r>
            <a:r>
              <a:rPr lang="en-US" altLang="zh-CN" sz="1600" dirty="0" smtClean="0">
                <a:solidFill>
                  <a:schemeClr val="bg2">
                    <a:lumMod val="10000"/>
                  </a:schemeClr>
                </a:solidFill>
                <a:latin typeface="宋体" panose="02010600030101010101" pitchFamily="2" charset="-122"/>
                <a:ea typeface="宋体" panose="02010600030101010101" pitchFamily="2" charset="-122"/>
              </a:rPr>
              <a:t>TLB</a:t>
            </a:r>
            <a:r>
              <a:rPr lang="zh-CN" altLang="en-US" sz="1600" dirty="0" smtClean="0">
                <a:solidFill>
                  <a:schemeClr val="bg2">
                    <a:lumMod val="10000"/>
                  </a:schemeClr>
                </a:solidFill>
                <a:latin typeface="宋体" panose="02010600030101010101" pitchFamily="2" charset="-122"/>
                <a:ea typeface="宋体" panose="02010600030101010101" pitchFamily="2" charset="-122"/>
              </a:rPr>
              <a:t>对应的</a:t>
            </a:r>
            <a:r>
              <a:rPr lang="en-US" altLang="zh-CN" sz="1600" dirty="0" err="1">
                <a:solidFill>
                  <a:schemeClr val="bg2">
                    <a:lumMod val="10000"/>
                  </a:schemeClr>
                </a:solidFill>
                <a:latin typeface="宋体" panose="02010600030101010101" pitchFamily="2" charset="-122"/>
                <a:ea typeface="宋体" panose="02010600030101010101" pitchFamily="2" charset="-122"/>
              </a:rPr>
              <a:t>mm_struct</a:t>
            </a:r>
            <a:r>
              <a:rPr lang="zh-CN" altLang="en-US" sz="1600" dirty="0">
                <a:solidFill>
                  <a:schemeClr val="bg2">
                    <a:lumMod val="10000"/>
                  </a:schemeClr>
                </a:solidFill>
                <a:latin typeface="宋体" panose="02010600030101010101" pitchFamily="2" charset="-122"/>
                <a:ea typeface="宋体" panose="02010600030101010101" pitchFamily="2" charset="-122"/>
              </a:rPr>
              <a:t>与该</a:t>
            </a:r>
            <a:r>
              <a:rPr lang="en-US" altLang="zh-CN" sz="1600" dirty="0">
                <a:solidFill>
                  <a:schemeClr val="bg2">
                    <a:lumMod val="10000"/>
                  </a:schemeClr>
                </a:solidFill>
                <a:latin typeface="宋体" panose="02010600030101010101" pitchFamily="2" charset="-122"/>
                <a:ea typeface="宋体" panose="02010600030101010101" pitchFamily="2" charset="-122"/>
              </a:rPr>
              <a:t>CPU</a:t>
            </a:r>
            <a:r>
              <a:rPr lang="zh-CN" altLang="en-US" sz="1600" dirty="0">
                <a:solidFill>
                  <a:schemeClr val="bg2">
                    <a:lumMod val="10000"/>
                  </a:schemeClr>
                </a:solidFill>
                <a:latin typeface="宋体" panose="02010600030101010101" pitchFamily="2" charset="-122"/>
                <a:ea typeface="宋体" panose="02010600030101010101" pitchFamily="2" charset="-122"/>
              </a:rPr>
              <a:t>活跃</a:t>
            </a:r>
            <a:r>
              <a:rPr lang="zh-CN" altLang="en-US" sz="1600" dirty="0" smtClean="0">
                <a:solidFill>
                  <a:schemeClr val="bg2">
                    <a:lumMod val="10000"/>
                  </a:schemeClr>
                </a:solidFill>
                <a:latin typeface="宋体" panose="02010600030101010101" pitchFamily="2" charset="-122"/>
                <a:ea typeface="宋体" panose="02010600030101010101" pitchFamily="2" charset="-122"/>
              </a:rPr>
              <a:t>的</a:t>
            </a:r>
            <a:r>
              <a:rPr lang="en-US" altLang="zh-CN" sz="1600" dirty="0" err="1" smtClean="0">
                <a:solidFill>
                  <a:schemeClr val="bg2">
                    <a:lumMod val="10000"/>
                  </a:schemeClr>
                </a:solidFill>
                <a:latin typeface="宋体" panose="02010600030101010101" pitchFamily="2" charset="-122"/>
                <a:ea typeface="宋体" panose="02010600030101010101" pitchFamily="2" charset="-122"/>
              </a:rPr>
              <a:t>mm_struct</a:t>
            </a:r>
            <a:r>
              <a:rPr lang="zh-CN" altLang="en-US" sz="1600" dirty="0" smtClean="0">
                <a:solidFill>
                  <a:schemeClr val="bg2">
                    <a:lumMod val="10000"/>
                  </a:schemeClr>
                </a:solidFill>
                <a:latin typeface="宋体" panose="02010600030101010101" pitchFamily="2" charset="-122"/>
                <a:ea typeface="宋体" panose="02010600030101010101" pitchFamily="2" charset="-122"/>
              </a:rPr>
              <a:t>一样的话</a:t>
            </a:r>
            <a:r>
              <a:rPr lang="en-US" altLang="zh-CN" sz="1600" dirty="0" smtClean="0">
                <a:solidFill>
                  <a:schemeClr val="bg2">
                    <a:lumMod val="10000"/>
                  </a:schemeClr>
                </a:solidFill>
                <a:latin typeface="宋体" panose="02010600030101010101" pitchFamily="2" charset="-122"/>
                <a:ea typeface="宋体" panose="02010600030101010101" pitchFamily="2" charset="-122"/>
              </a:rPr>
              <a:t>,</a:t>
            </a:r>
            <a:r>
              <a:rPr lang="zh-CN" altLang="en-US" sz="1600" dirty="0" smtClean="0">
                <a:solidFill>
                  <a:schemeClr val="bg2">
                    <a:lumMod val="10000"/>
                  </a:schemeClr>
                </a:solidFill>
                <a:latin typeface="宋体" panose="02010600030101010101" pitchFamily="2" charset="-122"/>
                <a:ea typeface="宋体" panose="02010600030101010101" pitchFamily="2" charset="-122"/>
              </a:rPr>
              <a:t>进行下一步操作；</a:t>
            </a:r>
            <a:endParaRPr lang="zh-CN" altLang="en-US" sz="1600" dirty="0">
              <a:latin typeface="宋体" panose="02010600030101010101" pitchFamily="2" charset="-122"/>
              <a:ea typeface="宋体" panose="02010600030101010101" pitchFamily="2" charset="-122"/>
            </a:endParaRPr>
          </a:p>
        </p:txBody>
      </p:sp>
      <p:cxnSp>
        <p:nvCxnSpPr>
          <p:cNvPr id="10" name="直接箭头连接符 9"/>
          <p:cNvCxnSpPr>
            <a:endCxn id="8" idx="1"/>
          </p:cNvCxnSpPr>
          <p:nvPr/>
        </p:nvCxnSpPr>
        <p:spPr bwMode="auto">
          <a:xfrm flipV="1">
            <a:off x="1367246" y="1913373"/>
            <a:ext cx="4016374" cy="1718101"/>
          </a:xfrm>
          <a:prstGeom prst="straightConnector1">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cxnSp>
        <p:nvCxnSpPr>
          <p:cNvPr id="12" name="直接箭头连接符 11"/>
          <p:cNvCxnSpPr>
            <a:endCxn id="5" idx="1"/>
          </p:cNvCxnSpPr>
          <p:nvPr/>
        </p:nvCxnSpPr>
        <p:spPr bwMode="auto">
          <a:xfrm>
            <a:off x="5791200" y="4119154"/>
            <a:ext cx="313508" cy="532532"/>
          </a:xfrm>
          <a:prstGeom prst="straightConnector1">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cxnSp>
        <p:nvCxnSpPr>
          <p:cNvPr id="14" name="直接箭头连接符 13"/>
          <p:cNvCxnSpPr>
            <a:endCxn id="5" idx="1"/>
          </p:cNvCxnSpPr>
          <p:nvPr/>
        </p:nvCxnSpPr>
        <p:spPr bwMode="auto">
          <a:xfrm flipV="1">
            <a:off x="3431177" y="4651686"/>
            <a:ext cx="2673531" cy="415498"/>
          </a:xfrm>
          <a:prstGeom prst="straightConnector1">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sp>
        <p:nvSpPr>
          <p:cNvPr id="15" name="文本框 14"/>
          <p:cNvSpPr txBox="1"/>
          <p:nvPr/>
        </p:nvSpPr>
        <p:spPr>
          <a:xfrm>
            <a:off x="4420460" y="6026436"/>
            <a:ext cx="3722054" cy="830997"/>
          </a:xfrm>
          <a:prstGeom prst="rect">
            <a:avLst/>
          </a:prstGeom>
          <a:noFill/>
        </p:spPr>
        <p:txBody>
          <a:bodyPr wrap="square" rtlCol="0">
            <a:spAutoFit/>
          </a:bodyPr>
          <a:lstStyle/>
          <a:p>
            <a:r>
              <a:rPr lang="zh-CN" altLang="en-US" sz="1600" dirty="0">
                <a:solidFill>
                  <a:schemeClr val="bg2">
                    <a:lumMod val="10000"/>
                  </a:schemeClr>
                </a:solidFill>
                <a:latin typeface="宋体" panose="02010600030101010101" pitchFamily="2" charset="-122"/>
                <a:ea typeface="宋体" panose="02010600030101010101" pitchFamily="2" charset="-122"/>
              </a:rPr>
              <a:t>如果中断请求所要</a:t>
            </a:r>
            <a:r>
              <a:rPr lang="zh-CN" altLang="en-US" sz="1600" dirty="0" smtClean="0">
                <a:solidFill>
                  <a:schemeClr val="bg2">
                    <a:lumMod val="10000"/>
                  </a:schemeClr>
                </a:solidFill>
                <a:latin typeface="宋体" panose="02010600030101010101" pitchFamily="2" charset="-122"/>
                <a:ea typeface="宋体" panose="02010600030101010101" pitchFamily="2" charset="-122"/>
              </a:rPr>
              <a:t>刷新的</a:t>
            </a:r>
            <a:r>
              <a:rPr lang="en-US" altLang="zh-CN" sz="1600" dirty="0" smtClean="0">
                <a:solidFill>
                  <a:schemeClr val="bg2">
                    <a:lumMod val="10000"/>
                  </a:schemeClr>
                </a:solidFill>
                <a:latin typeface="宋体" panose="02010600030101010101" pitchFamily="2" charset="-122"/>
                <a:ea typeface="宋体" panose="02010600030101010101" pitchFamily="2" charset="-122"/>
              </a:rPr>
              <a:t>TLB</a:t>
            </a:r>
            <a:r>
              <a:rPr lang="zh-CN" altLang="en-US" sz="1600" dirty="0" smtClean="0">
                <a:solidFill>
                  <a:schemeClr val="bg2">
                    <a:lumMod val="10000"/>
                  </a:schemeClr>
                </a:solidFill>
                <a:latin typeface="宋体" panose="02010600030101010101" pitchFamily="2" charset="-122"/>
                <a:ea typeface="宋体" panose="02010600030101010101" pitchFamily="2" charset="-122"/>
              </a:rPr>
              <a:t>对应的</a:t>
            </a:r>
            <a:r>
              <a:rPr lang="en-US" altLang="zh-CN" sz="1600" dirty="0" err="1" smtClean="0">
                <a:solidFill>
                  <a:schemeClr val="bg2">
                    <a:lumMod val="10000"/>
                  </a:schemeClr>
                </a:solidFill>
                <a:latin typeface="宋体" panose="02010600030101010101" pitchFamily="2" charset="-122"/>
                <a:ea typeface="宋体" panose="02010600030101010101" pitchFamily="2" charset="-122"/>
              </a:rPr>
              <a:t>mm_struct</a:t>
            </a:r>
            <a:r>
              <a:rPr lang="zh-CN" altLang="en-US" sz="1600" dirty="0">
                <a:solidFill>
                  <a:schemeClr val="bg2">
                    <a:lumMod val="10000"/>
                  </a:schemeClr>
                </a:solidFill>
                <a:latin typeface="宋体" panose="02010600030101010101" pitchFamily="2" charset="-122"/>
                <a:ea typeface="宋体" panose="02010600030101010101" pitchFamily="2" charset="-122"/>
              </a:rPr>
              <a:t>与该</a:t>
            </a:r>
            <a:r>
              <a:rPr lang="en-US" altLang="zh-CN" sz="1600" dirty="0">
                <a:solidFill>
                  <a:schemeClr val="bg2">
                    <a:lumMod val="10000"/>
                  </a:schemeClr>
                </a:solidFill>
                <a:latin typeface="宋体" panose="02010600030101010101" pitchFamily="2" charset="-122"/>
                <a:ea typeface="宋体" panose="02010600030101010101" pitchFamily="2" charset="-122"/>
              </a:rPr>
              <a:t>CPU</a:t>
            </a:r>
            <a:r>
              <a:rPr lang="zh-CN" altLang="en-US" sz="1600" dirty="0">
                <a:solidFill>
                  <a:schemeClr val="bg2">
                    <a:lumMod val="10000"/>
                  </a:schemeClr>
                </a:solidFill>
                <a:latin typeface="宋体" panose="02010600030101010101" pitchFamily="2" charset="-122"/>
                <a:ea typeface="宋体" panose="02010600030101010101" pitchFamily="2" charset="-122"/>
              </a:rPr>
              <a:t>活跃的</a:t>
            </a:r>
            <a:r>
              <a:rPr lang="en-US" altLang="zh-CN" sz="1600" dirty="0" err="1" smtClean="0">
                <a:solidFill>
                  <a:schemeClr val="bg2">
                    <a:lumMod val="10000"/>
                  </a:schemeClr>
                </a:solidFill>
                <a:latin typeface="宋体" panose="02010600030101010101" pitchFamily="2" charset="-122"/>
                <a:ea typeface="宋体" panose="02010600030101010101" pitchFamily="2" charset="-122"/>
              </a:rPr>
              <a:t>mm_struct</a:t>
            </a:r>
            <a:r>
              <a:rPr lang="zh-CN" altLang="en-US" sz="1600" dirty="0" smtClean="0">
                <a:solidFill>
                  <a:schemeClr val="bg2">
                    <a:lumMod val="10000"/>
                  </a:schemeClr>
                </a:solidFill>
                <a:latin typeface="宋体" panose="02010600030101010101" pitchFamily="2" charset="-122"/>
                <a:ea typeface="宋体" panose="02010600030101010101" pitchFamily="2" charset="-122"/>
              </a:rPr>
              <a:t>不一样</a:t>
            </a:r>
            <a:r>
              <a:rPr lang="zh-CN" altLang="en-US" sz="1600" dirty="0">
                <a:solidFill>
                  <a:schemeClr val="bg2">
                    <a:lumMod val="10000"/>
                  </a:schemeClr>
                </a:solidFill>
                <a:latin typeface="宋体" panose="02010600030101010101" pitchFamily="2" charset="-122"/>
                <a:ea typeface="宋体" panose="02010600030101010101" pitchFamily="2" charset="-122"/>
              </a:rPr>
              <a:t>的话</a:t>
            </a:r>
            <a:r>
              <a:rPr lang="en-US" altLang="zh-CN" sz="1600" dirty="0" smtClean="0">
                <a:solidFill>
                  <a:schemeClr val="bg2">
                    <a:lumMod val="10000"/>
                  </a:schemeClr>
                </a:solidFill>
                <a:latin typeface="宋体" panose="02010600030101010101" pitchFamily="2" charset="-122"/>
                <a:ea typeface="宋体" panose="02010600030101010101" pitchFamily="2" charset="-122"/>
              </a:rPr>
              <a:t>,</a:t>
            </a:r>
            <a:r>
              <a:rPr lang="zh-CN" altLang="en-US" sz="1600" dirty="0" smtClean="0">
                <a:solidFill>
                  <a:schemeClr val="bg2">
                    <a:lumMod val="10000"/>
                  </a:schemeClr>
                </a:solidFill>
                <a:latin typeface="宋体" panose="02010600030101010101" pitchFamily="2" charset="-122"/>
                <a:ea typeface="宋体" panose="02010600030101010101" pitchFamily="2" charset="-122"/>
              </a:rPr>
              <a:t>就完全没有必要来刷新</a:t>
            </a:r>
            <a:r>
              <a:rPr lang="en-US" altLang="zh-CN" sz="1600" dirty="0" smtClean="0">
                <a:solidFill>
                  <a:schemeClr val="bg2">
                    <a:lumMod val="10000"/>
                  </a:schemeClr>
                </a:solidFill>
                <a:latin typeface="宋体" panose="02010600030101010101" pitchFamily="2" charset="-122"/>
                <a:ea typeface="宋体" panose="02010600030101010101" pitchFamily="2" charset="-122"/>
              </a:rPr>
              <a:t>TLB</a:t>
            </a:r>
            <a:r>
              <a:rPr lang="zh-CN" altLang="en-US" sz="1600" dirty="0" smtClean="0">
                <a:solidFill>
                  <a:schemeClr val="bg2">
                    <a:lumMod val="10000"/>
                  </a:schemeClr>
                </a:solidFill>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p:txBody>
      </p:sp>
      <p:cxnSp>
        <p:nvCxnSpPr>
          <p:cNvPr id="17" name="直接箭头连接符 16"/>
          <p:cNvCxnSpPr>
            <a:endCxn id="15" idx="1"/>
          </p:cNvCxnSpPr>
          <p:nvPr/>
        </p:nvCxnSpPr>
        <p:spPr bwMode="auto">
          <a:xfrm>
            <a:off x="1254034" y="5343323"/>
            <a:ext cx="3166426" cy="1098612"/>
          </a:xfrm>
          <a:prstGeom prst="straightConnector1">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51056946"/>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55650" y="261938"/>
            <a:ext cx="8137525" cy="649287"/>
          </a:xfrm>
        </p:spPr>
        <p:txBody>
          <a:bodyPr/>
          <a:lstStyle/>
          <a:p>
            <a:r>
              <a:rPr lang="zh-CN" altLang="en-US" b="0" dirty="0" smtClean="0">
                <a:latin typeface="黑体" panose="02010609060101010101" pitchFamily="49" charset="-122"/>
                <a:ea typeface="黑体" panose="02010609060101010101" pitchFamily="49" charset="-122"/>
              </a:rPr>
              <a:t>懒惰</a:t>
            </a:r>
            <a:r>
              <a:rPr lang="en-US" altLang="zh-CN" b="0" dirty="0" smtClean="0">
                <a:latin typeface="黑体" panose="02010609060101010101" pitchFamily="49" charset="-122"/>
                <a:ea typeface="黑体" panose="02010609060101010101" pitchFamily="49" charset="-122"/>
              </a:rPr>
              <a:t>TLB</a:t>
            </a:r>
            <a:r>
              <a:rPr lang="zh-CN" altLang="en-US" b="0" dirty="0" smtClean="0">
                <a:latin typeface="黑体" panose="02010609060101010101" pitchFamily="49" charset="-122"/>
                <a:ea typeface="黑体" panose="02010609060101010101" pitchFamily="49" charset="-122"/>
              </a:rPr>
              <a:t>模式</a:t>
            </a:r>
            <a:endParaRPr lang="zh-CN" altLang="en-US" b="0" dirty="0">
              <a:latin typeface="黑体" panose="02010609060101010101" pitchFamily="49" charset="-122"/>
              <a:ea typeface="黑体" panose="02010609060101010101" pitchFamily="49" charset="-122"/>
            </a:endParaRPr>
          </a:p>
        </p:txBody>
      </p:sp>
      <p:sp>
        <p:nvSpPr>
          <p:cNvPr id="6" name="文本框 5"/>
          <p:cNvSpPr txBox="1"/>
          <p:nvPr/>
        </p:nvSpPr>
        <p:spPr>
          <a:xfrm>
            <a:off x="668111" y="1329127"/>
            <a:ext cx="3222171" cy="646331"/>
          </a:xfrm>
          <a:prstGeom prst="rect">
            <a:avLst/>
          </a:prstGeom>
          <a:noFill/>
        </p:spPr>
        <p:txBody>
          <a:bodyPr wrap="square" rtlCol="0">
            <a:spAutoFit/>
          </a:bodyPr>
          <a:lstStyle/>
          <a:p>
            <a:r>
              <a:rPr lang="zh-CN" altLang="en-US" dirty="0" smtClean="0">
                <a:solidFill>
                  <a:schemeClr val="bg2">
                    <a:lumMod val="10000"/>
                  </a:schemeClr>
                </a:solidFill>
              </a:rPr>
              <a:t>若进入此函数，那么</a:t>
            </a:r>
            <a:r>
              <a:rPr lang="en-US" altLang="zh-CN" dirty="0" smtClean="0">
                <a:solidFill>
                  <a:schemeClr val="bg2">
                    <a:lumMod val="10000"/>
                  </a:schemeClr>
                </a:solidFill>
              </a:rPr>
              <a:t>CPU</a:t>
            </a:r>
            <a:r>
              <a:rPr lang="zh-CN" altLang="en-US" dirty="0" smtClean="0">
                <a:solidFill>
                  <a:schemeClr val="bg2">
                    <a:lumMod val="10000"/>
                  </a:schemeClr>
                </a:solidFill>
              </a:rPr>
              <a:t>就处于</a:t>
            </a:r>
            <a:r>
              <a:rPr lang="en-US" altLang="zh-CN" dirty="0" smtClean="0">
                <a:solidFill>
                  <a:schemeClr val="bg2">
                    <a:lumMod val="10000"/>
                  </a:schemeClr>
                </a:solidFill>
              </a:rPr>
              <a:t>TLBSTATE_LAZY</a:t>
            </a:r>
            <a:r>
              <a:rPr lang="zh-CN" altLang="en-US" dirty="0" smtClean="0">
                <a:solidFill>
                  <a:schemeClr val="bg2">
                    <a:lumMod val="10000"/>
                  </a:schemeClr>
                </a:solidFill>
              </a:rPr>
              <a:t>模式；</a:t>
            </a:r>
            <a:endParaRPr lang="zh-CN" altLang="en-US" dirty="0">
              <a:solidFill>
                <a:schemeClr val="bg2">
                  <a:lumMod val="10000"/>
                </a:schemeClr>
              </a:solidFill>
            </a:endParaRPr>
          </a:p>
        </p:txBody>
      </p:sp>
      <p:sp>
        <p:nvSpPr>
          <p:cNvPr id="7" name="文本框 6"/>
          <p:cNvSpPr txBox="1"/>
          <p:nvPr/>
        </p:nvSpPr>
        <p:spPr>
          <a:xfrm>
            <a:off x="5456465" y="4418020"/>
            <a:ext cx="3222171" cy="1477328"/>
          </a:xfrm>
          <a:prstGeom prst="rect">
            <a:avLst/>
          </a:prstGeom>
          <a:noFill/>
        </p:spPr>
        <p:txBody>
          <a:bodyPr wrap="square" rtlCol="0">
            <a:spAutoFit/>
          </a:bodyPr>
          <a:lstStyle/>
          <a:p>
            <a:r>
              <a:rPr lang="zh-CN" altLang="en-US" dirty="0" smtClean="0">
                <a:solidFill>
                  <a:schemeClr val="bg2">
                    <a:lumMod val="10000"/>
                  </a:schemeClr>
                </a:solidFill>
              </a:rPr>
              <a:t>把之前要刷新</a:t>
            </a:r>
            <a:r>
              <a:rPr lang="en-US" altLang="zh-CN" dirty="0" smtClean="0">
                <a:solidFill>
                  <a:schemeClr val="bg2">
                    <a:lumMod val="10000"/>
                  </a:schemeClr>
                </a:solidFill>
              </a:rPr>
              <a:t>TLB</a:t>
            </a:r>
            <a:r>
              <a:rPr lang="zh-CN" altLang="en-US" dirty="0" smtClean="0">
                <a:solidFill>
                  <a:schemeClr val="bg2">
                    <a:lumMod val="10000"/>
                  </a:schemeClr>
                </a:solidFill>
              </a:rPr>
              <a:t>对应的</a:t>
            </a:r>
            <a:r>
              <a:rPr lang="en-US" altLang="zh-CN" dirty="0" err="1" smtClean="0">
                <a:solidFill>
                  <a:schemeClr val="bg2">
                    <a:lumMod val="10000"/>
                  </a:schemeClr>
                </a:solidFill>
              </a:rPr>
              <a:t>mm_struct</a:t>
            </a:r>
            <a:r>
              <a:rPr lang="zh-CN" altLang="en-US" dirty="0" smtClean="0">
                <a:solidFill>
                  <a:schemeClr val="bg2">
                    <a:lumMod val="10000"/>
                  </a:schemeClr>
                </a:solidFill>
              </a:rPr>
              <a:t>结构的</a:t>
            </a:r>
            <a:r>
              <a:rPr lang="en-US" altLang="zh-CN" dirty="0" err="1" smtClean="0">
                <a:solidFill>
                  <a:schemeClr val="bg2">
                    <a:lumMod val="10000"/>
                  </a:schemeClr>
                </a:solidFill>
              </a:rPr>
              <a:t>cpu_vm_mask</a:t>
            </a:r>
            <a:r>
              <a:rPr lang="zh-CN" altLang="en-US" dirty="0" smtClean="0">
                <a:solidFill>
                  <a:schemeClr val="bg2">
                    <a:lumMod val="10000"/>
                  </a:schemeClr>
                </a:solidFill>
              </a:rPr>
              <a:t>字段的本</a:t>
            </a:r>
            <a:r>
              <a:rPr lang="en-US" altLang="zh-CN" dirty="0" smtClean="0">
                <a:solidFill>
                  <a:schemeClr val="bg2">
                    <a:lumMod val="10000"/>
                  </a:schemeClr>
                </a:solidFill>
              </a:rPr>
              <a:t>CPU</a:t>
            </a:r>
            <a:r>
              <a:rPr lang="zh-CN" altLang="en-US" dirty="0" smtClean="0">
                <a:solidFill>
                  <a:schemeClr val="bg2">
                    <a:lumMod val="10000"/>
                  </a:schemeClr>
                </a:solidFill>
              </a:rPr>
              <a:t>位清零，从此，以后再有类似的改变就不会向这个</a:t>
            </a:r>
            <a:r>
              <a:rPr lang="en-US" altLang="zh-CN" dirty="0" smtClean="0">
                <a:solidFill>
                  <a:schemeClr val="bg2">
                    <a:lumMod val="10000"/>
                  </a:schemeClr>
                </a:solidFill>
              </a:rPr>
              <a:t>CPU</a:t>
            </a:r>
            <a:r>
              <a:rPr lang="zh-CN" altLang="en-US" dirty="0" smtClean="0">
                <a:solidFill>
                  <a:schemeClr val="bg2">
                    <a:lumMod val="10000"/>
                  </a:schemeClr>
                </a:solidFill>
              </a:rPr>
              <a:t>发出中断请求了；</a:t>
            </a:r>
            <a:endParaRPr lang="zh-CN" altLang="en-US" dirty="0">
              <a:solidFill>
                <a:schemeClr val="bg2">
                  <a:lumMod val="10000"/>
                </a:schemeClr>
              </a:solidFill>
            </a:endParaRPr>
          </a:p>
        </p:txBody>
      </p:sp>
      <p:pic>
        <p:nvPicPr>
          <p:cNvPr id="8" name="图片 7"/>
          <p:cNvPicPr>
            <a:picLocks noChangeAspect="1"/>
          </p:cNvPicPr>
          <p:nvPr/>
        </p:nvPicPr>
        <p:blipFill>
          <a:blip r:embed="rId2"/>
          <a:stretch>
            <a:fillRect/>
          </a:stretch>
        </p:blipFill>
        <p:spPr>
          <a:xfrm>
            <a:off x="668111" y="2263465"/>
            <a:ext cx="8010525" cy="1971675"/>
          </a:xfrm>
          <a:prstGeom prst="rect">
            <a:avLst/>
          </a:prstGeom>
        </p:spPr>
      </p:pic>
      <p:cxnSp>
        <p:nvCxnSpPr>
          <p:cNvPr id="10" name="直接箭头连接符 9"/>
          <p:cNvCxnSpPr>
            <a:endCxn id="7" idx="1"/>
          </p:cNvCxnSpPr>
          <p:nvPr/>
        </p:nvCxnSpPr>
        <p:spPr bwMode="auto">
          <a:xfrm>
            <a:off x="4667794" y="3927566"/>
            <a:ext cx="788671" cy="1229118"/>
          </a:xfrm>
          <a:prstGeom prst="straightConnector1">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6794077"/>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3975" y="2993461"/>
            <a:ext cx="4727577" cy="1107996"/>
          </a:xfrm>
          <a:prstGeom prst="rect">
            <a:avLst/>
          </a:prstGeom>
          <a:noFill/>
        </p:spPr>
        <p:txBody>
          <a:bodyPr wrap="none" lIns="91440" tIns="45720" rIns="91440" bIns="45720">
            <a:spAutoFit/>
          </a:bodyPr>
          <a:lstStyle/>
          <a:p>
            <a:pPr algn="ctr"/>
            <a:r>
              <a:rPr lang="zh-CN" altLang="en-US" sz="6600" dirty="0" smtClean="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谢谢观看</a:t>
            </a:r>
            <a:r>
              <a:rPr lang="en-US" altLang="zh-CN" sz="6600" dirty="0" smtClean="0">
                <a:ln w="0"/>
                <a:effectLst>
                  <a:outerShdw blurRad="38100" dist="19050" dir="2700000" algn="tl" rotWithShape="0">
                    <a:schemeClr val="dk1">
                      <a:alpha val="40000"/>
                    </a:schemeClr>
                  </a:outerShdw>
                </a:effectLst>
                <a:latin typeface="Ebrima" panose="02000000000000000000" pitchFamily="2" charset="0"/>
                <a:ea typeface="Ebrima" panose="02000000000000000000" pitchFamily="2" charset="0"/>
                <a:cs typeface="Ebrima" panose="02000000000000000000" pitchFamily="2" charset="0"/>
              </a:rPr>
              <a:t>~~</a:t>
            </a:r>
            <a:endParaRPr lang="zh-CN" altLang="en-US" sz="6600" dirty="0">
              <a:ln w="0"/>
              <a:effectLst>
                <a:outerShdw blurRad="38100" dist="19050" dir="2700000" algn="tl" rotWithShape="0">
                  <a:schemeClr val="dk1">
                    <a:alpha val="40000"/>
                  </a:schemeClr>
                </a:outerShdw>
              </a:effectLst>
              <a:latin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728473588"/>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黑体" panose="02010609060101010101" pitchFamily="49" charset="-122"/>
                <a:ea typeface="黑体" panose="02010609060101010101" pitchFamily="49" charset="-122"/>
              </a:rPr>
              <a:t>处理硬件高速缓存</a:t>
            </a:r>
            <a:endParaRPr lang="zh-CN" altLang="en-US" b="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zh-CN" altLang="en-US" sz="2400" b="0" dirty="0" smtClean="0"/>
              <a:t>硬件高速缓存是通过高速缓存行</a:t>
            </a:r>
            <a:r>
              <a:rPr lang="zh-CN" altLang="en-US" sz="2400" b="0" dirty="0" smtClean="0">
                <a:latin typeface="Calibri" panose="020F0502020204030204" pitchFamily="34" charset="0"/>
              </a:rPr>
              <a:t>（</a:t>
            </a:r>
            <a:r>
              <a:rPr lang="en-US" altLang="zh-CN" sz="2400" b="0" dirty="0" smtClean="0">
                <a:latin typeface="Calibri" panose="020F0502020204030204" pitchFamily="34" charset="0"/>
              </a:rPr>
              <a:t>cache line</a:t>
            </a:r>
            <a:r>
              <a:rPr lang="zh-CN" altLang="en-US" sz="2400" b="0" dirty="0" smtClean="0">
                <a:latin typeface="Calibri" panose="020F0502020204030204" pitchFamily="34" charset="0"/>
              </a:rPr>
              <a:t>）</a:t>
            </a:r>
            <a:r>
              <a:rPr lang="zh-CN" altLang="en-US" sz="2400" b="0" dirty="0" smtClean="0"/>
              <a:t>寻址的。</a:t>
            </a:r>
            <a:r>
              <a:rPr lang="zh-CN" altLang="en-US" sz="2400" b="0" dirty="0"/>
              <a:t>一</a:t>
            </a:r>
            <a:r>
              <a:rPr lang="zh-CN" altLang="en-US" sz="2400" b="0" dirty="0" smtClean="0"/>
              <a:t>个高速缓存行的大小由硬件</a:t>
            </a:r>
            <a:r>
              <a:rPr lang="en-US" altLang="zh-CN" sz="2400" b="0" dirty="0">
                <a:latin typeface="Calibri" panose="020F0502020204030204" pitchFamily="34" charset="0"/>
              </a:rPr>
              <a:t>CPU</a:t>
            </a:r>
            <a:r>
              <a:rPr lang="zh-CN" altLang="en-US" sz="2400" b="0" dirty="0" smtClean="0"/>
              <a:t>来决定，在</a:t>
            </a:r>
            <a:r>
              <a:rPr lang="en-US" altLang="zh-CN" sz="2400" b="0" dirty="0">
                <a:latin typeface="Calibri" panose="020F0502020204030204" pitchFamily="34" charset="0"/>
              </a:rPr>
              <a:t>Linux</a:t>
            </a:r>
            <a:r>
              <a:rPr lang="zh-CN" altLang="en-US" sz="2400" b="0" dirty="0" smtClean="0"/>
              <a:t>中，由宏定义</a:t>
            </a:r>
            <a:r>
              <a:rPr lang="en-US" altLang="zh-CN" sz="2400" b="0" dirty="0">
                <a:latin typeface="Calibri" panose="020F0502020204030204" pitchFamily="34" charset="0"/>
              </a:rPr>
              <a:t>L1_CACHE_BYTES</a:t>
            </a:r>
            <a:r>
              <a:rPr lang="zh-CN" altLang="en-US" sz="2400" b="0" dirty="0" smtClean="0"/>
              <a:t>来表示。</a:t>
            </a:r>
            <a:endParaRPr lang="en-US" altLang="zh-CN" sz="2400" b="0" dirty="0" smtClean="0"/>
          </a:p>
          <a:p>
            <a:r>
              <a:rPr lang="zh-CN" altLang="en-US" sz="2400" b="0" dirty="0"/>
              <a:t>高速缓存对系统总体性能的影响十分关键</a:t>
            </a:r>
            <a:r>
              <a:rPr lang="zh-CN" altLang="en-US" sz="2400" b="0" dirty="0" smtClean="0"/>
              <a:t>，</a:t>
            </a:r>
            <a:r>
              <a:rPr lang="en-US" altLang="zh-CN" sz="2400" b="0" dirty="0">
                <a:latin typeface="Calibri" panose="020F0502020204030204" pitchFamily="34" charset="0"/>
              </a:rPr>
              <a:t>Linux</a:t>
            </a:r>
            <a:r>
              <a:rPr lang="zh-CN" altLang="en-US" sz="2400" b="0" dirty="0" smtClean="0"/>
              <a:t>内核</a:t>
            </a:r>
            <a:r>
              <a:rPr lang="zh-CN" altLang="en-US" sz="2400" b="0" dirty="0"/>
              <a:t>尽可能的利用高速缓存来提升运行效率</a:t>
            </a:r>
            <a:r>
              <a:rPr lang="zh-CN" altLang="en-US" sz="2400" b="0" dirty="0" smtClean="0"/>
              <a:t>。为了使高速缓存命中率达到最优化，内核一般考虑以下的几点：</a:t>
            </a:r>
            <a:endParaRPr lang="en-US" altLang="zh-CN" sz="2400" b="0" dirty="0" smtClean="0"/>
          </a:p>
          <a:p>
            <a:pPr marL="0" indent="0">
              <a:buNone/>
            </a:pPr>
            <a:r>
              <a:rPr lang="en-US" altLang="zh-CN" sz="2400" b="0" dirty="0"/>
              <a:t> </a:t>
            </a:r>
            <a:r>
              <a:rPr lang="en-US" altLang="zh-CN" sz="2400" b="0" dirty="0" smtClean="0"/>
              <a:t>    1. </a:t>
            </a:r>
            <a:r>
              <a:rPr lang="zh-CN" altLang="en-US" sz="2400" b="0" dirty="0" smtClean="0"/>
              <a:t>一个数据结构中最常使用的字段尽可能的对齐的放</a:t>
            </a:r>
            <a:endParaRPr lang="en-US" altLang="zh-CN" sz="2400" b="0" dirty="0" smtClean="0"/>
          </a:p>
          <a:p>
            <a:pPr marL="0" indent="0">
              <a:buNone/>
            </a:pPr>
            <a:r>
              <a:rPr lang="en-US" altLang="zh-CN" sz="2400" b="0" dirty="0"/>
              <a:t> </a:t>
            </a:r>
            <a:r>
              <a:rPr lang="en-US" altLang="zh-CN" sz="2400" b="0" dirty="0" smtClean="0"/>
              <a:t>        </a:t>
            </a:r>
            <a:r>
              <a:rPr lang="zh-CN" altLang="en-US" sz="2400" b="0" dirty="0" smtClean="0"/>
              <a:t>在一起，从而使它们能够缓冲到同一个</a:t>
            </a:r>
            <a:r>
              <a:rPr lang="en-US" altLang="zh-CN" sz="2400" b="0" dirty="0">
                <a:latin typeface="Calibri" panose="020F0502020204030204" pitchFamily="34" charset="0"/>
              </a:rPr>
              <a:t>cache line</a:t>
            </a:r>
            <a:r>
              <a:rPr lang="zh-CN" altLang="en-US" sz="2400" b="0" dirty="0" smtClean="0"/>
              <a:t>中。</a:t>
            </a:r>
            <a:endParaRPr lang="en-US" altLang="zh-CN" sz="2400" b="0" dirty="0" smtClean="0"/>
          </a:p>
          <a:p>
            <a:pPr marL="0" indent="0">
              <a:buNone/>
            </a:pPr>
            <a:r>
              <a:rPr lang="en-US" altLang="zh-CN" sz="2400" b="0" dirty="0"/>
              <a:t> </a:t>
            </a:r>
            <a:r>
              <a:rPr lang="en-US" altLang="zh-CN" sz="2400" b="0" dirty="0" smtClean="0"/>
              <a:t>    2. </a:t>
            </a:r>
            <a:r>
              <a:rPr lang="zh-CN" altLang="en-US" sz="2400" b="0" dirty="0" smtClean="0"/>
              <a:t>为一大组数据结构分配空间时，内核试图把这些数</a:t>
            </a:r>
            <a:endParaRPr lang="en-US" altLang="zh-CN" sz="2400" b="0" dirty="0" smtClean="0"/>
          </a:p>
          <a:p>
            <a:pPr marL="0" indent="0">
              <a:buNone/>
            </a:pPr>
            <a:r>
              <a:rPr lang="zh-CN" altLang="en-US" sz="2400" b="0" dirty="0" smtClean="0"/>
              <a:t>         据结构尽可能的存放在地址连续内存里，使得它们</a:t>
            </a:r>
            <a:endParaRPr lang="en-US" altLang="zh-CN" sz="2400" b="0" dirty="0" smtClean="0"/>
          </a:p>
          <a:p>
            <a:pPr marL="0" indent="0">
              <a:buNone/>
            </a:pPr>
            <a:r>
              <a:rPr lang="en-US" altLang="zh-CN" sz="2400" b="0" dirty="0"/>
              <a:t> </a:t>
            </a:r>
            <a:r>
              <a:rPr lang="en-US" altLang="zh-CN" sz="2400" b="0" dirty="0" smtClean="0"/>
              <a:t>        </a:t>
            </a:r>
            <a:r>
              <a:rPr lang="zh-CN" altLang="en-US" sz="2400" b="0" dirty="0" smtClean="0"/>
              <a:t>能够尽可能的被同一个</a:t>
            </a:r>
            <a:r>
              <a:rPr lang="en-US" altLang="zh-CN" sz="2400" b="0" dirty="0">
                <a:latin typeface="Calibri" panose="020F0502020204030204" pitchFamily="34" charset="0"/>
              </a:rPr>
              <a:t>cache line</a:t>
            </a:r>
            <a:r>
              <a:rPr lang="zh-CN" altLang="en-US" sz="2400" b="0" dirty="0" smtClean="0"/>
              <a:t>缓冲。</a:t>
            </a:r>
            <a:endParaRPr lang="en-US" altLang="zh-CN" sz="2400" b="0" dirty="0" smtClean="0"/>
          </a:p>
          <a:p>
            <a:pPr marL="0" indent="0">
              <a:buNone/>
            </a:pPr>
            <a:r>
              <a:rPr lang="en-US" altLang="zh-CN" sz="2400" b="0" dirty="0"/>
              <a:t> </a:t>
            </a:r>
            <a:r>
              <a:rPr lang="en-US" altLang="zh-CN" sz="2400" b="0" dirty="0" smtClean="0"/>
              <a:t>    3. </a:t>
            </a:r>
            <a:r>
              <a:rPr lang="zh-CN" altLang="en-US" sz="2400" b="0" dirty="0" smtClean="0"/>
              <a:t>使用高速缓存友好性的代码。</a:t>
            </a:r>
            <a:endParaRPr lang="en-US" altLang="zh-CN" sz="2400" b="0" dirty="0" smtClean="0"/>
          </a:p>
          <a:p>
            <a:pPr marL="0" indent="0">
              <a:buNone/>
            </a:pPr>
            <a:endParaRPr lang="en-US" altLang="zh-CN" sz="2400" b="0" dirty="0"/>
          </a:p>
        </p:txBody>
      </p:sp>
    </p:spTree>
    <p:extLst>
      <p:ext uri="{BB962C8B-B14F-4D97-AF65-F5344CB8AC3E}">
        <p14:creationId xmlns:p14="http://schemas.microsoft.com/office/powerpoint/2010/main" val="1862067635"/>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r>
              <a:rPr lang="zh-CN" altLang="en-US" b="0" dirty="0" smtClean="0">
                <a:latin typeface="黑体" panose="02010609060101010101" pitchFamily="49" charset="-122"/>
                <a:ea typeface="黑体" panose="02010609060101010101" pitchFamily="49" charset="-122"/>
              </a:rPr>
              <a:t>处理硬件高速缓存</a:t>
            </a:r>
            <a:endParaRPr lang="zh-CN" altLang="en-US" b="0" dirty="0">
              <a:latin typeface="黑体" panose="02010609060101010101" pitchFamily="49" charset="-122"/>
              <a:ea typeface="黑体" panose="02010609060101010101" pitchFamily="49" charset="-122"/>
            </a:endParaRPr>
          </a:p>
        </p:txBody>
      </p:sp>
      <p:sp>
        <p:nvSpPr>
          <p:cNvPr id="6" name="内容占位符 2"/>
          <p:cNvSpPr>
            <a:spLocks noGrp="1"/>
          </p:cNvSpPr>
          <p:nvPr>
            <p:ph idx="1"/>
          </p:nvPr>
        </p:nvSpPr>
        <p:spPr>
          <a:xfrm>
            <a:off x="900113" y="1341438"/>
            <a:ext cx="7856537" cy="4895850"/>
          </a:xfrm>
        </p:spPr>
        <p:txBody>
          <a:bodyPr/>
          <a:lstStyle/>
          <a:p>
            <a:r>
              <a:rPr lang="zh-CN" altLang="en-US" sz="2400" b="0" dirty="0" smtClean="0">
                <a:latin typeface="+mn-ea"/>
              </a:rPr>
              <a:t>对于</a:t>
            </a:r>
            <a:r>
              <a:rPr lang="en-US" altLang="zh-CN" sz="2400" b="0" dirty="0">
                <a:latin typeface="Calibri" panose="020F0502020204030204" pitchFamily="34" charset="0"/>
              </a:rPr>
              <a:t>X86</a:t>
            </a:r>
            <a:r>
              <a:rPr lang="zh-CN" altLang="en-US" sz="2400" b="0" dirty="0" smtClean="0">
                <a:latin typeface="+mn-ea"/>
              </a:rPr>
              <a:t>微处理器体系结构而言，</a:t>
            </a:r>
            <a:r>
              <a:rPr lang="en-US" altLang="zh-CN" sz="2400" b="0" dirty="0">
                <a:latin typeface="Calibri" panose="020F0502020204030204" pitchFamily="34" charset="0"/>
              </a:rPr>
              <a:t>Intel</a:t>
            </a:r>
            <a:r>
              <a:rPr lang="zh-CN" altLang="en-US" sz="2400" b="0" dirty="0" smtClean="0">
                <a:latin typeface="+mn-ea"/>
              </a:rPr>
              <a:t>已经为装入高速缓存的数据提供了一种自动与内存保持一致性的机制（窥探 </a:t>
            </a:r>
            <a:r>
              <a:rPr lang="en-US" altLang="zh-CN" sz="2400" b="0" dirty="0">
                <a:latin typeface="Calibri" panose="020F0502020204030204" pitchFamily="34" charset="0"/>
              </a:rPr>
              <a:t>cache snooping</a:t>
            </a:r>
            <a:r>
              <a:rPr lang="zh-CN" altLang="en-US" sz="2400" b="0" dirty="0" smtClean="0">
                <a:latin typeface="+mn-ea"/>
              </a:rPr>
              <a:t>），因此内核对此就无需关心，所以对于</a:t>
            </a:r>
            <a:r>
              <a:rPr lang="en-US" altLang="zh-CN" sz="2400" b="0" dirty="0">
                <a:latin typeface="Calibri" panose="020F0502020204030204" pitchFamily="34" charset="0"/>
              </a:rPr>
              <a:t>Cache</a:t>
            </a:r>
            <a:r>
              <a:rPr lang="zh-CN" altLang="en-US" sz="2400" b="0" dirty="0" smtClean="0">
                <a:latin typeface="+mn-ea"/>
              </a:rPr>
              <a:t>刷新的一些内核接口的实现基本上都是空的</a:t>
            </a:r>
            <a:r>
              <a:rPr lang="en-US" altLang="zh-CN" sz="2400" b="0" dirty="0" smtClean="0">
                <a:latin typeface="+mn-ea"/>
              </a:rPr>
              <a:t>,</a:t>
            </a:r>
            <a:r>
              <a:rPr lang="zh-CN" altLang="en-US" sz="2400" b="0" dirty="0" smtClean="0">
                <a:latin typeface="+mn-ea"/>
              </a:rPr>
              <a:t>比如以下的几个函数：</a:t>
            </a:r>
            <a:endParaRPr lang="zh-CN" altLang="en-US" sz="2400" b="0" dirty="0">
              <a:latin typeface="+mn-ea"/>
            </a:endParaRPr>
          </a:p>
        </p:txBody>
      </p:sp>
      <p:pic>
        <p:nvPicPr>
          <p:cNvPr id="7" name="图片 6"/>
          <p:cNvPicPr>
            <a:picLocks noChangeAspect="1"/>
          </p:cNvPicPr>
          <p:nvPr/>
        </p:nvPicPr>
        <p:blipFill>
          <a:blip r:embed="rId2"/>
          <a:stretch>
            <a:fillRect/>
          </a:stretch>
        </p:blipFill>
        <p:spPr>
          <a:xfrm>
            <a:off x="1018903" y="3274422"/>
            <a:ext cx="7898038" cy="2847703"/>
          </a:xfrm>
          <a:prstGeom prst="rect">
            <a:avLst/>
          </a:prstGeom>
        </p:spPr>
      </p:pic>
    </p:spTree>
    <p:extLst>
      <p:ext uri="{BB962C8B-B14F-4D97-AF65-F5344CB8AC3E}">
        <p14:creationId xmlns:p14="http://schemas.microsoft.com/office/powerpoint/2010/main" val="3746581107"/>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latin typeface="黑体" panose="02010609060101010101" pitchFamily="49" charset="-122"/>
                <a:ea typeface="黑体" panose="02010609060101010101" pitchFamily="49" charset="-122"/>
              </a:rPr>
              <a:t>处理</a:t>
            </a:r>
            <a:r>
              <a:rPr lang="en-US" altLang="zh-CN" b="0" dirty="0" smtClean="0">
                <a:latin typeface="黑体" panose="02010609060101010101" pitchFamily="49" charset="-122"/>
                <a:ea typeface="黑体" panose="02010609060101010101" pitchFamily="49" charset="-122"/>
              </a:rPr>
              <a:t>TLB</a:t>
            </a:r>
            <a:endParaRPr lang="zh-CN" altLang="en-US" b="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zh-CN" altLang="en-US" sz="2400" b="0" dirty="0" smtClean="0">
                <a:latin typeface="+mn-ea"/>
              </a:rPr>
              <a:t>处理器不能自动同步它们自己的</a:t>
            </a:r>
            <a:r>
              <a:rPr lang="en-US" altLang="zh-CN" sz="2400" b="0" dirty="0">
                <a:latin typeface="Calibri" panose="020F0502020204030204" pitchFamily="34" charset="0"/>
              </a:rPr>
              <a:t>TLB</a:t>
            </a:r>
            <a:r>
              <a:rPr lang="zh-CN" altLang="en-US" sz="2400" b="0" dirty="0" smtClean="0">
                <a:latin typeface="+mn-ea"/>
              </a:rPr>
              <a:t>，因此决定线性地址和物理地址之间映射何时不再有效的是内核而不是硬件。</a:t>
            </a:r>
            <a:endParaRPr lang="en-US" altLang="zh-CN" sz="2400" b="0" dirty="0" smtClean="0">
              <a:latin typeface="+mn-ea"/>
            </a:endParaRPr>
          </a:p>
          <a:p>
            <a:r>
              <a:rPr lang="zh-CN" altLang="en-US" sz="2400" b="0" dirty="0" smtClean="0">
                <a:latin typeface="+mn-ea"/>
              </a:rPr>
              <a:t>比如，从当前进程切换到另外的一个进程，每个进程都有自己的页目录页表结构，都有着不同的从线性地址到物理地址的映射方案，所以，当进程切换的时候，原来</a:t>
            </a:r>
            <a:r>
              <a:rPr lang="en-US" altLang="zh-CN" sz="2400" b="0" dirty="0">
                <a:latin typeface="Calibri" panose="020F0502020204030204" pitchFamily="34" charset="0"/>
              </a:rPr>
              <a:t>TLB</a:t>
            </a:r>
            <a:r>
              <a:rPr lang="zh-CN" altLang="en-US" sz="2400" b="0" dirty="0" smtClean="0">
                <a:latin typeface="+mn-ea"/>
              </a:rPr>
              <a:t>中的内容就应该失效。</a:t>
            </a:r>
            <a:endParaRPr lang="en-US" altLang="zh-CN" sz="2400" b="0" dirty="0" smtClean="0">
              <a:latin typeface="+mn-ea"/>
            </a:endParaRPr>
          </a:p>
          <a:p>
            <a:r>
              <a:rPr lang="zh-CN" altLang="en-US" sz="2400" b="0" dirty="0" smtClean="0">
                <a:latin typeface="+mn-ea"/>
              </a:rPr>
              <a:t>或者，当前进程由于申请或释放了内存，改变了旧有的页面映射关系，这时候就应该刷新</a:t>
            </a:r>
            <a:r>
              <a:rPr lang="en-US" altLang="zh-CN" sz="2400" b="0" dirty="0">
                <a:latin typeface="Calibri" panose="020F0502020204030204" pitchFamily="34" charset="0"/>
              </a:rPr>
              <a:t>TLB</a:t>
            </a:r>
            <a:r>
              <a:rPr lang="zh-CN" altLang="en-US" sz="2400" b="0" dirty="0" smtClean="0">
                <a:latin typeface="+mn-ea"/>
              </a:rPr>
              <a:t>的内容。</a:t>
            </a:r>
            <a:endParaRPr lang="en-US" altLang="zh-CN" sz="2400" b="0" dirty="0" smtClean="0">
              <a:latin typeface="+mn-ea"/>
            </a:endParaRPr>
          </a:p>
          <a:p>
            <a:r>
              <a:rPr lang="zh-CN" altLang="en-US" sz="2400" b="0" dirty="0">
                <a:latin typeface="+mn-ea"/>
              </a:rPr>
              <a:t>亦或</a:t>
            </a:r>
            <a:r>
              <a:rPr lang="zh-CN" altLang="en-US" sz="2400" b="0" dirty="0" smtClean="0">
                <a:latin typeface="+mn-ea"/>
              </a:rPr>
              <a:t>，</a:t>
            </a:r>
            <a:r>
              <a:rPr lang="en-US" altLang="zh-CN" sz="2400" b="0" dirty="0">
                <a:latin typeface="Calibri" panose="020F0502020204030204" pitchFamily="34" charset="0"/>
              </a:rPr>
              <a:t>CPU</a:t>
            </a:r>
            <a:r>
              <a:rPr lang="zh-CN" altLang="en-US" sz="2400" b="0" dirty="0" smtClean="0">
                <a:latin typeface="+mn-ea"/>
              </a:rPr>
              <a:t>在内核态执行内核某些代码导致内核的页映射关系改变的时候，也应该更新</a:t>
            </a:r>
            <a:r>
              <a:rPr lang="en-US" altLang="zh-CN" sz="2400" b="0" dirty="0" smtClean="0">
                <a:latin typeface="+mn-ea"/>
              </a:rPr>
              <a:t>TLB</a:t>
            </a:r>
            <a:r>
              <a:rPr lang="zh-CN" altLang="en-US" sz="2400" b="0" dirty="0" smtClean="0">
                <a:latin typeface="+mn-ea"/>
              </a:rPr>
              <a:t>的内容，不同之处就是映射</a:t>
            </a:r>
            <a:r>
              <a:rPr lang="en-US" altLang="zh-CN" sz="2400" b="0" dirty="0">
                <a:latin typeface="Calibri" panose="020F0502020204030204" pitchFamily="34" charset="0"/>
              </a:rPr>
              <a:t>Linux</a:t>
            </a:r>
            <a:r>
              <a:rPr lang="zh-CN" altLang="en-US" sz="2400" b="0" dirty="0" smtClean="0">
                <a:latin typeface="+mn-ea"/>
              </a:rPr>
              <a:t>内核空间的页是全局页（</a:t>
            </a:r>
            <a:r>
              <a:rPr lang="en-US" altLang="zh-CN" sz="2400" b="0" dirty="0">
                <a:latin typeface="Calibri" panose="020F0502020204030204" pitchFamily="34" charset="0"/>
              </a:rPr>
              <a:t>G</a:t>
            </a:r>
            <a:r>
              <a:rPr lang="zh-CN" altLang="en-US" sz="2400" b="0" dirty="0" smtClean="0">
                <a:latin typeface="+mn-ea"/>
              </a:rPr>
              <a:t>位置</a:t>
            </a:r>
            <a:r>
              <a:rPr lang="en-US" altLang="zh-CN" sz="2400" b="0" dirty="0" smtClean="0">
                <a:latin typeface="+mn-ea"/>
              </a:rPr>
              <a:t>1</a:t>
            </a:r>
            <a:r>
              <a:rPr lang="zh-CN" altLang="en-US" sz="2400" b="0" dirty="0" smtClean="0">
                <a:latin typeface="+mn-ea"/>
              </a:rPr>
              <a:t>）。</a:t>
            </a:r>
            <a:endParaRPr lang="zh-CN" altLang="en-US" sz="2400" b="0" dirty="0">
              <a:latin typeface="+mn-ea"/>
            </a:endParaRPr>
          </a:p>
        </p:txBody>
      </p:sp>
    </p:spTree>
    <p:extLst>
      <p:ext uri="{BB962C8B-B14F-4D97-AF65-F5344CB8AC3E}">
        <p14:creationId xmlns:p14="http://schemas.microsoft.com/office/powerpoint/2010/main" val="3060800854"/>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latin typeface="黑体" panose="02010609060101010101" pitchFamily="49" charset="-122"/>
                <a:ea typeface="黑体" panose="02010609060101010101" pitchFamily="49" charset="-122"/>
              </a:rPr>
              <a:t>处理</a:t>
            </a:r>
            <a:r>
              <a:rPr lang="en-US" altLang="zh-CN" b="0" dirty="0" smtClean="0">
                <a:latin typeface="黑体" panose="02010609060101010101" pitchFamily="49" charset="-122"/>
                <a:ea typeface="黑体" panose="02010609060101010101" pitchFamily="49" charset="-122"/>
              </a:rPr>
              <a:t>TLB</a:t>
            </a:r>
            <a:endParaRPr lang="zh-CN" altLang="en-US" b="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en-US" altLang="zh-CN" sz="2400" b="0" dirty="0">
                <a:latin typeface="Calibri" panose="020F0502020204030204" pitchFamily="34" charset="0"/>
              </a:rPr>
              <a:t>Linux</a:t>
            </a:r>
            <a:r>
              <a:rPr lang="zh-CN" altLang="en-US" sz="2400" b="0" dirty="0" smtClean="0">
                <a:latin typeface="+mn-ea"/>
              </a:rPr>
              <a:t>提供了很多种在合适的时机应该调用的</a:t>
            </a:r>
            <a:r>
              <a:rPr lang="en-US" altLang="zh-CN" sz="2400" b="0" dirty="0" smtClean="0">
                <a:latin typeface="+mn-ea"/>
              </a:rPr>
              <a:t>TLB</a:t>
            </a:r>
            <a:r>
              <a:rPr lang="zh-CN" altLang="en-US" sz="2400" b="0" dirty="0" smtClean="0">
                <a:latin typeface="+mn-ea"/>
              </a:rPr>
              <a:t>刷新的方法，比如以下所示几种：</a:t>
            </a:r>
            <a:endParaRPr lang="zh-CN" altLang="en-US" sz="2400" b="0" dirty="0">
              <a:latin typeface="+mn-ea"/>
            </a:endParaRPr>
          </a:p>
        </p:txBody>
      </p:sp>
      <p:pic>
        <p:nvPicPr>
          <p:cNvPr id="5" name="图片 4"/>
          <p:cNvPicPr>
            <a:picLocks noChangeAspect="1"/>
          </p:cNvPicPr>
          <p:nvPr/>
        </p:nvPicPr>
        <p:blipFill>
          <a:blip r:embed="rId2"/>
          <a:stretch>
            <a:fillRect/>
          </a:stretch>
        </p:blipFill>
        <p:spPr>
          <a:xfrm>
            <a:off x="790486" y="3648065"/>
            <a:ext cx="7709717" cy="1028436"/>
          </a:xfrm>
          <a:prstGeom prst="rect">
            <a:avLst/>
          </a:prstGeom>
        </p:spPr>
      </p:pic>
      <p:pic>
        <p:nvPicPr>
          <p:cNvPr id="6" name="图片 5"/>
          <p:cNvPicPr>
            <a:picLocks noChangeAspect="1"/>
          </p:cNvPicPr>
          <p:nvPr/>
        </p:nvPicPr>
        <p:blipFill>
          <a:blip r:embed="rId3"/>
          <a:stretch>
            <a:fillRect/>
          </a:stretch>
        </p:blipFill>
        <p:spPr>
          <a:xfrm>
            <a:off x="822339" y="4757694"/>
            <a:ext cx="7731670" cy="920295"/>
          </a:xfrm>
          <a:prstGeom prst="rect">
            <a:avLst/>
          </a:prstGeom>
        </p:spPr>
      </p:pic>
      <p:pic>
        <p:nvPicPr>
          <p:cNvPr id="7" name="图片 6"/>
          <p:cNvPicPr>
            <a:picLocks noChangeAspect="1"/>
          </p:cNvPicPr>
          <p:nvPr/>
        </p:nvPicPr>
        <p:blipFill>
          <a:blip r:embed="rId4"/>
          <a:stretch>
            <a:fillRect/>
          </a:stretch>
        </p:blipFill>
        <p:spPr>
          <a:xfrm>
            <a:off x="869935" y="2254916"/>
            <a:ext cx="7653896" cy="1359141"/>
          </a:xfrm>
          <a:prstGeom prst="rect">
            <a:avLst/>
          </a:prstGeom>
        </p:spPr>
      </p:pic>
    </p:spTree>
    <p:extLst>
      <p:ext uri="{BB962C8B-B14F-4D97-AF65-F5344CB8AC3E}">
        <p14:creationId xmlns:p14="http://schemas.microsoft.com/office/powerpoint/2010/main" val="3146933965"/>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latin typeface="黑体" panose="02010609060101010101" pitchFamily="49" charset="-122"/>
                <a:ea typeface="黑体" panose="02010609060101010101" pitchFamily="49" charset="-122"/>
              </a:rPr>
              <a:t>处理</a:t>
            </a:r>
            <a:r>
              <a:rPr lang="en-US" altLang="zh-CN" b="0" dirty="0" smtClean="0">
                <a:latin typeface="黑体" panose="02010609060101010101" pitchFamily="49" charset="-122"/>
                <a:ea typeface="黑体" panose="02010609060101010101" pitchFamily="49" charset="-122"/>
              </a:rPr>
              <a:t>TLB</a:t>
            </a:r>
            <a:endParaRPr lang="zh-CN" altLang="en-US" b="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zh-CN" altLang="en-US" sz="2400" b="0" dirty="0" smtClean="0">
                <a:latin typeface="+mn-ea"/>
              </a:rPr>
              <a:t>尽管</a:t>
            </a:r>
            <a:r>
              <a:rPr lang="en-US" altLang="zh-CN" sz="2400" b="0" dirty="0">
                <a:latin typeface="Calibri" panose="020F0502020204030204" pitchFamily="34" charset="0"/>
              </a:rPr>
              <a:t>Linux</a:t>
            </a:r>
            <a:r>
              <a:rPr lang="zh-CN" altLang="en-US" sz="2400" b="0" dirty="0" smtClean="0">
                <a:latin typeface="+mn-ea"/>
              </a:rPr>
              <a:t>提供了许许多多的用来刷新</a:t>
            </a:r>
            <a:r>
              <a:rPr lang="en-US" altLang="zh-CN" sz="2400" b="0" dirty="0" smtClean="0">
                <a:latin typeface="+mn-ea"/>
              </a:rPr>
              <a:t>TLB</a:t>
            </a:r>
            <a:r>
              <a:rPr lang="zh-CN" altLang="en-US" sz="2400" b="0" dirty="0" smtClean="0">
                <a:latin typeface="+mn-ea"/>
              </a:rPr>
              <a:t>的方法，但是这些函数最终还是要通过调用硬件提供的一些汇编指令来实现的。</a:t>
            </a:r>
            <a:endParaRPr lang="en-US" altLang="zh-CN" sz="2400" b="0" dirty="0" smtClean="0">
              <a:latin typeface="+mn-ea"/>
            </a:endParaRPr>
          </a:p>
          <a:p>
            <a:r>
              <a:rPr lang="zh-CN" altLang="en-US" sz="2400" b="0" dirty="0" smtClean="0">
                <a:latin typeface="+mn-ea"/>
              </a:rPr>
              <a:t>对于</a:t>
            </a:r>
            <a:r>
              <a:rPr lang="en-US" altLang="zh-CN" sz="2400" b="0" dirty="0">
                <a:latin typeface="Calibri" panose="020F0502020204030204" pitchFamily="34" charset="0"/>
              </a:rPr>
              <a:t>X</a:t>
            </a:r>
            <a:r>
              <a:rPr lang="en-US" altLang="zh-CN" sz="2400" b="0" dirty="0">
                <a:latin typeface="Calibri" panose="020F0502020204030204" pitchFamily="34" charset="0"/>
              </a:rPr>
              <a:t>86</a:t>
            </a:r>
            <a:r>
              <a:rPr lang="zh-CN" altLang="en-US" sz="2400" b="0" dirty="0" smtClean="0">
                <a:latin typeface="+mn-ea"/>
              </a:rPr>
              <a:t>结构，</a:t>
            </a:r>
            <a:r>
              <a:rPr lang="en-US" altLang="zh-CN" sz="2400" b="0" dirty="0">
                <a:latin typeface="Calibri" panose="020F0502020204030204" pitchFamily="34" charset="0"/>
              </a:rPr>
              <a:t>Intel</a:t>
            </a:r>
            <a:r>
              <a:rPr lang="zh-CN" altLang="en-US" sz="2400" b="0" dirty="0" smtClean="0">
                <a:latin typeface="+mn-ea"/>
              </a:rPr>
              <a:t>微处理器只提供了两种使</a:t>
            </a:r>
            <a:r>
              <a:rPr lang="en-US" altLang="zh-CN" sz="2400" b="0" dirty="0">
                <a:latin typeface="Calibri" panose="020F0502020204030204" pitchFamily="34" charset="0"/>
              </a:rPr>
              <a:t>TLB</a:t>
            </a:r>
            <a:r>
              <a:rPr lang="zh-CN" altLang="en-US" sz="2400" b="0" dirty="0" smtClean="0">
                <a:latin typeface="+mn-ea"/>
              </a:rPr>
              <a:t>无效的技术，也就是说</a:t>
            </a:r>
            <a:r>
              <a:rPr lang="en-US" altLang="zh-CN" sz="2400" b="0" dirty="0">
                <a:latin typeface="Calibri" panose="020F0502020204030204" pitchFamily="34" charset="0"/>
              </a:rPr>
              <a:t>Linux</a:t>
            </a:r>
            <a:r>
              <a:rPr lang="zh-CN" altLang="en-US" sz="2400" b="0" dirty="0" smtClean="0">
                <a:latin typeface="+mn-ea"/>
              </a:rPr>
              <a:t>内核提供的那么多的函数最后无非就是通过利用以下两种机制来实现：</a:t>
            </a:r>
            <a:endParaRPr lang="en-US" altLang="zh-CN" sz="2400" b="0" dirty="0" smtClean="0">
              <a:latin typeface="+mn-ea"/>
            </a:endParaRPr>
          </a:p>
          <a:p>
            <a:pPr marL="0" indent="0">
              <a:buNone/>
            </a:pPr>
            <a:r>
              <a:rPr lang="en-US" altLang="zh-CN" sz="2400" b="0" dirty="0" smtClean="0">
                <a:latin typeface="+mn-ea"/>
              </a:rPr>
              <a:t>  1. </a:t>
            </a:r>
            <a:r>
              <a:rPr lang="zh-CN" altLang="en-US" sz="2400" b="0" dirty="0" smtClean="0">
                <a:latin typeface="+mn-ea"/>
              </a:rPr>
              <a:t>在向</a:t>
            </a:r>
            <a:r>
              <a:rPr lang="en-US" altLang="zh-CN" sz="2400" b="0" dirty="0">
                <a:latin typeface="Calibri" panose="020F0502020204030204" pitchFamily="34" charset="0"/>
              </a:rPr>
              <a:t>CR3</a:t>
            </a:r>
            <a:r>
              <a:rPr lang="zh-CN" altLang="en-US" sz="2400" b="0" dirty="0" smtClean="0">
                <a:latin typeface="+mn-ea"/>
              </a:rPr>
              <a:t>寄存器写入值时</a:t>
            </a:r>
            <a:r>
              <a:rPr lang="en-US" altLang="zh-CN" sz="2400" b="0" dirty="0">
                <a:latin typeface="Calibri" panose="020F0502020204030204" pitchFamily="34" charset="0"/>
              </a:rPr>
              <a:t>CPU</a:t>
            </a:r>
            <a:r>
              <a:rPr lang="zh-CN" altLang="en-US" sz="2400" b="0" dirty="0" smtClean="0">
                <a:latin typeface="+mn-ea"/>
              </a:rPr>
              <a:t>自动刷新相对于非全局</a:t>
            </a:r>
            <a:endParaRPr lang="en-US" altLang="zh-CN" sz="2400" b="0" dirty="0" smtClean="0">
              <a:latin typeface="+mn-ea"/>
            </a:endParaRPr>
          </a:p>
          <a:p>
            <a:pPr marL="0" indent="0">
              <a:buNone/>
            </a:pPr>
            <a:r>
              <a:rPr lang="en-US" altLang="zh-CN" sz="2400" b="0" dirty="0">
                <a:latin typeface="+mn-ea"/>
              </a:rPr>
              <a:t> </a:t>
            </a:r>
            <a:r>
              <a:rPr lang="en-US" altLang="zh-CN" sz="2400" b="0" dirty="0" smtClean="0">
                <a:latin typeface="+mn-ea"/>
              </a:rPr>
              <a:t>    </a:t>
            </a:r>
            <a:r>
              <a:rPr lang="zh-CN" altLang="en-US" sz="2400" b="0" dirty="0" smtClean="0">
                <a:latin typeface="+mn-ea"/>
              </a:rPr>
              <a:t>页的</a:t>
            </a:r>
            <a:r>
              <a:rPr lang="en-US" altLang="zh-CN" sz="2400" b="0" dirty="0">
                <a:latin typeface="Calibri" panose="020F0502020204030204" pitchFamily="34" charset="0"/>
              </a:rPr>
              <a:t>TLB</a:t>
            </a:r>
            <a:r>
              <a:rPr lang="zh-CN" altLang="en-US" sz="2400" b="0" dirty="0">
                <a:latin typeface="+mn-ea"/>
              </a:rPr>
              <a:t>表</a:t>
            </a:r>
            <a:r>
              <a:rPr lang="zh-CN" altLang="en-US" sz="2400" b="0" dirty="0" smtClean="0">
                <a:latin typeface="+mn-ea"/>
              </a:rPr>
              <a:t>项。</a:t>
            </a:r>
            <a:endParaRPr lang="en-US" altLang="zh-CN" sz="2400" b="0" dirty="0" smtClean="0">
              <a:latin typeface="+mn-ea"/>
            </a:endParaRPr>
          </a:p>
          <a:p>
            <a:pPr marL="0" indent="0">
              <a:buNone/>
            </a:pPr>
            <a:r>
              <a:rPr lang="en-US" altLang="zh-CN" sz="2400" b="0" dirty="0">
                <a:latin typeface="+mn-ea"/>
              </a:rPr>
              <a:t> </a:t>
            </a:r>
            <a:r>
              <a:rPr lang="en-US" altLang="zh-CN" sz="2400" b="0" dirty="0" smtClean="0">
                <a:latin typeface="+mn-ea"/>
              </a:rPr>
              <a:t> 2. </a:t>
            </a:r>
            <a:r>
              <a:rPr lang="en-US" altLang="zh-CN" sz="2400" b="0" dirty="0">
                <a:latin typeface="Calibri" panose="020F0502020204030204" pitchFamily="34" charset="0"/>
              </a:rPr>
              <a:t>Pentium Pro</a:t>
            </a:r>
            <a:r>
              <a:rPr lang="zh-CN" altLang="en-US" sz="2400" b="0" dirty="0" smtClean="0">
                <a:latin typeface="+mn-ea"/>
              </a:rPr>
              <a:t>及其以后的</a:t>
            </a:r>
            <a:r>
              <a:rPr lang="en-US" altLang="zh-CN" sz="2400" b="0" dirty="0">
                <a:latin typeface="Calibri" panose="020F0502020204030204" pitchFamily="34" charset="0"/>
              </a:rPr>
              <a:t>CPU</a:t>
            </a:r>
            <a:r>
              <a:rPr lang="zh-CN" altLang="en-US" sz="2400" b="0" dirty="0" smtClean="0">
                <a:latin typeface="+mn-ea"/>
              </a:rPr>
              <a:t>中，</a:t>
            </a:r>
            <a:r>
              <a:rPr lang="en-US" altLang="zh-CN" sz="2400" b="0" dirty="0" err="1">
                <a:latin typeface="Calibri" panose="020F0502020204030204" pitchFamily="34" charset="0"/>
              </a:rPr>
              <a:t>invlpg</a:t>
            </a:r>
            <a:r>
              <a:rPr lang="zh-CN" altLang="en-US" sz="2400" b="0" dirty="0" smtClean="0">
                <a:latin typeface="+mn-ea"/>
              </a:rPr>
              <a:t>汇编语言指</a:t>
            </a:r>
            <a:endParaRPr lang="en-US" altLang="zh-CN" sz="2400" b="0" dirty="0" smtClean="0">
              <a:latin typeface="+mn-ea"/>
            </a:endParaRPr>
          </a:p>
          <a:p>
            <a:pPr marL="0" indent="0">
              <a:buNone/>
            </a:pPr>
            <a:r>
              <a:rPr lang="en-US" altLang="zh-CN" sz="2400" b="0" dirty="0">
                <a:latin typeface="+mn-ea"/>
              </a:rPr>
              <a:t> </a:t>
            </a:r>
            <a:r>
              <a:rPr lang="en-US" altLang="zh-CN" sz="2400" b="0" dirty="0" smtClean="0">
                <a:latin typeface="+mn-ea"/>
              </a:rPr>
              <a:t>    </a:t>
            </a:r>
            <a:r>
              <a:rPr lang="zh-CN" altLang="en-US" sz="2400" b="0" dirty="0" smtClean="0">
                <a:latin typeface="+mn-ea"/>
              </a:rPr>
              <a:t>令使映射制定线性地址的单个</a:t>
            </a:r>
            <a:r>
              <a:rPr lang="en-US" altLang="zh-CN" sz="2400" b="0" dirty="0" smtClean="0">
                <a:latin typeface="Calibri" panose="020F0502020204030204" pitchFamily="34" charset="0"/>
              </a:rPr>
              <a:t>TLB</a:t>
            </a:r>
            <a:r>
              <a:rPr lang="zh-CN" altLang="en-US" sz="2400" b="0" dirty="0" smtClean="0">
                <a:latin typeface="+mn-ea"/>
              </a:rPr>
              <a:t>表项无效。</a:t>
            </a:r>
            <a:endParaRPr lang="zh-CN" altLang="en-US" sz="2400" b="0" dirty="0">
              <a:latin typeface="+mn-ea"/>
            </a:endParaRPr>
          </a:p>
        </p:txBody>
      </p:sp>
    </p:spTree>
    <p:extLst>
      <p:ext uri="{BB962C8B-B14F-4D97-AF65-F5344CB8AC3E}">
        <p14:creationId xmlns:p14="http://schemas.microsoft.com/office/powerpoint/2010/main" val="532880163"/>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latin typeface="黑体" panose="02010609060101010101" pitchFamily="49" charset="-122"/>
                <a:ea typeface="黑体" panose="02010609060101010101" pitchFamily="49" charset="-122"/>
              </a:rPr>
              <a:t>处理</a:t>
            </a:r>
            <a:r>
              <a:rPr lang="en-US" altLang="zh-CN" b="0" dirty="0" smtClean="0">
                <a:latin typeface="黑体" panose="02010609060101010101" pitchFamily="49" charset="-122"/>
                <a:ea typeface="黑体" panose="02010609060101010101" pitchFamily="49" charset="-122"/>
              </a:rPr>
              <a:t>TLB</a:t>
            </a:r>
            <a:endParaRPr lang="zh-CN" altLang="en-US" b="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zh-CN" altLang="en-US" sz="2400" b="0" dirty="0" smtClean="0">
                <a:latin typeface="+mn-ea"/>
              </a:rPr>
              <a:t>如果想要刷新全局页对应的</a:t>
            </a:r>
            <a:r>
              <a:rPr lang="en-US" altLang="zh-CN" sz="2400" b="0" dirty="0">
                <a:latin typeface="Calibri" panose="020F0502020204030204" pitchFamily="34" charset="0"/>
              </a:rPr>
              <a:t>TLB</a:t>
            </a:r>
            <a:r>
              <a:rPr lang="zh-CN" altLang="en-US" sz="2400" b="0" dirty="0" smtClean="0">
                <a:latin typeface="+mn-ea"/>
              </a:rPr>
              <a:t>表项，则需要通过</a:t>
            </a:r>
            <a:r>
              <a:rPr lang="zh-CN" altLang="en-US" sz="2400" b="0" dirty="0">
                <a:latin typeface="+mn-ea"/>
              </a:rPr>
              <a:t>把</a:t>
            </a:r>
            <a:r>
              <a:rPr lang="en-US" altLang="zh-CN" sz="2400" b="0" dirty="0" smtClean="0">
                <a:latin typeface="Calibri" panose="020F0502020204030204" pitchFamily="34" charset="0"/>
              </a:rPr>
              <a:t>CR4</a:t>
            </a:r>
            <a:r>
              <a:rPr lang="zh-CN" altLang="en-US" sz="2400" b="0" dirty="0" smtClean="0">
                <a:latin typeface="+mn-ea"/>
              </a:rPr>
              <a:t>的</a:t>
            </a:r>
            <a:r>
              <a:rPr lang="en-US" altLang="zh-CN" sz="2400" b="0" dirty="0">
                <a:latin typeface="Calibri" panose="020F0502020204030204" pitchFamily="34" charset="0"/>
              </a:rPr>
              <a:t>PGE</a:t>
            </a:r>
            <a:r>
              <a:rPr lang="zh-CN" altLang="en-US" sz="2400" b="0" dirty="0" smtClean="0">
                <a:latin typeface="+mn-ea"/>
              </a:rPr>
              <a:t>标志位清</a:t>
            </a:r>
            <a:r>
              <a:rPr lang="en-US" altLang="zh-CN" sz="2400" b="0" dirty="0" smtClean="0">
                <a:latin typeface="+mn-ea"/>
              </a:rPr>
              <a:t>0</a:t>
            </a:r>
            <a:r>
              <a:rPr lang="zh-CN" altLang="en-US" sz="2400" b="0" dirty="0" smtClean="0">
                <a:latin typeface="+mn-ea"/>
              </a:rPr>
              <a:t>，然后再将</a:t>
            </a:r>
            <a:r>
              <a:rPr lang="en-US" altLang="zh-CN" sz="2400" b="0" dirty="0">
                <a:latin typeface="Calibri" panose="020F0502020204030204" pitchFamily="34" charset="0"/>
              </a:rPr>
              <a:t>C</a:t>
            </a:r>
            <a:r>
              <a:rPr lang="en-US" altLang="zh-CN" sz="2400" b="0" dirty="0">
                <a:latin typeface="Calibri" panose="020F0502020204030204" pitchFamily="34" charset="0"/>
              </a:rPr>
              <a:t>R4</a:t>
            </a:r>
            <a:r>
              <a:rPr lang="zh-CN" altLang="en-US" sz="2400" b="0" dirty="0" smtClean="0">
                <a:latin typeface="+mn-ea"/>
              </a:rPr>
              <a:t>的</a:t>
            </a:r>
            <a:r>
              <a:rPr lang="en-US" altLang="zh-CN" sz="2400" b="0" dirty="0">
                <a:latin typeface="Calibri" panose="020F0502020204030204" pitchFamily="34" charset="0"/>
              </a:rPr>
              <a:t>PGE</a:t>
            </a:r>
            <a:r>
              <a:rPr lang="zh-CN" altLang="en-US" sz="2400" b="0" dirty="0" smtClean="0">
                <a:latin typeface="+mn-ea"/>
              </a:rPr>
              <a:t>标志位置</a:t>
            </a:r>
            <a:r>
              <a:rPr lang="en-US" altLang="zh-CN" sz="2400" b="0" dirty="0" smtClean="0">
                <a:latin typeface="+mn-ea"/>
              </a:rPr>
              <a:t>1</a:t>
            </a:r>
            <a:r>
              <a:rPr lang="zh-CN" altLang="en-US" sz="2400" b="0" dirty="0" smtClean="0">
                <a:latin typeface="+mn-ea"/>
              </a:rPr>
              <a:t>，既：开启</a:t>
            </a:r>
            <a:r>
              <a:rPr lang="en-US" altLang="zh-CN" sz="2400" b="0" dirty="0" smtClean="0">
                <a:latin typeface="+mn-ea"/>
              </a:rPr>
              <a:t>—〉</a:t>
            </a:r>
            <a:r>
              <a:rPr lang="zh-CN" altLang="en-US" sz="2400" b="0" dirty="0" smtClean="0">
                <a:latin typeface="+mn-ea"/>
              </a:rPr>
              <a:t>关闭</a:t>
            </a:r>
            <a:r>
              <a:rPr lang="en-US" altLang="zh-CN" sz="2400" b="0" dirty="0" smtClean="0">
                <a:latin typeface="+mn-ea"/>
              </a:rPr>
              <a:t>—〉</a:t>
            </a:r>
            <a:r>
              <a:rPr lang="zh-CN" altLang="en-US" sz="2400" b="0" dirty="0" smtClean="0">
                <a:latin typeface="+mn-ea"/>
              </a:rPr>
              <a:t>再开启。</a:t>
            </a:r>
            <a:endParaRPr lang="en-US" altLang="zh-CN" sz="2400" b="0" dirty="0" smtClean="0">
              <a:latin typeface="+mn-ea"/>
            </a:endParaRPr>
          </a:p>
          <a:p>
            <a:r>
              <a:rPr lang="zh-CN" altLang="en-US" sz="2400" b="0" dirty="0" smtClean="0">
                <a:latin typeface="+mn-ea"/>
              </a:rPr>
              <a:t>内核中刷新</a:t>
            </a:r>
            <a:r>
              <a:rPr lang="en-US" altLang="zh-CN" sz="2400" b="0" dirty="0">
                <a:latin typeface="Calibri" panose="020F0502020204030204" pitchFamily="34" charset="0"/>
              </a:rPr>
              <a:t>TLB</a:t>
            </a:r>
            <a:r>
              <a:rPr lang="zh-CN" altLang="en-US" sz="2400" b="0" dirty="0" smtClean="0">
                <a:latin typeface="+mn-ea"/>
              </a:rPr>
              <a:t>的函数最终是调用这</a:t>
            </a:r>
            <a:r>
              <a:rPr lang="en-US" altLang="zh-CN" sz="2400" b="0" dirty="0" smtClean="0">
                <a:latin typeface="+mn-ea"/>
              </a:rPr>
              <a:t>3</a:t>
            </a:r>
            <a:r>
              <a:rPr lang="zh-CN" altLang="en-US" sz="2400" b="0" dirty="0" smtClean="0">
                <a:latin typeface="+mn-ea"/>
              </a:rPr>
              <a:t>个宏来实现的：</a:t>
            </a:r>
            <a:endParaRPr lang="en-US" altLang="zh-CN" sz="2400" b="0" dirty="0" smtClean="0">
              <a:latin typeface="+mn-ea"/>
            </a:endParaRPr>
          </a:p>
        </p:txBody>
      </p:sp>
      <p:pic>
        <p:nvPicPr>
          <p:cNvPr id="4" name="图片 3"/>
          <p:cNvPicPr>
            <a:picLocks noChangeAspect="1"/>
          </p:cNvPicPr>
          <p:nvPr/>
        </p:nvPicPr>
        <p:blipFill>
          <a:blip r:embed="rId2"/>
          <a:stretch>
            <a:fillRect/>
          </a:stretch>
        </p:blipFill>
        <p:spPr>
          <a:xfrm>
            <a:off x="908822" y="2984632"/>
            <a:ext cx="8090475" cy="3621905"/>
          </a:xfrm>
          <a:prstGeom prst="rect">
            <a:avLst/>
          </a:prstGeom>
        </p:spPr>
      </p:pic>
    </p:spTree>
    <p:extLst>
      <p:ext uri="{BB962C8B-B14F-4D97-AF65-F5344CB8AC3E}">
        <p14:creationId xmlns:p14="http://schemas.microsoft.com/office/powerpoint/2010/main" val="1129141496"/>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latin typeface="黑体" panose="02010609060101010101" pitchFamily="49" charset="-122"/>
                <a:ea typeface="黑体" panose="02010609060101010101" pitchFamily="49" charset="-122"/>
              </a:rPr>
              <a:t>处理</a:t>
            </a:r>
            <a:r>
              <a:rPr lang="en-US" altLang="zh-CN" b="0" dirty="0" smtClean="0">
                <a:latin typeface="黑体" panose="02010609060101010101" pitchFamily="49" charset="-122"/>
                <a:ea typeface="黑体" panose="02010609060101010101" pitchFamily="49" charset="-122"/>
              </a:rPr>
              <a:t>TLB</a:t>
            </a:r>
            <a:endParaRPr lang="zh-CN" altLang="en-US" b="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en-US" altLang="zh-CN" sz="2400" b="0" dirty="0">
                <a:latin typeface="Calibri" panose="020F0502020204030204" pitchFamily="34" charset="0"/>
              </a:rPr>
              <a:t>__</a:t>
            </a:r>
            <a:r>
              <a:rPr lang="en-US" altLang="zh-CN" sz="2400" b="0" dirty="0" err="1" smtClean="0">
                <a:latin typeface="Calibri" panose="020F0502020204030204" pitchFamily="34" charset="0"/>
              </a:rPr>
              <a:t>flush_tlb</a:t>
            </a:r>
            <a:r>
              <a:rPr lang="en-US" altLang="zh-CN" sz="2400" b="0" dirty="0" smtClean="0">
                <a:latin typeface="Calibri" panose="020F0502020204030204" pitchFamily="34" charset="0"/>
              </a:rPr>
              <a:t>( ) </a:t>
            </a:r>
            <a:r>
              <a:rPr lang="zh-CN" altLang="en-US" sz="2000" b="0" dirty="0" smtClean="0">
                <a:latin typeface="+mn-ea"/>
              </a:rPr>
              <a:t>的实现</a:t>
            </a:r>
            <a:endParaRPr lang="en-US" altLang="zh-CN" sz="2000" b="0" dirty="0" smtClean="0">
              <a:latin typeface="+mn-ea"/>
            </a:endParaRPr>
          </a:p>
        </p:txBody>
      </p:sp>
      <p:pic>
        <p:nvPicPr>
          <p:cNvPr id="5" name="图片 4"/>
          <p:cNvPicPr>
            <a:picLocks noChangeAspect="1"/>
          </p:cNvPicPr>
          <p:nvPr/>
        </p:nvPicPr>
        <p:blipFill>
          <a:blip r:embed="rId3"/>
          <a:stretch>
            <a:fillRect/>
          </a:stretch>
        </p:blipFill>
        <p:spPr>
          <a:xfrm>
            <a:off x="1255123" y="1879279"/>
            <a:ext cx="6234268" cy="304937"/>
          </a:xfrm>
          <a:prstGeom prst="rect">
            <a:avLst/>
          </a:prstGeom>
        </p:spPr>
      </p:pic>
      <p:pic>
        <p:nvPicPr>
          <p:cNvPr id="7" name="图片 6"/>
          <p:cNvPicPr>
            <a:picLocks noChangeAspect="1"/>
          </p:cNvPicPr>
          <p:nvPr/>
        </p:nvPicPr>
        <p:blipFill>
          <a:blip r:embed="rId4"/>
          <a:stretch>
            <a:fillRect/>
          </a:stretch>
        </p:blipFill>
        <p:spPr>
          <a:xfrm>
            <a:off x="691582" y="3789363"/>
            <a:ext cx="8265659" cy="1256869"/>
          </a:xfrm>
          <a:prstGeom prst="rect">
            <a:avLst/>
          </a:prstGeom>
        </p:spPr>
      </p:pic>
      <p:pic>
        <p:nvPicPr>
          <p:cNvPr id="8" name="图片 7"/>
          <p:cNvPicPr>
            <a:picLocks noChangeAspect="1"/>
          </p:cNvPicPr>
          <p:nvPr/>
        </p:nvPicPr>
        <p:blipFill>
          <a:blip r:embed="rId5"/>
          <a:stretch>
            <a:fillRect/>
          </a:stretch>
        </p:blipFill>
        <p:spPr>
          <a:xfrm>
            <a:off x="691582" y="5155985"/>
            <a:ext cx="8172700" cy="971550"/>
          </a:xfrm>
          <a:prstGeom prst="rect">
            <a:avLst/>
          </a:prstGeom>
        </p:spPr>
      </p:pic>
      <p:pic>
        <p:nvPicPr>
          <p:cNvPr id="9" name="图片 8"/>
          <p:cNvPicPr>
            <a:picLocks noChangeAspect="1"/>
          </p:cNvPicPr>
          <p:nvPr/>
        </p:nvPicPr>
        <p:blipFill>
          <a:blip r:embed="rId6"/>
          <a:stretch>
            <a:fillRect/>
          </a:stretch>
        </p:blipFill>
        <p:spPr>
          <a:xfrm>
            <a:off x="1255123" y="2417013"/>
            <a:ext cx="5819775" cy="1047750"/>
          </a:xfrm>
          <a:prstGeom prst="rect">
            <a:avLst/>
          </a:prstGeom>
        </p:spPr>
      </p:pic>
      <p:cxnSp>
        <p:nvCxnSpPr>
          <p:cNvPr id="11" name="直接箭头连接符 10"/>
          <p:cNvCxnSpPr/>
          <p:nvPr/>
        </p:nvCxnSpPr>
        <p:spPr bwMode="auto">
          <a:xfrm>
            <a:off x="5024846" y="3248295"/>
            <a:ext cx="0" cy="506232"/>
          </a:xfrm>
          <a:prstGeom prst="straightConnector1">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cxnSp>
        <p:nvCxnSpPr>
          <p:cNvPr id="14" name="肘形连接符 13"/>
          <p:cNvCxnSpPr>
            <a:endCxn id="8" idx="1"/>
          </p:cNvCxnSpPr>
          <p:nvPr/>
        </p:nvCxnSpPr>
        <p:spPr bwMode="auto">
          <a:xfrm rot="5400000">
            <a:off x="-93294" y="3859003"/>
            <a:ext cx="2567634" cy="997881"/>
          </a:xfrm>
          <a:prstGeom prst="bentConnector4">
            <a:avLst>
              <a:gd name="adj1" fmla="val 179"/>
              <a:gd name="adj2" fmla="val 122909"/>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cxnSp>
        <p:nvCxnSpPr>
          <p:cNvPr id="19" name="直接箭头连接符 18"/>
          <p:cNvCxnSpPr/>
          <p:nvPr/>
        </p:nvCxnSpPr>
        <p:spPr bwMode="auto">
          <a:xfrm>
            <a:off x="5199017" y="2158089"/>
            <a:ext cx="0" cy="232797"/>
          </a:xfrm>
          <a:prstGeom prst="straightConnector1">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87478786"/>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latin typeface="黑体" panose="02010609060101010101" pitchFamily="49" charset="-122"/>
                <a:ea typeface="黑体" panose="02010609060101010101" pitchFamily="49" charset="-122"/>
              </a:rPr>
              <a:t>处理</a:t>
            </a:r>
            <a:r>
              <a:rPr lang="en-US" altLang="zh-CN" b="0" dirty="0" smtClean="0">
                <a:latin typeface="黑体" panose="02010609060101010101" pitchFamily="49" charset="-122"/>
                <a:ea typeface="黑体" panose="02010609060101010101" pitchFamily="49" charset="-122"/>
              </a:rPr>
              <a:t>TLB</a:t>
            </a:r>
            <a:endParaRPr lang="zh-CN" altLang="en-US" b="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en-US" altLang="zh-CN" sz="2400" b="0" dirty="0">
                <a:latin typeface="Calibri" panose="020F0502020204030204" pitchFamily="34" charset="0"/>
              </a:rPr>
              <a:t>__</a:t>
            </a:r>
            <a:r>
              <a:rPr lang="en-US" altLang="zh-CN" sz="2400" b="0" dirty="0" err="1" smtClean="0">
                <a:latin typeface="Calibri" panose="020F0502020204030204" pitchFamily="34" charset="0"/>
              </a:rPr>
              <a:t>flush_tlb_global</a:t>
            </a:r>
            <a:r>
              <a:rPr lang="en-US" altLang="zh-CN" sz="2400" b="0" dirty="0" smtClean="0">
                <a:latin typeface="Calibri" panose="020F0502020204030204" pitchFamily="34" charset="0"/>
              </a:rPr>
              <a:t>( ) </a:t>
            </a:r>
            <a:r>
              <a:rPr lang="zh-CN" altLang="en-US" sz="2000" b="0" dirty="0" smtClean="0">
                <a:latin typeface="+mn-ea"/>
              </a:rPr>
              <a:t>的实现</a:t>
            </a:r>
            <a:endParaRPr lang="en-US" altLang="zh-CN" sz="2000" b="0" dirty="0" smtClean="0">
              <a:latin typeface="+mn-ea"/>
            </a:endParaRPr>
          </a:p>
        </p:txBody>
      </p:sp>
      <p:pic>
        <p:nvPicPr>
          <p:cNvPr id="6" name="图片 5"/>
          <p:cNvPicPr>
            <a:picLocks noChangeAspect="1"/>
          </p:cNvPicPr>
          <p:nvPr/>
        </p:nvPicPr>
        <p:blipFill>
          <a:blip r:embed="rId3"/>
          <a:stretch>
            <a:fillRect/>
          </a:stretch>
        </p:blipFill>
        <p:spPr>
          <a:xfrm>
            <a:off x="1168989" y="2507122"/>
            <a:ext cx="6972300" cy="3324225"/>
          </a:xfrm>
          <a:prstGeom prst="rect">
            <a:avLst/>
          </a:prstGeom>
        </p:spPr>
      </p:pic>
      <p:pic>
        <p:nvPicPr>
          <p:cNvPr id="10" name="图片 9"/>
          <p:cNvPicPr>
            <a:picLocks noChangeAspect="1"/>
          </p:cNvPicPr>
          <p:nvPr/>
        </p:nvPicPr>
        <p:blipFill>
          <a:blip r:embed="rId4"/>
          <a:stretch>
            <a:fillRect/>
          </a:stretch>
        </p:blipFill>
        <p:spPr>
          <a:xfrm>
            <a:off x="1168989" y="1946274"/>
            <a:ext cx="6972300" cy="247650"/>
          </a:xfrm>
          <a:prstGeom prst="rect">
            <a:avLst/>
          </a:prstGeom>
        </p:spPr>
      </p:pic>
      <p:cxnSp>
        <p:nvCxnSpPr>
          <p:cNvPr id="15" name="直接箭头连接符 14"/>
          <p:cNvCxnSpPr/>
          <p:nvPr/>
        </p:nvCxnSpPr>
        <p:spPr bwMode="auto">
          <a:xfrm>
            <a:off x="5756366" y="2211342"/>
            <a:ext cx="8708" cy="313198"/>
          </a:xfrm>
          <a:prstGeom prst="straightConnector1">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pic>
        <p:nvPicPr>
          <p:cNvPr id="16" name="图片 15"/>
          <p:cNvPicPr>
            <a:picLocks noChangeAspect="1"/>
          </p:cNvPicPr>
          <p:nvPr/>
        </p:nvPicPr>
        <p:blipFill>
          <a:blip r:embed="rId5"/>
          <a:stretch>
            <a:fillRect/>
          </a:stretch>
        </p:blipFill>
        <p:spPr>
          <a:xfrm>
            <a:off x="5225867" y="5717047"/>
            <a:ext cx="3790950" cy="228600"/>
          </a:xfrm>
          <a:prstGeom prst="rect">
            <a:avLst/>
          </a:prstGeom>
        </p:spPr>
      </p:pic>
      <p:cxnSp>
        <p:nvCxnSpPr>
          <p:cNvPr id="18" name="肘形连接符 17"/>
          <p:cNvCxnSpPr/>
          <p:nvPr/>
        </p:nvCxnSpPr>
        <p:spPr bwMode="auto">
          <a:xfrm rot="16200000" flipH="1">
            <a:off x="6050347" y="4722158"/>
            <a:ext cx="1101504" cy="905691"/>
          </a:xfrm>
          <a:prstGeom prst="bentConnector3">
            <a:avLst>
              <a:gd name="adj1" fmla="val -1389"/>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3363240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中科大嵌入式系统实验室主题">
  <a:themeElements>
    <a:clrScheme name="">
      <a:dk1>
        <a:srgbClr val="800080"/>
      </a:dk1>
      <a:lt1>
        <a:srgbClr val="FFFFFF"/>
      </a:lt1>
      <a:dk2>
        <a:srgbClr val="800080"/>
      </a:dk2>
      <a:lt2>
        <a:srgbClr val="E7E7E7"/>
      </a:lt2>
      <a:accent1>
        <a:srgbClr val="DDDDDD"/>
      </a:accent1>
      <a:accent2>
        <a:srgbClr val="000099"/>
      </a:accent2>
      <a:accent3>
        <a:srgbClr val="FFFFFF"/>
      </a:accent3>
      <a:accent4>
        <a:srgbClr val="6C006C"/>
      </a:accent4>
      <a:accent5>
        <a:srgbClr val="EBEBEB"/>
      </a:accent5>
      <a:accent6>
        <a:srgbClr val="00008A"/>
      </a:accent6>
      <a:hlink>
        <a:srgbClr val="990000"/>
      </a:hlink>
      <a:folHlink>
        <a:srgbClr val="FFFFFF"/>
      </a:folHlink>
    </a:clrScheme>
    <a:fontScheme name="外部报告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外部报告模板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外部报告模板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外部报告模板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外部报告模板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外部报告模板 5">
        <a:dk1>
          <a:srgbClr val="800080"/>
        </a:dk1>
        <a:lt1>
          <a:srgbClr val="FFFFFF"/>
        </a:lt1>
        <a:dk2>
          <a:srgbClr val="800080"/>
        </a:dk2>
        <a:lt2>
          <a:srgbClr val="E7E7E7"/>
        </a:lt2>
        <a:accent1>
          <a:srgbClr val="E7E7E7"/>
        </a:accent1>
        <a:accent2>
          <a:srgbClr val="33CC33"/>
        </a:accent2>
        <a:accent3>
          <a:srgbClr val="FFFFFF"/>
        </a:accent3>
        <a:accent4>
          <a:srgbClr val="6C006C"/>
        </a:accent4>
        <a:accent5>
          <a:srgbClr val="F1F1F1"/>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中科大嵌入式系统实验室主题" id="{715FBAA3-E3C5-4A90-A8FF-490415B11100}" vid="{72659E39-443A-42B4-9840-189D3C93135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中科大嵌入式系统实验室主题</Template>
  <TotalTime>1568</TotalTime>
  <Words>1428</Words>
  <Application>Microsoft Office PowerPoint</Application>
  <PresentationFormat>全屏显示(4:3)</PresentationFormat>
  <Paragraphs>80</Paragraphs>
  <Slides>19</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黑体</vt:lpstr>
      <vt:lpstr>楷体_GB2312</vt:lpstr>
      <vt:lpstr>宋体</vt:lpstr>
      <vt:lpstr>Arial</vt:lpstr>
      <vt:lpstr>Calibri</vt:lpstr>
      <vt:lpstr>Ebrima</vt:lpstr>
      <vt:lpstr>Times New Roman</vt:lpstr>
      <vt:lpstr>Wingdings</vt:lpstr>
      <vt:lpstr>中科大嵌入式系统实验室主题</vt:lpstr>
      <vt:lpstr>处理高速缓存和TLB</vt:lpstr>
      <vt:lpstr>处理硬件高速缓存</vt:lpstr>
      <vt:lpstr>处理硬件高速缓存</vt:lpstr>
      <vt:lpstr>处理TLB</vt:lpstr>
      <vt:lpstr>处理TLB</vt:lpstr>
      <vt:lpstr>处理TLB</vt:lpstr>
      <vt:lpstr>处理TLB</vt:lpstr>
      <vt:lpstr>处理TLB</vt:lpstr>
      <vt:lpstr>处理TLB</vt:lpstr>
      <vt:lpstr>处理TLB</vt:lpstr>
      <vt:lpstr>处理TLB</vt:lpstr>
      <vt:lpstr>懒惰TLB模式</vt:lpstr>
      <vt:lpstr>懒惰TLB模式</vt:lpstr>
      <vt:lpstr>懒惰TLB模式</vt:lpstr>
      <vt:lpstr>懒惰TLB模式</vt:lpstr>
      <vt:lpstr>懒惰TLB模式</vt:lpstr>
      <vt:lpstr>懒惰TLB模式</vt:lpstr>
      <vt:lpstr>懒惰TLB模式</vt:lpstr>
      <vt:lpstr>PowerPoint 演示文稿</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捕获信号</dc:title>
  <dc:creator>马翔</dc:creator>
  <cp:lastModifiedBy>马翔</cp:lastModifiedBy>
  <cp:revision>260</cp:revision>
  <dcterms:created xsi:type="dcterms:W3CDTF">2013-11-06T14:25:05Z</dcterms:created>
  <dcterms:modified xsi:type="dcterms:W3CDTF">2014-03-11T16:12:48Z</dcterms:modified>
</cp:coreProperties>
</file>