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423FF-E580-429F-BEC7-9065A8EE81B4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83FE3-DEBD-4EE1-BFAB-81C79F153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83FE3-DEBD-4EE1-BFAB-81C79F153A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6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5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0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zh-CN" sz="3200"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18150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9084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8" y="261938"/>
            <a:ext cx="2033587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9035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0050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62513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341438"/>
            <a:ext cx="38512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0534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454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6595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83084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81868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28954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762000" y="9144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sz="2400" b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1938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0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800" b="1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2400" b="1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2000" b="1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2000" b="1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rochiluses/article/details/12954423" TargetMode="External"/><Relationship Id="rId2" Type="http://schemas.openxmlformats.org/officeDocument/2006/relationships/hyperlink" Target="http://hanmingxiu2004.blog.163.com/blog/static/1226413172010622984068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中的分页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4941168"/>
            <a:ext cx="6624638" cy="504056"/>
          </a:xfrm>
        </p:spPr>
        <p:txBody>
          <a:bodyPr/>
          <a:lstStyle/>
          <a:p>
            <a:r>
              <a:rPr lang="zh-CN" altLang="en-US" dirty="0" smtClean="0"/>
              <a:t>赵勇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941299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</a:t>
            </a:r>
            <a:r>
              <a:rPr lang="zh-CN" altLang="en-US" dirty="0" smtClean="0"/>
              <a:t>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/>
              <a:t>linux</a:t>
            </a:r>
            <a:r>
              <a:rPr lang="zh-CN" altLang="en-US" sz="1400" dirty="0"/>
              <a:t>中如何计算出页面号 </a:t>
            </a:r>
            <a:r>
              <a:rPr lang="zh-CN" altLang="en-US" sz="1400" dirty="0" smtClean="0"/>
              <a:t>：</a:t>
            </a:r>
            <a:r>
              <a:rPr lang="en-US" altLang="zh-CN" sz="1400" dirty="0" smtClean="0">
                <a:hlinkClick r:id="rId2"/>
              </a:rPr>
              <a:t>http</a:t>
            </a:r>
            <a:r>
              <a:rPr lang="en-US" altLang="zh-CN" sz="1400" dirty="0">
                <a:hlinkClick r:id="rId2"/>
              </a:rPr>
              <a:t>://</a:t>
            </a:r>
            <a:r>
              <a:rPr lang="en-US" altLang="zh-CN" sz="1400" dirty="0" smtClean="0">
                <a:hlinkClick r:id="rId2"/>
              </a:rPr>
              <a:t>hanmingxiu2004.blog.163.com/blog/static/12264131720106229840681/</a:t>
            </a:r>
            <a:endParaRPr lang="en-US" altLang="zh-CN" sz="1400" dirty="0"/>
          </a:p>
          <a:p>
            <a:endParaRPr lang="en-US" altLang="zh-CN" sz="1400" b="0" dirty="0" smtClean="0">
              <a:hlinkClick r:id="rId3"/>
            </a:endParaRPr>
          </a:p>
          <a:p>
            <a:r>
              <a:rPr lang="zh-CN" altLang="en-US" sz="1400" b="0" dirty="0" smtClean="0">
                <a:hlinkClick r:id="rId3"/>
              </a:rPr>
              <a:t>内</a:t>
            </a:r>
            <a:r>
              <a:rPr lang="zh-CN" altLang="en-US" sz="1400" b="0" dirty="0">
                <a:hlinkClick r:id="rId3"/>
              </a:rPr>
              <a:t>存寻址（二）：</a:t>
            </a:r>
            <a:r>
              <a:rPr lang="en-US" altLang="zh-CN" sz="1400" b="0" dirty="0">
                <a:hlinkClick r:id="rId3"/>
              </a:rPr>
              <a:t>linux</a:t>
            </a:r>
            <a:r>
              <a:rPr lang="zh-CN" altLang="en-US" sz="1400" b="0" dirty="0">
                <a:hlinkClick r:id="rId3"/>
              </a:rPr>
              <a:t>中的分段与分页机制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://blog.csdn.net/trochiluses/article/details/12954423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7842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 smtClean="0"/>
              <a:t>    </a:t>
            </a:r>
            <a:r>
              <a:rPr lang="zh-CN" altLang="en-US" sz="2000" b="0" dirty="0" smtClean="0"/>
              <a:t>从</a:t>
            </a:r>
            <a:r>
              <a:rPr lang="en-US" altLang="zh-CN" sz="2000" b="0" dirty="0" smtClean="0"/>
              <a:t>2.6.11</a:t>
            </a:r>
            <a:r>
              <a:rPr lang="zh-CN" altLang="en-US" sz="2000" b="0" dirty="0" smtClean="0"/>
              <a:t>版本开始，</a:t>
            </a:r>
            <a:r>
              <a:rPr lang="en-US" altLang="zh-CN" sz="2000" b="0" dirty="0" smtClean="0"/>
              <a:t>Linux</a:t>
            </a:r>
            <a:r>
              <a:rPr lang="zh-CN" altLang="en-US" sz="2000" b="0" dirty="0"/>
              <a:t>中采用了一种通用的</a:t>
            </a:r>
            <a:r>
              <a:rPr lang="zh-CN" altLang="en-US" sz="2000" dirty="0">
                <a:solidFill>
                  <a:srgbClr val="FF0000"/>
                </a:solidFill>
              </a:rPr>
              <a:t>四级分页机制，即页全局目</a:t>
            </a:r>
            <a:r>
              <a:rPr lang="zh-CN" altLang="en-US" sz="2000" dirty="0" smtClean="0">
                <a:solidFill>
                  <a:srgbClr val="FF0000"/>
                </a:solidFill>
              </a:rPr>
              <a:t>录、</a:t>
            </a:r>
            <a:r>
              <a:rPr lang="zh-CN" altLang="en-US" sz="2000" dirty="0">
                <a:solidFill>
                  <a:srgbClr val="FF0000"/>
                </a:solidFill>
              </a:rPr>
              <a:t>页上级目</a:t>
            </a:r>
            <a:r>
              <a:rPr lang="zh-CN" altLang="en-US" sz="2000" dirty="0" smtClean="0">
                <a:solidFill>
                  <a:srgbClr val="FF0000"/>
                </a:solidFill>
              </a:rPr>
              <a:t>录、</a:t>
            </a:r>
            <a:r>
              <a:rPr lang="zh-CN" altLang="en-US" sz="2000" dirty="0">
                <a:solidFill>
                  <a:srgbClr val="FF0000"/>
                </a:solidFill>
              </a:rPr>
              <a:t>页中间目</a:t>
            </a:r>
            <a:r>
              <a:rPr lang="zh-CN" altLang="en-US" sz="2000" dirty="0" smtClean="0">
                <a:solidFill>
                  <a:srgbClr val="FF0000"/>
                </a:solidFill>
              </a:rPr>
              <a:t>录和</a:t>
            </a:r>
            <a:r>
              <a:rPr lang="zh-CN" altLang="en-US" sz="2000" dirty="0">
                <a:solidFill>
                  <a:srgbClr val="FF0000"/>
                </a:solidFill>
              </a:rPr>
              <a:t>页</a:t>
            </a:r>
            <a:r>
              <a:rPr lang="zh-CN" altLang="en-US" sz="2000" dirty="0" smtClean="0">
                <a:solidFill>
                  <a:srgbClr val="FF0000"/>
                </a:solidFill>
              </a:rPr>
              <a:t>表</a:t>
            </a:r>
            <a:r>
              <a:rPr lang="zh-CN" altLang="en-US" sz="2000" b="0" dirty="0" smtClean="0"/>
              <a:t>。</a:t>
            </a:r>
            <a:r>
              <a:rPr lang="zh-CN" altLang="en-US" sz="2000" b="0" dirty="0"/>
              <a:t>在这种分页机制下，一个完整的线性地址被分为五部分：页全局目录、页上级目录、页中间目录、页表和偏移量，但是对于每个部分所占的位数则是不定的，这跟系统所在的体系架构有关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83096"/>
            <a:ext cx="64103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495780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对</a:t>
            </a:r>
            <a:r>
              <a:rPr lang="zh-CN" altLang="en-US" sz="2000" b="0" dirty="0">
                <a:solidFill>
                  <a:srgbClr val="FF0000"/>
                </a:solidFill>
              </a:rPr>
              <a:t>于</a:t>
            </a:r>
            <a:r>
              <a:rPr lang="en-US" altLang="zh-CN" sz="2000" b="0" dirty="0">
                <a:solidFill>
                  <a:srgbClr val="FF0000"/>
                </a:solidFill>
              </a:rPr>
              <a:t>x86-32(</a:t>
            </a:r>
            <a:r>
              <a:rPr lang="zh-CN" altLang="en-US" sz="2000" b="0" dirty="0">
                <a:solidFill>
                  <a:srgbClr val="FF0000"/>
                </a:solidFill>
              </a:rPr>
              <a:t>未采用</a:t>
            </a:r>
            <a:r>
              <a:rPr lang="en-US" altLang="zh-CN" sz="2000" b="0" dirty="0">
                <a:solidFill>
                  <a:srgbClr val="FF0000"/>
                </a:solidFill>
              </a:rPr>
              <a:t>PAE)</a:t>
            </a:r>
            <a:r>
              <a:rPr lang="zh-CN" altLang="en-US" sz="2000" b="0" dirty="0">
                <a:solidFill>
                  <a:srgbClr val="FF0000"/>
                </a:solidFill>
              </a:rPr>
              <a:t>架构的系统来说，线性地址中的页上级目录和页中间目录两部分占用的位数均为</a:t>
            </a:r>
            <a:r>
              <a:rPr lang="en-US" altLang="zh-CN" sz="2000" b="0" dirty="0">
                <a:solidFill>
                  <a:srgbClr val="FF0000"/>
                </a:solidFill>
              </a:rPr>
              <a:t>0</a:t>
            </a:r>
            <a:r>
              <a:rPr lang="zh-CN" altLang="en-US" sz="2000" b="0" dirty="0">
                <a:solidFill>
                  <a:srgbClr val="FF0000"/>
                </a:solidFill>
              </a:rPr>
              <a:t>，</a:t>
            </a:r>
            <a:r>
              <a:rPr lang="zh-CN" altLang="en-US" sz="2000" b="0" dirty="0"/>
              <a:t>页上级目录和页中间目</a:t>
            </a:r>
            <a:r>
              <a:rPr lang="zh-CN" altLang="en-US" sz="2000" b="0" dirty="0" smtClean="0"/>
              <a:t>录的目录项数都被设置为</a:t>
            </a: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，并把这</a:t>
            </a:r>
            <a:r>
              <a:rPr lang="zh-CN" altLang="en-US" sz="2000" b="0" dirty="0"/>
              <a:t>两个</a:t>
            </a:r>
            <a:r>
              <a:rPr lang="zh-CN" altLang="en-US" sz="2000" b="0" dirty="0" smtClean="0"/>
              <a:t>页目录项都</a:t>
            </a:r>
            <a:r>
              <a:rPr lang="zh-CN" altLang="en-US" sz="2000" b="0" dirty="0"/>
              <a:t>被映射到页全局目录中一个适当的目录项中。这种方法本质上只包含两级页表，但是它却仍然保持着四级页表模型。其他未采用四级页表模型的体系架构都采用类似的方法，因此这种四级分页机制具有通用性。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293255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性地址字段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0" dirty="0" smtClean="0"/>
              <a:t>       </a:t>
            </a:r>
          </a:p>
          <a:p>
            <a:pPr marL="0" indent="0">
              <a:buNone/>
            </a:pPr>
            <a:endParaRPr lang="en-US" altLang="zh-CN" sz="1600" b="0" dirty="0"/>
          </a:p>
          <a:p>
            <a:pPr marL="0" indent="0">
              <a:buNone/>
            </a:pPr>
            <a:r>
              <a:rPr lang="en-US" altLang="zh-CN" sz="1600" b="0" dirty="0"/>
              <a:t> </a:t>
            </a:r>
            <a:r>
              <a:rPr lang="en-US" altLang="zh-CN" sz="1600" b="0" dirty="0" smtClean="0"/>
              <a:t>       </a:t>
            </a:r>
            <a:r>
              <a:rPr lang="zh-CN" altLang="en-US" sz="1600" b="0" dirty="0" smtClean="0"/>
              <a:t>各个体系结构不仅地址字长不同，而且地址拆分的方式也不同。因此内核定义了宏，用于将地址分解为各个分量。</a:t>
            </a:r>
            <a:endParaRPr lang="en-US" altLang="zh-CN" sz="1600" b="0" dirty="0" smtClean="0"/>
          </a:p>
          <a:p>
            <a:pPr marL="0" indent="0">
              <a:buNone/>
            </a:pPr>
            <a:endParaRPr lang="zh-CN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50" y="2708920"/>
            <a:ext cx="62579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189376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内存地址分解</a:t>
            </a:r>
            <a:r>
              <a:rPr lang="en-US" altLang="zh-CN" sz="2000" dirty="0" smtClean="0"/>
              <a:t>(include/asm-x86/pgtable_64.h)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341438"/>
            <a:ext cx="7856537" cy="5255914"/>
          </a:xfrm>
        </p:spPr>
        <p:txBody>
          <a:bodyPr/>
          <a:lstStyle/>
          <a:p>
            <a:r>
              <a:rPr lang="en-US" altLang="zh-CN" sz="1600" b="0" dirty="0" smtClean="0"/>
              <a:t>PAGE_SHIFT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OFFSET </a:t>
            </a:r>
            <a:r>
              <a:rPr lang="zh-CN" altLang="en-US" sz="1600" b="0" dirty="0"/>
              <a:t>字段的位数</a:t>
            </a:r>
            <a:r>
              <a:rPr lang="zh-CN" altLang="en-US" sz="1600" b="0" dirty="0" smtClean="0"/>
              <a:t>，一般对</a:t>
            </a:r>
            <a:r>
              <a:rPr lang="zh-CN" altLang="en-US" sz="1600" b="0" dirty="0"/>
              <a:t>应</a:t>
            </a:r>
            <a:r>
              <a:rPr lang="en-US" altLang="zh-CN" sz="1600" b="0" dirty="0"/>
              <a:t>12</a:t>
            </a:r>
            <a:r>
              <a:rPr lang="zh-CN" altLang="en-US" sz="1600" b="0" dirty="0"/>
              <a:t>位</a:t>
            </a:r>
            <a:r>
              <a:rPr lang="zh-CN" altLang="en-US" sz="1600" b="0" dirty="0" smtClean="0"/>
              <a:t>，用于指定所选页帧内部的位置。</a:t>
            </a:r>
            <a:r>
              <a:rPr lang="en-US" altLang="zh-CN" sz="1600" b="0" dirty="0" smtClean="0"/>
              <a:t>PAGE_MASK</a:t>
            </a:r>
            <a:r>
              <a:rPr lang="zh-CN" altLang="en-US" sz="1600" b="0" dirty="0"/>
              <a:t>是</a:t>
            </a:r>
            <a:r>
              <a:rPr lang="en-US" altLang="zh-CN" sz="1600" b="0" dirty="0"/>
              <a:t>oxfffff000</a:t>
            </a:r>
            <a:r>
              <a:rPr lang="zh-CN" altLang="en-US" sz="1600" b="0" dirty="0"/>
              <a:t>，用于屏蔽相应字段</a:t>
            </a:r>
          </a:p>
          <a:p>
            <a:r>
              <a:rPr lang="en-US" altLang="zh-CN" sz="1600" b="0" dirty="0" smtClean="0"/>
              <a:t>PMD_SHIFT</a:t>
            </a:r>
            <a:r>
              <a:rPr lang="zh-CN" altLang="en-US" sz="1600" b="0" dirty="0" smtClean="0"/>
              <a:t>：指定了页内偏移量和最后一级页表项所需比特位的总数</a:t>
            </a:r>
            <a:r>
              <a:rPr lang="en-US" altLang="zh-CN" sz="1600" b="0" dirty="0" smtClean="0"/>
              <a:t>PMD_MASK</a:t>
            </a:r>
            <a:r>
              <a:rPr lang="zh-CN" altLang="en-US" sz="1600" b="0" dirty="0"/>
              <a:t>用于屏蔽</a:t>
            </a:r>
            <a:r>
              <a:rPr lang="en-US" altLang="zh-CN" sz="1600" b="0" dirty="0"/>
              <a:t>PMD_SHIFT</a:t>
            </a:r>
            <a:r>
              <a:rPr lang="zh-CN" altLang="en-US" sz="1600" b="0" dirty="0"/>
              <a:t>对应字段</a:t>
            </a:r>
            <a:r>
              <a:rPr lang="zh-CN" altLang="en-US" sz="1600" b="0" dirty="0" smtClean="0"/>
              <a:t>。大</a:t>
            </a:r>
            <a:r>
              <a:rPr lang="zh-CN" altLang="en-US" sz="1600" b="0" dirty="0"/>
              <a:t>型页往往不使用最后一级页表，所以大型页的</a:t>
            </a:r>
            <a:r>
              <a:rPr lang="en-US" altLang="zh-CN" sz="1600" b="0" dirty="0"/>
              <a:t>LARGE_PAGE_SIZE=PMD_SIZE, LARGE_PAGE_MASK=PMD_MASK.</a:t>
            </a:r>
          </a:p>
          <a:p>
            <a:r>
              <a:rPr lang="en-US" altLang="zh-CN" sz="1600" b="0" dirty="0" smtClean="0"/>
              <a:t>PUD_SHIFT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PMD_SHIFT</a:t>
            </a:r>
            <a:r>
              <a:rPr lang="zh-CN" altLang="en-US" sz="1600" b="0" dirty="0" smtClean="0"/>
              <a:t>加上中间层页表索引所需的比特位数，</a:t>
            </a:r>
            <a:r>
              <a:rPr lang="en-US" altLang="zh-CN" sz="1600" b="0" dirty="0" smtClean="0"/>
              <a:t>PUD_MASK</a:t>
            </a:r>
            <a:r>
              <a:rPr lang="zh-CN" altLang="en-US" sz="1600" b="0" dirty="0" smtClean="0"/>
              <a:t>用于屏蔽</a:t>
            </a:r>
            <a:r>
              <a:rPr lang="en-US" altLang="zh-CN" sz="1600" b="0" dirty="0" smtClean="0"/>
              <a:t>offset</a:t>
            </a:r>
            <a:r>
              <a:rPr lang="zh-CN" altLang="en-US" sz="1600" b="0" dirty="0" smtClean="0"/>
              <a:t>字段、</a:t>
            </a:r>
            <a:r>
              <a:rPr lang="en-US" altLang="zh-CN" sz="1600" b="0" dirty="0" smtClean="0"/>
              <a:t>table</a:t>
            </a:r>
            <a:r>
              <a:rPr lang="zh-CN" altLang="en-US" sz="1600" b="0" dirty="0" smtClean="0"/>
              <a:t>字段、</a:t>
            </a:r>
            <a:r>
              <a:rPr lang="en-US" altLang="zh-CN" sz="1600" b="0" dirty="0" smtClean="0"/>
              <a:t>middle</a:t>
            </a:r>
            <a:r>
              <a:rPr lang="zh-CN" altLang="en-US" sz="1600" b="0" dirty="0" smtClean="0"/>
              <a:t>字段和</a:t>
            </a:r>
            <a:r>
              <a:rPr lang="en-US" altLang="zh-CN" sz="1600" b="0" dirty="0" smtClean="0"/>
              <a:t>upper dir</a:t>
            </a:r>
            <a:r>
              <a:rPr lang="zh-CN" altLang="en-US" sz="1600" b="0" dirty="0" smtClean="0"/>
              <a:t>字段。</a:t>
            </a:r>
            <a:endParaRPr lang="en-US" altLang="zh-CN" sz="1600" b="0" dirty="0" smtClean="0"/>
          </a:p>
          <a:p>
            <a:r>
              <a:rPr lang="en-US" altLang="zh-CN" sz="1600" b="0" dirty="0" smtClean="0"/>
              <a:t>PGDIR_SHIFT</a:t>
            </a:r>
            <a:r>
              <a:rPr lang="zh-CN" altLang="en-US" sz="1600" b="0" dirty="0" smtClean="0"/>
              <a:t>：由</a:t>
            </a:r>
            <a:r>
              <a:rPr lang="en-US" altLang="zh-CN" sz="1600" b="0" dirty="0" smtClean="0"/>
              <a:t>PUD_SHIFT</a:t>
            </a:r>
            <a:r>
              <a:rPr lang="zh-CN" altLang="en-US" sz="1600" b="0" dirty="0" smtClean="0"/>
              <a:t>加上上层页表索引所需的比特位长度。</a:t>
            </a:r>
            <a:r>
              <a:rPr lang="en-US" altLang="zh-CN" sz="1600" b="0" dirty="0" smtClean="0"/>
              <a:t>PAE</a:t>
            </a:r>
            <a:r>
              <a:rPr lang="zh-CN" altLang="en-US" sz="1600" b="0" dirty="0" smtClean="0"/>
              <a:t>的开启与否对这个宏的结果有影响，</a:t>
            </a:r>
            <a:r>
              <a:rPr lang="en-US" altLang="zh-CN" sz="1600" b="0" dirty="0" smtClean="0"/>
              <a:t>PAE</a:t>
            </a:r>
            <a:r>
              <a:rPr lang="zh-CN" altLang="en-US" sz="1600" b="0" dirty="0" smtClean="0"/>
              <a:t>开启的时候，它的值是</a:t>
            </a:r>
            <a:r>
              <a:rPr lang="en-US" altLang="zh-CN" sz="1600" b="0" dirty="0" smtClean="0"/>
              <a:t>12+9+9=30</a:t>
            </a:r>
            <a:r>
              <a:rPr lang="zh-CN" altLang="en-US" sz="1600" b="0" dirty="0" smtClean="0"/>
              <a:t>位，禁止的时候，它的值是</a:t>
            </a:r>
            <a:r>
              <a:rPr lang="en-US" altLang="zh-CN" sz="1600" b="0" dirty="0" smtClean="0"/>
              <a:t>12+10=22</a:t>
            </a:r>
            <a:r>
              <a:rPr lang="zh-CN" altLang="en-US" sz="1600" b="0" dirty="0" smtClean="0"/>
              <a:t>位。</a:t>
            </a:r>
          </a:p>
          <a:p>
            <a:endParaRPr lang="en-US" altLang="zh-CN" sz="1600" b="0" dirty="0" smtClean="0"/>
          </a:p>
          <a:p>
            <a:pPr marL="0" indent="0">
              <a:buNone/>
            </a:pPr>
            <a:r>
              <a:rPr lang="zh-CN" altLang="en-US" sz="1600" b="0" dirty="0" smtClean="0"/>
              <a:t>在各级页目录</a:t>
            </a:r>
            <a:r>
              <a:rPr lang="en-US" altLang="zh-CN" sz="1600" b="0" dirty="0" smtClean="0"/>
              <a:t>/</a:t>
            </a:r>
            <a:r>
              <a:rPr lang="zh-CN" altLang="en-US" sz="1600" b="0" dirty="0" smtClean="0"/>
              <a:t>页表中所能存储的指针数目，也可以通过宏定义确定。</a:t>
            </a:r>
            <a:r>
              <a:rPr lang="en-US" altLang="zh-CN" sz="1600" b="0" dirty="0" smtClean="0"/>
              <a:t>PTRS_PER_PTE</a:t>
            </a:r>
            <a:r>
              <a:rPr lang="zh-CN" altLang="en-US" sz="1600" b="0" dirty="0" smtClean="0"/>
              <a:t>指定了页表中项的数目，</a:t>
            </a:r>
            <a:r>
              <a:rPr lang="en-US" altLang="zh-CN" sz="1600" b="0" dirty="0" smtClean="0"/>
              <a:t>PTRS_PER_PMD</a:t>
            </a:r>
            <a:r>
              <a:rPr lang="zh-CN" altLang="en-US" sz="1600" b="0" dirty="0" smtClean="0"/>
              <a:t>对应于中间页目录，</a:t>
            </a:r>
            <a:r>
              <a:rPr lang="en-US" altLang="zh-CN" sz="1600" b="0" dirty="0" smtClean="0"/>
              <a:t>PTRS_PER_PUD</a:t>
            </a:r>
            <a:r>
              <a:rPr lang="zh-CN" altLang="en-US" sz="1600" b="0" dirty="0" smtClean="0"/>
              <a:t>对应于上层页目录中项的数目，</a:t>
            </a:r>
            <a:r>
              <a:rPr lang="en-US" altLang="zh-CN" sz="1600" b="0" dirty="0" smtClean="0"/>
              <a:t>PTRS_PER_PGD</a:t>
            </a:r>
            <a:r>
              <a:rPr lang="zh-CN" altLang="en-US" sz="1600" b="0" dirty="0" smtClean="0"/>
              <a:t>则指定了全局页目录中项的数目。当</a:t>
            </a:r>
            <a:r>
              <a:rPr lang="en-US" altLang="zh-CN" sz="1600" b="0" dirty="0" smtClean="0"/>
              <a:t>PAE</a:t>
            </a:r>
            <a:r>
              <a:rPr lang="zh-CN" altLang="en-US" sz="1600" b="0" dirty="0"/>
              <a:t>禁止</a:t>
            </a:r>
            <a:r>
              <a:rPr lang="zh-CN" altLang="en-US" sz="1600" b="0" dirty="0" smtClean="0"/>
              <a:t>，他们的值分</a:t>
            </a:r>
            <a:r>
              <a:rPr lang="zh-CN" altLang="en-US" sz="1600" b="0" dirty="0"/>
              <a:t>别为</a:t>
            </a:r>
            <a:r>
              <a:rPr lang="en-US" altLang="zh-CN" sz="1600" b="0" dirty="0"/>
              <a:t>1024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1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1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1024</a:t>
            </a:r>
            <a:r>
              <a:rPr lang="zh-CN" altLang="en-US" sz="1600" b="0" dirty="0"/>
              <a:t>；</a:t>
            </a:r>
            <a:r>
              <a:rPr lang="en-US" altLang="zh-CN" sz="1600" b="0" dirty="0"/>
              <a:t>PAE</a:t>
            </a:r>
            <a:r>
              <a:rPr lang="zh-CN" altLang="en-US" sz="1600" b="0" dirty="0"/>
              <a:t>激活，分别为</a:t>
            </a:r>
            <a:r>
              <a:rPr lang="en-US" altLang="zh-CN" sz="1600" b="0" dirty="0"/>
              <a:t>512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512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1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4</a:t>
            </a:r>
            <a:r>
              <a:rPr lang="zh-CN" altLang="en-US" sz="1600" b="0" dirty="0"/>
              <a:t>。其中，</a:t>
            </a:r>
            <a:r>
              <a:rPr lang="en-US" altLang="zh-CN" sz="1600" b="0" dirty="0"/>
              <a:t>PTRS_PER_PUD</a:t>
            </a:r>
            <a:r>
              <a:rPr lang="zh-CN" altLang="en-US" sz="1600" b="0" dirty="0"/>
              <a:t>这一项的值恒是</a:t>
            </a:r>
            <a:r>
              <a:rPr lang="en-US" altLang="zh-CN" sz="1600" b="0" dirty="0"/>
              <a:t>1.</a:t>
            </a:r>
          </a:p>
          <a:p>
            <a:pPr marL="0" indent="0">
              <a:buNone/>
            </a:pP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589240"/>
            <a:ext cx="3752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18016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页表的格式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0" dirty="0" smtClean="0"/>
              <a:t>上述定义已经确立了页表项的数目，但没有定义其结构。内核提供了</a:t>
            </a: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个数据结构</a:t>
            </a:r>
            <a:r>
              <a:rPr lang="en-US" altLang="zh-CN" sz="2000" b="0" dirty="0" smtClean="0"/>
              <a:t>(</a:t>
            </a:r>
            <a:r>
              <a:rPr lang="zh-CN" altLang="en-US" sz="2000" b="0" dirty="0" smtClean="0"/>
              <a:t>在</a:t>
            </a:r>
            <a:r>
              <a:rPr lang="en-US" altLang="zh-CN" sz="2000" b="0" dirty="0" smtClean="0"/>
              <a:t>page.h</a:t>
            </a:r>
            <a:r>
              <a:rPr lang="zh-CN" altLang="en-US" sz="2000" b="0" dirty="0" smtClean="0"/>
              <a:t>中</a:t>
            </a:r>
            <a:r>
              <a:rPr lang="en-US" altLang="zh-CN" sz="2000" b="0" dirty="0" smtClean="0"/>
              <a:t>)</a:t>
            </a:r>
            <a:r>
              <a:rPr lang="zh-CN" altLang="en-US" sz="2000" b="0" dirty="0" smtClean="0"/>
              <a:t>来表示页表项的结构。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b="0" dirty="0" smtClean="0"/>
              <a:t>pgd_t</a:t>
            </a:r>
            <a:r>
              <a:rPr lang="zh-CN" altLang="en-US" sz="2000" b="0" dirty="0"/>
              <a:t>表示页全局目录</a:t>
            </a:r>
            <a:r>
              <a:rPr lang="zh-CN" altLang="en-US" sz="2000" b="0" dirty="0" smtClean="0"/>
              <a:t>项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b="0" dirty="0" smtClean="0"/>
              <a:t>pmd_t</a:t>
            </a:r>
            <a:r>
              <a:rPr lang="zh-CN" altLang="en-US" sz="2000" b="0" dirty="0"/>
              <a:t>表示</a:t>
            </a:r>
            <a:r>
              <a:rPr lang="zh-CN" altLang="en-US" sz="2000" b="0" dirty="0" smtClean="0"/>
              <a:t>页</a:t>
            </a:r>
            <a:r>
              <a:rPr lang="zh-CN" altLang="en-US" sz="2000" b="0" dirty="0"/>
              <a:t>页上级目录项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b="0" dirty="0" smtClean="0"/>
              <a:t>pud_t</a:t>
            </a:r>
            <a:r>
              <a:rPr lang="zh-CN" altLang="en-US" sz="2000" b="0" dirty="0"/>
              <a:t>表示</a:t>
            </a:r>
            <a:r>
              <a:rPr lang="zh-CN" altLang="en-US" sz="2000" b="0" dirty="0" smtClean="0"/>
              <a:t>页</a:t>
            </a:r>
            <a:r>
              <a:rPr lang="zh-CN" altLang="en-US" sz="2000" b="0" dirty="0"/>
              <a:t>页中间目录项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b="0" dirty="0" smtClean="0"/>
              <a:t>pte_t</a:t>
            </a:r>
            <a:r>
              <a:rPr lang="zh-CN" altLang="en-US" sz="2000" b="0" dirty="0"/>
              <a:t>表示</a:t>
            </a:r>
            <a:r>
              <a:rPr lang="zh-CN" altLang="en-US" sz="2000" b="0" dirty="0" smtClean="0"/>
              <a:t>页</a:t>
            </a:r>
            <a:r>
              <a:rPr lang="zh-CN" altLang="en-US" sz="2000" b="0" dirty="0"/>
              <a:t>和页表</a:t>
            </a:r>
            <a:r>
              <a:rPr lang="zh-CN" altLang="en-US" sz="2000" b="0" dirty="0" smtClean="0"/>
              <a:t>项</a:t>
            </a:r>
            <a:endParaRPr lang="en-US" altLang="zh-CN" sz="2000" b="0" dirty="0"/>
          </a:p>
          <a:p>
            <a:pPr>
              <a:buFont typeface="Wingdings" pitchFamily="2" charset="2"/>
              <a:buChar char="Ø"/>
            </a:pP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000" b="0" dirty="0"/>
          </a:p>
          <a:p>
            <a:pPr>
              <a:buFont typeface="Wingdings" pitchFamily="2" charset="2"/>
              <a:buChar char="Ø"/>
            </a:pP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000" b="0" dirty="0"/>
          </a:p>
          <a:p>
            <a:pPr>
              <a:buFont typeface="Wingdings" pitchFamily="2" charset="2"/>
              <a:buChar char="Ø"/>
            </a:pP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   </a:t>
            </a:r>
            <a:r>
              <a:rPr lang="zh-CN" altLang="en-US" sz="2000" b="0" dirty="0" smtClean="0"/>
              <a:t>使用</a:t>
            </a:r>
            <a:r>
              <a:rPr lang="en-US" altLang="zh-CN" sz="2000" b="0" dirty="0" smtClean="0"/>
              <a:t>struct</a:t>
            </a:r>
            <a:r>
              <a:rPr lang="zh-CN" altLang="en-US" sz="2000" b="0" dirty="0" smtClean="0"/>
              <a:t>而不是基本类型，以确保页表项的内容只能由相关的辅助函数处理，而决不能直接访问。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    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424847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62352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zh-CN" altLang="en-US" sz="2400" dirty="0" smtClean="0"/>
              <a:t>页目录及页表处理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 </a:t>
            </a:r>
            <a:r>
              <a:rPr lang="zh-CN" altLang="en-US" sz="1800" b="0" dirty="0" smtClean="0"/>
              <a:t>在</a:t>
            </a:r>
            <a:r>
              <a:rPr lang="en-US" altLang="zh-CN" sz="1800" b="0" dirty="0"/>
              <a:t>page.h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pgtable.h</a:t>
            </a:r>
            <a:r>
              <a:rPr lang="zh-CN" altLang="en-US" sz="1800" b="0" dirty="0"/>
              <a:t>及</a:t>
            </a:r>
            <a:r>
              <a:rPr lang="en-US" altLang="zh-CN" sz="1800" b="0" dirty="0"/>
              <a:t>pgtable-2level.h</a:t>
            </a:r>
            <a:r>
              <a:rPr lang="zh-CN" altLang="en-US" sz="1800" b="0" dirty="0"/>
              <a:t>三个文件中还定义有大量的宏，用以对页目录、页表及表项的处理，我们在此介绍一些主要的宏和函数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zh-CN" altLang="en-US" sz="1800" b="0" dirty="0"/>
              <a:t>表项值的确定</a:t>
            </a:r>
          </a:p>
          <a:p>
            <a:pPr marL="0" indent="0">
              <a:buNone/>
            </a:pPr>
            <a:r>
              <a:rPr lang="zh-CN" altLang="en-US" sz="1800" b="0" dirty="0"/>
              <a:t>   </a:t>
            </a:r>
            <a:r>
              <a:rPr lang="en-US" altLang="zh-CN" sz="1800" b="0" dirty="0"/>
              <a:t>static inline int pgd_none(pgd_t pgd)           { return 0; }</a:t>
            </a:r>
          </a:p>
          <a:p>
            <a:pPr marL="0" indent="0">
              <a:buNone/>
            </a:pPr>
            <a:r>
              <a:rPr lang="en-US" altLang="zh-CN" sz="1800" b="0" dirty="0"/>
              <a:t>   static inline int pgd_present(pgd_t pgd)        { return 1; </a:t>
            </a:r>
            <a:r>
              <a:rPr lang="en-US" altLang="zh-CN" sz="1800" b="0" dirty="0" smtClean="0"/>
              <a:t>}</a:t>
            </a:r>
            <a:r>
              <a:rPr lang="en-US" altLang="zh-CN" sz="1800" b="0" dirty="0"/>
              <a:t> </a:t>
            </a:r>
          </a:p>
          <a:p>
            <a:pPr marL="0" indent="0">
              <a:buNone/>
            </a:pPr>
            <a:r>
              <a:rPr lang="en-US" altLang="zh-CN" sz="1800" b="0" dirty="0" smtClean="0"/>
              <a:t>#</a:t>
            </a:r>
            <a:r>
              <a:rPr lang="en-US" altLang="zh-CN" sz="1800" b="0" dirty="0"/>
              <a:t>define pte_present(x)  ((x).pte_low &amp; (_PAGE_PRESENT | _PAGE_PROTNONE))</a:t>
            </a:r>
          </a:p>
          <a:p>
            <a:pPr marL="0" indent="0">
              <a:buNone/>
            </a:pPr>
            <a:r>
              <a:rPr lang="en-US" altLang="zh-CN" sz="1800" b="0" dirty="0" smtClean="0"/>
              <a:t>pgd_none</a:t>
            </a:r>
            <a:r>
              <a:rPr lang="zh-CN" altLang="en-US" sz="1800" b="0" dirty="0"/>
              <a:t>（）函数直接返回</a:t>
            </a:r>
            <a:r>
              <a:rPr lang="en-US" altLang="zh-CN" sz="1800" b="0" dirty="0"/>
              <a:t>0</a:t>
            </a:r>
            <a:r>
              <a:rPr lang="zh-CN" altLang="en-US" sz="1800" b="0" dirty="0"/>
              <a:t>，表示尚未为这个页目录建立映射，所以页目录项为空。</a:t>
            </a:r>
            <a:r>
              <a:rPr lang="en-US" altLang="zh-CN" sz="1800" b="0" dirty="0"/>
              <a:t>pgd_present</a:t>
            </a:r>
            <a:r>
              <a:rPr lang="zh-CN" altLang="en-US" sz="1800" b="0" dirty="0"/>
              <a:t>（）函数直接返回</a:t>
            </a:r>
            <a:r>
              <a:rPr lang="en-US" altLang="zh-CN" sz="1800" b="0" dirty="0"/>
              <a:t>1</a:t>
            </a:r>
            <a:r>
              <a:rPr lang="zh-CN" altLang="en-US" sz="1800" b="0" dirty="0"/>
              <a:t>，表示映射虽然还没有建立，但页目录所映射的页表肯定存在于内存（即页表必须一直在内存）。</a:t>
            </a:r>
          </a:p>
          <a:p>
            <a:pPr marL="0" indent="0">
              <a:buNone/>
            </a:pPr>
            <a:r>
              <a:rPr lang="en-US" altLang="zh-CN" sz="1800" b="0" dirty="0"/>
              <a:t>pte_present</a:t>
            </a:r>
            <a:r>
              <a:rPr lang="zh-CN" altLang="en-US" sz="1800" b="0" dirty="0"/>
              <a:t>宏的值为</a:t>
            </a:r>
            <a:r>
              <a:rPr lang="en-US" altLang="zh-CN" sz="1800" b="0" dirty="0"/>
              <a:t>1</a:t>
            </a:r>
            <a:r>
              <a:rPr lang="zh-CN" altLang="en-US" sz="1800" b="0" dirty="0"/>
              <a:t>或</a:t>
            </a:r>
            <a:r>
              <a:rPr lang="en-US" altLang="zh-CN" sz="1800" b="0" dirty="0"/>
              <a:t>0</a:t>
            </a:r>
            <a:r>
              <a:rPr lang="zh-CN" altLang="en-US" sz="1800" b="0" dirty="0"/>
              <a:t>，表示</a:t>
            </a:r>
            <a:r>
              <a:rPr lang="en-US" altLang="zh-CN" sz="1800" b="0" dirty="0"/>
              <a:t>P</a:t>
            </a:r>
            <a:r>
              <a:rPr lang="zh-CN" altLang="en-US" sz="1800" b="0" dirty="0"/>
              <a:t>标志位。如果页表项不为</a:t>
            </a:r>
            <a:r>
              <a:rPr lang="en-US" altLang="zh-CN" sz="1800" b="0" dirty="0"/>
              <a:t>0</a:t>
            </a:r>
            <a:r>
              <a:rPr lang="zh-CN" altLang="en-US" sz="1800" b="0" dirty="0"/>
              <a:t>，但标志位为</a:t>
            </a:r>
            <a:r>
              <a:rPr lang="en-US" altLang="zh-CN" sz="1800" b="0" dirty="0"/>
              <a:t>0</a:t>
            </a:r>
            <a:r>
              <a:rPr lang="zh-CN" altLang="en-US" sz="1800" b="0" dirty="0"/>
              <a:t>，则表示映射已经建立，但所映射的物理页面不在内存</a:t>
            </a:r>
            <a:r>
              <a:rPr lang="zh-CN" altLang="en-US" b="0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022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 </a:t>
            </a:r>
            <a:r>
              <a:rPr lang="zh-CN" altLang="en-US" b="0" dirty="0" smtClean="0"/>
              <a:t>清</a:t>
            </a:r>
            <a:r>
              <a:rPr lang="zh-CN" altLang="en-US" b="0" dirty="0"/>
              <a:t>相应表的表项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#</a:t>
            </a:r>
            <a:r>
              <a:rPr lang="en-US" altLang="zh-CN" b="0" dirty="0"/>
              <a:t>define pgd_clear(xp) </a:t>
            </a:r>
            <a:r>
              <a:rPr lang="en-US" altLang="zh-CN" b="0" dirty="0" smtClean="0"/>
              <a:t>do </a:t>
            </a:r>
            <a:r>
              <a:rPr lang="en-US" altLang="zh-CN" b="0" dirty="0"/>
              <a:t>{ } while (0</a:t>
            </a:r>
            <a:r>
              <a:rPr lang="en-US" altLang="zh-CN" b="0" dirty="0" smtClean="0"/>
              <a:t>)</a:t>
            </a:r>
          </a:p>
          <a:p>
            <a:pPr marL="0" indent="0">
              <a:buNone/>
            </a:pPr>
            <a:r>
              <a:rPr lang="en-US" altLang="zh-CN" b="0" dirty="0" smtClean="0"/>
              <a:t>#</a:t>
            </a:r>
            <a:r>
              <a:rPr lang="en-US" altLang="zh-CN" b="0" dirty="0"/>
              <a:t>define pte_clear(xp)   do { set_pte(xp, __pte(0)); } while (0)</a:t>
            </a:r>
          </a:p>
          <a:p>
            <a:pPr marL="0" indent="0">
              <a:buNone/>
            </a:pPr>
            <a:r>
              <a:rPr lang="en-US" altLang="zh-CN" b="0" dirty="0" smtClean="0"/>
              <a:t>pgd_clear</a:t>
            </a:r>
            <a:r>
              <a:rPr lang="zh-CN" altLang="en-US" b="0" dirty="0"/>
              <a:t>宏实际上什么也不做，定义它可能是为了保持编程风格的一致。</a:t>
            </a:r>
            <a:r>
              <a:rPr lang="en-US" altLang="zh-CN" b="0" dirty="0"/>
              <a:t>pte_clear</a:t>
            </a:r>
            <a:r>
              <a:rPr lang="zh-CN" altLang="en-US" b="0" dirty="0"/>
              <a:t>就是把</a:t>
            </a:r>
            <a:r>
              <a:rPr lang="en-US" altLang="zh-CN" b="0" dirty="0"/>
              <a:t>0</a:t>
            </a:r>
            <a:r>
              <a:rPr lang="zh-CN" altLang="en-US" b="0" dirty="0"/>
              <a:t>写到页表表项中。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54338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对页表表项标志值进行操作的</a:t>
            </a:r>
            <a:r>
              <a:rPr lang="zh-CN" altLang="en-US" b="0" dirty="0" smtClean="0"/>
              <a:t>宏</a:t>
            </a:r>
            <a:endParaRPr lang="en-US" altLang="zh-CN" b="0" dirty="0" smtClean="0"/>
          </a:p>
          <a:p>
            <a:pPr marL="0" indent="0">
              <a:buNone/>
            </a:pPr>
            <a:r>
              <a:rPr lang="zh-CN" altLang="en-US" b="0" dirty="0"/>
              <a:t> </a:t>
            </a:r>
            <a:r>
              <a:rPr lang="zh-CN" altLang="en-US" sz="1600" b="0" dirty="0"/>
              <a:t>这些宏的代码在</a:t>
            </a:r>
            <a:r>
              <a:rPr lang="en-US" altLang="zh-CN" sz="1600" b="0" dirty="0"/>
              <a:t>pgtable.h</a:t>
            </a:r>
            <a:r>
              <a:rPr lang="zh-CN" altLang="en-US" sz="1600" b="0" dirty="0"/>
              <a:t>文件中，表</a:t>
            </a:r>
            <a:r>
              <a:rPr lang="en-US" altLang="zh-CN" sz="1600" b="0" dirty="0"/>
              <a:t>2.1</a:t>
            </a:r>
            <a:r>
              <a:rPr lang="zh-CN" altLang="en-US" sz="1600" b="0" dirty="0"/>
              <a:t>给出宏名及其功</a:t>
            </a:r>
            <a:r>
              <a:rPr lang="zh-CN" altLang="en-US" sz="1600" b="0" dirty="0" smtClean="0"/>
              <a:t>能</a:t>
            </a:r>
            <a:endParaRPr lang="en-US" altLang="zh-CN" sz="1600" b="0" dirty="0" smtClean="0"/>
          </a:p>
          <a:p>
            <a:pPr marL="0" indent="0">
              <a:buNone/>
            </a:pPr>
            <a:r>
              <a:rPr lang="zh-CN" altLang="en-US" sz="1600" b="0" dirty="0"/>
              <a:t>  表</a:t>
            </a:r>
            <a:r>
              <a:rPr lang="en-US" altLang="zh-CN" sz="1600" b="0" dirty="0"/>
              <a:t>2.1 </a:t>
            </a:r>
            <a:r>
              <a:rPr lang="zh-CN" altLang="en-US" sz="1600" b="0" dirty="0"/>
              <a:t>对页表表项标志值进行操作的宏及其功能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72949"/>
              </p:ext>
            </p:extLst>
          </p:nvPr>
        </p:nvGraphicFramePr>
        <p:xfrm>
          <a:off x="1115616" y="2852936"/>
          <a:ext cx="6537960" cy="3040380"/>
        </p:xfrm>
        <a:graphic>
          <a:graphicData uri="http://schemas.openxmlformats.org/drawingml/2006/table">
            <a:tbl>
              <a:tblPr/>
              <a:tblGrid>
                <a:gridCol w="1231900"/>
                <a:gridCol w="530606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  <a:latin typeface="Times New Roman"/>
                        </a:rPr>
                        <a:t>    </a:t>
                      </a:r>
                      <a:r>
                        <a:rPr lang="zh-CN" altLang="en-US" sz="1050" dirty="0">
                          <a:effectLst/>
                          <a:latin typeface="宋体"/>
                        </a:rPr>
                        <a:t>宏名</a:t>
                      </a:r>
                      <a:endParaRPr lang="zh-CN" altLang="en-US" sz="1050" dirty="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功能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Set_pte()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把一个具体的值写入表项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Pte_read()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返回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User/Supervisor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标志值（由此可以得知是否可以在用户态下访问此页）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_write()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如果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Present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标志和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Read/Write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标志都为</a:t>
                      </a:r>
                      <a:r>
                        <a:rPr lang="en-US" altLang="zh-CN" sz="1050">
                          <a:effectLst/>
                          <a:latin typeface="Times New Roman"/>
                        </a:rPr>
                        <a:t>1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，则返回</a:t>
                      </a:r>
                      <a:r>
                        <a:rPr lang="en-US" altLang="zh-CN" sz="1050">
                          <a:effectLst/>
                          <a:latin typeface="Times New Roman"/>
                        </a:rPr>
                        <a:t>1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（此页是否存在并可写）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_exec()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返回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User/Supervisor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标志值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_dirty()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  <a:latin typeface="宋体"/>
                        </a:rPr>
                        <a:t>返回</a:t>
                      </a:r>
                      <a:r>
                        <a:rPr lang="en-US" sz="1050" dirty="0">
                          <a:effectLst/>
                          <a:latin typeface="Times New Roman"/>
                        </a:rPr>
                        <a:t>Dirty</a:t>
                      </a:r>
                      <a:r>
                        <a:rPr lang="zh-CN" altLang="en-US" sz="1050" dirty="0">
                          <a:effectLst/>
                          <a:latin typeface="宋体"/>
                        </a:rPr>
                        <a:t>标志的值（说明此页是否被修改过）</a:t>
                      </a:r>
                      <a:endParaRPr lang="zh-CN" altLang="en-US" sz="1050" dirty="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_young()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返回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Accessed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标志的值（说明此页是否被存取过）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_wrprotect()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清除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Read/Write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_rdprotect()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清除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User/Supervisor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_mkwrite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设置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Read/Write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_mkread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设置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User/Supervisor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_mkdirty()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  <a:latin typeface="宋体"/>
                        </a:rPr>
                        <a:t>把</a:t>
                      </a:r>
                      <a:r>
                        <a:rPr lang="en-US" sz="1050" dirty="0">
                          <a:effectLst/>
                          <a:latin typeface="Times New Roman"/>
                        </a:rPr>
                        <a:t>Dirty</a:t>
                      </a:r>
                      <a:r>
                        <a:rPr lang="zh-CN" altLang="en-US" sz="1050" dirty="0">
                          <a:effectLst/>
                          <a:latin typeface="宋体"/>
                        </a:rPr>
                        <a:t>标志置</a:t>
                      </a:r>
                      <a:r>
                        <a:rPr lang="en-US" altLang="zh-CN" sz="105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1050" dirty="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_mkclean()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把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Dirty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标志置</a:t>
                      </a:r>
                      <a:r>
                        <a:rPr lang="en-US" altLang="zh-CN" sz="1050">
                          <a:effectLst/>
                          <a:latin typeface="Times New Roman"/>
                        </a:rPr>
                        <a:t>0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_mkyoung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把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Accessed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标志置</a:t>
                      </a:r>
                      <a:r>
                        <a:rPr lang="en-US" altLang="zh-CN" sz="1050">
                          <a:effectLst/>
                          <a:latin typeface="Times New Roman"/>
                        </a:rPr>
                        <a:t>1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_mkold()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把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Accessed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标志置</a:t>
                      </a:r>
                      <a:r>
                        <a:rPr lang="en-US" altLang="zh-CN" sz="1050">
                          <a:effectLst/>
                          <a:latin typeface="Times New Roman"/>
                        </a:rPr>
                        <a:t>0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_modify(p,v)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把页表表项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p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的所有存取权限设置为指定的值</a:t>
                      </a:r>
                      <a:r>
                        <a:rPr lang="en-US" sz="1050">
                          <a:effectLst/>
                          <a:latin typeface="Times New Roman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Mk_pte()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把一个线性地址和一组存取权限合并来创建一个</a:t>
                      </a:r>
                      <a:r>
                        <a:rPr lang="en-US" altLang="zh-CN" sz="1050">
                          <a:effectLst/>
                          <a:latin typeface="Times New Roman"/>
                        </a:rPr>
                        <a:t>32</a:t>
                      </a:r>
                      <a:r>
                        <a:rPr lang="zh-CN" altLang="en-US" sz="1050">
                          <a:effectLst/>
                          <a:latin typeface="宋体"/>
                        </a:rPr>
                        <a:t>位的页表表项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_pte_phys()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  <a:latin typeface="宋体"/>
                        </a:rPr>
                        <a:t>把一个物理地址与存取权限合并来创建一个页表表项</a:t>
                      </a:r>
                      <a:endParaRPr lang="zh-CN" altLang="en-US" sz="105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</a:rPr>
                        <a:t>Pte _page()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  <a:latin typeface="宋体"/>
                        </a:rPr>
                        <a:t>从页表表项返回页的线性地址</a:t>
                      </a:r>
                      <a:endParaRPr lang="zh-CN" altLang="en-US" sz="1050" dirty="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6175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linux中的分页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9D62CE33-6632-4F8F-91A0-B6F3F3B88152}" vid="{F91EC6DE-B655-4D48-861B-D3B59F47FE4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linux中的分页</Template>
  <TotalTime>1287</TotalTime>
  <Words>904</Words>
  <Application>Microsoft Office PowerPoint</Application>
  <PresentationFormat>全屏显示(4:3)</PresentationFormat>
  <Paragraphs>87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linux中的分页</vt:lpstr>
      <vt:lpstr>Linux中的分页</vt:lpstr>
      <vt:lpstr>PowerPoint 演示文稿</vt:lpstr>
      <vt:lpstr>PowerPoint 演示文稿</vt:lpstr>
      <vt:lpstr>线性地址字段</vt:lpstr>
      <vt:lpstr>内存地址分解(include/asm-x86/pgtable_64.h)</vt:lpstr>
      <vt:lpstr>页表的格式</vt:lpstr>
      <vt:lpstr>页目录及页表处理</vt:lpstr>
      <vt:lpstr>PowerPoint 演示文稿</vt:lpstr>
      <vt:lpstr>PowerPoint 演示文稿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Linux中</dc:title>
  <dc:creator>zhaoyong</dc:creator>
  <cp:lastModifiedBy>yuqi</cp:lastModifiedBy>
  <cp:revision>30</cp:revision>
  <dcterms:created xsi:type="dcterms:W3CDTF">2014-03-04T13:31:33Z</dcterms:created>
  <dcterms:modified xsi:type="dcterms:W3CDTF">2014-03-05T12:09:23Z</dcterms:modified>
</cp:coreProperties>
</file>