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256" r:id="rId2"/>
    <p:sldId id="257" r:id="rId3"/>
    <p:sldId id="272" r:id="rId4"/>
    <p:sldId id="258" r:id="rId5"/>
    <p:sldId id="259" r:id="rId6"/>
    <p:sldId id="273" r:id="rId7"/>
    <p:sldId id="261" r:id="rId8"/>
    <p:sldId id="274" r:id="rId9"/>
    <p:sldId id="276" r:id="rId10"/>
    <p:sldId id="262" r:id="rId11"/>
    <p:sldId id="275" r:id="rId12"/>
    <p:sldId id="263" r:id="rId13"/>
    <p:sldId id="264" r:id="rId14"/>
    <p:sldId id="278" r:id="rId15"/>
    <p:sldId id="279" r:id="rId16"/>
    <p:sldId id="280" r:id="rId17"/>
    <p:sldId id="281" r:id="rId18"/>
    <p:sldId id="282" r:id="rId19"/>
    <p:sldId id="283" r:id="rId20"/>
    <p:sldId id="277" r:id="rId21"/>
    <p:sldId id="265" r:id="rId22"/>
    <p:sldId id="266" r:id="rId23"/>
    <p:sldId id="267" r:id="rId24"/>
    <p:sldId id="271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John" initials="bJ" lastIdx="2" clrIdx="0">
    <p:extLst>
      <p:ext uri="{19B8F6BF-5375-455C-9EA6-DF929625EA0E}">
        <p15:presenceInfo xmlns:p15="http://schemas.microsoft.com/office/powerpoint/2012/main" userId="f605eda6c40fe9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04" d="100"/>
          <a:sy n="10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11-06T15:28:43.426" idx="1">
    <p:pos x="10" y="10"/>
    <p:text>sigpending-&gt;sigqueue</p:text>
    <p:extLst>
      <p:ext uri="{C676402C-5697-4E1C-873F-D02D1690AC5C}">
        <p15:threadingInfo xmlns:p15="http://schemas.microsoft.com/office/powerpoint/2012/main" timeZoneBias="-480"/>
      </p:ext>
    </p:extLst>
  </p:cm>
  <p:cm authorId="1" dt="2013-11-06T15:29:26.923" idx="2">
    <p:pos x="146" y="146"/>
    <p:text>sigaction-&gt;k_sigaction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5FB4-AA8B-4728-8BF6-47B06CDB455D}" type="datetimeFigureOut">
              <a:rPr lang="zh-CN" altLang="en-US" smtClean="0"/>
              <a:t>2013/11/7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F9C67-239A-49B6-81C0-5337471CC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F9C67-239A-49B6-81C0-5337471CC5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5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F9C67-239A-49B6-81C0-5337471CC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3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1739-2FF3-434D-BE9E-E4A477573F6C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D9FA-8A35-4FBC-8F2E-E1001227F6FC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6BA-8E2F-4FC8-9A50-EE419F2F0C1E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4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36AE-1A4E-4D5C-9E82-2B33D59BC4F1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17B1-465C-48BD-9118-7039D46D8AAB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0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B471-6A82-4825-ADD1-0451520421A2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5D82-2543-4D68-94BF-073AD356F1F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ABB5-184C-4525-846E-18524DFDC073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556-3883-4F75-A23C-7168F71FDDA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6607-FF1A-41E1-87AF-F8EFC5629317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A195-7460-4F89-9170-B9D22C3AB320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ignal_flags_test.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sigprocmask.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sigset_func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号相关数据结</a:t>
            </a:r>
            <a:r>
              <a:rPr lang="zh-CN" altLang="en-US" dirty="0" smtClean="0"/>
              <a:t>构</a:t>
            </a:r>
            <a:r>
              <a:rPr lang="zh-CN" altLang="en-US" dirty="0" smtClean="0"/>
              <a:t>和操作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万波</a:t>
            </a:r>
            <a:endParaRPr lang="en-US" altLang="zh-CN" dirty="0" smtClean="0"/>
          </a:p>
          <a:p>
            <a:r>
              <a:rPr lang="en-US" altLang="zh-CN" dirty="0" smtClean="0"/>
              <a:t>SA130111112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EAA8-684C-4851-B7D7-F83F90C3A76D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signal_struct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 smtClean="0"/>
              <a:t>atomic_t</a:t>
            </a:r>
            <a:r>
              <a:rPr lang="en-US" altLang="zh-CN" dirty="0" smtClean="0"/>
              <a:t> </a:t>
            </a:r>
            <a:r>
              <a:rPr lang="en-US" altLang="zh-CN" dirty="0"/>
              <a:t> count</a:t>
            </a:r>
            <a:r>
              <a:rPr lang="en-US" altLang="zh-CN" dirty="0" smtClean="0"/>
              <a:t>; //</a:t>
            </a:r>
            <a:r>
              <a:rPr lang="zh-CN" altLang="en-US" dirty="0"/>
              <a:t>信号描述符</a:t>
            </a:r>
            <a:r>
              <a:rPr lang="zh-CN" altLang="en-US" dirty="0" smtClean="0"/>
              <a:t>的使用计</a:t>
            </a:r>
            <a:r>
              <a:rPr lang="zh-CN" altLang="en-US" dirty="0"/>
              <a:t>数器</a:t>
            </a:r>
            <a:br>
              <a:rPr lang="zh-CN" altLang="en-US" dirty="0"/>
            </a:br>
            <a:r>
              <a:rPr lang="en-US" altLang="zh-CN" dirty="0" err="1"/>
              <a:t>atomic_t</a:t>
            </a:r>
            <a:r>
              <a:rPr lang="en-US" altLang="zh-CN" dirty="0"/>
              <a:t>  live</a:t>
            </a:r>
            <a:r>
              <a:rPr lang="en-US" altLang="zh-CN" dirty="0" smtClean="0"/>
              <a:t>; //</a:t>
            </a:r>
            <a:r>
              <a:rPr lang="zh-CN" altLang="en-US" dirty="0"/>
              <a:t>线程组中活</a:t>
            </a:r>
            <a:r>
              <a:rPr lang="zh-CN" altLang="en-US" dirty="0" smtClean="0"/>
              <a:t>动进程的</a:t>
            </a:r>
            <a:r>
              <a:rPr lang="zh-CN" altLang="en-US" dirty="0"/>
              <a:t>数</a:t>
            </a:r>
            <a:r>
              <a:rPr lang="zh-CN" altLang="en-US" dirty="0" smtClean="0"/>
              <a:t>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sigpending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shared_pending</a:t>
            </a:r>
            <a:r>
              <a:rPr lang="en-US" altLang="zh-CN" dirty="0" smtClean="0"/>
              <a:t>;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存</a:t>
            </a:r>
            <a:r>
              <a:rPr lang="zh-CN" altLang="en-US" dirty="0"/>
              <a:t>放公共挂起信号的数据结构</a:t>
            </a:r>
            <a:br>
              <a:rPr lang="zh-CN" altLang="en-US" dirty="0"/>
            </a:br>
            <a:r>
              <a:rPr lang="en-US" altLang="zh-CN" dirty="0" smtClean="0"/>
              <a:t>……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/</a:t>
            </a:r>
            <a:r>
              <a:rPr lang="zh-CN" altLang="en-US" dirty="0" smtClean="0"/>
              <a:t>*中间是与线程组有关的数据项*</a:t>
            </a:r>
            <a:r>
              <a:rPr lang="en-US" altLang="zh-CN" dirty="0" smtClean="0"/>
              <a:t>/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……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rlimit</a:t>
            </a:r>
            <a:r>
              <a:rPr lang="en-US" altLang="zh-CN" dirty="0"/>
              <a:t> </a:t>
            </a:r>
            <a:r>
              <a:rPr lang="en-US" altLang="zh-CN" dirty="0" err="1"/>
              <a:t>rlim</a:t>
            </a:r>
            <a:r>
              <a:rPr lang="en-US" altLang="zh-CN" dirty="0"/>
              <a:t>[RLIM_NLIMITS</a:t>
            </a:r>
            <a:r>
              <a:rPr lang="en-US" altLang="zh-CN" dirty="0" smtClean="0"/>
              <a:t>]; //</a:t>
            </a:r>
            <a:r>
              <a:rPr lang="zh-CN" altLang="en-US" dirty="0"/>
              <a:t>进程的资源限制数组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EBB9-6B61-42E0-A678-2232211E7CD4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307161927208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4224" r="5431" b="2562"/>
          <a:stretch/>
        </p:blipFill>
        <p:spPr bwMode="auto">
          <a:xfrm>
            <a:off x="1733006" y="609600"/>
            <a:ext cx="7611291" cy="5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A568-92C0-4E3A-9DB2-86E13068A6D8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04145" y="3592945"/>
            <a:ext cx="1736437" cy="2410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k_sigaction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k_sigaction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sigaction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;   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一些体系结构把特性赋给仅对内核可见的信号。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K_sigaction</a:t>
            </a:r>
            <a:r>
              <a:rPr lang="zh-CN" altLang="en-US" dirty="0" smtClean="0"/>
              <a:t>结构既包含对用户态进程所隐藏的特性，也包含</a:t>
            </a:r>
            <a:r>
              <a:rPr lang="en-US" altLang="zh-CN" dirty="0" err="1" smtClean="0"/>
              <a:t>sigaction</a:t>
            </a:r>
            <a:r>
              <a:rPr lang="zh-CN" altLang="en-US" dirty="0" smtClean="0"/>
              <a:t>结构，该结构包含了用户态进程能看见的所有特性。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实际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80x86</a:t>
            </a:r>
            <a:r>
              <a:rPr lang="zh-CN" altLang="en-US" dirty="0" smtClean="0"/>
              <a:t>平台，信号的所有特性对用户态进程都是可见的。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43DD-CB8D-40B4-836E-06A9EC71FC10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607127"/>
            <a:ext cx="9613861" cy="46571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sigaction</a:t>
            </a:r>
            <a:r>
              <a:rPr lang="en-US" altLang="zh-CN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union 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 __</a:t>
            </a:r>
            <a:r>
              <a:rPr lang="en-US" altLang="zh-CN" dirty="0" err="1">
                <a:solidFill>
                  <a:srgbClr val="FF0000"/>
                </a:solidFill>
              </a:rPr>
              <a:t>sighandler_t</a:t>
            </a:r>
            <a:r>
              <a:rPr lang="en-US" altLang="zh-CN" dirty="0">
                <a:solidFill>
                  <a:srgbClr val="FF0000"/>
                </a:solidFill>
              </a:rPr>
              <a:t> _</a:t>
            </a:r>
            <a:r>
              <a:rPr lang="en-US" altLang="zh-CN" dirty="0" err="1">
                <a:solidFill>
                  <a:srgbClr val="FF0000"/>
                </a:solidFill>
              </a:rPr>
              <a:t>sa_handler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		void </a:t>
            </a:r>
            <a:r>
              <a:rPr lang="en-US" altLang="zh-CN" dirty="0">
                <a:solidFill>
                  <a:srgbClr val="FF0000"/>
                </a:solidFill>
              </a:rPr>
              <a:t>(*_</a:t>
            </a:r>
            <a:r>
              <a:rPr lang="en-US" altLang="zh-CN" dirty="0" err="1">
                <a:solidFill>
                  <a:srgbClr val="FF0000"/>
                </a:solidFill>
              </a:rPr>
              <a:t>sa_sigaction</a:t>
            </a:r>
            <a:r>
              <a:rPr lang="en-US" altLang="zh-CN" dirty="0">
                <a:solidFill>
                  <a:srgbClr val="FF0000"/>
                </a:solidFill>
              </a:rPr>
              <a:t>)(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siginfo_t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*, void *);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	} </a:t>
            </a:r>
            <a:r>
              <a:rPr lang="en-US" altLang="zh-CN" dirty="0">
                <a:solidFill>
                  <a:srgbClr val="FF0000"/>
                </a:solidFill>
              </a:rPr>
              <a:t>_u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unsigned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sa_flags</a:t>
            </a:r>
            <a:r>
              <a:rPr lang="en-US" altLang="zh-CN" dirty="0"/>
              <a:t>;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标志集，指定必须怎样处理信号</a:t>
            </a:r>
            <a:r>
              <a:rPr lang="zh-CN" altLang="en-US" dirty="0" smtClean="0">
                <a:solidFill>
                  <a:schemeClr val="bg1"/>
                </a:solidFill>
              </a:rPr>
              <a:t>例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sigset_t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sa_mask</a:t>
            </a:r>
            <a:r>
              <a:rPr lang="en-US" altLang="zh-CN" dirty="0"/>
              <a:t>;	//</a:t>
            </a:r>
            <a:r>
              <a:rPr lang="zh-CN" altLang="en-US" dirty="0"/>
              <a:t>屏蔽型号类型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ACBC-F7BC-4896-8830-291C6E176D74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Union{}_u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__</a:t>
            </a:r>
            <a:r>
              <a:rPr lang="en-US" altLang="zh-CN" dirty="0" err="1" smtClean="0">
                <a:solidFill>
                  <a:srgbClr val="FF0000"/>
                </a:solidFill>
              </a:rPr>
              <a:t>sighandler_t</a:t>
            </a:r>
            <a:r>
              <a:rPr lang="en-US" altLang="zh-CN" dirty="0" smtClean="0">
                <a:solidFill>
                  <a:srgbClr val="FF0000"/>
                </a:solidFill>
              </a:rPr>
              <a:t> _</a:t>
            </a:r>
            <a:r>
              <a:rPr lang="en-US" altLang="zh-CN" dirty="0" err="1" smtClean="0">
                <a:solidFill>
                  <a:srgbClr val="FF0000"/>
                </a:solidFill>
              </a:rPr>
              <a:t>sa_handler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sa_handler</a:t>
            </a:r>
            <a:r>
              <a:rPr lang="en-US" altLang="zh-CN" dirty="0"/>
              <a:t>   _u._</a:t>
            </a:r>
            <a:r>
              <a:rPr lang="en-US" altLang="zh-CN" dirty="0" err="1" smtClean="0"/>
              <a:t>sa_handler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sa_handler</a:t>
            </a:r>
            <a:r>
              <a:rPr lang="zh-CN" altLang="en-US" dirty="0"/>
              <a:t>的原型是一个参数为</a:t>
            </a:r>
            <a:r>
              <a:rPr lang="en-US" altLang="zh-CN" dirty="0" err="1"/>
              <a:t>int</a:t>
            </a:r>
            <a:r>
              <a:rPr lang="zh-CN" altLang="en-US" dirty="0"/>
              <a:t>，返回类型为</a:t>
            </a:r>
            <a:r>
              <a:rPr lang="en-US" altLang="zh-CN" dirty="0"/>
              <a:t>void</a:t>
            </a:r>
            <a:r>
              <a:rPr lang="zh-CN" altLang="en-US" dirty="0"/>
              <a:t>的函数指针。参数即为信号值，所以信号不能传递除信号值之外的任何信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	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SIG_DEF  //</a:t>
            </a:r>
            <a:r>
              <a:rPr lang="zh-CN" altLang="en-US" dirty="0" smtClean="0"/>
              <a:t>缺省操作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dirty="0"/>
              <a:t>	</a:t>
            </a:r>
            <a:r>
              <a:rPr lang="en-US" altLang="zh-CN" dirty="0" smtClean="0"/>
              <a:t>1:   SIG_IGN  //ignore</a:t>
            </a:r>
            <a:r>
              <a:rPr lang="zh-CN" altLang="en-US" dirty="0" smtClean="0"/>
              <a:t>，忽略信号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Union{}_u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void (*_</a:t>
            </a:r>
            <a:r>
              <a:rPr lang="en-US" altLang="zh-CN" dirty="0" err="1" smtClean="0">
                <a:solidFill>
                  <a:srgbClr val="FF0000"/>
                </a:solidFill>
              </a:rPr>
              <a:t>sa_sigaction</a:t>
            </a:r>
            <a:r>
              <a:rPr lang="en-US" altLang="zh-CN" dirty="0" smtClean="0">
                <a:solidFill>
                  <a:srgbClr val="FF0000"/>
                </a:solidFill>
              </a:rPr>
              <a:t>)(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siginfo_t</a:t>
            </a:r>
            <a:r>
              <a:rPr lang="en-US" altLang="zh-CN" dirty="0" smtClean="0">
                <a:solidFill>
                  <a:srgbClr val="FF0000"/>
                </a:solidFill>
              </a:rPr>
              <a:t> *, void *);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#define </a:t>
            </a:r>
            <a:r>
              <a:rPr lang="en-US" altLang="zh-CN" dirty="0" err="1" smtClean="0"/>
              <a:t>sa_sigaction</a:t>
            </a:r>
            <a:r>
              <a:rPr lang="en-US" altLang="zh-CN" dirty="0" smtClean="0"/>
              <a:t> _u._</a:t>
            </a:r>
            <a:r>
              <a:rPr lang="en-US" altLang="zh-CN" dirty="0" err="1" smtClean="0"/>
              <a:t>sa_sigaction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该函数为用户自定义函数，包含三个参数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第一个参数为信号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第二个参数是一个指向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siginfo_t</a:t>
            </a:r>
            <a:r>
              <a:rPr lang="zh-CN" altLang="en-US" dirty="0" smtClean="0"/>
              <a:t>结</a:t>
            </a:r>
            <a:r>
              <a:rPr lang="zh-CN" altLang="en-US" dirty="0"/>
              <a:t>构的指针，此结构中包含信号携带的数据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第三个参数没有使用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607127"/>
            <a:ext cx="9613861" cy="4657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sigaction</a:t>
            </a:r>
            <a:r>
              <a:rPr lang="en-US" altLang="zh-CN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union </a:t>
            </a:r>
            <a:r>
              <a:rPr lang="en-US" altLang="zh-CN" dirty="0" smtClean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 __</a:t>
            </a:r>
            <a:r>
              <a:rPr lang="en-US" altLang="zh-CN" dirty="0" err="1"/>
              <a:t>sighandler_t</a:t>
            </a:r>
            <a:r>
              <a:rPr lang="en-US" altLang="zh-CN" dirty="0"/>
              <a:t> _</a:t>
            </a:r>
            <a:r>
              <a:rPr lang="en-US" altLang="zh-CN" dirty="0" err="1"/>
              <a:t>sa_handler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smtClean="0"/>
              <a:t>		void </a:t>
            </a:r>
            <a:r>
              <a:rPr lang="en-US" altLang="zh-CN" dirty="0"/>
              <a:t>(*_</a:t>
            </a:r>
            <a:r>
              <a:rPr lang="en-US" altLang="zh-CN" dirty="0" err="1"/>
              <a:t>sa_sigaction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siginfo_t</a:t>
            </a:r>
            <a:r>
              <a:rPr lang="en-US" altLang="zh-CN" dirty="0" smtClean="0"/>
              <a:t> </a:t>
            </a:r>
            <a:r>
              <a:rPr lang="en-US" altLang="zh-CN" dirty="0"/>
              <a:t>*, void *);</a:t>
            </a:r>
            <a:br>
              <a:rPr lang="en-US" altLang="zh-CN" dirty="0"/>
            </a:br>
            <a:r>
              <a:rPr lang="en-US" altLang="zh-CN" dirty="0" smtClean="0"/>
              <a:t>	} </a:t>
            </a:r>
            <a:r>
              <a:rPr lang="en-US" altLang="zh-CN" dirty="0"/>
              <a:t>_u</a:t>
            </a:r>
            <a:r>
              <a:rPr lang="en-US" altLang="zh-CN" dirty="0" smtClean="0"/>
              <a:t>;	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unsigned </a:t>
            </a:r>
            <a:r>
              <a:rPr lang="en-US" altLang="zh-CN" dirty="0" smtClean="0">
                <a:solidFill>
                  <a:srgbClr val="FF0000"/>
                </a:solidFill>
              </a:rPr>
              <a:t>long </a:t>
            </a:r>
            <a:r>
              <a:rPr lang="en-US" altLang="zh-CN" dirty="0" err="1" smtClean="0">
                <a:solidFill>
                  <a:srgbClr val="FF0000"/>
                </a:solidFill>
              </a:rPr>
              <a:t>sa_flags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zh-CN" altLang="en-US" dirty="0" smtClean="0">
                <a:solidFill>
                  <a:schemeClr val="bg1"/>
                </a:solidFill>
              </a:rPr>
              <a:t>例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sigset_t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sa_mask</a:t>
            </a:r>
            <a:r>
              <a:rPr lang="en-US" altLang="zh-CN" dirty="0"/>
              <a:t>;	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ACBC-F7BC-4896-8830-291C6E176D74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Sa_flags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这是一个标志集，指定必须怎样处理信号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SA_NOCLDSTOP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当进程停止时，不向父进程发送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SA_NOCLDWAIT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SA_SIGINFO</a:t>
            </a:r>
          </a:p>
          <a:p>
            <a:pPr marL="0" indent="0">
              <a:buNone/>
            </a:pPr>
            <a:r>
              <a:rPr lang="zh-CN" altLang="en-US" dirty="0" smtClean="0"/>
              <a:t>为信号处理程序提供附加信息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SA_ONSTACK</a:t>
            </a:r>
          </a:p>
          <a:p>
            <a:pPr marL="0" indent="0">
              <a:buNone/>
            </a:pPr>
            <a:r>
              <a:rPr lang="zh-CN" altLang="en-US" dirty="0"/>
              <a:t>为信号处理程</a:t>
            </a:r>
            <a:r>
              <a:rPr lang="zh-CN" altLang="en-US" dirty="0" smtClean="0"/>
              <a:t>序的执行使用一个备用栈（信号捕获）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hlinkClick r:id="rId2" action="ppaction://hlinkfile"/>
              </a:rPr>
              <a:t>SA_RESTART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自动重新开始执行被中断的系统调用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607127"/>
            <a:ext cx="9613861" cy="4657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sigaction</a:t>
            </a:r>
            <a:r>
              <a:rPr lang="en-US" altLang="zh-CN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union </a:t>
            </a:r>
            <a:r>
              <a:rPr lang="en-US" altLang="zh-CN" dirty="0" smtClean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 __</a:t>
            </a:r>
            <a:r>
              <a:rPr lang="en-US" altLang="zh-CN" dirty="0" err="1"/>
              <a:t>sighandler_t</a:t>
            </a:r>
            <a:r>
              <a:rPr lang="en-US" altLang="zh-CN" dirty="0"/>
              <a:t> _</a:t>
            </a:r>
            <a:r>
              <a:rPr lang="en-US" altLang="zh-CN" dirty="0" err="1"/>
              <a:t>sa_handler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smtClean="0"/>
              <a:t>		void </a:t>
            </a:r>
            <a:r>
              <a:rPr lang="en-US" altLang="zh-CN" dirty="0"/>
              <a:t>(*_</a:t>
            </a:r>
            <a:r>
              <a:rPr lang="en-US" altLang="zh-CN" dirty="0" err="1"/>
              <a:t>sa_sigaction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siginfo_t</a:t>
            </a:r>
            <a:r>
              <a:rPr lang="en-US" altLang="zh-CN" dirty="0" smtClean="0"/>
              <a:t> </a:t>
            </a:r>
            <a:r>
              <a:rPr lang="en-US" altLang="zh-CN" dirty="0"/>
              <a:t>*, void *);</a:t>
            </a:r>
            <a:br>
              <a:rPr lang="en-US" altLang="zh-CN" dirty="0"/>
            </a:br>
            <a:r>
              <a:rPr lang="en-US" altLang="zh-CN" dirty="0" smtClean="0"/>
              <a:t>	} </a:t>
            </a:r>
            <a:r>
              <a:rPr lang="en-US" altLang="zh-CN" dirty="0"/>
              <a:t>_u</a:t>
            </a:r>
            <a:r>
              <a:rPr lang="en-US" altLang="zh-CN" dirty="0" smtClean="0"/>
              <a:t>;	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unsigned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sa_flags</a:t>
            </a:r>
            <a:r>
              <a:rPr lang="en-US" altLang="zh-CN" dirty="0"/>
              <a:t>; </a:t>
            </a:r>
            <a:r>
              <a:rPr lang="zh-CN" altLang="en-US" dirty="0" smtClean="0">
                <a:solidFill>
                  <a:schemeClr val="bg1"/>
                </a:solidFill>
              </a:rPr>
              <a:t>例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sigset_t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sa_mask</a:t>
            </a:r>
            <a:r>
              <a:rPr lang="en-US" altLang="zh-CN" dirty="0">
                <a:solidFill>
                  <a:srgbClr val="FF0000"/>
                </a:solidFill>
              </a:rPr>
              <a:t>;	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ACBC-F7BC-4896-8830-291C6E176D74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Sa_mask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	unsigned long sig[_NSIG_WORDS];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 err="1" smtClean="0"/>
              <a:t>sigset_t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_NSIG_WORDS == 2(32bit)|1(64bit)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mask </a:t>
            </a:r>
            <a:r>
              <a:rPr lang="zh-CN" altLang="en-US" dirty="0" smtClean="0"/>
              <a:t>即表示被屏蔽的信号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数据结构概览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sigpending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sigqueue</a:t>
            </a:r>
            <a:r>
              <a:rPr lang="en-US" altLang="zh-CN" dirty="0" smtClean="0"/>
              <a:t>  //</a:t>
            </a:r>
            <a:r>
              <a:rPr lang="zh-CN" altLang="en-US" dirty="0"/>
              <a:t>挂</a:t>
            </a:r>
            <a:r>
              <a:rPr lang="zh-CN" altLang="en-US" dirty="0" smtClean="0"/>
              <a:t>起</a:t>
            </a:r>
            <a:r>
              <a:rPr lang="zh-CN" altLang="en-US" dirty="0"/>
              <a:t>队列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signal   //</a:t>
            </a:r>
            <a:r>
              <a:rPr lang="zh-CN" altLang="en-US" dirty="0" smtClean="0"/>
              <a:t>信号描述符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sighand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信号处理程序描述符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sigaction</a:t>
            </a:r>
            <a:r>
              <a:rPr lang="en-US" altLang="zh-CN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k_sigaction</a:t>
            </a:r>
            <a:r>
              <a:rPr lang="en-US" altLang="zh-CN" dirty="0" smtClean="0"/>
              <a:t> //</a:t>
            </a:r>
            <a:r>
              <a:rPr lang="zh-CN" altLang="en-US" dirty="0"/>
              <a:t>指</a:t>
            </a:r>
            <a:r>
              <a:rPr lang="zh-CN" altLang="en-US" dirty="0" smtClean="0"/>
              <a:t>定内核看到的信号属性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siginfo_t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D2-AC29-4F91-9E36-3E3C3840240B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307161927208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4224" r="5431" b="2562"/>
          <a:stretch/>
        </p:blipFill>
        <p:spPr bwMode="auto">
          <a:xfrm>
            <a:off x="1566752" y="595217"/>
            <a:ext cx="7611291" cy="5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A568-92C0-4E3A-9DB2-86E13068A6D8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0316" y="3482109"/>
            <a:ext cx="2053903" cy="3094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sighand_struct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sighand</a:t>
            </a:r>
            <a:r>
              <a:rPr lang="zh-CN" altLang="en-US" dirty="0"/>
              <a:t>字段指向信号处理函数描述符，记录了对于各个信号的对应的处理方式。在多线程应用中，各个线程共享</a:t>
            </a:r>
            <a:r>
              <a:rPr lang="en-US" altLang="zh-CN" dirty="0"/>
              <a:t>signal</a:t>
            </a:r>
            <a:r>
              <a:rPr lang="zh-CN" altLang="en-US" dirty="0"/>
              <a:t>字段的信号描述符以及</a:t>
            </a:r>
            <a:r>
              <a:rPr lang="en-US" altLang="zh-CN" dirty="0" err="1"/>
              <a:t>sighand</a:t>
            </a:r>
            <a:r>
              <a:rPr lang="zh-CN" altLang="en-US" dirty="0"/>
              <a:t>字段的信号处理函数</a:t>
            </a:r>
            <a:r>
              <a:rPr lang="zh-CN" altLang="en-US" dirty="0" smtClean="0"/>
              <a:t>描述符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atomic_t</a:t>
            </a:r>
            <a:r>
              <a:rPr lang="en-US" altLang="zh-CN" dirty="0" smtClean="0"/>
              <a:t> </a:t>
            </a:r>
            <a:r>
              <a:rPr lang="en-US" altLang="zh-CN" dirty="0"/>
              <a:t> count</a:t>
            </a:r>
            <a:r>
              <a:rPr lang="en-US" altLang="zh-CN" dirty="0" smtClean="0"/>
              <a:t>;	//</a:t>
            </a:r>
            <a:r>
              <a:rPr lang="zh-CN" altLang="en-US" dirty="0"/>
              <a:t>信号处理描述符的引用</a:t>
            </a:r>
            <a:r>
              <a:rPr lang="zh-CN" altLang="en-US" dirty="0" smtClean="0"/>
              <a:t>计数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k_sigaction</a:t>
            </a:r>
            <a:r>
              <a:rPr lang="en-US" altLang="zh-CN" dirty="0" smtClean="0"/>
              <a:t> action[_</a:t>
            </a:r>
            <a:r>
              <a:rPr lang="en-US" altLang="zh-CN" dirty="0"/>
              <a:t>NSIG</a:t>
            </a:r>
            <a:r>
              <a:rPr lang="en-US" altLang="zh-CN" dirty="0" smtClean="0"/>
              <a:t>];	//</a:t>
            </a:r>
            <a:r>
              <a:rPr lang="zh-CN" altLang="en-US" dirty="0"/>
              <a:t>对应的信号处理</a:t>
            </a:r>
            <a:r>
              <a:rPr lang="zh-CN" altLang="en-US" dirty="0" smtClean="0"/>
              <a:t>函数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spinlock_t</a:t>
            </a:r>
            <a:r>
              <a:rPr lang="en-US" altLang="zh-CN" dirty="0"/>
              <a:t>  </a:t>
            </a:r>
            <a:r>
              <a:rPr lang="en-US" altLang="zh-CN" dirty="0" err="1"/>
              <a:t>siglock</a:t>
            </a:r>
            <a:r>
              <a:rPr lang="en-US" altLang="zh-CN" dirty="0" smtClean="0"/>
              <a:t>;	//</a:t>
            </a:r>
            <a:r>
              <a:rPr lang="zh-CN" altLang="en-US" dirty="0"/>
              <a:t>保护描述符的</a:t>
            </a:r>
            <a:r>
              <a:rPr lang="zh-CN" altLang="en-US" dirty="0" smtClean="0"/>
              <a:t>自旋锁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_NSIG </a:t>
            </a:r>
            <a:r>
              <a:rPr lang="zh-CN" altLang="en-US" dirty="0" smtClean="0"/>
              <a:t>信号种</a:t>
            </a:r>
            <a:r>
              <a:rPr lang="zh-CN" altLang="en-US" dirty="0" smtClean="0"/>
              <a:t>类</a:t>
            </a:r>
            <a:r>
              <a:rPr lang="en-US" altLang="zh-CN" dirty="0" smtClean="0"/>
              <a:t>64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E984-A2FC-4D0D-A43A-7BC673E33F74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siginfo_t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156345"/>
            <a:ext cx="10019524" cy="30298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/>
              <a:t>         </a:t>
            </a:r>
            <a:r>
              <a:rPr lang="en-US" altLang="zh-CN" sz="2800" dirty="0" err="1"/>
              <a:t>si_signo</a:t>
            </a:r>
            <a:r>
              <a:rPr lang="en-US" altLang="zh-CN" sz="2800" dirty="0"/>
              <a:t>;     /* </a:t>
            </a:r>
            <a:r>
              <a:rPr lang="zh-CN" altLang="en-US" sz="2800" dirty="0"/>
              <a:t>信号值，对所有信号有意义*</a:t>
            </a:r>
            <a:r>
              <a:rPr lang="en-US" altLang="zh-CN" sz="2800" dirty="0"/>
              <a:t>/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err="1"/>
              <a:t>int</a:t>
            </a:r>
            <a:r>
              <a:rPr lang="en-US" altLang="zh-CN" sz="2800" dirty="0"/>
              <a:t>         </a:t>
            </a:r>
            <a:r>
              <a:rPr lang="en-US" altLang="zh-CN" sz="2800" dirty="0" err="1"/>
              <a:t>si_errno</a:t>
            </a:r>
            <a:r>
              <a:rPr lang="en-US" altLang="zh-CN" sz="2800" dirty="0"/>
              <a:t>;     /* </a:t>
            </a:r>
            <a:r>
              <a:rPr lang="en-US" altLang="zh-CN" sz="2800" dirty="0" err="1"/>
              <a:t>errno</a:t>
            </a:r>
            <a:r>
              <a:rPr lang="zh-CN" altLang="en-US" sz="2800" dirty="0"/>
              <a:t>值，对所有信号有意义*</a:t>
            </a:r>
            <a:r>
              <a:rPr lang="en-US" altLang="zh-CN" sz="2800" dirty="0"/>
              <a:t>/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err="1"/>
              <a:t>int</a:t>
            </a:r>
            <a:r>
              <a:rPr lang="en-US" altLang="zh-CN" sz="2800" dirty="0"/>
              <a:t>         </a:t>
            </a:r>
            <a:r>
              <a:rPr lang="en-US" altLang="zh-CN" sz="2800" dirty="0" err="1"/>
              <a:t>si_code</a:t>
            </a:r>
            <a:r>
              <a:rPr lang="en-US" altLang="zh-CN" sz="2800" dirty="0"/>
              <a:t>;      /* </a:t>
            </a:r>
            <a:r>
              <a:rPr lang="zh-CN" altLang="en-US" sz="2800" dirty="0"/>
              <a:t>信号产生的原因，对所有信号有意义*</a:t>
            </a:r>
            <a:r>
              <a:rPr lang="en-US" altLang="zh-CN" sz="2800" dirty="0"/>
              <a:t>/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0EB-91C9-4438-9103-3FDE41453255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siginfo_t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union{      /* </a:t>
            </a:r>
            <a:r>
              <a:rPr lang="zh-CN" altLang="en-US" sz="2800" dirty="0"/>
              <a:t>联合数据结构，不同成员适应不同信号 *</a:t>
            </a:r>
            <a:r>
              <a:rPr lang="en-US" altLang="zh-CN" sz="2800" dirty="0"/>
              <a:t>/ 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/>
              <a:t>//</a:t>
            </a:r>
            <a:r>
              <a:rPr lang="zh-CN" altLang="en-US" sz="2800" dirty="0"/>
              <a:t>确保分配足够大的存储空间</a:t>
            </a:r>
            <a:br>
              <a:rPr lang="zh-CN" altLang="en-US" sz="2800" dirty="0"/>
            </a:br>
            <a:r>
              <a:rPr lang="en-US" altLang="zh-CN" sz="2800" dirty="0" err="1"/>
              <a:t>int</a:t>
            </a:r>
            <a:r>
              <a:rPr lang="en-US" altLang="zh-CN" sz="2800" dirty="0"/>
              <a:t> _pad[SI_PAD_SIZE];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b="1" dirty="0" err="1"/>
              <a:t>struct</a:t>
            </a: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...</a:t>
            </a:r>
            <a:br>
              <a:rPr lang="en-US" altLang="zh-CN" sz="2800" dirty="0"/>
            </a:br>
            <a:r>
              <a:rPr lang="en-US" altLang="zh-CN" sz="2800" dirty="0"/>
              <a:t>}//</a:t>
            </a:r>
            <a:r>
              <a:rPr lang="zh-CN" altLang="en-US" sz="2800" dirty="0"/>
              <a:t>对</a:t>
            </a:r>
            <a:r>
              <a:rPr lang="en-US" altLang="zh-CN" sz="2800" dirty="0"/>
              <a:t>SIGILL, SIGFPE, SIGSEGV, SIGBUS</a:t>
            </a:r>
            <a:r>
              <a:rPr lang="zh-CN" altLang="en-US" sz="2800" dirty="0"/>
              <a:t>有意义的结构</a:t>
            </a:r>
            <a:br>
              <a:rPr lang="zh-CN" altLang="en-US" sz="2800" dirty="0"/>
            </a:br>
            <a:r>
              <a:rPr lang="en-US" altLang="zh-CN" sz="2800" b="1" dirty="0" err="1"/>
              <a:t>struct</a:t>
            </a: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...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E61-2D2C-4548-B03A-507D908D3C36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307161927208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4224" r="5431" b="2562"/>
          <a:stretch/>
        </p:blipFill>
        <p:spPr bwMode="auto">
          <a:xfrm>
            <a:off x="1733006" y="609600"/>
            <a:ext cx="7611291" cy="5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9316-8753-4611-BCA8-57FDC34F5031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函数概览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691"/>
            <a:ext cx="10515600" cy="42742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sigset_t</a:t>
            </a:r>
            <a:r>
              <a:rPr lang="zh-CN" altLang="en-US" dirty="0"/>
              <a:t>结</a:t>
            </a:r>
            <a:r>
              <a:rPr lang="zh-CN" altLang="en-US" dirty="0" smtClean="0"/>
              <a:t>构操作的函数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对进程挂起信号操作的函数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Sigset_t</a:t>
            </a:r>
            <a:r>
              <a:rPr lang="zh-CN" altLang="en-US" dirty="0"/>
              <a:t>操</a:t>
            </a:r>
            <a:r>
              <a:rPr lang="zh-CN" altLang="en-US" dirty="0" smtClean="0"/>
              <a:t>作相关函数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Set</a:t>
            </a:r>
            <a:r>
              <a:rPr lang="zh-CN" altLang="en-US" dirty="0" smtClean="0"/>
              <a:t>信号集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nsig</a:t>
            </a:r>
            <a:r>
              <a:rPr lang="zh-CN" altLang="en-US" dirty="0" smtClean="0"/>
              <a:t>信号的编号</a:t>
            </a:r>
            <a:r>
              <a:rPr lang="en-US" altLang="zh-CN" dirty="0" smtClean="0"/>
              <a:t>,mask</a:t>
            </a:r>
            <a:r>
              <a:rPr lang="zh-CN" altLang="en-US" dirty="0" smtClean="0"/>
              <a:t>掩码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Sigempty</a:t>
            </a:r>
            <a:r>
              <a:rPr lang="en-US" altLang="zh-CN" dirty="0" smtClean="0"/>
              <a:t>(set) &amp; </a:t>
            </a:r>
            <a:r>
              <a:rPr lang="en-US" altLang="zh-CN" dirty="0" err="1" smtClean="0"/>
              <a:t>sigfillset</a:t>
            </a:r>
            <a:r>
              <a:rPr lang="en-US" altLang="zh-CN" dirty="0" smtClean="0"/>
              <a:t>(set)  </a:t>
            </a:r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0|1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sigaddset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set,nsig</a:t>
            </a:r>
            <a:r>
              <a:rPr lang="en-US" altLang="zh-CN" dirty="0" smtClean="0"/>
              <a:t>) &amp; </a:t>
            </a:r>
            <a:r>
              <a:rPr lang="en-US" altLang="zh-CN" dirty="0" err="1" smtClean="0"/>
              <a:t>sigdelset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set,nsig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Set-&gt;sig[(nsig-1)/32] |= 1UL &lt;&lt;((nsig-1)%32)</a:t>
            </a:r>
          </a:p>
          <a:p>
            <a:pPr marL="0" indent="0">
              <a:buNone/>
            </a:pPr>
            <a:r>
              <a:rPr lang="en-US" altLang="zh-CN" dirty="0" smtClean="0"/>
              <a:t>Set-&gt;sig[(nsig-1)/32] &amp;= ~1UL &lt;&lt;((nsig-1)%32)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1-32 &amp; 33-64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Sigset_t</a:t>
            </a:r>
            <a:r>
              <a:rPr lang="zh-CN" altLang="en-US" dirty="0" smtClean="0"/>
              <a:t>操作相关函数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887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Sigaddsetmask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set,mask</a:t>
            </a:r>
            <a:r>
              <a:rPr lang="en-US" altLang="zh-CN" dirty="0" smtClean="0"/>
              <a:t>) &amp; </a:t>
            </a:r>
            <a:r>
              <a:rPr lang="en-US" altLang="zh-CN" dirty="0" err="1" smtClean="0"/>
              <a:t>sigdelsetmask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set,mask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Set-&gt;sig[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] |= </a:t>
            </a:r>
            <a:r>
              <a:rPr lang="en-US" altLang="zh-CN" sz="2400" dirty="0" err="1" smtClean="0"/>
              <a:t>maks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&amp;&amp;  set-&gt;sig[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] &amp;= ~mask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Sigismember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set,nsig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Return 1&amp;(set-&gt;sig[(nsig-1)/32] &gt;&gt; ((nsig-1)%32)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Sig(</a:t>
            </a:r>
            <a:r>
              <a:rPr lang="en-US" altLang="zh-CN" dirty="0" err="1" smtClean="0"/>
              <a:t>and|or|nand</a:t>
            </a:r>
            <a:r>
              <a:rPr lang="en-US" altLang="zh-CN" dirty="0" smtClean="0"/>
              <a:t>)sets(d,s1,s2)    </a:t>
            </a:r>
            <a:r>
              <a:rPr lang="en-US" altLang="zh-CN" dirty="0" smtClean="0">
                <a:hlinkClick r:id="rId2" action="ppaction://hlinkfile"/>
              </a:rPr>
              <a:t>sigprocmask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 smtClean="0"/>
              <a:t>Sigset_t</a:t>
            </a:r>
            <a:r>
              <a:rPr lang="en-US" altLang="zh-CN" sz="2400" dirty="0" smtClean="0"/>
              <a:t> d,s1,s2 ; </a:t>
            </a:r>
            <a:r>
              <a:rPr lang="en-US" altLang="zh-CN" sz="2400" dirty="0" smtClean="0">
                <a:solidFill>
                  <a:srgbClr val="FF0000"/>
                </a:solidFill>
              </a:rPr>
              <a:t>s1 ? S2 -&gt; d</a:t>
            </a:r>
            <a:r>
              <a:rPr lang="en-US" altLang="zh-CN" sz="2400" dirty="0" smtClean="0"/>
              <a:t>;     </a:t>
            </a:r>
            <a:r>
              <a:rPr lang="zh-CN" altLang="en-US" sz="2400" dirty="0" smtClean="0"/>
              <a:t>与，或，与非操作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Sigtestsetmask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set,mask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测</a:t>
            </a:r>
            <a:r>
              <a:rPr lang="zh-CN" altLang="en-US" sz="2400" dirty="0" smtClean="0"/>
              <a:t>试</a:t>
            </a:r>
            <a:r>
              <a:rPr lang="en-US" altLang="zh-CN" sz="2400" dirty="0" smtClean="0"/>
              <a:t>mask</a:t>
            </a:r>
            <a:r>
              <a:rPr lang="zh-CN" altLang="en-US" sz="2400" dirty="0" smtClean="0"/>
              <a:t>位置否被置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，若是，</a:t>
            </a:r>
            <a:r>
              <a:rPr lang="en-US" altLang="zh-CN" sz="2400" dirty="0" smtClean="0"/>
              <a:t>return 1</a:t>
            </a:r>
            <a:r>
              <a:rPr lang="zh-CN" altLang="en-US" sz="2400" dirty="0" smtClean="0"/>
              <a:t>；否，</a:t>
            </a:r>
            <a:r>
              <a:rPr lang="en-US" altLang="zh-CN" sz="2400" dirty="0" smtClean="0"/>
              <a:t>return 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Siginitset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set,mask</a:t>
            </a:r>
            <a:r>
              <a:rPr lang="en-US" altLang="zh-CN" dirty="0" smtClean="0"/>
              <a:t>) &amp; </a:t>
            </a:r>
            <a:r>
              <a:rPr lang="en-US" altLang="zh-CN" dirty="0" err="1" smtClean="0"/>
              <a:t>siginitsetinv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set,mask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sz="2400" dirty="0" smtClean="0"/>
              <a:t>用 </a:t>
            </a:r>
            <a:r>
              <a:rPr lang="en-US" altLang="zh-CN" sz="2400" dirty="0" smtClean="0"/>
              <a:t>mask|(~mask +1) </a:t>
            </a:r>
            <a:r>
              <a:rPr lang="zh-CN" altLang="en-US" sz="2400" dirty="0" smtClean="0"/>
              <a:t>初始化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低位，即</a:t>
            </a:r>
            <a:r>
              <a:rPr lang="en-US" altLang="zh-CN" sz="2400" dirty="0" smtClean="0"/>
              <a:t>1-32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程挂起信号操作相关函数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进</a:t>
            </a:r>
            <a:r>
              <a:rPr lang="zh-CN" altLang="en-US" dirty="0" smtClean="0"/>
              <a:t>程描述符</a:t>
            </a:r>
            <a:r>
              <a:rPr lang="en-US" altLang="zh-CN" dirty="0" err="1" smtClean="0"/>
              <a:t>p,t</a:t>
            </a:r>
            <a:r>
              <a:rPr lang="en-US" altLang="zh-CN" dirty="0" smtClean="0"/>
              <a:t> ; </a:t>
            </a:r>
            <a:r>
              <a:rPr lang="zh-CN" altLang="en-US" dirty="0" smtClean="0"/>
              <a:t>挂起信号队列</a:t>
            </a:r>
            <a:r>
              <a:rPr lang="en-US" altLang="zh-CN" dirty="0" smtClean="0"/>
              <a:t>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signal_pending</a:t>
            </a:r>
            <a:r>
              <a:rPr lang="en-US" altLang="zh-CN" dirty="0" smtClean="0"/>
              <a:t>(p)</a:t>
            </a:r>
          </a:p>
          <a:p>
            <a:pPr marL="0" indent="0">
              <a:buNone/>
            </a:pPr>
            <a:r>
              <a:rPr lang="zh-CN" altLang="en-US" sz="2400" dirty="0"/>
              <a:t>如</a:t>
            </a:r>
            <a:r>
              <a:rPr lang="zh-CN" altLang="en-US" sz="2400" dirty="0" smtClean="0"/>
              <a:t>果*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进程描述符所表示的进程有</a:t>
            </a:r>
            <a:r>
              <a:rPr lang="zh-CN" altLang="en-US" sz="2400" dirty="0" smtClean="0">
                <a:solidFill>
                  <a:srgbClr val="FF0000"/>
                </a:solidFill>
              </a:rPr>
              <a:t>非阻塞</a:t>
            </a:r>
            <a:r>
              <a:rPr lang="zh-CN" altLang="en-US" sz="2400" dirty="0" smtClean="0"/>
              <a:t>的挂起信号，</a:t>
            </a:r>
            <a:r>
              <a:rPr lang="en-US" altLang="zh-CN" sz="2400" dirty="0" smtClean="0"/>
              <a:t>return 1.</a:t>
            </a:r>
          </a:p>
          <a:p>
            <a:pPr marL="0" indent="0">
              <a:buNone/>
            </a:pPr>
            <a:r>
              <a:rPr lang="zh-CN" altLang="en-US" sz="2400" dirty="0"/>
              <a:t>通</a:t>
            </a:r>
            <a:r>
              <a:rPr lang="zh-CN" altLang="en-US" sz="2400" dirty="0" smtClean="0"/>
              <a:t>过检查进程</a:t>
            </a:r>
            <a:r>
              <a:rPr lang="en-US" altLang="zh-CN" sz="2400" dirty="0" smtClean="0"/>
              <a:t>TIF_SIGPENDIGN</a:t>
            </a:r>
            <a:r>
              <a:rPr lang="zh-CN" altLang="en-US" sz="2400" dirty="0" smtClean="0"/>
              <a:t>标志即可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recalc_sigpending_tsk</a:t>
            </a:r>
            <a:r>
              <a:rPr lang="en-US" altLang="zh-CN" dirty="0" smtClean="0"/>
              <a:t>(t) ==  </a:t>
            </a:r>
            <a:r>
              <a:rPr lang="en-US" altLang="zh-CN" dirty="0" err="1" smtClean="0"/>
              <a:t>recalc_sigpending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sz="2400" dirty="0"/>
              <a:t>检</a:t>
            </a:r>
            <a:r>
              <a:rPr lang="zh-CN" altLang="en-US" sz="2400" dirty="0" smtClean="0"/>
              <a:t>查：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en-US" altLang="zh-CN" sz="2400" dirty="0" smtClean="0"/>
              <a:t>*t</a:t>
            </a:r>
            <a:r>
              <a:rPr lang="zh-CN" altLang="en-US" sz="2400" dirty="0" smtClean="0"/>
              <a:t>进程描述符所表示的进程</a:t>
            </a:r>
            <a:r>
              <a:rPr lang="zh-CN" altLang="en-US" sz="2400" dirty="0"/>
              <a:t>有</a:t>
            </a:r>
            <a:r>
              <a:rPr lang="zh-CN" altLang="en-US" sz="2400" dirty="0" smtClean="0"/>
              <a:t>挂起信号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t-&gt;pending-&gt;signal</a:t>
            </a:r>
            <a:r>
              <a:rPr lang="en-US" altLang="zh-CN" sz="2400" dirty="0" smtClean="0"/>
              <a:t>)</a:t>
            </a:r>
          </a:p>
          <a:p>
            <a:pPr marL="514350" indent="-514350">
              <a:buAutoNum type="arabicPeriod"/>
            </a:pPr>
            <a:r>
              <a:rPr lang="zh-CN" altLang="en-US" sz="2400" dirty="0" smtClean="0"/>
              <a:t>*</a:t>
            </a:r>
            <a:r>
              <a:rPr lang="en-US" altLang="zh-CN" sz="2400" dirty="0" smtClean="0"/>
              <a:t>t</a:t>
            </a:r>
            <a:r>
              <a:rPr lang="zh-CN" altLang="en-US" sz="2400" dirty="0"/>
              <a:t>进</a:t>
            </a:r>
            <a:r>
              <a:rPr lang="zh-CN" altLang="en-US" sz="2400" dirty="0" smtClean="0"/>
              <a:t>程所属的线程组有挂起信号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t-&gt;signal-&gt;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shared_pending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-&gt;signal</a:t>
            </a:r>
            <a:r>
              <a:rPr lang="en-US" altLang="zh-CN" sz="24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信号描述符中记录被阻塞的信号数 </a:t>
            </a:r>
            <a:r>
              <a:rPr lang="en-US" altLang="zh-CN" sz="2400" dirty="0" smtClean="0"/>
              <a:t>t-&gt;signal-&gt;</a:t>
            </a:r>
            <a:r>
              <a:rPr lang="en-US" altLang="zh-CN" sz="2400" dirty="0" err="1" smtClean="0"/>
              <a:t>group_stop_count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t-&gt;</a:t>
            </a:r>
            <a:r>
              <a:rPr lang="en-US" altLang="zh-CN" sz="2400" dirty="0" err="1" smtClean="0"/>
              <a:t>thread_info</a:t>
            </a:r>
            <a:r>
              <a:rPr lang="en-US" altLang="zh-CN" sz="2400" dirty="0" smtClean="0"/>
              <a:t>-&gt;flags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TIF_SIGPENDING</a:t>
            </a:r>
            <a:r>
              <a:rPr lang="zh-CN" altLang="en-US" sz="2400" dirty="0" smtClean="0"/>
              <a:t>置</a:t>
            </a:r>
            <a:r>
              <a:rPr lang="en-US" altLang="zh-CN" sz="2400" dirty="0" smtClean="0"/>
              <a:t>1|0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程挂起信号操作相关函数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rm_from_queue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mask,q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从挂起信号中删除与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位掩码相对应的挂起信号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flush_sigqueue</a:t>
            </a:r>
            <a:r>
              <a:rPr lang="en-US" altLang="zh-CN" dirty="0" smtClean="0"/>
              <a:t>(q)</a:t>
            </a:r>
          </a:p>
          <a:p>
            <a:pPr marL="0" indent="0">
              <a:buNone/>
            </a:pPr>
            <a:r>
              <a:rPr lang="zh-CN" altLang="en-US" dirty="0" smtClean="0"/>
              <a:t>从挂起信号队列中删除所有挂起信号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flush_signals</a:t>
            </a:r>
            <a:r>
              <a:rPr lang="en-US" altLang="zh-CN" dirty="0" smtClean="0"/>
              <a:t>(t)</a:t>
            </a:r>
          </a:p>
          <a:p>
            <a:pPr marL="0" indent="0">
              <a:buNone/>
            </a:pPr>
            <a:r>
              <a:rPr lang="zh-CN" altLang="en-US" dirty="0"/>
              <a:t>删</a:t>
            </a:r>
            <a:r>
              <a:rPr lang="zh-CN" altLang="en-US" dirty="0" smtClean="0"/>
              <a:t>除发送给</a:t>
            </a:r>
            <a:r>
              <a:rPr lang="en-US" altLang="zh-CN" dirty="0" smtClean="0"/>
              <a:t>*t</a:t>
            </a:r>
            <a:r>
              <a:rPr lang="zh-CN" altLang="en-US" dirty="0" smtClean="0"/>
              <a:t>进程描述符所表示的进程的所有信号，执行以下操作：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清</a:t>
            </a:r>
            <a:r>
              <a:rPr lang="zh-CN" altLang="en-US" dirty="0" smtClean="0"/>
              <a:t>除</a:t>
            </a:r>
            <a:r>
              <a:rPr lang="en-US" altLang="zh-CN" dirty="0" smtClean="0"/>
              <a:t>t-&gt;</a:t>
            </a:r>
            <a:r>
              <a:rPr lang="en-US" altLang="zh-CN" dirty="0" err="1" smtClean="0"/>
              <a:t>thread_info</a:t>
            </a:r>
            <a:r>
              <a:rPr lang="en-US" altLang="zh-CN" dirty="0" smtClean="0"/>
              <a:t>-&gt;flags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TIF_SIGPENDING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t-&gt;pending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t-&gt;signal-&gt;</a:t>
            </a:r>
            <a:r>
              <a:rPr lang="en-US" altLang="zh-CN" dirty="0" err="1" smtClean="0"/>
              <a:t>shared_pending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分别调用</a:t>
            </a:r>
            <a:r>
              <a:rPr lang="en-US" altLang="zh-CN" dirty="0" err="1" smtClean="0"/>
              <a:t>flush_sigqueue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307161927208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4224" r="5431" b="2562"/>
          <a:stretch/>
        </p:blipFill>
        <p:spPr bwMode="auto">
          <a:xfrm>
            <a:off x="1733006" y="609600"/>
            <a:ext cx="7611291" cy="5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82CF-8A73-4A87-84E4-BF8CCE9872FA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33006" y="729673"/>
            <a:ext cx="2238630" cy="294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273" y="277581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最后来个</a:t>
            </a:r>
            <a:r>
              <a:rPr lang="zh-CN" altLang="en-US" dirty="0" smtClean="0">
                <a:hlinkClick r:id="rId2" action="ppaction://hlinkfile"/>
              </a:rPr>
              <a:t>实验</a:t>
            </a:r>
            <a:r>
              <a:rPr lang="zh-CN" altLang="en-US" dirty="0" smtClean="0"/>
              <a:t>吧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Task_struct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中信号相关项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525861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/* signal handlers */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signal_struct</a:t>
            </a:r>
            <a:r>
              <a:rPr lang="en-US" altLang="zh-CN" dirty="0"/>
              <a:t> *signal</a:t>
            </a:r>
            <a:r>
              <a:rPr lang="en-US" altLang="zh-CN" sz="2200" dirty="0" smtClean="0"/>
              <a:t>;    //</a:t>
            </a:r>
            <a:r>
              <a:rPr lang="zh-CN" altLang="en-US" sz="2200" dirty="0" smtClean="0"/>
              <a:t>指向信号描述符指针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sighand_struct</a:t>
            </a:r>
            <a:r>
              <a:rPr lang="en-US" altLang="zh-CN" dirty="0"/>
              <a:t> *</a:t>
            </a:r>
            <a:r>
              <a:rPr lang="en-US" altLang="zh-CN" dirty="0" err="1"/>
              <a:t>sighand</a:t>
            </a:r>
            <a:r>
              <a:rPr lang="en-US" altLang="zh-CN" dirty="0" smtClean="0"/>
              <a:t>;  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指向进程信号处理程序描述的指针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sigpending</a:t>
            </a:r>
            <a:r>
              <a:rPr lang="en-US" altLang="zh-CN" dirty="0"/>
              <a:t> pending</a:t>
            </a:r>
            <a:r>
              <a:rPr lang="en-US" altLang="zh-CN" dirty="0" smtClean="0"/>
              <a:t>; 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存放私有挂起信号的数据结构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unsigned long </a:t>
            </a:r>
            <a:r>
              <a:rPr lang="en-US" altLang="zh-CN" dirty="0" err="1" smtClean="0"/>
              <a:t>sas_ss_sp</a:t>
            </a:r>
            <a:r>
              <a:rPr lang="en-US" altLang="zh-CN" dirty="0" smtClean="0"/>
              <a:t>;  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信号处理程序备用堆栈地址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sas_ss_size</a:t>
            </a:r>
            <a:r>
              <a:rPr lang="en-US" altLang="zh-CN" dirty="0" smtClean="0"/>
              <a:t> ;</a:t>
            </a:r>
            <a:r>
              <a:rPr lang="en-US" altLang="zh-CN" sz="1900" dirty="0" smtClean="0"/>
              <a:t>       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信号处理程序</a:t>
            </a:r>
            <a:r>
              <a:rPr lang="zh-CN" altLang="en-US" sz="1900" dirty="0"/>
              <a:t>备</a:t>
            </a:r>
            <a:r>
              <a:rPr lang="zh-CN" altLang="en-US" sz="1900" dirty="0" smtClean="0"/>
              <a:t>用堆栈的大小</a:t>
            </a:r>
            <a:endParaRPr lang="en-US" altLang="zh-CN" sz="1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FFAB-EA42-4599-9565-34FBF35B31DE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号处理函数栈空间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一般情况下，信号处理函数使用的栈是线程的用户空间栈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但</a:t>
            </a:r>
            <a:r>
              <a:rPr lang="zh-CN" altLang="en-US" dirty="0"/>
              <a:t>是，信号处理使用的栈也可以单独指定，这就是</a:t>
            </a:r>
            <a:r>
              <a:rPr lang="en-US" altLang="zh-CN" dirty="0" err="1"/>
              <a:t>task_struct</a:t>
            </a:r>
            <a:r>
              <a:rPr lang="zh-CN" altLang="en-US" dirty="0"/>
              <a:t>中有</a:t>
            </a:r>
            <a:r>
              <a:rPr lang="en-US" altLang="zh-CN" dirty="0" err="1"/>
              <a:t>sas_ss_sp</a:t>
            </a:r>
            <a:r>
              <a:rPr lang="zh-CN" altLang="en-US" dirty="0"/>
              <a:t>和</a:t>
            </a:r>
            <a:r>
              <a:rPr lang="en-US" altLang="zh-CN" dirty="0" err="1"/>
              <a:t>sas_ss_size</a:t>
            </a:r>
            <a:r>
              <a:rPr lang="zh-CN" altLang="en-US" dirty="0"/>
              <a:t>这两个域的原因。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信号处理专用栈可以有</a:t>
            </a:r>
            <a:r>
              <a:rPr lang="en-US" altLang="zh-CN" dirty="0" err="1"/>
              <a:t>sys_sigaltstack</a:t>
            </a:r>
            <a:r>
              <a:rPr lang="zh-CN" altLang="en-US" dirty="0"/>
              <a:t>指定，在</a:t>
            </a:r>
            <a:r>
              <a:rPr lang="en-US" altLang="zh-CN" dirty="0" err="1"/>
              <a:t>handle_signal</a:t>
            </a:r>
            <a:r>
              <a:rPr lang="zh-CN" altLang="en-US" dirty="0"/>
              <a:t>函数中，会调用</a:t>
            </a:r>
            <a:r>
              <a:rPr lang="en-US" altLang="zh-CN" dirty="0" err="1" smtClean="0"/>
              <a:t>get_sigframe</a:t>
            </a:r>
            <a:r>
              <a:rPr lang="zh-CN" altLang="en-US" dirty="0" smtClean="0"/>
              <a:t>获得专用栈地址。</a:t>
            </a:r>
            <a:endParaRPr lang="zh-CN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如果设置了信号专用栈，</a:t>
            </a:r>
            <a:r>
              <a:rPr lang="en-US" altLang="zh-CN" dirty="0" err="1"/>
              <a:t>get_sigframe</a:t>
            </a:r>
            <a:r>
              <a:rPr lang="zh-CN" altLang="en-US" dirty="0"/>
              <a:t>会使用</a:t>
            </a:r>
            <a:r>
              <a:rPr lang="en-US" altLang="zh-CN" dirty="0" err="1"/>
              <a:t>sas_ss_sp</a:t>
            </a:r>
            <a:r>
              <a:rPr lang="zh-CN" altLang="en-US" dirty="0"/>
              <a:t>的值代替线程的用户空间栈。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0055-40E2-4EDE-9162-D04BD808161D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307161927208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4224" r="5431" b="2562"/>
          <a:stretch/>
        </p:blipFill>
        <p:spPr bwMode="auto">
          <a:xfrm>
            <a:off x="1733006" y="609600"/>
            <a:ext cx="7611291" cy="5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81EF-8881-4245-93C9-17A35DDBAC65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05382" y="147782"/>
            <a:ext cx="5338618" cy="2059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sigpending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sigqueue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579418"/>
            <a:ext cx="9613861" cy="47691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sigpending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list_head</a:t>
            </a:r>
            <a:r>
              <a:rPr lang="en-US" altLang="zh-CN" dirty="0"/>
              <a:t> list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类型为</a:t>
            </a:r>
            <a:r>
              <a:rPr lang="en-US" altLang="zh-CN" dirty="0" err="1" smtClean="0"/>
              <a:t>sigqueue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sigset_t</a:t>
            </a:r>
            <a:r>
              <a:rPr lang="en-US" altLang="zh-CN" dirty="0"/>
              <a:t> signal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位掩码，指定待处理的信号编号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sigpending</a:t>
            </a:r>
            <a:r>
              <a:rPr lang="zh-CN" altLang="en-US" dirty="0" smtClean="0"/>
              <a:t>用</a:t>
            </a:r>
            <a:r>
              <a:rPr lang="zh-CN" altLang="en-US" dirty="0"/>
              <a:t>来存放该进程私有的挂起的信号队</a:t>
            </a:r>
            <a:r>
              <a:rPr lang="zh-CN" altLang="en-US" dirty="0" smtClean="0"/>
              <a:t>列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list</a:t>
            </a:r>
            <a:r>
              <a:rPr lang="zh-CN" altLang="en-US" dirty="0" smtClean="0"/>
              <a:t>成员通过双链表管理所有待决信号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sigqueue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list_head</a:t>
            </a:r>
            <a:r>
              <a:rPr lang="en-US" altLang="zh-CN" dirty="0"/>
              <a:t> list;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flags;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siginfo_t</a:t>
            </a:r>
            <a:r>
              <a:rPr lang="en-US" altLang="zh-CN" dirty="0"/>
              <a:t> info</a:t>
            </a:r>
            <a:r>
              <a:rPr lang="en-US" altLang="zh-CN" dirty="0" smtClean="0"/>
              <a:t>;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user_struct</a:t>
            </a:r>
            <a:r>
              <a:rPr lang="en-US" altLang="zh-CN" dirty="0"/>
              <a:t> *user;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A735-3DDF-47DD-B89E-E08B05F87479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307161927208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4224" r="5431" b="2562"/>
          <a:stretch/>
        </p:blipFill>
        <p:spPr bwMode="auto">
          <a:xfrm>
            <a:off x="1733006" y="609600"/>
            <a:ext cx="7611291" cy="57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1A90-E417-4D07-9848-AECA66757548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22255" y="1847273"/>
            <a:ext cx="5763490" cy="2096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信号描述符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signal</a:t>
            </a:r>
            <a:r>
              <a:rPr lang="zh-CN" altLang="en-US" dirty="0" smtClean="0"/>
              <a:t>指向一个信号描述符，该信号描述符中主要存放着线程组公用的挂起信号队列。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信号描述</a:t>
            </a:r>
            <a:r>
              <a:rPr lang="zh-CN" altLang="en-US" dirty="0" smtClean="0"/>
              <a:t>符被属于同一线程组的所有进程共享，也就是被调用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系统调用（</a:t>
            </a:r>
            <a:r>
              <a:rPr lang="en-US" altLang="zh-CN" dirty="0" smtClean="0"/>
              <a:t>CLONE_THREAD</a:t>
            </a:r>
            <a:r>
              <a:rPr lang="zh-CN" altLang="en-US" dirty="0" smtClean="0"/>
              <a:t>标志置位）创建的所有进程共享。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对属于同一线程组的每个进程而言，信号描述符中的字段必须都是相同的。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4327-33C0-4C8A-A41F-4B7717C5528F}" type="datetime1">
              <a:rPr lang="en-US" altLang="zh-CN" smtClean="0"/>
              <a:t>11/7/2013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1101</Words>
  <Application>Microsoft Office PowerPoint</Application>
  <PresentationFormat>Widescreen</PresentationFormat>
  <Paragraphs>221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Wingdings</vt:lpstr>
      <vt:lpstr>Office Theme</vt:lpstr>
      <vt:lpstr>信号相关数据结构和操作</vt:lpstr>
      <vt:lpstr>数据结构概览</vt:lpstr>
      <vt:lpstr>PowerPoint Presentation</vt:lpstr>
      <vt:lpstr>Task_struct 中信号相关项</vt:lpstr>
      <vt:lpstr>信号处理函数栈空间</vt:lpstr>
      <vt:lpstr>PowerPoint Presentation</vt:lpstr>
      <vt:lpstr>Struct sigpending &amp; struct sigqueue</vt:lpstr>
      <vt:lpstr>PowerPoint Presentation</vt:lpstr>
      <vt:lpstr>信号描述符</vt:lpstr>
      <vt:lpstr>Struct signal_struct</vt:lpstr>
      <vt:lpstr>PowerPoint Presentation</vt:lpstr>
      <vt:lpstr>struct k_sigaction</vt:lpstr>
      <vt:lpstr>Struct sigaction</vt:lpstr>
      <vt:lpstr>Union{}_u</vt:lpstr>
      <vt:lpstr>Union{}_u</vt:lpstr>
      <vt:lpstr>Struct sigaction</vt:lpstr>
      <vt:lpstr>Sa_flags</vt:lpstr>
      <vt:lpstr>Struct sigaction</vt:lpstr>
      <vt:lpstr>Sa_mask</vt:lpstr>
      <vt:lpstr>PowerPoint Presentation</vt:lpstr>
      <vt:lpstr>Struct sighand_struct</vt:lpstr>
      <vt:lpstr>Struct siginfo_t</vt:lpstr>
      <vt:lpstr>Struct siginfo_t</vt:lpstr>
      <vt:lpstr>PowerPoint Presentation</vt:lpstr>
      <vt:lpstr>函数概览</vt:lpstr>
      <vt:lpstr>Sigset_t操作相关函数</vt:lpstr>
      <vt:lpstr>Sigset_t操作相关函数</vt:lpstr>
      <vt:lpstr>进程挂起信号操作相关函数</vt:lpstr>
      <vt:lpstr>进程挂起信号操作相关函数</vt:lpstr>
      <vt:lpstr>最后来个实验吧!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信号相关数据结构</dc:title>
  <dc:creator>bo John</dc:creator>
  <cp:lastModifiedBy>bo John</cp:lastModifiedBy>
  <cp:revision>76</cp:revision>
  <dcterms:created xsi:type="dcterms:W3CDTF">2013-11-06T07:22:18Z</dcterms:created>
  <dcterms:modified xsi:type="dcterms:W3CDTF">2013-11-07T12:08:45Z</dcterms:modified>
</cp:coreProperties>
</file>