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1" r:id="rId9"/>
    <p:sldId id="270" r:id="rId10"/>
    <p:sldId id="266" r:id="rId11"/>
    <p:sldId id="272" r:id="rId12"/>
    <p:sldId id="285" r:id="rId13"/>
    <p:sldId id="286" r:id="rId14"/>
    <p:sldId id="267" r:id="rId15"/>
    <p:sldId id="263" r:id="rId16"/>
    <p:sldId id="273" r:id="rId17"/>
    <p:sldId id="274" r:id="rId18"/>
    <p:sldId id="275" r:id="rId19"/>
    <p:sldId id="269" r:id="rId20"/>
    <p:sldId id="276" r:id="rId21"/>
    <p:sldId id="264" r:id="rId22"/>
    <p:sldId id="265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9426-AA63-4334-8F49-71A4D0292D2A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0DE4-74C3-46EB-B6E9-ED79442B2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135B4-25C0-4047-AD10-01233E653B0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908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903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005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2513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34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54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595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83084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1868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28954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/>
              <a:t>分配器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万波</a:t>
            </a:r>
            <a:endParaRPr lang="en-US" altLang="zh-CN" dirty="0" smtClean="0"/>
          </a:p>
          <a:p>
            <a:r>
              <a:rPr lang="en-US" altLang="zh-CN" dirty="0" smtClean="0"/>
              <a:t>SA13011112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687573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Kmem_cache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57" y="1355233"/>
            <a:ext cx="5715000" cy="3255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4" y="4610637"/>
            <a:ext cx="5715000" cy="145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4" y="6065949"/>
            <a:ext cx="5715000" cy="2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75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的状态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slab</a:t>
            </a:r>
            <a:r>
              <a:rPr lang="zh-CN" altLang="en-US" dirty="0"/>
              <a:t>有三种状态：全满，半满，全空</a:t>
            </a:r>
          </a:p>
          <a:p>
            <a:pPr lvl="1"/>
            <a:r>
              <a:rPr lang="zh-CN" altLang="en-US" dirty="0"/>
              <a:t>全满意味着</a:t>
            </a:r>
            <a:r>
              <a:rPr lang="en-US" altLang="zh-CN" dirty="0"/>
              <a:t>slab</a:t>
            </a:r>
            <a:r>
              <a:rPr lang="zh-CN" altLang="en-US" dirty="0"/>
              <a:t>中的对象全部已被分配出去</a:t>
            </a:r>
          </a:p>
          <a:p>
            <a:pPr lvl="1"/>
            <a:r>
              <a:rPr lang="zh-CN" altLang="en-US" dirty="0"/>
              <a:t>全空意味着</a:t>
            </a:r>
            <a:r>
              <a:rPr lang="en-US" altLang="zh-CN" dirty="0"/>
              <a:t>slab</a:t>
            </a:r>
            <a:r>
              <a:rPr lang="zh-CN" altLang="en-US" dirty="0"/>
              <a:t>中的对象全部是可用的</a:t>
            </a:r>
          </a:p>
          <a:p>
            <a:pPr lvl="1"/>
            <a:r>
              <a:rPr lang="zh-CN" altLang="en-US" dirty="0"/>
              <a:t>半满介于两者之间</a:t>
            </a:r>
          </a:p>
          <a:p>
            <a:r>
              <a:rPr lang="zh-CN" altLang="en-US" dirty="0"/>
              <a:t>当内核函数需要一个新的对象时，</a:t>
            </a:r>
          </a:p>
          <a:p>
            <a:pPr lvl="1"/>
            <a:r>
              <a:rPr lang="zh-CN" altLang="en-US" dirty="0"/>
              <a:t>优先从半满的</a:t>
            </a:r>
            <a:r>
              <a:rPr lang="en-US" altLang="zh-CN" dirty="0"/>
              <a:t>slab</a:t>
            </a:r>
            <a:r>
              <a:rPr lang="zh-CN" altLang="en-US" dirty="0"/>
              <a:t>满足这个请求</a:t>
            </a:r>
          </a:p>
          <a:p>
            <a:pPr lvl="1"/>
            <a:r>
              <a:rPr lang="zh-CN" altLang="en-US" dirty="0"/>
              <a:t>否则从全空的</a:t>
            </a:r>
            <a:r>
              <a:rPr lang="en-US" altLang="zh-CN" dirty="0"/>
              <a:t>slab</a:t>
            </a:r>
            <a:r>
              <a:rPr lang="zh-CN" altLang="en-US" dirty="0"/>
              <a:t>中取一个对象满足请求</a:t>
            </a:r>
          </a:p>
          <a:p>
            <a:pPr lvl="1"/>
            <a:r>
              <a:rPr lang="zh-CN" altLang="en-US" dirty="0"/>
              <a:t>如果没有空的</a:t>
            </a:r>
            <a:r>
              <a:rPr lang="en-US" altLang="zh-CN" dirty="0"/>
              <a:t>slab</a:t>
            </a:r>
            <a:r>
              <a:rPr lang="zh-CN" altLang="en-US" dirty="0"/>
              <a:t>则向</a:t>
            </a:r>
            <a:r>
              <a:rPr lang="en-US" altLang="zh-CN" dirty="0"/>
              <a:t>buddy</a:t>
            </a:r>
            <a:r>
              <a:rPr lang="zh-CN" altLang="en-US" dirty="0"/>
              <a:t>系统申请页面生成一个新的</a:t>
            </a:r>
            <a:r>
              <a:rPr lang="en-US" altLang="zh-CN" dirty="0"/>
              <a:t>slab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0469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存放的位置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描述符，存放在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外部，位于不是和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的普通高速缓存中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部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描述符，存放在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内部，位于分配给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的第一个页框的起始位置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择内部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描述符时，是在对象小于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后者，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内部的内碎片为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描述符留下足够的空间。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描述符放在外部时，</a:t>
            </a:r>
            <a:r>
              <a:rPr lang="en-US" altLang="zh-CN" dirty="0" err="1" smtClean="0"/>
              <a:t>kmem_cache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字段中</a:t>
            </a:r>
            <a:r>
              <a:rPr lang="en-US" altLang="zh-CN" dirty="0" smtClean="0"/>
              <a:t>CFLGS_OFF_SLAB</a:t>
            </a:r>
            <a:r>
              <a:rPr lang="zh-CN" altLang="en-US" dirty="0" smtClean="0"/>
              <a:t>标志被置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20810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en-US" altLang="zh-CN" dirty="0" smtClean="0"/>
              <a:t>slab</a:t>
            </a:r>
            <a:r>
              <a:rPr lang="zh-CN" altLang="en-US" smtClean="0"/>
              <a:t>描述符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6" y="1326526"/>
            <a:ext cx="5397324" cy="22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957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Kmem_list3 and slab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322969"/>
            <a:ext cx="735330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247144"/>
            <a:ext cx="57531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91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287" y="249059"/>
            <a:ext cx="8137525" cy="649287"/>
          </a:xfrm>
        </p:spPr>
        <p:txBody>
          <a:bodyPr/>
          <a:lstStyle/>
          <a:p>
            <a:r>
              <a:rPr lang="en-US" altLang="zh-CN" dirty="0" err="1"/>
              <a:t>高速缓存描述符和slab描述符之间的关系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2" y="1246032"/>
            <a:ext cx="7450427" cy="464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3188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为什么会有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slab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分配器？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什</a:t>
            </a:r>
            <a:r>
              <a:rPr lang="zh-CN" altLang="en-US" dirty="0" smtClean="0">
                <a:solidFill>
                  <a:srgbClr val="FF0000"/>
                </a:solidFill>
              </a:rPr>
              <a:t>么是普通高速缓存和专用高速缓存？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分配器是如何分配内存的？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482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A971305-DD00-493B-A79D-08B7C9031498}" type="datetime1">
              <a:rPr lang="zh-CN" altLang="en-US"/>
              <a:pPr/>
              <a:t>2014/3/29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27313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Linux OS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95738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3446A84-B5F5-482B-B2D3-72566CA711DE}" type="slidenum">
              <a:rPr lang="en-US" altLang="zh-CN"/>
              <a:pPr/>
              <a:t>17</a:t>
            </a:fld>
            <a:r>
              <a:rPr lang="en-US" altLang="zh-CN"/>
              <a:t>/66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1938"/>
            <a:ext cx="8140700" cy="6524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普通和专用高速缓存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04175" cy="4899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9725" indent="-339725" defTabSz="449263">
              <a:buFont typeface="Wingdings" panose="05000000000000000000" pitchFamily="2" charset="2"/>
              <a:buChar char="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err="1" smtClean="0"/>
              <a:t>每个高速缓存使用</a:t>
            </a:r>
            <a:r>
              <a:rPr lang="en-US" sz="2400" dirty="0" smtClean="0"/>
              <a:t> </a:t>
            </a:r>
            <a:r>
              <a:rPr lang="en-US" sz="2400" dirty="0" err="1" smtClean="0"/>
              <a:t>kmem_cache</a:t>
            </a:r>
            <a:r>
              <a:rPr lang="en-US" sz="2400" dirty="0" smtClean="0"/>
              <a:t> </a:t>
            </a:r>
            <a:r>
              <a:rPr lang="en-US" sz="2400" dirty="0" err="1" smtClean="0"/>
              <a:t>表示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zh-CN" altLang="en-US" sz="2400" dirty="0"/>
              <a:t>第一个高速缓存叫</a:t>
            </a:r>
            <a:r>
              <a:rPr lang="zh-CN" altLang="en-US" sz="2400" dirty="0" smtClean="0"/>
              <a:t>做 </a:t>
            </a:r>
            <a:r>
              <a:rPr lang="en-US" altLang="zh-CN" sz="2400" dirty="0" err="1" smtClean="0"/>
              <a:t>kmem_cache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存放在</a:t>
            </a:r>
            <a:r>
              <a:rPr lang="en-US" altLang="zh-CN" sz="2400" dirty="0" err="1"/>
              <a:t>cache_cache</a:t>
            </a:r>
            <a:r>
              <a:rPr lang="zh-CN" altLang="en-US" sz="2400" dirty="0"/>
              <a:t>变量中，包含由内核使用的其余高速缓存的高速缓存描述符</a:t>
            </a:r>
            <a:endParaRPr lang="en-US" altLang="zh-CN" sz="2400" dirty="0"/>
          </a:p>
          <a:p>
            <a:pPr marL="339725" indent="-339725" defTabSz="449263">
              <a:buFont typeface="Wingdings" panose="05000000000000000000" pitchFamily="2" charset="2"/>
              <a:buChar char="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err="1" smtClean="0"/>
              <a:t>普通高速缓存根据大小分配内存</a:t>
            </a:r>
            <a:r>
              <a:rPr lang="en-US" sz="2400" dirty="0" smtClean="0"/>
              <a:t> </a:t>
            </a:r>
            <a:endParaRPr lang="en-US" sz="2400" dirty="0"/>
          </a:p>
          <a:p>
            <a:pPr marL="739775" lvl="1" indent="-282575" defTabSz="449263">
              <a:buFont typeface="Wingdings" panose="05000000000000000000" pitchFamily="2" charset="2"/>
              <a:buChar char="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dirty="0"/>
              <a:t>26个，2组（一组用于DMA分配，另一组用于常规分配）</a:t>
            </a:r>
          </a:p>
          <a:p>
            <a:pPr marL="739775" lvl="1" indent="-282575" defTabSz="449263">
              <a:buFont typeface="Wingdings" panose="05000000000000000000" pitchFamily="2" charset="2"/>
              <a:buChar char="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dirty="0"/>
              <a:t>每组13个，大小从2</a:t>
            </a:r>
            <a:r>
              <a:rPr lang="en-US" sz="2000" baseline="30000" dirty="0"/>
              <a:t>5</a:t>
            </a:r>
            <a:r>
              <a:rPr lang="en-US" sz="2000" dirty="0"/>
              <a:t>=32个字节，到2</a:t>
            </a:r>
            <a:r>
              <a:rPr lang="en-US" sz="2000" baseline="30000" dirty="0"/>
              <a:t>17</a:t>
            </a:r>
            <a:r>
              <a:rPr lang="en-US" sz="2000" dirty="0"/>
              <a:t>=132017个字节</a:t>
            </a:r>
          </a:p>
          <a:p>
            <a:pPr marL="739775" lvl="1" indent="-282575" defTabSz="449263">
              <a:buFont typeface="Wingdings" panose="05000000000000000000" pitchFamily="2" charset="2"/>
              <a:buChar char="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dirty="0" err="1" smtClean="0"/>
              <a:t>数据结构</a:t>
            </a:r>
            <a:r>
              <a:rPr lang="zh-CN" altLang="en-US" sz="2000" dirty="0" smtClean="0"/>
              <a:t>：</a:t>
            </a:r>
            <a:r>
              <a:rPr lang="en-US" sz="2000" dirty="0" err="1" smtClean="0"/>
              <a:t>cache_sizes</a:t>
            </a:r>
            <a:endParaRPr lang="en-US" sz="2000" dirty="0"/>
          </a:p>
          <a:p>
            <a:pPr marL="739775" lvl="1" indent="-282575" defTabSz="449263">
              <a:buFont typeface="Wingdings" panose="05000000000000000000" pitchFamily="2" charset="2"/>
              <a:buChar char="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dirty="0" err="1"/>
              <a:t>数组：malloc_sizes</a:t>
            </a:r>
            <a:endParaRPr lang="en-US" sz="2000" dirty="0"/>
          </a:p>
          <a:p>
            <a:pPr marL="339725" indent="-339725" defTabSz="449263">
              <a:buClrTx/>
              <a:buFontTx/>
              <a:buChar char="⺰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/>
          </a:p>
          <a:p>
            <a:pPr marL="339725" indent="-339725" defTabSz="449263">
              <a:buFont typeface="Wingdings" panose="05000000000000000000" pitchFamily="2" charset="2"/>
              <a:buChar char="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err="1" smtClean="0"/>
              <a:t>专用高速缓存根据类型分配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 indent="-342900" defTabSz="449263"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2000" dirty="0" smtClean="0"/>
              <a:t>比</a:t>
            </a:r>
            <a:r>
              <a:rPr lang="zh-CN" altLang="en-US" sz="2000" dirty="0"/>
              <a:t>如存放</a:t>
            </a:r>
            <a:r>
              <a:rPr lang="en-US" altLang="zh-CN" sz="2000" dirty="0" err="1"/>
              <a:t>task_struct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mm_struct</a:t>
            </a:r>
            <a:r>
              <a:rPr lang="zh-CN" altLang="en-US" sz="2000" dirty="0"/>
              <a:t>的高速缓存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797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96" y="1196975"/>
            <a:ext cx="52768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96" y="3703459"/>
            <a:ext cx="8015779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0959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图 1. slab 分配器的主要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45" y="1721901"/>
            <a:ext cx="6862334" cy="36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31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为什么会有</a:t>
            </a:r>
            <a:r>
              <a:rPr lang="en-US" altLang="zh-CN" dirty="0" smtClean="0">
                <a:solidFill>
                  <a:srgbClr val="FF0000"/>
                </a:solidFill>
              </a:rPr>
              <a:t>slab</a:t>
            </a:r>
            <a:r>
              <a:rPr lang="zh-CN" altLang="en-US" dirty="0" smtClean="0">
                <a:solidFill>
                  <a:srgbClr val="FF0000"/>
                </a:solidFill>
              </a:rPr>
              <a:t>分配器？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什</a:t>
            </a:r>
            <a:r>
              <a:rPr lang="zh-CN" altLang="en-US" dirty="0" smtClean="0"/>
              <a:t>么是普通内存和专用内存？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分配器是如何分配内存的？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771477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为什么会有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slab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分配器？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10000"/>
                  </a:schemeClr>
                </a:solidFill>
              </a:rPr>
              <a:t>什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么是普通高速缓存和专用高速缓存？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Slab</a:t>
            </a:r>
            <a:r>
              <a:rPr lang="zh-CN" altLang="en-US" dirty="0" smtClean="0">
                <a:solidFill>
                  <a:srgbClr val="FF0000"/>
                </a:solidFill>
              </a:rPr>
              <a:t>分配器是如何分配内存的？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655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slab分配器和伙伴系统的接口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49263">
              <a:buFont typeface="Wingdings" panose="05000000000000000000" pitchFamily="2" charset="2"/>
              <a:buChar char="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altLang="zh-CN" dirty="0" err="1"/>
              <a:t>slab分配器调用kmem_getpages</a:t>
            </a:r>
            <a:r>
              <a:rPr lang="en-US" altLang="zh-CN" dirty="0"/>
              <a:t>()</a:t>
            </a:r>
            <a:r>
              <a:rPr lang="en-US" altLang="zh-CN" dirty="0" err="1"/>
              <a:t>来获取一组连续的空闲页框</a:t>
            </a:r>
            <a:endParaRPr lang="en-US" altLang="zh-CN" dirty="0"/>
          </a:p>
          <a:p>
            <a:pPr marL="339725" indent="-339725" defTabSz="449263">
              <a:buFont typeface="Wingdings" panose="05000000000000000000" pitchFamily="2" charset="2"/>
              <a:buChar char="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altLang="zh-CN" dirty="0" err="1"/>
              <a:t>相应的有kmem_freepages</a:t>
            </a:r>
            <a:r>
              <a:rPr lang="en-US" altLang="zh-CN" dirty="0"/>
              <a:t>()</a:t>
            </a:r>
            <a:r>
              <a:rPr lang="en-US" altLang="zh-CN" dirty="0" err="1"/>
              <a:t>来释放分配给slab分配器的页框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8660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kmem_getpages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3" y="1249251"/>
            <a:ext cx="8261231" cy="48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30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kmem_freepages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320375"/>
            <a:ext cx="8515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92144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给高速缓存分配</a:t>
            </a:r>
            <a:r>
              <a:rPr lang="en-US" altLang="zh-CN" dirty="0" smtClean="0"/>
              <a:t>slab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341438"/>
            <a:ext cx="8140856" cy="4895850"/>
          </a:xfrm>
        </p:spPr>
        <p:txBody>
          <a:bodyPr/>
          <a:lstStyle/>
          <a:p>
            <a:r>
              <a:rPr lang="zh-CN" altLang="en-US" sz="2400" dirty="0" smtClean="0"/>
              <a:t>分配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之前，须满足的条件：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已经有一个分配新对象的请求；</a:t>
            </a:r>
            <a:endParaRPr lang="en-US" altLang="zh-CN" sz="2000" dirty="0"/>
          </a:p>
          <a:p>
            <a:pPr lvl="1"/>
            <a:r>
              <a:rPr lang="zh-CN" altLang="en-US" sz="2000" dirty="0"/>
              <a:t>高速缓存不包含任何空闲的对</a:t>
            </a:r>
            <a:r>
              <a:rPr lang="zh-CN" altLang="en-US" sz="2000" dirty="0" smtClean="0"/>
              <a:t>象</a:t>
            </a:r>
            <a:endParaRPr lang="en-US" altLang="zh-CN" sz="2000" dirty="0" smtClean="0"/>
          </a:p>
          <a:p>
            <a:r>
              <a:rPr lang="en-US" altLang="zh-CN" sz="2400" dirty="0" smtClean="0"/>
              <a:t>Slab</a:t>
            </a:r>
            <a:r>
              <a:rPr lang="zh-CN" altLang="en-US" sz="2400" dirty="0" smtClean="0"/>
              <a:t>分配器通过</a:t>
            </a:r>
            <a:r>
              <a:rPr lang="en-US" altLang="zh-CN" sz="2400" dirty="0" err="1" smtClean="0"/>
              <a:t>cache_grow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函数给高速缓存分配一个新的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，这个函数调用</a:t>
            </a:r>
            <a:r>
              <a:rPr lang="en-US" altLang="zh-CN" sz="2400" dirty="0" err="1" smtClean="0"/>
              <a:t>kmem_getpages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从分区页框分配器获得一组页框来存放一个单独的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，然后又调用</a:t>
            </a:r>
            <a:r>
              <a:rPr lang="en-US" altLang="zh-CN" sz="2400" dirty="0" err="1" smtClean="0"/>
              <a:t>alloc_slabmgmt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获得一个新的</a:t>
            </a:r>
            <a:r>
              <a:rPr lang="en-US" altLang="zh-CN" sz="2400" dirty="0" smtClean="0"/>
              <a:t>slab</a:t>
            </a:r>
            <a:r>
              <a:rPr lang="zh-CN" altLang="en-US" sz="2400" dirty="0"/>
              <a:t>描述</a:t>
            </a:r>
            <a:r>
              <a:rPr lang="zh-CN" altLang="en-US" sz="2400" dirty="0" smtClean="0"/>
              <a:t>符</a:t>
            </a:r>
            <a:endParaRPr lang="en-US" altLang="zh-CN" sz="2400" dirty="0" smtClean="0"/>
          </a:p>
          <a:p>
            <a:r>
              <a:rPr lang="zh-CN" altLang="en-US" sz="2400" dirty="0"/>
              <a:t>接</a:t>
            </a:r>
            <a:r>
              <a:rPr lang="zh-CN" altLang="en-US" sz="2400" dirty="0" smtClean="0"/>
              <a:t>着调用</a:t>
            </a:r>
            <a:r>
              <a:rPr lang="en-US" altLang="zh-CN" sz="2400" dirty="0" err="1" smtClean="0"/>
              <a:t>cache_init_objs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，它将构造方法应用到新的</a:t>
            </a:r>
            <a:r>
              <a:rPr lang="en-US" altLang="zh-CN" sz="2400" dirty="0" smtClean="0"/>
              <a:t>slab</a:t>
            </a:r>
            <a:r>
              <a:rPr lang="zh-CN" altLang="en-US" sz="2400" dirty="0"/>
              <a:t>包</a:t>
            </a:r>
            <a:r>
              <a:rPr lang="zh-CN" altLang="en-US" sz="2400" dirty="0" smtClean="0"/>
              <a:t>含的对象上去</a:t>
            </a:r>
            <a:endParaRPr lang="en-US" altLang="zh-CN" sz="2400" dirty="0" smtClean="0"/>
          </a:p>
          <a:p>
            <a:r>
              <a:rPr lang="zh-CN" altLang="en-US" sz="2400" dirty="0"/>
              <a:t>最</a:t>
            </a:r>
            <a:r>
              <a:rPr lang="zh-CN" altLang="en-US" sz="2400" dirty="0" smtClean="0"/>
              <a:t>后调用</a:t>
            </a:r>
            <a:r>
              <a:rPr lang="en-US" altLang="zh-CN" sz="2400" dirty="0" err="1" smtClean="0"/>
              <a:t>list_add_tail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将新的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描述符，添加到高速缓存描述符</a:t>
            </a:r>
            <a:r>
              <a:rPr lang="en-US" altLang="zh-CN" sz="2400" dirty="0" err="1" smtClean="0"/>
              <a:t>cachep</a:t>
            </a:r>
            <a:r>
              <a:rPr lang="zh-CN" altLang="en-US" sz="2400" dirty="0" smtClean="0"/>
              <a:t>的全空闲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链表的尾端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53520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cache_grow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72" y="1287887"/>
            <a:ext cx="6936683" cy="4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62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和页框之间的相互关系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341438"/>
            <a:ext cx="8140856" cy="4895850"/>
          </a:xfrm>
        </p:spPr>
        <p:txBody>
          <a:bodyPr/>
          <a:lstStyle/>
          <a:p>
            <a:r>
              <a:rPr lang="zh-CN" altLang="en-US" dirty="0" smtClean="0"/>
              <a:t>给定一个页框，是否知道已经被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分配器使用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果页框空闲，则伙伴系统能够使用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然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字段的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子字段分别指向高速缓存描述符和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描述符的地址，且</a:t>
            </a:r>
            <a:r>
              <a:rPr lang="en-US" altLang="zh-CN" dirty="0" err="1" smtClean="0"/>
              <a:t>PG_slab</a:t>
            </a:r>
            <a:r>
              <a:rPr lang="zh-CN" altLang="en-US" dirty="0"/>
              <a:t>标</a:t>
            </a:r>
            <a:r>
              <a:rPr lang="zh-CN" altLang="en-US" dirty="0" smtClean="0"/>
              <a:t>志置位，标志着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处理的页框不空闲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定一个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，是用哪些页框实现的？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slab</a:t>
            </a:r>
            <a:r>
              <a:rPr lang="zh-CN" altLang="en-US" dirty="0" smtClean="0"/>
              <a:t>描述符中的</a:t>
            </a:r>
            <a:r>
              <a:rPr lang="en-US" altLang="zh-CN" dirty="0" err="1" smtClean="0"/>
              <a:t>s_mem</a:t>
            </a:r>
            <a:r>
              <a:rPr lang="zh-CN" altLang="en-US" dirty="0"/>
              <a:t>字</a:t>
            </a:r>
            <a:r>
              <a:rPr lang="zh-CN" altLang="en-US" dirty="0" smtClean="0"/>
              <a:t>段和高速缓冲描述符中的</a:t>
            </a:r>
            <a:r>
              <a:rPr lang="en-US" altLang="zh-CN" dirty="0" err="1" smtClean="0"/>
              <a:t>gfporder</a:t>
            </a:r>
            <a:r>
              <a:rPr lang="zh-CN" altLang="en-US" dirty="0" smtClean="0"/>
              <a:t>字段可计算得出结果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7231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从高速缓存中释放</a:t>
            </a:r>
            <a:r>
              <a:rPr lang="en-US" altLang="zh-CN" dirty="0" smtClean="0"/>
              <a:t>slab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在两种条件下才能撤销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Slab</a:t>
            </a:r>
            <a:r>
              <a:rPr lang="zh-CN" altLang="en-US" dirty="0"/>
              <a:t>高速缓存中有太多的空闲对象</a:t>
            </a:r>
            <a:endParaRPr lang="en-US" altLang="zh-CN" dirty="0"/>
          </a:p>
          <a:p>
            <a:pPr lvl="1"/>
            <a:r>
              <a:rPr lang="zh-CN" altLang="en-US" dirty="0"/>
              <a:t>被周期性调用的定时器函数确定是否有完全未使用的</a:t>
            </a:r>
            <a:r>
              <a:rPr lang="en-US" altLang="zh-CN" dirty="0"/>
              <a:t>slab</a:t>
            </a:r>
            <a:r>
              <a:rPr lang="zh-CN" altLang="en-US" dirty="0"/>
              <a:t>能被释</a:t>
            </a:r>
            <a:r>
              <a:rPr lang="zh-CN" altLang="en-US" dirty="0" smtClean="0"/>
              <a:t>放</a:t>
            </a:r>
            <a:endParaRPr lang="en-US" altLang="zh-CN" dirty="0" smtClean="0"/>
          </a:p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slab_destroy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函数撤销一个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，并释放相应的页框到页框分配器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3156362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Slab_destroy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1341438"/>
            <a:ext cx="8388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76194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的分配与回收的过程大体完成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6" y="1267168"/>
            <a:ext cx="2342874" cy="5368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10" y="1267168"/>
            <a:ext cx="5119665" cy="53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006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分配器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最初</a:t>
            </a:r>
            <a:r>
              <a:rPr lang="en-US" altLang="zh-CN" b="0" dirty="0" smtClean="0"/>
              <a:t>Linux </a:t>
            </a:r>
            <a:r>
              <a:rPr lang="zh-CN" altLang="en-US" b="0" dirty="0"/>
              <a:t>所使用的 </a:t>
            </a:r>
            <a:r>
              <a:rPr lang="en-US" altLang="zh-CN" b="0" dirty="0"/>
              <a:t>slab </a:t>
            </a:r>
            <a:r>
              <a:rPr lang="zh-CN" altLang="en-US" b="0" dirty="0"/>
              <a:t>分配器的基础是 </a:t>
            </a:r>
            <a:r>
              <a:rPr lang="en-US" altLang="zh-CN" b="0" dirty="0"/>
              <a:t>Jeff </a:t>
            </a:r>
            <a:r>
              <a:rPr lang="en-US" altLang="zh-CN" b="0" dirty="0" err="1"/>
              <a:t>Bonwick</a:t>
            </a:r>
            <a:r>
              <a:rPr lang="en-US" altLang="zh-CN" b="0" dirty="0"/>
              <a:t> </a:t>
            </a:r>
            <a:r>
              <a:rPr lang="zh-CN" altLang="en-US" b="0" dirty="0"/>
              <a:t>为 </a:t>
            </a:r>
            <a:r>
              <a:rPr lang="en-US" altLang="zh-CN" b="0" dirty="0"/>
              <a:t>SunOS </a:t>
            </a:r>
            <a:r>
              <a:rPr lang="zh-CN" altLang="en-US" b="0" dirty="0"/>
              <a:t>操作系统首次引入的一种算</a:t>
            </a:r>
            <a:r>
              <a:rPr lang="zh-CN" altLang="en-US" b="0" dirty="0" smtClean="0"/>
              <a:t>法</a:t>
            </a:r>
            <a:endParaRPr lang="en-US" altLang="zh-CN" b="0" dirty="0" smtClean="0"/>
          </a:p>
          <a:p>
            <a:r>
              <a:rPr lang="en-US" altLang="zh-CN" b="0" dirty="0" smtClean="0"/>
              <a:t>Jeff </a:t>
            </a:r>
            <a:r>
              <a:rPr lang="zh-CN" altLang="en-US" b="0" dirty="0"/>
              <a:t>发现对内核中普通对象进行</a:t>
            </a:r>
            <a:r>
              <a:rPr lang="zh-CN" altLang="en-US" b="0" dirty="0">
                <a:solidFill>
                  <a:srgbClr val="FF0000"/>
                </a:solidFill>
              </a:rPr>
              <a:t>初始化所需的时间</a:t>
            </a:r>
            <a:r>
              <a:rPr lang="zh-CN" altLang="en-US" b="0" dirty="0"/>
              <a:t>超过了对其进行</a:t>
            </a:r>
            <a:r>
              <a:rPr lang="zh-CN" altLang="en-US" b="0" dirty="0">
                <a:solidFill>
                  <a:srgbClr val="FF0000"/>
                </a:solidFill>
              </a:rPr>
              <a:t>分配和释放所需的时间</a:t>
            </a:r>
            <a:r>
              <a:rPr lang="zh-CN" altLang="en-US" b="0" dirty="0"/>
              <a:t>。因此他的结论是不应该将内存释放回一个全局的内存池，而是将内存保持为针对特定目而初始化的状态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7700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5" y="3172563"/>
            <a:ext cx="8137525" cy="649287"/>
          </a:xfrm>
        </p:spPr>
        <p:txBody>
          <a:bodyPr/>
          <a:lstStyle/>
          <a:p>
            <a:pPr algn="ctr"/>
            <a:r>
              <a:rPr lang="zh-CN" altLang="en-US" dirty="0" smtClean="0"/>
              <a:t>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076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伙伴算法的不足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伙伴算法采用页框作为基本的内存区，适合大块内存的请求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于只有十几或者几百个字节的内存申请，采用伙伴算法会产生大量的内碎片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251929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分配器的改进措施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341438"/>
            <a:ext cx="7856537" cy="5355576"/>
          </a:xfrm>
        </p:spPr>
        <p:txBody>
          <a:bodyPr/>
          <a:lstStyle/>
          <a:p>
            <a:r>
              <a:rPr lang="zh-CN" altLang="en-US" sz="2400" dirty="0" smtClean="0"/>
              <a:t>避免重复初始化对象，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分配器不丢弃已分配的对象，而是释放把他们保存在内存中，在此获取时就不需要重新初始化</a:t>
            </a:r>
            <a:endParaRPr lang="en-US" altLang="zh-CN" sz="2400" dirty="0" smtClean="0"/>
          </a:p>
          <a:p>
            <a:r>
              <a:rPr lang="zh-CN" altLang="en-US" sz="2400" dirty="0"/>
              <a:t>没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分配器时，内核在反复分配和回收同一内存区的页框上浪费了大量的时间；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分配器将这些页框保存在高速缓存中，这样就可以很快的重新使用</a:t>
            </a:r>
            <a:endParaRPr lang="en-US" altLang="zh-CN" sz="2400" dirty="0" smtClean="0"/>
          </a:p>
          <a:p>
            <a:r>
              <a:rPr lang="en-US" altLang="zh-CN" sz="2400" dirty="0" smtClean="0"/>
              <a:t>Slab</a:t>
            </a:r>
            <a:r>
              <a:rPr lang="zh-CN" altLang="en-US" sz="2400" dirty="0" smtClean="0"/>
              <a:t>分配器可以分配适合大小的专用对象高效处理小内存的请求，这样可以避免内碎片的产生；对于很少遇到的内存区的大小，可以通过基于一系列几何分布大小的对象的分配模式来处理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889487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分配器改进思想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分配器体现了这些改进思想</a:t>
            </a:r>
          </a:p>
          <a:p>
            <a:pPr lvl="1"/>
            <a:r>
              <a:rPr lang="en-US" altLang="zh-CN" sz="2200" dirty="0" smtClean="0"/>
              <a:t>slab</a:t>
            </a:r>
            <a:r>
              <a:rPr lang="zh-CN" altLang="en-US" sz="2200" dirty="0"/>
              <a:t>分配器把内存区看成对象</a:t>
            </a:r>
          </a:p>
          <a:p>
            <a:pPr lvl="1"/>
            <a:r>
              <a:rPr lang="en-US" altLang="zh-CN" sz="2200" dirty="0"/>
              <a:t>slab</a:t>
            </a:r>
            <a:r>
              <a:rPr lang="zh-CN" altLang="en-US" sz="2200" dirty="0"/>
              <a:t>分配器把对象分组放进高速缓存。</a:t>
            </a:r>
          </a:p>
          <a:p>
            <a:pPr lvl="1"/>
            <a:r>
              <a:rPr lang="zh-CN" altLang="en-US" sz="2200" dirty="0"/>
              <a:t>每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slab</a:t>
            </a:r>
            <a:r>
              <a:rPr lang="zh-CN" altLang="en-US" sz="2200" dirty="0" smtClean="0"/>
              <a:t>高</a:t>
            </a:r>
            <a:r>
              <a:rPr lang="zh-CN" altLang="en-US" sz="2200" dirty="0"/>
              <a:t>速缓存都是同种类型内存对象的一种“储备”</a:t>
            </a:r>
          </a:p>
          <a:p>
            <a:pPr lvl="2"/>
            <a:r>
              <a:rPr lang="zh-CN" altLang="en-US" sz="1900" dirty="0"/>
              <a:t>例如当一个文件被打开时，存放相应“打开文件”对象所需的内存是从一个叫做</a:t>
            </a:r>
            <a:r>
              <a:rPr lang="en-US" altLang="zh-CN" sz="1900" dirty="0" err="1"/>
              <a:t>filp</a:t>
            </a:r>
            <a:r>
              <a:rPr lang="en-US" altLang="zh-CN" sz="1900" dirty="0"/>
              <a:t>(file pointer)</a:t>
            </a:r>
            <a:r>
              <a:rPr lang="zh-CN" altLang="en-US" sz="1900" dirty="0"/>
              <a:t>的</a:t>
            </a:r>
            <a:r>
              <a:rPr lang="en-US" altLang="zh-CN" sz="1900" dirty="0"/>
              <a:t>slab</a:t>
            </a:r>
            <a:r>
              <a:rPr lang="zh-CN" altLang="en-US" sz="1900" dirty="0"/>
              <a:t>分配器的高速缓存中得到的</a:t>
            </a:r>
          </a:p>
          <a:p>
            <a:pPr lvl="2"/>
            <a:r>
              <a:rPr lang="zh-CN" altLang="en-US" sz="1900" dirty="0"/>
              <a:t>也就是说每种对象类型对应一个高速缓存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143614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高速缓存中的</a:t>
            </a:r>
            <a:r>
              <a:rPr lang="en-US" altLang="zh-CN" dirty="0" smtClean="0"/>
              <a:t>slab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/>
              <a:t>每个高速缓存被分成多个</a:t>
            </a:r>
            <a:r>
              <a:rPr lang="en-US" altLang="zh-CN" sz="2200" b="1" dirty="0"/>
              <a:t>slabs</a:t>
            </a:r>
            <a:r>
              <a:rPr lang="zh-CN" altLang="en-US" sz="2200" dirty="0"/>
              <a:t>，每个</a:t>
            </a:r>
            <a:r>
              <a:rPr lang="en-US" altLang="zh-CN" sz="2200" dirty="0"/>
              <a:t>slab</a:t>
            </a:r>
            <a:r>
              <a:rPr lang="zh-CN" altLang="en-US" sz="2200" dirty="0"/>
              <a:t>由一个或多个连续的页框组成，其中包含一定数目的对</a:t>
            </a:r>
            <a:r>
              <a:rPr lang="zh-CN" altLang="en-US" sz="2200" dirty="0" smtClean="0"/>
              <a:t>象，对象的大小如前所述，有专用大小，也有几何分布的大小（</a:t>
            </a:r>
            <a:r>
              <a:rPr lang="en-US" altLang="zh-CN" sz="2200" dirty="0" smtClean="0"/>
              <a:t>2^n</a:t>
            </a:r>
            <a:r>
              <a:rPr lang="zh-CN" altLang="en-US" sz="2200" dirty="0" smtClean="0"/>
              <a:t>）</a:t>
            </a:r>
            <a:endParaRPr lang="zh-CN" altLang="en-US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2539285"/>
            <a:ext cx="64674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7583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描和高速</a:t>
            </a:r>
            <a:r>
              <a:rPr lang="zh-CN" altLang="en-US" dirty="0"/>
              <a:t>缓</a:t>
            </a:r>
            <a:r>
              <a:rPr lang="zh-CN" altLang="en-US" dirty="0" smtClean="0"/>
              <a:t>存之间的关系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2302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高速缓存描述符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个高速缓存描述符中包含了关于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的一些基本信息，如空闲对象的最大数目，包含的对象的大小，描述高速缓存中永久属性的标志位，封装在一个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中的对象的个数等。</a:t>
            </a:r>
            <a:endParaRPr lang="en-US" altLang="zh-CN" dirty="0" smtClean="0"/>
          </a:p>
          <a:p>
            <a:r>
              <a:rPr lang="zh-CN" altLang="en-US" dirty="0"/>
              <a:t>其次</a:t>
            </a:r>
            <a:r>
              <a:rPr lang="zh-CN" altLang="en-US" dirty="0" smtClean="0"/>
              <a:t>，有关于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着色方面的参数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有，就是与高速缓存有关的结构，如构造和析构函数，高速缓存描述符双向链表指针等等。</a:t>
            </a:r>
            <a:endParaRPr lang="en-US" altLang="zh-CN" dirty="0" smtClean="0"/>
          </a:p>
          <a:p>
            <a:r>
              <a:rPr lang="zh-CN" altLang="en-US" dirty="0"/>
              <a:t>另</a:t>
            </a:r>
            <a:r>
              <a:rPr lang="zh-CN" altLang="en-US" dirty="0" smtClean="0"/>
              <a:t>外，还有指向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相关的参数，如指向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描述符，指向包含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数组的</a:t>
            </a:r>
            <a:r>
              <a:rPr lang="en-US" altLang="zh-CN" dirty="0" smtClean="0"/>
              <a:t>kmem_list3</a:t>
            </a:r>
            <a:r>
              <a:rPr lang="zh-CN" altLang="en-US" dirty="0" smtClean="0"/>
              <a:t>结构体等。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195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D62CE33-6632-4F8F-91A0-B6F3F3B88152}" vid="{F91EC6DE-B655-4D48-861B-D3B59F47F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嵌入式实验室PPT主题</Template>
  <TotalTime>230</TotalTime>
  <Words>1757</Words>
  <Application>Microsoft Office PowerPoint</Application>
  <PresentationFormat>On-screen Show (4:3)</PresentationFormat>
  <Paragraphs>100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楷体_GB2312</vt:lpstr>
      <vt:lpstr>宋体</vt:lpstr>
      <vt:lpstr>Arial</vt:lpstr>
      <vt:lpstr>Calibri</vt:lpstr>
      <vt:lpstr>Times New Roman</vt:lpstr>
      <vt:lpstr>Wingdings</vt:lpstr>
      <vt:lpstr>主题1</vt:lpstr>
      <vt:lpstr>Slab分配器</vt:lpstr>
      <vt:lpstr>三个问题</vt:lpstr>
      <vt:lpstr>最初slab分配器</vt:lpstr>
      <vt:lpstr>伙伴算法的不足</vt:lpstr>
      <vt:lpstr>Slab分配器的改进措施</vt:lpstr>
      <vt:lpstr>Slab分配器改进思想</vt:lpstr>
      <vt:lpstr>高速缓存中的slab</vt:lpstr>
      <vt:lpstr>PowerPoint Presentation</vt:lpstr>
      <vt:lpstr>高速缓存描述符</vt:lpstr>
      <vt:lpstr>Kmem_cache</vt:lpstr>
      <vt:lpstr>Slab的状态</vt:lpstr>
      <vt:lpstr>Slab存放的位置</vt:lpstr>
      <vt:lpstr>外部slab描述符</vt:lpstr>
      <vt:lpstr>Kmem_list3 and slab</vt:lpstr>
      <vt:lpstr>高速缓存描述符和slab描述符之间的关系</vt:lpstr>
      <vt:lpstr>三个问题</vt:lpstr>
      <vt:lpstr>普通和专用高速缓存</vt:lpstr>
      <vt:lpstr>PowerPoint Presentation</vt:lpstr>
      <vt:lpstr>PowerPoint Presentation</vt:lpstr>
      <vt:lpstr>三个问题</vt:lpstr>
      <vt:lpstr>slab分配器和伙伴系统的接口</vt:lpstr>
      <vt:lpstr>kmem_getpages()</vt:lpstr>
      <vt:lpstr>kmem_freepages()</vt:lpstr>
      <vt:lpstr>给高速缓存分配slab</vt:lpstr>
      <vt:lpstr>cache_grow()</vt:lpstr>
      <vt:lpstr>Slab和页框之间的相互关系</vt:lpstr>
      <vt:lpstr>从高速缓存中释放slab</vt:lpstr>
      <vt:lpstr>Slab_destroy()</vt:lpstr>
      <vt:lpstr>Slab的分配与回收的过程大体完成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Slab分配器</dc:title>
  <dc:creator>bo John</dc:creator>
  <cp:lastModifiedBy>bo John</cp:lastModifiedBy>
  <cp:revision>24</cp:revision>
  <dcterms:created xsi:type="dcterms:W3CDTF">2014-03-28T13:28:58Z</dcterms:created>
  <dcterms:modified xsi:type="dcterms:W3CDTF">2014-03-29T01:11:27Z</dcterms:modified>
</cp:coreProperties>
</file>