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4" r:id="rId4"/>
    <p:sldId id="260" r:id="rId5"/>
    <p:sldId id="275" r:id="rId6"/>
    <p:sldId id="259" r:id="rId7"/>
    <p:sldId id="276" r:id="rId8"/>
    <p:sldId id="261" r:id="rId9"/>
    <p:sldId id="262" r:id="rId10"/>
    <p:sldId id="264" r:id="rId11"/>
    <p:sldId id="263" r:id="rId12"/>
    <p:sldId id="265" r:id="rId13"/>
    <p:sldId id="267" r:id="rId14"/>
    <p:sldId id="266" r:id="rId15"/>
    <p:sldId id="277" r:id="rId16"/>
    <p:sldId id="268" r:id="rId17"/>
    <p:sldId id="269" r:id="rId18"/>
    <p:sldId id="270" r:id="rId19"/>
    <p:sldId id="271" r:id="rId20"/>
    <p:sldId id="278" r:id="rId21"/>
    <p:sldId id="272" r:id="rId22"/>
    <p:sldId id="25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B4AF9-D766-42CE-8081-EDB88C1B6953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483E-0309-4B4C-A36E-F66F0832F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5763-DE69-46B5-8B7C-0EB60AD2F7DD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68FD-AEA7-45D9-9B14-F1F79C975D3A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59A0-0277-43C7-B748-A150EEC07B63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41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A53D-B13B-4BF9-A776-042B9E0A92A9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58509" y="376015"/>
            <a:ext cx="3381999" cy="393107"/>
          </a:xfrm>
        </p:spPr>
        <p:txBody>
          <a:bodyPr>
            <a:noAutofit/>
          </a:bodyPr>
          <a:lstStyle>
            <a:lvl1pPr>
              <a:defRPr sz="2400" baseline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here to edict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58509" y="777666"/>
            <a:ext cx="43134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8FEF-BD0D-4B2A-9098-188EEC6045C8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76F8-1E67-46A3-B290-E40E70F8E5EE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FB76-939E-48B5-AED7-099CE3D7B088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1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BAAB-6D6B-489A-BFBF-BC73494AF897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3750-1B30-4C31-97E5-B6759DE001F1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09F1-A23F-4038-9757-21A25F9EFD9F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3F64-D4EA-4A5E-9637-387FB0D88DDF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0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AB78-B7EF-41A6-A069-8143947E9C5A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2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82DF-D39F-487F-B494-CC6CEB450EC5}" type="datetime1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6337-19D9-48C4-AF15-55BEB38B7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0916" y="1545337"/>
            <a:ext cx="820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ncremental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etwork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uantization: Towards Lossless CNNs With Low-Precision Weights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762" y="3410712"/>
            <a:ext cx="660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Aojun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Zhou,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Anbang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Yao,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Yiwen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Lin Xu,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Yurong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Chen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57053" y="4070937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Presented by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Zhuangwei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Zhuang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9966" y="4731162"/>
            <a:ext cx="432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South China University of Technology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1979" y="559255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June 6, 2017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4203763" cy="393107"/>
          </a:xfrm>
        </p:spPr>
        <p:txBody>
          <a:bodyPr/>
          <a:lstStyle/>
          <a:p>
            <a:r>
              <a:rPr lang="en-US" altLang="zh-CN" dirty="0" smtClean="0"/>
              <a:t>Variable-Length Encoding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10650" y="2768739"/>
            <a:ext cx="7322700" cy="956109"/>
            <a:chOff x="258509" y="1344168"/>
            <a:chExt cx="7322700" cy="956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58509" y="1344168"/>
                  <a:ext cx="3015890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gn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09" y="1344168"/>
                  <a:ext cx="3015890" cy="7993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621342" y="1426464"/>
                  <a:ext cx="3959867" cy="4397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  <m:brk m:alnAt="7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𝑎𝑏𝑠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342" y="1426464"/>
                  <a:ext cx="3959867" cy="439736"/>
                </a:xfrm>
                <a:prstGeom prst="rect">
                  <a:avLst/>
                </a:prstGeom>
                <a:blipFill>
                  <a:blip r:embed="rId3"/>
                  <a:stretch>
                    <a:fillRect b="-97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621342" y="1900167"/>
                  <a:ext cx="13949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otherwise</m:t>
                        </m:r>
                        <m:r>
                          <a:rPr lang="en-US" altLang="zh-CN" sz="2000" i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342" y="1900167"/>
                  <a:ext cx="139493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8509" y="4089038"/>
                <a:ext cx="80930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are two adjacent elements in the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4089038"/>
                <a:ext cx="8093011" cy="707886"/>
              </a:xfrm>
              <a:prstGeom prst="rect">
                <a:avLst/>
              </a:prstGeom>
              <a:blipFill>
                <a:blip r:embed="rId5"/>
                <a:stretch>
                  <a:fillRect l="-753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64378" y="1163067"/>
                <a:ext cx="4637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 ±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78" y="1163067"/>
                <a:ext cx="4637579" cy="369332"/>
              </a:xfrm>
              <a:prstGeom prst="rect">
                <a:avLst/>
              </a:prstGeom>
              <a:blipFill>
                <a:blip r:embed="rId6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8509" y="1896589"/>
                <a:ext cx="3909585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computed by: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1896589"/>
                <a:ext cx="3909585" cy="507960"/>
              </a:xfrm>
              <a:prstGeom prst="rect">
                <a:avLst/>
              </a:prstGeom>
              <a:blipFill>
                <a:blip r:embed="rId7"/>
                <a:stretch>
                  <a:fillRect l="-1402" b="-2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4048315" cy="393107"/>
          </a:xfrm>
        </p:spPr>
        <p:txBody>
          <a:bodyPr/>
          <a:lstStyle/>
          <a:p>
            <a:r>
              <a:rPr lang="en-US" altLang="zh-CN" dirty="0" smtClean="0"/>
              <a:t>Variable-Length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64378" y="1163067"/>
                <a:ext cx="46375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 ±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78" y="1163067"/>
                <a:ext cx="4637579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8509" y="2751460"/>
                <a:ext cx="390958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are computed by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2751460"/>
                <a:ext cx="3909585" cy="553998"/>
              </a:xfrm>
              <a:prstGeom prst="rect">
                <a:avLst/>
              </a:prstGeom>
              <a:blipFill>
                <a:blip r:embed="rId3"/>
                <a:stretch>
                  <a:fillRect l="-1402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8509" y="4913028"/>
                <a:ext cx="86203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calculated by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4913028"/>
                <a:ext cx="8620315" cy="553998"/>
              </a:xfrm>
              <a:prstGeom prst="rect">
                <a:avLst/>
              </a:prstGeom>
              <a:blipFill>
                <a:blip r:embed="rId4"/>
                <a:stretch>
                  <a:fillRect l="-636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8509" y="1634098"/>
                <a:ext cx="86203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Define bit-width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 to represent 0, and the remaining bits to represent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1634098"/>
                <a:ext cx="8620315" cy="1015663"/>
              </a:xfrm>
              <a:prstGeom prst="rect">
                <a:avLst/>
              </a:prstGeom>
              <a:blipFill>
                <a:blip r:embed="rId5"/>
                <a:stretch>
                  <a:fillRect l="-636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41072" y="3407157"/>
                <a:ext cx="33242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floor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/3))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2" y="3407157"/>
                <a:ext cx="332424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41072" y="4155187"/>
                <a:ext cx="3146311" cy="65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2" y="4155187"/>
                <a:ext cx="3146311" cy="6561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42240" y="5568726"/>
                <a:ext cx="27020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0" y="5568726"/>
                <a:ext cx="270208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5328475" cy="393107"/>
          </a:xfrm>
        </p:spPr>
        <p:txBody>
          <a:bodyPr/>
          <a:lstStyle/>
          <a:p>
            <a:r>
              <a:rPr lang="en-US" altLang="zh-CN" dirty="0" smtClean="0"/>
              <a:t>Incremental Quantization Strategy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13" y="1009904"/>
            <a:ext cx="5588374" cy="30957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03210" y="4149846"/>
            <a:ext cx="333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 illustrations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969" y="4954394"/>
            <a:ext cx="854689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partition: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divide weights in each layers into two disjoint groups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Group-wise quantization: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quantize weights in first group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Retraining: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retrain whole network and update weights in second group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509" y="4510094"/>
            <a:ext cx="29799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Quantization strategy: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5328475" cy="393107"/>
          </a:xfrm>
        </p:spPr>
        <p:txBody>
          <a:bodyPr/>
          <a:lstStyle/>
          <a:p>
            <a:r>
              <a:rPr lang="en-US" altLang="zh-CN" dirty="0" smtClean="0"/>
              <a:t>Incremental Quantization 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42475" y="1627436"/>
                <a:ext cx="5659050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75" y="1627436"/>
                <a:ext cx="5659050" cy="462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9636" y="1162288"/>
                <a:ext cx="5776838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weight partition can be defined as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6" y="1162288"/>
                <a:ext cx="5776838" cy="405624"/>
              </a:xfrm>
              <a:prstGeom prst="rect">
                <a:avLst/>
              </a:prstGeom>
              <a:blipFill>
                <a:blip r:embed="rId3"/>
                <a:stretch>
                  <a:fillRect l="-1162" t="-7576" r="-1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9636" y="2149587"/>
                <a:ext cx="6339364" cy="477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first weight group that needs to be quantized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6" y="2149587"/>
                <a:ext cx="6339364" cy="477823"/>
              </a:xfrm>
              <a:prstGeom prst="rect">
                <a:avLst/>
              </a:prstGeom>
              <a:blipFill>
                <a:blip r:embed="rId4"/>
                <a:stretch>
                  <a:fillRect r="-192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636" y="2686934"/>
                <a:ext cx="6635214" cy="477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second weight group that needs to be retrained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6" y="2686934"/>
                <a:ext cx="6635214" cy="477823"/>
              </a:xfrm>
              <a:prstGeom prst="rect">
                <a:avLst/>
              </a:prstGeom>
              <a:blipFill>
                <a:blip r:embed="rId5"/>
                <a:stretch>
                  <a:fillRect r="-92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8509" y="3224281"/>
                <a:ext cx="86203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Define binary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3224281"/>
                <a:ext cx="8620315" cy="553998"/>
              </a:xfrm>
              <a:prstGeom prst="rect">
                <a:avLst/>
              </a:prstGeom>
              <a:blipFill>
                <a:blip r:embed="rId6"/>
                <a:stretch>
                  <a:fillRect l="-636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73724" y="3837803"/>
                <a:ext cx="3789884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i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)∈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i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)∈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24" y="3837803"/>
                <a:ext cx="3789884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8508" y="5168765"/>
                <a:ext cx="8620315" cy="49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8" y="5168765"/>
                <a:ext cx="8620315" cy="499624"/>
              </a:xfrm>
              <a:prstGeom prst="rect">
                <a:avLst/>
              </a:prstGeom>
              <a:blipFill>
                <a:blip r:embed="rId8"/>
                <a:stretch>
                  <a:fillRect l="-636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40993" y="5727913"/>
                <a:ext cx="4253857" cy="712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γ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93" y="5727913"/>
                <a:ext cx="4253857" cy="712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5328475" cy="393107"/>
          </a:xfrm>
        </p:spPr>
        <p:txBody>
          <a:bodyPr/>
          <a:lstStyle/>
          <a:p>
            <a:r>
              <a:rPr lang="en-US" altLang="zh-CN" dirty="0" smtClean="0"/>
              <a:t>Incremental Quantization Strategy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9" y="1649552"/>
            <a:ext cx="8641651" cy="37149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60902" y="1173242"/>
            <a:ext cx="423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Pseudo Code of INQ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2416" y="296733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2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5328475" cy="393107"/>
          </a:xfrm>
        </p:spPr>
        <p:txBody>
          <a:bodyPr/>
          <a:lstStyle/>
          <a:p>
            <a:r>
              <a:rPr lang="en-US" altLang="zh-CN" dirty="0" smtClean="0"/>
              <a:t>Results on ImageNet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9" y="1663065"/>
            <a:ext cx="8650308" cy="30070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2514" y="1163717"/>
            <a:ext cx="722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Converting full-precision models to 5-bit versions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6599491" cy="393107"/>
          </a:xfrm>
        </p:spPr>
        <p:txBody>
          <a:bodyPr/>
          <a:lstStyle/>
          <a:p>
            <a:r>
              <a:rPr lang="en-US" altLang="zh-CN" dirty="0" smtClean="0"/>
              <a:t>Analysis of Weight Partition Strategies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0" y="4336234"/>
            <a:ext cx="8637840" cy="1145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00658" y="3568588"/>
            <a:ext cx="63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Comparison of different weight partition strategies on ResNet-18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509" y="1069900"/>
            <a:ext cx="863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partition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all weights have equal probability to fall into the two groups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8509" y="2163837"/>
            <a:ext cx="863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Pruning-inspired partition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weights with larger absolute values have more probability to be quantized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6732841" cy="393107"/>
          </a:xfrm>
        </p:spPr>
        <p:txBody>
          <a:bodyPr/>
          <a:lstStyle/>
          <a:p>
            <a:r>
              <a:rPr lang="en-US" altLang="zh-CN" dirty="0" smtClean="0"/>
              <a:t>Trade-Off Between Bit-Width and Accuracy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5" y="1634570"/>
            <a:ext cx="7192575" cy="2108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9" y="4867642"/>
            <a:ext cx="8656815" cy="1385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0658" y="1172860"/>
            <a:ext cx="634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Exploration on bit-width on ResNet-18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573" y="4165897"/>
            <a:ext cx="634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Comparison of the proposed ternary model and the baselines on ResNet-18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4494466" cy="393107"/>
          </a:xfrm>
        </p:spPr>
        <p:txBody>
          <a:bodyPr/>
          <a:lstStyle/>
          <a:p>
            <a:r>
              <a:rPr lang="en-US" altLang="zh-CN" dirty="0" smtClean="0"/>
              <a:t>Low-Bit Deep Compression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9" y="2221291"/>
            <a:ext cx="8638603" cy="2381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8509" y="1182004"/>
            <a:ext cx="863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Comparison of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INQ+DNS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and deep compression method on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Convolutional layer, FC: Fully connected layer, </a:t>
            </a:r>
          </a:p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Pruning,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Huffman coding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071" y="813815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1" y="2255297"/>
            <a:ext cx="186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071" y="4637353"/>
            <a:ext cx="307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81071" y="1275253"/>
            <a:ext cx="5026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81071" y="2965985"/>
            <a:ext cx="7525512" cy="1360790"/>
            <a:chOff x="981071" y="2662190"/>
            <a:chExt cx="7525512" cy="1360790"/>
          </a:xfrm>
        </p:grpSpPr>
        <p:sp>
          <p:nvSpPr>
            <p:cNvPr id="4" name="文本框 3"/>
            <p:cNvSpPr txBox="1"/>
            <p:nvPr/>
          </p:nvSpPr>
          <p:spPr>
            <a:xfrm>
              <a:off x="981071" y="2662190"/>
              <a:ext cx="2872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Proposed Methods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981071" y="3653648"/>
              <a:ext cx="73700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Incremental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quantization strategy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81071" y="3157919"/>
              <a:ext cx="75255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Variable-length 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enconding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81071" y="1544609"/>
            <a:ext cx="199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1071" y="534804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2416" y="296733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4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7784" y="1603344"/>
            <a:ext cx="8330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Present INQ to convert any pre-trained full-precision CNN model into a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lossless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low-precision version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84" y="2643735"/>
            <a:ext cx="8330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quantized models with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5/4/3/2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bits achieve comparable accuracy against their full-precision baselines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508" y="1078992"/>
            <a:ext cx="862945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Contributions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507" y="3684126"/>
            <a:ext cx="862945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work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784" y="4208478"/>
            <a:ext cx="8330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 incremental idea from low-precision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low-precision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activations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low-precision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gradients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557784" y="5194496"/>
            <a:ext cx="8330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proposed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low-precision models on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platforms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56432" y="2967335"/>
            <a:ext cx="223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8509" y="1157557"/>
            <a:ext cx="86428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Aojun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Anbang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Yao,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Lin Xu, and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Yurong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Chen. Incremental network quantization: Towards lossless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low-precision weights.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ICLR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Anbang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Yao, and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Yurong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Chen. Dynamic network surgery for efficient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NIPS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Song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Jeff Pool, John Tran, and William J. Dally.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both weights and connections for efficient neural networks.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NIPS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pPr algn="just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Song Han, Jeff Pool, John Tran, and William J. Dally. Deep compression: Compressing deep neural networks with pruning, trained quantization and Huffman coding.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ICLR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Fengfu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 and Bin Liu. Ternary weight networks.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1605.04711v1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Mohammad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Rastegari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Vicente Ordonez, Joseph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Ali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Farhadi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-net: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using binary convolutional neural networks.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1603.05279v4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6312" y="2967335"/>
            <a:ext cx="4151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8508" y="1078992"/>
                <a:ext cx="861117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Huge networks lead to heavy consumption on memory and computational resources.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ResNet-152 has model size of </a:t>
                </a:r>
                <a:r>
                  <a:rPr lang="en-US" altLang="zh-CN" sz="20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230 MB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and needs about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11.3 billion FLOPs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a 224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224 image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8" y="1078992"/>
                <a:ext cx="8611172" cy="1938992"/>
              </a:xfrm>
              <a:prstGeom prst="rect">
                <a:avLst/>
              </a:prstGeom>
              <a:blipFill>
                <a:blip r:embed="rId2"/>
                <a:stretch>
                  <a:fillRect l="-708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58508" y="3218688"/>
            <a:ext cx="861117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Difficult to implement deep CNNs on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with the limitation of computation and power.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6" y="4678187"/>
            <a:ext cx="3443002" cy="1596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“arm开发板”的图片搜索结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b="4205"/>
          <a:stretch/>
        </p:blipFill>
        <p:spPr bwMode="auto">
          <a:xfrm>
            <a:off x="5257002" y="4678188"/>
            <a:ext cx="2402588" cy="1596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339133" y="6302311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659" y="630231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6312" y="2967335"/>
            <a:ext cx="417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5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8509" y="4151376"/>
            <a:ext cx="8620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 quantization still an open question due to two critical issues: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Non-negligible accuracy loss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CNN quantization methods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Increased number of training iterations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ensuring convergence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509" y="1181802"/>
            <a:ext cx="320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quantization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11764" y="1443223"/>
            <a:ext cx="5749740" cy="2554235"/>
            <a:chOff x="1711764" y="1322821"/>
            <a:chExt cx="5749740" cy="2554235"/>
          </a:xfrm>
        </p:grpSpPr>
        <p:sp>
          <p:nvSpPr>
            <p:cNvPr id="4" name="圆角矩形 3"/>
            <p:cNvSpPr/>
            <p:nvPr/>
          </p:nvSpPr>
          <p:spPr>
            <a:xfrm>
              <a:off x="1711764" y="2487168"/>
              <a:ext cx="1918404" cy="658368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Floating-point</a:t>
              </a: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(full-precision)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543100" y="1755648"/>
              <a:ext cx="1918404" cy="4937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+1, 0, -1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543100" y="2569464"/>
              <a:ext cx="1918404" cy="4937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Fixed-point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圆角矩形 6"/>
                <p:cNvSpPr/>
                <p:nvPr/>
              </p:nvSpPr>
              <p:spPr>
                <a:xfrm>
                  <a:off x="5543100" y="3383280"/>
                  <a:ext cx="1918404" cy="493776"/>
                </a:xfrm>
                <a:prstGeom prst="round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圆角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100" y="3383280"/>
                  <a:ext cx="1918404" cy="49377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/>
            <p:nvPr/>
          </p:nvCxnSpPr>
          <p:spPr>
            <a:xfrm flipV="1">
              <a:off x="3803904" y="2002536"/>
              <a:ext cx="1563624" cy="48463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803904" y="2816352"/>
              <a:ext cx="1563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3803904" y="3124962"/>
              <a:ext cx="1563624" cy="50520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634949" y="1322821"/>
              <a:ext cx="17347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low-precision</a:t>
              </a:r>
              <a:endParaRPr lang="zh-CN" altLang="en-US" dirty="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2416" y="2967335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Methods</a:t>
            </a:r>
            <a:endParaRPr lang="zh-CN" altLang="en-US" sz="5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4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Methods</a:t>
            </a:r>
            <a:endParaRPr lang="zh-CN" altLang="en-US" dirty="0"/>
          </a:p>
        </p:txBody>
      </p:sp>
      <p:grpSp>
        <p:nvGrpSpPr>
          <p:cNvPr id="164" name="组合 163"/>
          <p:cNvGrpSpPr/>
          <p:nvPr/>
        </p:nvGrpSpPr>
        <p:grpSpPr>
          <a:xfrm>
            <a:off x="507492" y="1343405"/>
            <a:ext cx="8129049" cy="1665732"/>
            <a:chOff x="507492" y="1343405"/>
            <a:chExt cx="8129049" cy="1665732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093103" y="1343405"/>
              <a:ext cx="1853906" cy="1665732"/>
              <a:chOff x="3645064" y="1343405"/>
              <a:chExt cx="1853906" cy="1665732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470559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645064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057812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470559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883307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29605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851438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264186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76933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5089681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72" idx="0"/>
                <a:endCxn id="71" idx="4"/>
              </p:cNvCxnSpPr>
              <p:nvPr/>
            </p:nvCxnSpPr>
            <p:spPr>
              <a:xfrm flipV="1">
                <a:off x="3746522" y="1546320"/>
                <a:ext cx="825495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3" idx="0"/>
                <a:endCxn id="71" idx="4"/>
              </p:cNvCxnSpPr>
              <p:nvPr/>
            </p:nvCxnSpPr>
            <p:spPr>
              <a:xfrm flipV="1">
                <a:off x="4159270" y="1546320"/>
                <a:ext cx="412747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4" idx="0"/>
                <a:endCxn id="71" idx="4"/>
              </p:cNvCxnSpPr>
              <p:nvPr/>
            </p:nvCxnSpPr>
            <p:spPr>
              <a:xfrm flipV="1">
                <a:off x="4572017" y="1546320"/>
                <a:ext cx="0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75" idx="0"/>
                <a:endCxn id="71" idx="4"/>
              </p:cNvCxnSpPr>
              <p:nvPr/>
            </p:nvCxnSpPr>
            <p:spPr>
              <a:xfrm flipH="1" flipV="1">
                <a:off x="4572017" y="1546320"/>
                <a:ext cx="412748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1" idx="4"/>
                <a:endCxn id="76" idx="0"/>
              </p:cNvCxnSpPr>
              <p:nvPr/>
            </p:nvCxnSpPr>
            <p:spPr>
              <a:xfrm>
                <a:off x="4572017" y="1546320"/>
                <a:ext cx="825496" cy="528493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77" idx="0"/>
                <a:endCxn id="72" idx="4"/>
              </p:cNvCxnSpPr>
              <p:nvPr/>
            </p:nvCxnSpPr>
            <p:spPr>
              <a:xfrm flipH="1" flipV="1">
                <a:off x="3746522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77" idx="0"/>
                <a:endCxn id="73" idx="4"/>
              </p:cNvCxnSpPr>
              <p:nvPr/>
            </p:nvCxnSpPr>
            <p:spPr>
              <a:xfrm flipV="1">
                <a:off x="3952896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7" idx="0"/>
                <a:endCxn id="74" idx="4"/>
              </p:cNvCxnSpPr>
              <p:nvPr/>
            </p:nvCxnSpPr>
            <p:spPr>
              <a:xfrm flipV="1">
                <a:off x="3952896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78" idx="0"/>
                <a:endCxn id="74" idx="4"/>
              </p:cNvCxnSpPr>
              <p:nvPr/>
            </p:nvCxnSpPr>
            <p:spPr>
              <a:xfrm flipV="1">
                <a:off x="4365644" y="2277728"/>
                <a:ext cx="206373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77" idx="0"/>
                <a:endCxn id="75" idx="4"/>
              </p:cNvCxnSpPr>
              <p:nvPr/>
            </p:nvCxnSpPr>
            <p:spPr>
              <a:xfrm flipV="1">
                <a:off x="3952896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77" idx="0"/>
                <a:endCxn id="76" idx="4"/>
              </p:cNvCxnSpPr>
              <p:nvPr/>
            </p:nvCxnSpPr>
            <p:spPr>
              <a:xfrm flipV="1">
                <a:off x="3952896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72" idx="4"/>
                <a:endCxn id="78" idx="0"/>
              </p:cNvCxnSpPr>
              <p:nvPr/>
            </p:nvCxnSpPr>
            <p:spPr>
              <a:xfrm>
                <a:off x="3746522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73" idx="4"/>
                <a:endCxn id="78" idx="0"/>
              </p:cNvCxnSpPr>
              <p:nvPr/>
            </p:nvCxnSpPr>
            <p:spPr>
              <a:xfrm>
                <a:off x="4159270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>
                <a:stCxn id="75" idx="4"/>
                <a:endCxn id="78" idx="0"/>
              </p:cNvCxnSpPr>
              <p:nvPr/>
            </p:nvCxnSpPr>
            <p:spPr>
              <a:xfrm flipH="1">
                <a:off x="4365644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76" idx="4"/>
                <a:endCxn id="78" idx="0"/>
              </p:cNvCxnSpPr>
              <p:nvPr/>
            </p:nvCxnSpPr>
            <p:spPr>
              <a:xfrm flipH="1">
                <a:off x="4365644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73" idx="4"/>
                <a:endCxn id="79" idx="0"/>
              </p:cNvCxnSpPr>
              <p:nvPr/>
            </p:nvCxnSpPr>
            <p:spPr>
              <a:xfrm>
                <a:off x="4159270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79" idx="0"/>
                <a:endCxn id="72" idx="4"/>
              </p:cNvCxnSpPr>
              <p:nvPr/>
            </p:nvCxnSpPr>
            <p:spPr>
              <a:xfrm flipH="1" flipV="1">
                <a:off x="3746522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>
                <a:stCxn id="79" idx="0"/>
                <a:endCxn id="74" idx="4"/>
              </p:cNvCxnSpPr>
              <p:nvPr/>
            </p:nvCxnSpPr>
            <p:spPr>
              <a:xfrm flipH="1" flipV="1">
                <a:off x="4572017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79" idx="0"/>
                <a:endCxn id="75" idx="4"/>
              </p:cNvCxnSpPr>
              <p:nvPr/>
            </p:nvCxnSpPr>
            <p:spPr>
              <a:xfrm flipV="1">
                <a:off x="4778391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79" idx="0"/>
                <a:endCxn id="76" idx="4"/>
              </p:cNvCxnSpPr>
              <p:nvPr/>
            </p:nvCxnSpPr>
            <p:spPr>
              <a:xfrm flipV="1">
                <a:off x="4778391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80" idx="0"/>
                <a:endCxn id="76" idx="4"/>
              </p:cNvCxnSpPr>
              <p:nvPr/>
            </p:nvCxnSpPr>
            <p:spPr>
              <a:xfrm flipV="1">
                <a:off x="5191139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80" idx="0"/>
                <a:endCxn id="75" idx="4"/>
              </p:cNvCxnSpPr>
              <p:nvPr/>
            </p:nvCxnSpPr>
            <p:spPr>
              <a:xfrm flipH="1" flipV="1">
                <a:off x="4984765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80" idx="0"/>
                <a:endCxn id="74" idx="4"/>
              </p:cNvCxnSpPr>
              <p:nvPr/>
            </p:nvCxnSpPr>
            <p:spPr>
              <a:xfrm flipH="1" flipV="1">
                <a:off x="4572017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80" idx="0"/>
                <a:endCxn id="72" idx="4"/>
              </p:cNvCxnSpPr>
              <p:nvPr/>
            </p:nvCxnSpPr>
            <p:spPr>
              <a:xfrm flipH="1" flipV="1">
                <a:off x="3746522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73" idx="4"/>
                <a:endCxn id="80" idx="0"/>
              </p:cNvCxnSpPr>
              <p:nvPr/>
            </p:nvCxnSpPr>
            <p:spPr>
              <a:xfrm>
                <a:off x="4159270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507492" y="1343405"/>
              <a:ext cx="1853906" cy="1665732"/>
              <a:chOff x="507492" y="1343405"/>
              <a:chExt cx="1853906" cy="166573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32987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507492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20240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332987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74573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158483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13866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6614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539361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952109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>
                <a:stCxn id="4" idx="0"/>
                <a:endCxn id="3" idx="4"/>
              </p:cNvCxnSpPr>
              <p:nvPr/>
            </p:nvCxnSpPr>
            <p:spPr>
              <a:xfrm flipV="1">
                <a:off x="608950" y="1546320"/>
                <a:ext cx="825495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5" idx="0"/>
                <a:endCxn id="3" idx="4"/>
              </p:cNvCxnSpPr>
              <p:nvPr/>
            </p:nvCxnSpPr>
            <p:spPr>
              <a:xfrm flipV="1">
                <a:off x="1021698" y="1546320"/>
                <a:ext cx="412747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" idx="0"/>
                <a:endCxn id="3" idx="4"/>
              </p:cNvCxnSpPr>
              <p:nvPr/>
            </p:nvCxnSpPr>
            <p:spPr>
              <a:xfrm flipV="1">
                <a:off x="1434445" y="1546320"/>
                <a:ext cx="0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0"/>
                <a:endCxn id="3" idx="4"/>
              </p:cNvCxnSpPr>
              <p:nvPr/>
            </p:nvCxnSpPr>
            <p:spPr>
              <a:xfrm flipH="1" flipV="1">
                <a:off x="1434445" y="1546320"/>
                <a:ext cx="412748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3" idx="4"/>
                <a:endCxn id="8" idx="0"/>
              </p:cNvCxnSpPr>
              <p:nvPr/>
            </p:nvCxnSpPr>
            <p:spPr>
              <a:xfrm>
                <a:off x="1434445" y="1546320"/>
                <a:ext cx="825496" cy="528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608950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9" idx="0"/>
                <a:endCxn id="5" idx="4"/>
              </p:cNvCxnSpPr>
              <p:nvPr/>
            </p:nvCxnSpPr>
            <p:spPr>
              <a:xfrm flipV="1">
                <a:off x="815324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9" idx="0"/>
                <a:endCxn id="6" idx="4"/>
              </p:cNvCxnSpPr>
              <p:nvPr/>
            </p:nvCxnSpPr>
            <p:spPr>
              <a:xfrm flipV="1">
                <a:off x="815324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10" idx="0"/>
                <a:endCxn id="6" idx="4"/>
              </p:cNvCxnSpPr>
              <p:nvPr/>
            </p:nvCxnSpPr>
            <p:spPr>
              <a:xfrm flipV="1">
                <a:off x="1228072" y="2277728"/>
                <a:ext cx="206373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9" idx="0"/>
                <a:endCxn id="7" idx="4"/>
              </p:cNvCxnSpPr>
              <p:nvPr/>
            </p:nvCxnSpPr>
            <p:spPr>
              <a:xfrm flipV="1">
                <a:off x="815324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9" idx="0"/>
                <a:endCxn id="8" idx="4"/>
              </p:cNvCxnSpPr>
              <p:nvPr/>
            </p:nvCxnSpPr>
            <p:spPr>
              <a:xfrm flipV="1">
                <a:off x="815324" y="2277728"/>
                <a:ext cx="1444617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4" idx="4"/>
                <a:endCxn id="10" idx="0"/>
              </p:cNvCxnSpPr>
              <p:nvPr/>
            </p:nvCxnSpPr>
            <p:spPr>
              <a:xfrm>
                <a:off x="608950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5" idx="4"/>
                <a:endCxn id="10" idx="0"/>
              </p:cNvCxnSpPr>
              <p:nvPr/>
            </p:nvCxnSpPr>
            <p:spPr>
              <a:xfrm>
                <a:off x="1021698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7" idx="4"/>
                <a:endCxn id="10" idx="0"/>
              </p:cNvCxnSpPr>
              <p:nvPr/>
            </p:nvCxnSpPr>
            <p:spPr>
              <a:xfrm flipH="1">
                <a:off x="1228072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1228072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5" idx="4"/>
                <a:endCxn id="11" idx="0"/>
              </p:cNvCxnSpPr>
              <p:nvPr/>
            </p:nvCxnSpPr>
            <p:spPr>
              <a:xfrm>
                <a:off x="1021698" y="2277728"/>
                <a:ext cx="619121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11" idx="0"/>
                <a:endCxn id="4" idx="4"/>
              </p:cNvCxnSpPr>
              <p:nvPr/>
            </p:nvCxnSpPr>
            <p:spPr>
              <a:xfrm flipH="1" flipV="1">
                <a:off x="608950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1434445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11" idx="0"/>
                <a:endCxn id="7" idx="4"/>
              </p:cNvCxnSpPr>
              <p:nvPr/>
            </p:nvCxnSpPr>
            <p:spPr>
              <a:xfrm flipV="1">
                <a:off x="1640819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1" idx="0"/>
                <a:endCxn id="8" idx="4"/>
              </p:cNvCxnSpPr>
              <p:nvPr/>
            </p:nvCxnSpPr>
            <p:spPr>
              <a:xfrm flipV="1">
                <a:off x="1640819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2" idx="0"/>
                <a:endCxn id="8" idx="4"/>
              </p:cNvCxnSpPr>
              <p:nvPr/>
            </p:nvCxnSpPr>
            <p:spPr>
              <a:xfrm flipV="1">
                <a:off x="2053567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1847193" y="2277728"/>
                <a:ext cx="206374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1434445" y="2277728"/>
                <a:ext cx="619122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12" idx="0"/>
                <a:endCxn id="4" idx="4"/>
              </p:cNvCxnSpPr>
              <p:nvPr/>
            </p:nvCxnSpPr>
            <p:spPr>
              <a:xfrm flipH="1" flipV="1">
                <a:off x="608950" y="2277728"/>
                <a:ext cx="1444617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stCxn id="12" idx="0"/>
                <a:endCxn id="5" idx="4"/>
              </p:cNvCxnSpPr>
              <p:nvPr/>
            </p:nvCxnSpPr>
            <p:spPr>
              <a:xfrm flipH="1" flipV="1">
                <a:off x="1021698" y="2277728"/>
                <a:ext cx="1031869" cy="5284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782635" y="1343405"/>
              <a:ext cx="1853906" cy="1665732"/>
              <a:chOff x="6782635" y="1343405"/>
              <a:chExt cx="1853906" cy="1665732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7608130" y="1343405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782635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7195383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7608130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020878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433626" y="2074813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6989009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401757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7814504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8227252" y="2806222"/>
                <a:ext cx="202915" cy="2029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6" name="直接连接符 115"/>
              <p:cNvCxnSpPr>
                <a:stCxn id="107" idx="0"/>
                <a:endCxn id="106" idx="4"/>
              </p:cNvCxnSpPr>
              <p:nvPr/>
            </p:nvCxnSpPr>
            <p:spPr>
              <a:xfrm flipV="1">
                <a:off x="6884093" y="1546320"/>
                <a:ext cx="825495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108" idx="0"/>
                <a:endCxn id="106" idx="4"/>
              </p:cNvCxnSpPr>
              <p:nvPr/>
            </p:nvCxnSpPr>
            <p:spPr>
              <a:xfrm flipV="1">
                <a:off x="7296841" y="1546320"/>
                <a:ext cx="412747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109" idx="0"/>
                <a:endCxn id="106" idx="4"/>
              </p:cNvCxnSpPr>
              <p:nvPr/>
            </p:nvCxnSpPr>
            <p:spPr>
              <a:xfrm flipV="1">
                <a:off x="7709588" y="1546320"/>
                <a:ext cx="0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stCxn id="110" idx="0"/>
                <a:endCxn id="106" idx="4"/>
              </p:cNvCxnSpPr>
              <p:nvPr/>
            </p:nvCxnSpPr>
            <p:spPr>
              <a:xfrm flipH="1" flipV="1">
                <a:off x="7709588" y="1546320"/>
                <a:ext cx="412748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106" idx="4"/>
                <a:endCxn id="111" idx="0"/>
              </p:cNvCxnSpPr>
              <p:nvPr/>
            </p:nvCxnSpPr>
            <p:spPr>
              <a:xfrm>
                <a:off x="7709588" y="1546320"/>
                <a:ext cx="825496" cy="52849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12" idx="0"/>
                <a:endCxn id="107" idx="4"/>
              </p:cNvCxnSpPr>
              <p:nvPr/>
            </p:nvCxnSpPr>
            <p:spPr>
              <a:xfrm flipH="1" flipV="1">
                <a:off x="6884093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112" idx="0"/>
                <a:endCxn id="108" idx="4"/>
              </p:cNvCxnSpPr>
              <p:nvPr/>
            </p:nvCxnSpPr>
            <p:spPr>
              <a:xfrm flipV="1">
                <a:off x="7090467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2" idx="0"/>
                <a:endCxn id="109" idx="4"/>
              </p:cNvCxnSpPr>
              <p:nvPr/>
            </p:nvCxnSpPr>
            <p:spPr>
              <a:xfrm flipV="1">
                <a:off x="7090467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stCxn id="113" idx="0"/>
                <a:endCxn id="109" idx="4"/>
              </p:cNvCxnSpPr>
              <p:nvPr/>
            </p:nvCxnSpPr>
            <p:spPr>
              <a:xfrm flipV="1">
                <a:off x="7503215" y="2277728"/>
                <a:ext cx="206373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12" idx="0"/>
                <a:endCxn id="110" idx="4"/>
              </p:cNvCxnSpPr>
              <p:nvPr/>
            </p:nvCxnSpPr>
            <p:spPr>
              <a:xfrm flipV="1">
                <a:off x="7090467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12" idx="0"/>
                <a:endCxn id="111" idx="4"/>
              </p:cNvCxnSpPr>
              <p:nvPr/>
            </p:nvCxnSpPr>
            <p:spPr>
              <a:xfrm flipV="1">
                <a:off x="7090467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stCxn id="107" idx="4"/>
                <a:endCxn id="113" idx="0"/>
              </p:cNvCxnSpPr>
              <p:nvPr/>
            </p:nvCxnSpPr>
            <p:spPr>
              <a:xfrm>
                <a:off x="6884093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>
                <a:stCxn id="108" idx="4"/>
                <a:endCxn id="113" idx="0"/>
              </p:cNvCxnSpPr>
              <p:nvPr/>
            </p:nvCxnSpPr>
            <p:spPr>
              <a:xfrm>
                <a:off x="7296841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110" idx="4"/>
                <a:endCxn id="113" idx="0"/>
              </p:cNvCxnSpPr>
              <p:nvPr/>
            </p:nvCxnSpPr>
            <p:spPr>
              <a:xfrm flipH="1">
                <a:off x="7503215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>
                <a:stCxn id="111" idx="4"/>
                <a:endCxn id="113" idx="0"/>
              </p:cNvCxnSpPr>
              <p:nvPr/>
            </p:nvCxnSpPr>
            <p:spPr>
              <a:xfrm flipH="1">
                <a:off x="7503215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08" idx="4"/>
                <a:endCxn id="114" idx="0"/>
              </p:cNvCxnSpPr>
              <p:nvPr/>
            </p:nvCxnSpPr>
            <p:spPr>
              <a:xfrm>
                <a:off x="7296841" y="2277728"/>
                <a:ext cx="619121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>
                <a:stCxn id="114" idx="0"/>
                <a:endCxn id="107" idx="4"/>
              </p:cNvCxnSpPr>
              <p:nvPr/>
            </p:nvCxnSpPr>
            <p:spPr>
              <a:xfrm flipH="1" flipV="1">
                <a:off x="6884093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>
                <a:stCxn id="114" idx="0"/>
                <a:endCxn id="109" idx="4"/>
              </p:cNvCxnSpPr>
              <p:nvPr/>
            </p:nvCxnSpPr>
            <p:spPr>
              <a:xfrm flipH="1" flipV="1">
                <a:off x="7709588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7915962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>
                <a:stCxn id="114" idx="0"/>
                <a:endCxn id="111" idx="4"/>
              </p:cNvCxnSpPr>
              <p:nvPr/>
            </p:nvCxnSpPr>
            <p:spPr>
              <a:xfrm flipV="1">
                <a:off x="7915962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>
                <a:stCxn id="115" idx="0"/>
                <a:endCxn id="111" idx="4"/>
              </p:cNvCxnSpPr>
              <p:nvPr/>
            </p:nvCxnSpPr>
            <p:spPr>
              <a:xfrm flipV="1">
                <a:off x="8328710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15" idx="0"/>
                <a:endCxn id="110" idx="4"/>
              </p:cNvCxnSpPr>
              <p:nvPr/>
            </p:nvCxnSpPr>
            <p:spPr>
              <a:xfrm flipH="1" flipV="1">
                <a:off x="8122336" y="2277728"/>
                <a:ext cx="206374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15" idx="0"/>
                <a:endCxn id="109" idx="4"/>
              </p:cNvCxnSpPr>
              <p:nvPr/>
            </p:nvCxnSpPr>
            <p:spPr>
              <a:xfrm flipH="1" flipV="1">
                <a:off x="7709588" y="2277728"/>
                <a:ext cx="619122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>
                <a:stCxn id="115" idx="0"/>
                <a:endCxn id="107" idx="4"/>
              </p:cNvCxnSpPr>
              <p:nvPr/>
            </p:nvCxnSpPr>
            <p:spPr>
              <a:xfrm flipH="1" flipV="1">
                <a:off x="6884093" y="2277728"/>
                <a:ext cx="1444617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stCxn id="108" idx="4"/>
                <a:endCxn id="115" idx="0"/>
              </p:cNvCxnSpPr>
              <p:nvPr/>
            </p:nvCxnSpPr>
            <p:spPr>
              <a:xfrm>
                <a:off x="7296841" y="2277728"/>
                <a:ext cx="1031869" cy="52849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接箭头连接符 149"/>
            <p:cNvCxnSpPr/>
            <p:nvPr/>
          </p:nvCxnSpPr>
          <p:spPr>
            <a:xfrm>
              <a:off x="2435344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/>
            <p:cNvSpPr txBox="1"/>
            <p:nvPr/>
          </p:nvSpPr>
          <p:spPr>
            <a:xfrm>
              <a:off x="2397673" y="181056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箭头连接符 157"/>
            <p:cNvCxnSpPr/>
            <p:nvPr/>
          </p:nvCxnSpPr>
          <p:spPr>
            <a:xfrm>
              <a:off x="5020955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124878" y="2176271"/>
              <a:ext cx="583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4978219" y="181056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6039850" y="1810566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678714" y="192759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3008479" y="3255264"/>
            <a:ext cx="312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 of INQ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60604" y="4251960"/>
            <a:ext cx="8629433" cy="681726"/>
            <a:chOff x="260604" y="4251960"/>
            <a:chExt cx="8629433" cy="681726"/>
          </a:xfrm>
        </p:grpSpPr>
        <p:sp>
          <p:nvSpPr>
            <p:cNvPr id="165" name="圆角矩形 164"/>
            <p:cNvSpPr/>
            <p:nvPr/>
          </p:nvSpPr>
          <p:spPr>
            <a:xfrm>
              <a:off x="260604" y="4251960"/>
              <a:ext cx="1647532" cy="675376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Pre-trained model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2587903" y="4251960"/>
              <a:ext cx="1647532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 partition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4915202" y="4251960"/>
              <a:ext cx="1793487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Group-wise quantization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7388457" y="4251960"/>
              <a:ext cx="1501580" cy="67537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Retraining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0" name="肘形连接符 169"/>
            <p:cNvCxnSpPr>
              <a:stCxn id="168" idx="2"/>
              <a:endCxn id="166" idx="2"/>
            </p:cNvCxnSpPr>
            <p:nvPr/>
          </p:nvCxnSpPr>
          <p:spPr>
            <a:xfrm rot="5400000">
              <a:off x="5775458" y="2563547"/>
              <a:ext cx="12700" cy="4727578"/>
            </a:xfrm>
            <a:prstGeom prst="bentConnector3">
              <a:avLst>
                <a:gd name="adj1" fmla="val 3000000"/>
              </a:avLst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箭头连接符 171"/>
            <p:cNvCxnSpPr>
              <a:stCxn id="165" idx="3"/>
              <a:endCxn id="166" idx="1"/>
            </p:cNvCxnSpPr>
            <p:nvPr/>
          </p:nvCxnSpPr>
          <p:spPr>
            <a:xfrm>
              <a:off x="1908136" y="4589648"/>
              <a:ext cx="679767" cy="0"/>
            </a:xfrm>
            <a:prstGeom prst="straightConnector1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箭头连接符 173"/>
            <p:cNvCxnSpPr>
              <a:stCxn id="166" idx="3"/>
              <a:endCxn id="167" idx="1"/>
            </p:cNvCxnSpPr>
            <p:nvPr/>
          </p:nvCxnSpPr>
          <p:spPr>
            <a:xfrm>
              <a:off x="4235435" y="4589648"/>
              <a:ext cx="679767" cy="0"/>
            </a:xfrm>
            <a:prstGeom prst="straightConnector1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直接箭头连接符 175"/>
            <p:cNvCxnSpPr>
              <a:stCxn id="167" idx="3"/>
              <a:endCxn id="168" idx="1"/>
            </p:cNvCxnSpPr>
            <p:nvPr/>
          </p:nvCxnSpPr>
          <p:spPr>
            <a:xfrm>
              <a:off x="6708689" y="4589648"/>
              <a:ext cx="679768" cy="0"/>
            </a:xfrm>
            <a:prstGeom prst="straightConnector1">
              <a:avLst/>
            </a:prstGeom>
            <a:noFill/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8" name="文本框 177"/>
          <p:cNvSpPr txBox="1"/>
          <p:nvPr/>
        </p:nvSpPr>
        <p:spPr>
          <a:xfrm>
            <a:off x="2257795" y="5495279"/>
            <a:ext cx="4635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 strategy of INQ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09" y="376015"/>
            <a:ext cx="7861363" cy="393107"/>
          </a:xfrm>
        </p:spPr>
        <p:txBody>
          <a:bodyPr/>
          <a:lstStyle/>
          <a:p>
            <a:r>
              <a:rPr lang="en-US" altLang="zh-CN" dirty="0" smtClean="0"/>
              <a:t>Variable-Length Encoding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8509" y="1078992"/>
                <a:ext cx="86203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a pre-trained full precision CNN model can be represented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1078992"/>
                <a:ext cx="8620316" cy="1015663"/>
              </a:xfrm>
              <a:prstGeom prst="rect">
                <a:avLst/>
              </a:prstGeom>
              <a:blipFill>
                <a:blip r:embed="rId2"/>
                <a:stretch>
                  <a:fillRect l="-707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69405" y="2182852"/>
                <a:ext cx="4203763" cy="56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weight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layer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5" y="2182852"/>
                <a:ext cx="4203763" cy="562270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24853" y="2668727"/>
                <a:ext cx="31064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layers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53" y="2668727"/>
                <a:ext cx="3106483" cy="553998"/>
              </a:xfrm>
              <a:prstGeom prst="rect">
                <a:avLst/>
              </a:prstGeom>
              <a:blipFill>
                <a:blip r:embed="rId4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959549" y="4763043"/>
                <a:ext cx="32182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±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49" y="4763043"/>
                <a:ext cx="3218235" cy="369332"/>
              </a:xfrm>
              <a:prstGeom prst="rect">
                <a:avLst/>
              </a:prstGeom>
              <a:blipFill>
                <a:blip r:embed="rId5"/>
                <a:stretch>
                  <a:fillRect l="-3220" t="-24590" r="-208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8510" y="3657600"/>
                <a:ext cx="8620315" cy="1039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Goal of INQ: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Convert 32 floating-point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low-precision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each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entry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chosen from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0" y="3657600"/>
                <a:ext cx="8620315" cy="1039900"/>
              </a:xfrm>
              <a:prstGeom prst="rect">
                <a:avLst/>
              </a:prstGeom>
              <a:blipFill>
                <a:blip r:embed="rId6"/>
                <a:stretch>
                  <a:fillRect l="-707" r="-919" b="-4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8509" y="5298307"/>
                <a:ext cx="6851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are two integer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9" y="5298307"/>
                <a:ext cx="6851235" cy="400110"/>
              </a:xfrm>
              <a:prstGeom prst="rect">
                <a:avLst/>
              </a:prstGeom>
              <a:blipFill>
                <a:blip r:embed="rId7"/>
                <a:stretch>
                  <a:fillRect l="-89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6337-19D9-48C4-AF15-55BEB38B73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667</Words>
  <Application>Microsoft Office PowerPoint</Application>
  <PresentationFormat>全屏显示(4:3)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Motivation</vt:lpstr>
      <vt:lpstr>PowerPoint 演示文稿</vt:lpstr>
      <vt:lpstr>Proposed Methods</vt:lpstr>
      <vt:lpstr>Variable-Length Encoding</vt:lpstr>
      <vt:lpstr>Variable-Length Encoding</vt:lpstr>
      <vt:lpstr>Variable-Length Encoding</vt:lpstr>
      <vt:lpstr>Incremental Quantization Strategy</vt:lpstr>
      <vt:lpstr>Incremental Quantization Strategy</vt:lpstr>
      <vt:lpstr>Incremental Quantization Strategy</vt:lpstr>
      <vt:lpstr>PowerPoint 演示文稿</vt:lpstr>
      <vt:lpstr>Results on ImageNet</vt:lpstr>
      <vt:lpstr>Analysis of Weight Partition Strategies </vt:lpstr>
      <vt:lpstr>Trade-Off Between Bit-Width and Accuracy</vt:lpstr>
      <vt:lpstr>Low-Bit Deep Compression</vt:lpstr>
      <vt:lpstr>PowerPoint 演示文稿</vt:lpstr>
      <vt:lpstr>Conclusions</vt:lpstr>
      <vt:lpstr>PowerPoint 演示文稿</vt:lpstr>
      <vt:lpstr>References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141</cp:revision>
  <dcterms:created xsi:type="dcterms:W3CDTF">2017-06-05T02:11:07Z</dcterms:created>
  <dcterms:modified xsi:type="dcterms:W3CDTF">2017-06-06T03:57:35Z</dcterms:modified>
</cp:coreProperties>
</file>