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3" r:id="rId6"/>
    <p:sldId id="260" r:id="rId7"/>
    <p:sldId id="262" r:id="rId8"/>
    <p:sldId id="265" r:id="rId9"/>
    <p:sldId id="264" r:id="rId10"/>
    <p:sldId id="266" r:id="rId11"/>
    <p:sldId id="261" r:id="rId12"/>
    <p:sldId id="285" r:id="rId13"/>
    <p:sldId id="283" r:id="rId14"/>
    <p:sldId id="284" r:id="rId15"/>
    <p:sldId id="288" r:id="rId16"/>
    <p:sldId id="272" r:id="rId17"/>
    <p:sldId id="290" r:id="rId18"/>
    <p:sldId id="291" r:id="rId19"/>
    <p:sldId id="292" r:id="rId20"/>
    <p:sldId id="287" r:id="rId21"/>
    <p:sldId id="289" r:id="rId22"/>
    <p:sldId id="271" r:id="rId23"/>
    <p:sldId id="274" r:id="rId24"/>
    <p:sldId id="275" r:id="rId25"/>
    <p:sldId id="276" r:id="rId26"/>
    <p:sldId id="277" r:id="rId27"/>
    <p:sldId id="278" r:id="rId28"/>
    <p:sldId id="273" r:id="rId29"/>
    <p:sldId id="280" r:id="rId30"/>
    <p:sldId id="279" r:id="rId31"/>
    <p:sldId id="281" r:id="rId32"/>
    <p:sldId id="282" r:id="rId33"/>
    <p:sldId id="286" r:id="rId34"/>
    <p:sldId id="268" r:id="rId35"/>
    <p:sldId id="267" r:id="rId36"/>
    <p:sldId id="269" r:id="rId37"/>
    <p:sldId id="270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9999"/>
    <a:srgbClr val="0000FF"/>
    <a:srgbClr val="2B2BFF"/>
    <a:srgbClr val="FFFFFF"/>
    <a:srgbClr val="446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71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B655-567D-4F9B-957F-20225D864A65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E67-1E10-48B5-9C5A-4F7B9C011EA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250031" y="765027"/>
            <a:ext cx="43410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10"/>
          <p:cNvSpPr>
            <a:spLocks noGrp="1"/>
          </p:cNvSpPr>
          <p:nvPr>
            <p:ph sz="quarter" idx="13" hasCustomPrompt="1"/>
          </p:nvPr>
        </p:nvSpPr>
        <p:spPr>
          <a:xfrm>
            <a:off x="250032" y="250678"/>
            <a:ext cx="2626518" cy="504825"/>
          </a:xfrm>
        </p:spPr>
        <p:txBody>
          <a:bodyPr anchor="ctr"/>
          <a:lstStyle>
            <a:lvl1pPr marL="0" indent="0">
              <a:buNone/>
              <a:defRPr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Input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046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B655-567D-4F9B-957F-20225D864A65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E67-1E10-48B5-9C5A-4F7B9C011E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2273499" y="1933575"/>
            <a:ext cx="4597003" cy="1314450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Title of Your Slides</a:t>
            </a:r>
            <a:endParaRPr lang="zh-CN" altLang="en-US" dirty="0"/>
          </a:p>
        </p:txBody>
      </p:sp>
      <p:sp>
        <p:nvSpPr>
          <p:cNvPr id="9" name="内容占位符 7"/>
          <p:cNvSpPr>
            <a:spLocks noGrp="1"/>
          </p:cNvSpPr>
          <p:nvPr>
            <p:ph sz="quarter" idx="14" hasCustomPrompt="1"/>
          </p:nvPr>
        </p:nvSpPr>
        <p:spPr>
          <a:xfrm>
            <a:off x="3152180" y="4057650"/>
            <a:ext cx="2839641" cy="4095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Name</a:t>
            </a:r>
            <a:endParaRPr lang="zh-CN" altLang="en-US" dirty="0"/>
          </a:p>
        </p:txBody>
      </p:sp>
      <p:sp>
        <p:nvSpPr>
          <p:cNvPr id="10" name="内容占位符 7"/>
          <p:cNvSpPr>
            <a:spLocks noGrp="1"/>
          </p:cNvSpPr>
          <p:nvPr>
            <p:ph sz="quarter" idx="15" hasCustomPrompt="1"/>
          </p:nvPr>
        </p:nvSpPr>
        <p:spPr>
          <a:xfrm>
            <a:off x="3152180" y="4697413"/>
            <a:ext cx="2839641" cy="409575"/>
          </a:xfrm>
        </p:spPr>
        <p:txBody>
          <a:bodyPr anchor="ctr"/>
          <a:lstStyle>
            <a:lvl1pPr marL="0" indent="0" algn="ctr">
              <a:buNone/>
              <a:defRPr sz="20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Department</a:t>
            </a:r>
            <a:endParaRPr lang="zh-CN" altLang="en-US" dirty="0"/>
          </a:p>
        </p:txBody>
      </p:sp>
      <p:sp>
        <p:nvSpPr>
          <p:cNvPr id="11" name="内容占位符 7"/>
          <p:cNvSpPr>
            <a:spLocks noGrp="1"/>
          </p:cNvSpPr>
          <p:nvPr>
            <p:ph sz="quarter" idx="16" hasCustomPrompt="1"/>
          </p:nvPr>
        </p:nvSpPr>
        <p:spPr>
          <a:xfrm>
            <a:off x="3152180" y="5337175"/>
            <a:ext cx="2839641" cy="4095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Time</a:t>
            </a:r>
            <a:endParaRPr lang="zh-CN" alt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7721295" y="135659"/>
            <a:ext cx="1098855" cy="1216892"/>
            <a:chOff x="8121664" y="3962682"/>
            <a:chExt cx="3648456" cy="4040365"/>
          </a:xfrm>
          <a:solidFill>
            <a:srgbClr val="0000FF"/>
          </a:solidFill>
        </p:grpSpPr>
        <p:grpSp>
          <p:nvGrpSpPr>
            <p:cNvPr id="15" name="组合 14"/>
            <p:cNvGrpSpPr/>
            <p:nvPr/>
          </p:nvGrpSpPr>
          <p:grpSpPr>
            <a:xfrm>
              <a:off x="8582509" y="4502928"/>
              <a:ext cx="1471678" cy="2121614"/>
              <a:chOff x="6216212" y="1937925"/>
              <a:chExt cx="1471678" cy="2121614"/>
            </a:xfrm>
            <a:grpFill/>
          </p:grpSpPr>
          <p:sp>
            <p:nvSpPr>
              <p:cNvPr id="24" name="任意多边形 23"/>
              <p:cNvSpPr/>
              <p:nvPr/>
            </p:nvSpPr>
            <p:spPr>
              <a:xfrm>
                <a:off x="6482218" y="1937925"/>
                <a:ext cx="1205672" cy="988417"/>
              </a:xfrm>
              <a:custGeom>
                <a:avLst/>
                <a:gdLst>
                  <a:gd name="connsiteX0" fmla="*/ 1205672 w 1205672"/>
                  <a:gd name="connsiteY0" fmla="*/ 0 h 988417"/>
                  <a:gd name="connsiteX1" fmla="*/ 1164046 w 1205672"/>
                  <a:gd name="connsiteY1" fmla="*/ 57370 h 988417"/>
                  <a:gd name="connsiteX2" fmla="*/ 868679 w 1205672"/>
                  <a:gd name="connsiteY2" fmla="*/ 862706 h 988417"/>
                  <a:gd name="connsiteX3" fmla="*/ 845846 w 1205672"/>
                  <a:gd name="connsiteY3" fmla="*/ 988417 h 988417"/>
                  <a:gd name="connsiteX4" fmla="*/ 0 w 1205672"/>
                  <a:gd name="connsiteY4" fmla="*/ 988417 h 988417"/>
                  <a:gd name="connsiteX5" fmla="*/ 53987 w 1205672"/>
                  <a:gd name="connsiteY5" fmla="*/ 886822 h 988417"/>
                  <a:gd name="connsiteX6" fmla="*/ 1172792 w 1205672"/>
                  <a:gd name="connsiteY6" fmla="*/ 5974 h 988417"/>
                  <a:gd name="connsiteX7" fmla="*/ 1205672 w 1205672"/>
                  <a:gd name="connsiteY7" fmla="*/ 0 h 988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05672" h="988417">
                    <a:moveTo>
                      <a:pt x="1205672" y="0"/>
                    </a:moveTo>
                    <a:lnTo>
                      <a:pt x="1164046" y="57370"/>
                    </a:lnTo>
                    <a:cubicBezTo>
                      <a:pt x="1042439" y="246376"/>
                      <a:pt x="940358" y="525193"/>
                      <a:pt x="868679" y="862706"/>
                    </a:cubicBezTo>
                    <a:lnTo>
                      <a:pt x="845846" y="988417"/>
                    </a:lnTo>
                    <a:lnTo>
                      <a:pt x="0" y="988417"/>
                    </a:lnTo>
                    <a:lnTo>
                      <a:pt x="53987" y="886822"/>
                    </a:lnTo>
                    <a:cubicBezTo>
                      <a:pt x="313402" y="441354"/>
                      <a:pt x="710912" y="118484"/>
                      <a:pt x="1172792" y="5974"/>
                    </a:cubicBezTo>
                    <a:lnTo>
                      <a:pt x="120567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6216212" y="3071122"/>
                <a:ext cx="1085941" cy="988417"/>
              </a:xfrm>
              <a:custGeom>
                <a:avLst/>
                <a:gdLst>
                  <a:gd name="connsiteX0" fmla="*/ 197926 w 1085941"/>
                  <a:gd name="connsiteY0" fmla="*/ 0 h 988417"/>
                  <a:gd name="connsiteX1" fmla="*/ 1085941 w 1085941"/>
                  <a:gd name="connsiteY1" fmla="*/ 0 h 988417"/>
                  <a:gd name="connsiteX2" fmla="*/ 1051329 w 1085941"/>
                  <a:gd name="connsiteY2" fmla="*/ 275913 h 988417"/>
                  <a:gd name="connsiteX3" fmla="*/ 1021731 w 1085941"/>
                  <a:gd name="connsiteY3" fmla="*/ 887026 h 988417"/>
                  <a:gd name="connsiteX4" fmla="*/ 1023520 w 1085941"/>
                  <a:gd name="connsiteY4" fmla="*/ 988417 h 988417"/>
                  <a:gd name="connsiteX5" fmla="*/ 601 w 1085941"/>
                  <a:gd name="connsiteY5" fmla="*/ 988417 h 988417"/>
                  <a:gd name="connsiteX6" fmla="*/ 0 w 1085941"/>
                  <a:gd name="connsiteY6" fmla="*/ 974250 h 988417"/>
                  <a:gd name="connsiteX7" fmla="*/ 168319 w 1085941"/>
                  <a:gd name="connsiteY7" fmla="*/ 67804 h 988417"/>
                  <a:gd name="connsiteX8" fmla="*/ 197926 w 1085941"/>
                  <a:gd name="connsiteY8" fmla="*/ 0 h 988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5941" h="988417">
                    <a:moveTo>
                      <a:pt x="197926" y="0"/>
                    </a:moveTo>
                    <a:lnTo>
                      <a:pt x="1085941" y="0"/>
                    </a:lnTo>
                    <a:lnTo>
                      <a:pt x="1051329" y="275913"/>
                    </a:lnTo>
                    <a:cubicBezTo>
                      <a:pt x="1032050" y="470129"/>
                      <a:pt x="1021731" y="675130"/>
                      <a:pt x="1021731" y="887026"/>
                    </a:cubicBezTo>
                    <a:lnTo>
                      <a:pt x="1023520" y="988417"/>
                    </a:lnTo>
                    <a:lnTo>
                      <a:pt x="601" y="988417"/>
                    </a:lnTo>
                    <a:lnTo>
                      <a:pt x="0" y="974250"/>
                    </a:lnTo>
                    <a:cubicBezTo>
                      <a:pt x="0" y="650314"/>
                      <a:pt x="60320" y="343149"/>
                      <a:pt x="168319" y="67804"/>
                    </a:cubicBezTo>
                    <a:lnTo>
                      <a:pt x="1979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任意多边形 15"/>
            <p:cNvSpPr/>
            <p:nvPr/>
          </p:nvSpPr>
          <p:spPr>
            <a:xfrm>
              <a:off x="8121664" y="3962682"/>
              <a:ext cx="3648456" cy="2661859"/>
            </a:xfrm>
            <a:custGeom>
              <a:avLst/>
              <a:gdLst>
                <a:gd name="connsiteX0" fmla="*/ 1824228 w 3648456"/>
                <a:gd name="connsiteY0" fmla="*/ 0 h 2661859"/>
                <a:gd name="connsiteX1" fmla="*/ 3648456 w 3648456"/>
                <a:gd name="connsiteY1" fmla="*/ 1824228 h 2661859"/>
                <a:gd name="connsiteX2" fmla="*/ 3505099 w 3648456"/>
                <a:gd name="connsiteY2" fmla="*/ 2534300 h 2661859"/>
                <a:gd name="connsiteX3" fmla="*/ 3443650 w 3648456"/>
                <a:gd name="connsiteY3" fmla="*/ 2661859 h 2661859"/>
                <a:gd name="connsiteX4" fmla="*/ 3231184 w 3648456"/>
                <a:gd name="connsiteY4" fmla="*/ 2661859 h 2661859"/>
                <a:gd name="connsiteX5" fmla="*/ 3265432 w 3648456"/>
                <a:gd name="connsiteY5" fmla="*/ 2605485 h 2661859"/>
                <a:gd name="connsiteX6" fmla="*/ 3463253 w 3648456"/>
                <a:gd name="connsiteY6" fmla="*/ 1824229 h 2661859"/>
                <a:gd name="connsiteX7" fmla="*/ 1824229 w 3648456"/>
                <a:gd name="connsiteY7" fmla="*/ 185205 h 2661859"/>
                <a:gd name="connsiteX8" fmla="*/ 185205 w 3648456"/>
                <a:gd name="connsiteY8" fmla="*/ 1824229 h 2661859"/>
                <a:gd name="connsiteX9" fmla="*/ 383026 w 3648456"/>
                <a:gd name="connsiteY9" fmla="*/ 2605485 h 2661859"/>
                <a:gd name="connsiteX10" fmla="*/ 417275 w 3648456"/>
                <a:gd name="connsiteY10" fmla="*/ 2661859 h 2661859"/>
                <a:gd name="connsiteX11" fmla="*/ 204806 w 3648456"/>
                <a:gd name="connsiteY11" fmla="*/ 2661859 h 2661859"/>
                <a:gd name="connsiteX12" fmla="*/ 143357 w 3648456"/>
                <a:gd name="connsiteY12" fmla="*/ 2534300 h 2661859"/>
                <a:gd name="connsiteX13" fmla="*/ 0 w 3648456"/>
                <a:gd name="connsiteY13" fmla="*/ 1824228 h 2661859"/>
                <a:gd name="connsiteX14" fmla="*/ 1824228 w 3648456"/>
                <a:gd name="connsiteY14" fmla="*/ 0 h 266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48456" h="2661859">
                  <a:moveTo>
                    <a:pt x="1824228" y="0"/>
                  </a:moveTo>
                  <a:cubicBezTo>
                    <a:pt x="2831721" y="0"/>
                    <a:pt x="3648456" y="816735"/>
                    <a:pt x="3648456" y="1824228"/>
                  </a:cubicBezTo>
                  <a:cubicBezTo>
                    <a:pt x="3648456" y="2076101"/>
                    <a:pt x="3597410" y="2316052"/>
                    <a:pt x="3505099" y="2534300"/>
                  </a:cubicBezTo>
                  <a:lnTo>
                    <a:pt x="3443650" y="2661859"/>
                  </a:lnTo>
                  <a:lnTo>
                    <a:pt x="3231184" y="2661859"/>
                  </a:lnTo>
                  <a:lnTo>
                    <a:pt x="3265432" y="2605485"/>
                  </a:lnTo>
                  <a:cubicBezTo>
                    <a:pt x="3391591" y="2373246"/>
                    <a:pt x="3463253" y="2107106"/>
                    <a:pt x="3463253" y="1824229"/>
                  </a:cubicBezTo>
                  <a:cubicBezTo>
                    <a:pt x="3463253" y="919021"/>
                    <a:pt x="2729437" y="185205"/>
                    <a:pt x="1824229" y="185205"/>
                  </a:cubicBezTo>
                  <a:cubicBezTo>
                    <a:pt x="919021" y="185205"/>
                    <a:pt x="185205" y="919021"/>
                    <a:pt x="185205" y="1824229"/>
                  </a:cubicBezTo>
                  <a:cubicBezTo>
                    <a:pt x="185205" y="2107106"/>
                    <a:pt x="256867" y="2373246"/>
                    <a:pt x="383026" y="2605485"/>
                  </a:cubicBezTo>
                  <a:lnTo>
                    <a:pt x="417275" y="2661859"/>
                  </a:lnTo>
                  <a:lnTo>
                    <a:pt x="204806" y="2661859"/>
                  </a:lnTo>
                  <a:lnTo>
                    <a:pt x="143357" y="2534300"/>
                  </a:lnTo>
                  <a:cubicBezTo>
                    <a:pt x="51046" y="2316052"/>
                    <a:pt x="0" y="2076101"/>
                    <a:pt x="0" y="1824228"/>
                  </a:cubicBezTo>
                  <a:cubicBezTo>
                    <a:pt x="0" y="816735"/>
                    <a:pt x="816735" y="0"/>
                    <a:pt x="182422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8836824" y="5683572"/>
              <a:ext cx="2218137" cy="2319475"/>
              <a:chOff x="4692074" y="3338717"/>
              <a:chExt cx="2218137" cy="2319475"/>
            </a:xfrm>
            <a:grpFill/>
          </p:grpSpPr>
          <p:sp>
            <p:nvSpPr>
              <p:cNvPr id="22" name="任意多边形 21"/>
              <p:cNvSpPr/>
              <p:nvPr/>
            </p:nvSpPr>
            <p:spPr>
              <a:xfrm rot="2700000">
                <a:off x="4690756" y="3340035"/>
                <a:ext cx="2220774" cy="2218137"/>
              </a:xfrm>
              <a:custGeom>
                <a:avLst/>
                <a:gdLst>
                  <a:gd name="connsiteX0" fmla="*/ 0 w 2220774"/>
                  <a:gd name="connsiteY0" fmla="*/ 2175629 h 2218137"/>
                  <a:gd name="connsiteX1" fmla="*/ 3252 w 2220774"/>
                  <a:gd name="connsiteY1" fmla="*/ 2172377 h 2218137"/>
                  <a:gd name="connsiteX2" fmla="*/ 159146 w 2220774"/>
                  <a:gd name="connsiteY2" fmla="*/ 2016482 h 2218137"/>
                  <a:gd name="connsiteX3" fmla="*/ 2016484 w 2220774"/>
                  <a:gd name="connsiteY3" fmla="*/ 159145 h 2218137"/>
                  <a:gd name="connsiteX4" fmla="*/ 2172378 w 2220774"/>
                  <a:gd name="connsiteY4" fmla="*/ 3251 h 2218137"/>
                  <a:gd name="connsiteX5" fmla="*/ 2175629 w 2220774"/>
                  <a:gd name="connsiteY5" fmla="*/ 0 h 2218137"/>
                  <a:gd name="connsiteX6" fmla="*/ 2187380 w 2220774"/>
                  <a:gd name="connsiteY6" fmla="*/ 48131 h 2218137"/>
                  <a:gd name="connsiteX7" fmla="*/ 2220481 w 2220774"/>
                  <a:gd name="connsiteY7" fmla="*/ 429371 h 2218137"/>
                  <a:gd name="connsiteX8" fmla="*/ 2219974 w 2220774"/>
                  <a:gd name="connsiteY8" fmla="*/ 436607 h 2218137"/>
                  <a:gd name="connsiteX9" fmla="*/ 2208498 w 2220774"/>
                  <a:gd name="connsiteY9" fmla="*/ 443394 h 2218137"/>
                  <a:gd name="connsiteX10" fmla="*/ 2084078 w 2220774"/>
                  <a:gd name="connsiteY10" fmla="*/ 544512 h 2218137"/>
                  <a:gd name="connsiteX11" fmla="*/ 1860481 w 2220774"/>
                  <a:gd name="connsiteY11" fmla="*/ 959950 h 2218137"/>
                  <a:gd name="connsiteX12" fmla="*/ 1848427 w 2220774"/>
                  <a:gd name="connsiteY12" fmla="*/ 1081173 h 2218137"/>
                  <a:gd name="connsiteX13" fmla="*/ 1733645 w 2220774"/>
                  <a:gd name="connsiteY13" fmla="*/ 1091695 h 2218137"/>
                  <a:gd name="connsiteX14" fmla="*/ 1316501 w 2220774"/>
                  <a:gd name="connsiteY14" fmla="*/ 1312090 h 2218137"/>
                  <a:gd name="connsiteX15" fmla="*/ 1092903 w 2220774"/>
                  <a:gd name="connsiteY15" fmla="*/ 1727528 h 2218137"/>
                  <a:gd name="connsiteX16" fmla="*/ 1080849 w 2220774"/>
                  <a:gd name="connsiteY16" fmla="*/ 1848752 h 2218137"/>
                  <a:gd name="connsiteX17" fmla="*/ 966066 w 2220774"/>
                  <a:gd name="connsiteY17" fmla="*/ 1859274 h 2218137"/>
                  <a:gd name="connsiteX18" fmla="*/ 548921 w 2220774"/>
                  <a:gd name="connsiteY18" fmla="*/ 2079669 h 2218137"/>
                  <a:gd name="connsiteX19" fmla="*/ 446849 w 2220774"/>
                  <a:gd name="connsiteY19" fmla="*/ 2203308 h 2218137"/>
                  <a:gd name="connsiteX20" fmla="*/ 437923 w 2220774"/>
                  <a:gd name="connsiteY20" fmla="*/ 2218137 h 2218137"/>
                  <a:gd name="connsiteX21" fmla="*/ 265333 w 2220774"/>
                  <a:gd name="connsiteY21" fmla="*/ 2216078 h 2218137"/>
                  <a:gd name="connsiteX22" fmla="*/ 48131 w 2220774"/>
                  <a:gd name="connsiteY22" fmla="*/ 2187380 h 2218137"/>
                  <a:gd name="connsiteX23" fmla="*/ 0 w 2220774"/>
                  <a:gd name="connsiteY23" fmla="*/ 2175629 h 221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20774" h="2218137">
                    <a:moveTo>
                      <a:pt x="0" y="2175629"/>
                    </a:moveTo>
                    <a:lnTo>
                      <a:pt x="3252" y="2172377"/>
                    </a:lnTo>
                    <a:lnTo>
                      <a:pt x="159146" y="2016482"/>
                    </a:lnTo>
                    <a:lnTo>
                      <a:pt x="2016484" y="159145"/>
                    </a:lnTo>
                    <a:lnTo>
                      <a:pt x="2172378" y="3251"/>
                    </a:lnTo>
                    <a:lnTo>
                      <a:pt x="2175629" y="0"/>
                    </a:lnTo>
                    <a:lnTo>
                      <a:pt x="2187380" y="48131"/>
                    </a:lnTo>
                    <a:cubicBezTo>
                      <a:pt x="2211730" y="173897"/>
                      <a:pt x="2222764" y="301731"/>
                      <a:pt x="2220481" y="429371"/>
                    </a:cubicBezTo>
                    <a:lnTo>
                      <a:pt x="2219974" y="436607"/>
                    </a:lnTo>
                    <a:lnTo>
                      <a:pt x="2208498" y="443394"/>
                    </a:lnTo>
                    <a:cubicBezTo>
                      <a:pt x="2164107" y="472687"/>
                      <a:pt x="2122394" y="506491"/>
                      <a:pt x="2084078" y="544512"/>
                    </a:cubicBezTo>
                    <a:cubicBezTo>
                      <a:pt x="1969132" y="658577"/>
                      <a:pt x="1891908" y="803519"/>
                      <a:pt x="1860481" y="959950"/>
                    </a:cubicBezTo>
                    <a:lnTo>
                      <a:pt x="1848427" y="1081173"/>
                    </a:lnTo>
                    <a:lnTo>
                      <a:pt x="1733645" y="1091695"/>
                    </a:lnTo>
                    <a:cubicBezTo>
                      <a:pt x="1576978" y="1121919"/>
                      <a:pt x="1431445" y="1198026"/>
                      <a:pt x="1316501" y="1312090"/>
                    </a:cubicBezTo>
                    <a:cubicBezTo>
                      <a:pt x="1201554" y="1426155"/>
                      <a:pt x="1124330" y="1571097"/>
                      <a:pt x="1092903" y="1727528"/>
                    </a:cubicBezTo>
                    <a:lnTo>
                      <a:pt x="1080849" y="1848752"/>
                    </a:lnTo>
                    <a:lnTo>
                      <a:pt x="966066" y="1859274"/>
                    </a:lnTo>
                    <a:cubicBezTo>
                      <a:pt x="809400" y="1889498"/>
                      <a:pt x="663867" y="1965605"/>
                      <a:pt x="548921" y="2079669"/>
                    </a:cubicBezTo>
                    <a:cubicBezTo>
                      <a:pt x="510606" y="2117690"/>
                      <a:pt x="476482" y="2159143"/>
                      <a:pt x="446849" y="2203308"/>
                    </a:cubicBezTo>
                    <a:lnTo>
                      <a:pt x="437923" y="2218137"/>
                    </a:lnTo>
                    <a:lnTo>
                      <a:pt x="265333" y="2216078"/>
                    </a:lnTo>
                    <a:cubicBezTo>
                      <a:pt x="192539" y="2210860"/>
                      <a:pt x="119997" y="2201294"/>
                      <a:pt x="48131" y="2187380"/>
                    </a:cubicBezTo>
                    <a:lnTo>
                      <a:pt x="0" y="21756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 rot="2700000">
                <a:off x="4939613" y="3939031"/>
                <a:ext cx="1719026" cy="1719296"/>
              </a:xfrm>
              <a:custGeom>
                <a:avLst/>
                <a:gdLst>
                  <a:gd name="connsiteX0" fmla="*/ 1621505 w 1719026"/>
                  <a:gd name="connsiteY0" fmla="*/ 80804 h 1719296"/>
                  <a:gd name="connsiteX1" fmla="*/ 1677858 w 1719026"/>
                  <a:gd name="connsiteY1" fmla="*/ 30185 h 1719296"/>
                  <a:gd name="connsiteX2" fmla="*/ 1719026 w 1719026"/>
                  <a:gd name="connsiteY2" fmla="*/ 0 h 1719296"/>
                  <a:gd name="connsiteX3" fmla="*/ 1710435 w 1719026"/>
                  <a:gd name="connsiteY3" fmla="*/ 122369 h 1719296"/>
                  <a:gd name="connsiteX4" fmla="*/ 1343762 w 1719026"/>
                  <a:gd name="connsiteY4" fmla="*/ 1013783 h 1719296"/>
                  <a:gd name="connsiteX5" fmla="*/ 1343072 w 1719026"/>
                  <a:gd name="connsiteY5" fmla="*/ 1014567 h 1719296"/>
                  <a:gd name="connsiteX6" fmla="*/ 1189837 w 1719026"/>
                  <a:gd name="connsiteY6" fmla="*/ 1188435 h 1719296"/>
                  <a:gd name="connsiteX7" fmla="*/ 1189836 w 1719026"/>
                  <a:gd name="connsiteY7" fmla="*/ 1188436 h 1719296"/>
                  <a:gd name="connsiteX8" fmla="*/ 205132 w 1719026"/>
                  <a:gd name="connsiteY8" fmla="*/ 1697172 h 1719296"/>
                  <a:gd name="connsiteX9" fmla="*/ 0 w 1719026"/>
                  <a:gd name="connsiteY9" fmla="*/ 1719296 h 1719296"/>
                  <a:gd name="connsiteX10" fmla="*/ 35298 w 1719026"/>
                  <a:gd name="connsiteY10" fmla="*/ 1671924 h 1719296"/>
                  <a:gd name="connsiteX11" fmla="*/ 86349 w 1719026"/>
                  <a:gd name="connsiteY11" fmla="*/ 1615961 h 1719296"/>
                  <a:gd name="connsiteX12" fmla="*/ 628719 w 1719026"/>
                  <a:gd name="connsiteY12" fmla="*/ 1394961 h 1719296"/>
                  <a:gd name="connsiteX13" fmla="*/ 628765 w 1719026"/>
                  <a:gd name="connsiteY13" fmla="*/ 1389014 h 1719296"/>
                  <a:gd name="connsiteX14" fmla="*/ 643679 w 1719026"/>
                  <a:gd name="connsiteY14" fmla="*/ 1239018 h 1719296"/>
                  <a:gd name="connsiteX15" fmla="*/ 853928 w 1719026"/>
                  <a:gd name="connsiteY15" fmla="*/ 848382 h 1719296"/>
                  <a:gd name="connsiteX16" fmla="*/ 1396298 w 1719026"/>
                  <a:gd name="connsiteY16" fmla="*/ 627382 h 1719296"/>
                  <a:gd name="connsiteX17" fmla="*/ 1396344 w 1719026"/>
                  <a:gd name="connsiteY17" fmla="*/ 621428 h 1719296"/>
                  <a:gd name="connsiteX18" fmla="*/ 1411257 w 1719026"/>
                  <a:gd name="connsiteY18" fmla="*/ 471440 h 1719296"/>
                  <a:gd name="connsiteX19" fmla="*/ 1621505 w 1719026"/>
                  <a:gd name="connsiteY19" fmla="*/ 80804 h 1719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719026" h="1719296">
                    <a:moveTo>
                      <a:pt x="1621505" y="80804"/>
                    </a:moveTo>
                    <a:cubicBezTo>
                      <a:pt x="1639519" y="62928"/>
                      <a:pt x="1658332" y="46043"/>
                      <a:pt x="1677858" y="30185"/>
                    </a:cubicBezTo>
                    <a:lnTo>
                      <a:pt x="1719026" y="0"/>
                    </a:lnTo>
                    <a:lnTo>
                      <a:pt x="1710435" y="122369"/>
                    </a:lnTo>
                    <a:cubicBezTo>
                      <a:pt x="1671437" y="439572"/>
                      <a:pt x="1549213" y="748493"/>
                      <a:pt x="1343762" y="1013783"/>
                    </a:cubicBezTo>
                    <a:lnTo>
                      <a:pt x="1343072" y="1014567"/>
                    </a:lnTo>
                    <a:cubicBezTo>
                      <a:pt x="1296322" y="1074932"/>
                      <a:pt x="1245243" y="1133028"/>
                      <a:pt x="1189837" y="1188435"/>
                    </a:cubicBezTo>
                    <a:lnTo>
                      <a:pt x="1189836" y="1188436"/>
                    </a:lnTo>
                    <a:cubicBezTo>
                      <a:pt x="911553" y="1466719"/>
                      <a:pt x="565729" y="1636298"/>
                      <a:pt x="205132" y="1697172"/>
                    </a:cubicBezTo>
                    <a:lnTo>
                      <a:pt x="0" y="1719296"/>
                    </a:lnTo>
                    <a:lnTo>
                      <a:pt x="35298" y="1671924"/>
                    </a:lnTo>
                    <a:cubicBezTo>
                      <a:pt x="51307" y="1652520"/>
                      <a:pt x="68335" y="1633837"/>
                      <a:pt x="86349" y="1615961"/>
                    </a:cubicBezTo>
                    <a:cubicBezTo>
                      <a:pt x="230460" y="1472954"/>
                      <a:pt x="425701" y="1393399"/>
                      <a:pt x="628719" y="1394961"/>
                    </a:cubicBezTo>
                    <a:lnTo>
                      <a:pt x="628765" y="1389014"/>
                    </a:lnTo>
                    <a:lnTo>
                      <a:pt x="643679" y="1239018"/>
                    </a:lnTo>
                    <a:cubicBezTo>
                      <a:pt x="673231" y="1091926"/>
                      <a:pt x="745846" y="955637"/>
                      <a:pt x="853928" y="848382"/>
                    </a:cubicBezTo>
                    <a:cubicBezTo>
                      <a:pt x="998038" y="705375"/>
                      <a:pt x="1193280" y="625820"/>
                      <a:pt x="1396298" y="627382"/>
                    </a:cubicBezTo>
                    <a:lnTo>
                      <a:pt x="1396344" y="621428"/>
                    </a:lnTo>
                    <a:lnTo>
                      <a:pt x="1411257" y="471440"/>
                    </a:lnTo>
                    <a:cubicBezTo>
                      <a:pt x="1440809" y="324348"/>
                      <a:pt x="1513422" y="188059"/>
                      <a:pt x="1621505" y="808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直角三角形 37"/>
            <p:cNvSpPr/>
            <p:nvPr/>
          </p:nvSpPr>
          <p:spPr>
            <a:xfrm>
              <a:off x="10458842" y="4502929"/>
              <a:ext cx="823791" cy="2121613"/>
            </a:xfrm>
            <a:custGeom>
              <a:avLst/>
              <a:gdLst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891540 w 891540"/>
                <a:gd name="connsiteY2" fmla="*/ 2121614 h 2121614"/>
                <a:gd name="connsiteX3" fmla="*/ 0 w 891540"/>
                <a:gd name="connsiteY3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517521 w 891540"/>
                <a:gd name="connsiteY2" fmla="*/ 980535 h 2121614"/>
                <a:gd name="connsiteX3" fmla="*/ 891540 w 891540"/>
                <a:gd name="connsiteY3" fmla="*/ 2121614 h 2121614"/>
                <a:gd name="connsiteX4" fmla="*/ 0 w 891540"/>
                <a:gd name="connsiteY4" fmla="*/ 2121614 h 2121614"/>
                <a:gd name="connsiteX0" fmla="*/ 0 w 891540"/>
                <a:gd name="connsiteY0" fmla="*/ 2150699 h 2150699"/>
                <a:gd name="connsiteX1" fmla="*/ 0 w 891540"/>
                <a:gd name="connsiteY1" fmla="*/ 29085 h 2150699"/>
                <a:gd name="connsiteX2" fmla="*/ 517521 w 891540"/>
                <a:gd name="connsiteY2" fmla="*/ 1009620 h 2150699"/>
                <a:gd name="connsiteX3" fmla="*/ 891540 w 891540"/>
                <a:gd name="connsiteY3" fmla="*/ 2150699 h 2150699"/>
                <a:gd name="connsiteX4" fmla="*/ 0 w 891540"/>
                <a:gd name="connsiteY4" fmla="*/ 2150699 h 2150699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517521 w 891540"/>
                <a:gd name="connsiteY2" fmla="*/ 980535 h 2121614"/>
                <a:gd name="connsiteX3" fmla="*/ 891540 w 891540"/>
                <a:gd name="connsiteY3" fmla="*/ 2121614 h 2121614"/>
                <a:gd name="connsiteX4" fmla="*/ 0 w 891540"/>
                <a:gd name="connsiteY4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517521 w 891540"/>
                <a:gd name="connsiteY2" fmla="*/ 980535 h 2121614"/>
                <a:gd name="connsiteX3" fmla="*/ 891540 w 891540"/>
                <a:gd name="connsiteY3" fmla="*/ 2121614 h 2121614"/>
                <a:gd name="connsiteX4" fmla="*/ 0 w 891540"/>
                <a:gd name="connsiteY4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517521 w 891540"/>
                <a:gd name="connsiteY2" fmla="*/ 980535 h 2121614"/>
                <a:gd name="connsiteX3" fmla="*/ 891540 w 891540"/>
                <a:gd name="connsiteY3" fmla="*/ 2121614 h 2121614"/>
                <a:gd name="connsiteX4" fmla="*/ 0 w 891540"/>
                <a:gd name="connsiteY4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563241 w 891540"/>
                <a:gd name="connsiteY2" fmla="*/ 988155 h 2121614"/>
                <a:gd name="connsiteX3" fmla="*/ 891540 w 891540"/>
                <a:gd name="connsiteY3" fmla="*/ 2121614 h 2121614"/>
                <a:gd name="connsiteX4" fmla="*/ 0 w 891540"/>
                <a:gd name="connsiteY4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590006 w 891540"/>
                <a:gd name="connsiteY2" fmla="*/ 1126308 h 2121614"/>
                <a:gd name="connsiteX3" fmla="*/ 891540 w 891540"/>
                <a:gd name="connsiteY3" fmla="*/ 2121614 h 2121614"/>
                <a:gd name="connsiteX4" fmla="*/ 0 w 891540"/>
                <a:gd name="connsiteY4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590006 w 891540"/>
                <a:gd name="connsiteY2" fmla="*/ 1126308 h 2121614"/>
                <a:gd name="connsiteX3" fmla="*/ 891540 w 891540"/>
                <a:gd name="connsiteY3" fmla="*/ 2121614 h 2121614"/>
                <a:gd name="connsiteX4" fmla="*/ 0 w 891540"/>
                <a:gd name="connsiteY4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590006 w 891540"/>
                <a:gd name="connsiteY2" fmla="*/ 1126308 h 2121614"/>
                <a:gd name="connsiteX3" fmla="*/ 891540 w 891540"/>
                <a:gd name="connsiteY3" fmla="*/ 2121614 h 2121614"/>
                <a:gd name="connsiteX4" fmla="*/ 0 w 891540"/>
                <a:gd name="connsiteY4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590006 w 891540"/>
                <a:gd name="connsiteY2" fmla="*/ 1126308 h 2121614"/>
                <a:gd name="connsiteX3" fmla="*/ 891540 w 891540"/>
                <a:gd name="connsiteY3" fmla="*/ 2121614 h 2121614"/>
                <a:gd name="connsiteX4" fmla="*/ 0 w 891540"/>
                <a:gd name="connsiteY4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590006 w 891540"/>
                <a:gd name="connsiteY2" fmla="*/ 1126308 h 2121614"/>
                <a:gd name="connsiteX3" fmla="*/ 891540 w 891540"/>
                <a:gd name="connsiteY3" fmla="*/ 2121614 h 2121614"/>
                <a:gd name="connsiteX4" fmla="*/ 0 w 891540"/>
                <a:gd name="connsiteY4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891540 w 891540"/>
                <a:gd name="connsiteY2" fmla="*/ 2121614 h 2121614"/>
                <a:gd name="connsiteX3" fmla="*/ 0 w 891540"/>
                <a:gd name="connsiteY3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891540 w 891540"/>
                <a:gd name="connsiteY2" fmla="*/ 2121614 h 2121614"/>
                <a:gd name="connsiteX3" fmla="*/ 0 w 891540"/>
                <a:gd name="connsiteY3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891540 w 891540"/>
                <a:gd name="connsiteY2" fmla="*/ 2121614 h 2121614"/>
                <a:gd name="connsiteX3" fmla="*/ 0 w 891540"/>
                <a:gd name="connsiteY3" fmla="*/ 2121614 h 212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1540" h="2121614">
                  <a:moveTo>
                    <a:pt x="0" y="2121614"/>
                  </a:moveTo>
                  <a:lnTo>
                    <a:pt x="0" y="0"/>
                  </a:lnTo>
                  <a:cubicBezTo>
                    <a:pt x="478682" y="572347"/>
                    <a:pt x="855854" y="1763079"/>
                    <a:pt x="891540" y="2121614"/>
                  </a:cubicBezTo>
                  <a:lnTo>
                    <a:pt x="0" y="21216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10128487" y="4405963"/>
              <a:ext cx="198000" cy="2378745"/>
              <a:chOff x="7525663" y="3761889"/>
              <a:chExt cx="198000" cy="2378745"/>
            </a:xfrm>
            <a:grpFill/>
          </p:grpSpPr>
          <p:sp>
            <p:nvSpPr>
              <p:cNvPr id="20" name="矩形 19"/>
              <p:cNvSpPr/>
              <p:nvPr/>
            </p:nvSpPr>
            <p:spPr>
              <a:xfrm>
                <a:off x="7525663" y="3987458"/>
                <a:ext cx="197298" cy="21531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525663" y="3761889"/>
                <a:ext cx="198000" cy="19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078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B655-567D-4F9B-957F-20225D864A65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E67-1E10-48B5-9C5A-4F7B9C011E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628651" y="2705100"/>
            <a:ext cx="7886700" cy="914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Sub-Title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26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B655-567D-4F9B-957F-20225D864A65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E67-1E10-48B5-9C5A-4F7B9C011EA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981075" y="1266825"/>
            <a:ext cx="50196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内容占位符 14"/>
          <p:cNvSpPr>
            <a:spLocks noGrp="1"/>
          </p:cNvSpPr>
          <p:nvPr>
            <p:ph sz="quarter" idx="13" hasCustomPrompt="1"/>
          </p:nvPr>
        </p:nvSpPr>
        <p:spPr>
          <a:xfrm>
            <a:off x="981075" y="752475"/>
            <a:ext cx="1504951" cy="51435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0000FF"/>
                </a:solidFill>
              </a:defRPr>
            </a:lvl1pPr>
          </a:lstStyle>
          <a:p>
            <a:pPr lvl="0"/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sz="quarter" idx="14" hasCustomPrompt="1"/>
          </p:nvPr>
        </p:nvSpPr>
        <p:spPr>
          <a:xfrm>
            <a:off x="981075" y="1485900"/>
            <a:ext cx="4600575" cy="3305175"/>
          </a:xfrm>
        </p:spPr>
        <p:txBody>
          <a:bodyPr>
            <a:noAutofit/>
          </a:bodyPr>
          <a:lstStyle>
            <a:lvl1pPr>
              <a:defRPr sz="2400"/>
            </a:lvl1pPr>
            <a:lvl2pPr marL="800100" marR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2000"/>
            </a:lvl2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r>
              <a:rPr lang="en-US" altLang="zh-CN" sz="20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Section 2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Sub-Section 2.1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1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Sub-Section 2.2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1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Sub-Section 2.3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Section 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91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B655-567D-4F9B-957F-20225D864A65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E67-1E10-48B5-9C5A-4F7B9C011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31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9B655-567D-4F9B-957F-20225D864A65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15E67-1E10-48B5-9C5A-4F7B9C011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8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685926" y="1933575"/>
            <a:ext cx="5772150" cy="1314450"/>
          </a:xfrm>
        </p:spPr>
        <p:txBody>
          <a:bodyPr>
            <a:noAutofit/>
          </a:bodyPr>
          <a:lstStyle/>
          <a:p>
            <a:r>
              <a:rPr lang="en-US" altLang="zh-CN" sz="4800" dirty="0" smtClean="0"/>
              <a:t>PyTorch Tutorial</a:t>
            </a:r>
            <a:endParaRPr lang="zh-CN" altLang="en-US" sz="48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>
          <a:xfrm>
            <a:off x="3152180" y="3667125"/>
            <a:ext cx="2839641" cy="409575"/>
          </a:xfrm>
        </p:spPr>
        <p:txBody>
          <a:bodyPr/>
          <a:lstStyle/>
          <a:p>
            <a:r>
              <a:rPr lang="en-US" altLang="zh-CN" dirty="0" err="1" smtClean="0"/>
              <a:t>Zhuangwei</a:t>
            </a:r>
            <a:r>
              <a:rPr lang="en-US" altLang="zh-CN" dirty="0" smtClean="0"/>
              <a:t> Zhuang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>
          <a:xfrm>
            <a:off x="1781177" y="4780491"/>
            <a:ext cx="5581648" cy="40957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South China University of Technology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altLang="zh-CN" dirty="0" smtClean="0"/>
              <a:t>July 25, 2017</a:t>
            </a:r>
            <a:endParaRPr lang="zh-CN" altLang="en-US" dirty="0"/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1781175" y="4223808"/>
            <a:ext cx="5581650" cy="40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Southern Artificial Intelligence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182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Installation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0032" y="1624807"/>
            <a:ext cx="86470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Settings: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Python-2.7, Cuda-8.0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Run the following commands on shell:</a:t>
            </a:r>
          </a:p>
        </p:txBody>
      </p:sp>
      <p:sp>
        <p:nvSpPr>
          <p:cNvPr id="8" name="矩形 7"/>
          <p:cNvSpPr/>
          <p:nvPr/>
        </p:nvSpPr>
        <p:spPr>
          <a:xfrm>
            <a:off x="250032" y="1163142"/>
            <a:ext cx="4751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00FF"/>
                </a:solidFill>
              </a:rPr>
              <a:t>Install PyTorch from binaries:</a:t>
            </a:r>
            <a:endParaRPr lang="zh-CN" altLang="en-US" sz="2400" dirty="0" smtClean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250032" y="6030575"/>
                <a:ext cx="864708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torchvision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is a package that contains deep learning models and data sets for computer vision tasks.</a:t>
                </a:r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32" y="6030575"/>
                <a:ext cx="8647080" cy="646331"/>
              </a:xfrm>
              <a:prstGeom prst="rect">
                <a:avLst/>
              </a:prstGeom>
              <a:blipFill>
                <a:blip r:embed="rId2"/>
                <a:stretch>
                  <a:fillRect l="-564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/>
          <p:cNvCxnSpPr/>
          <p:nvPr/>
        </p:nvCxnSpPr>
        <p:spPr>
          <a:xfrm>
            <a:off x="250032" y="6030575"/>
            <a:ext cx="43235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246888" y="2918202"/>
                <a:ext cx="8650224" cy="14173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pip install http://download.pytorch.org/whl/cu80/torch-0.1.12.post2-cp27-none-linux_x86_64.whl 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pip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install torchvision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88" y="2918202"/>
                <a:ext cx="8650224" cy="1417320"/>
              </a:xfrm>
              <a:prstGeom prst="rect">
                <a:avLst/>
              </a:prstGeom>
              <a:blipFill>
                <a:blip r:embed="rId3"/>
                <a:stretch>
                  <a:fillRect l="-563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31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250031" y="250678"/>
            <a:ext cx="4064793" cy="50482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PyTorch Packages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0032" y="1050556"/>
            <a:ext cx="8646319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 consists of the following components: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torch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tensor library with strong GPU support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torch.autograd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automatic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dierentiation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library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torch.nn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neural networks library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torch.multiprocessing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python multiprocessing library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 memory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sharing of Tensors across processes.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torch.utils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including utility functions.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torch.legacy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legacy code ported over from Torch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322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Use PyTorch for Computation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418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Data Type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50032" y="1166475"/>
            <a:ext cx="7545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0000FF"/>
                </a:solidFill>
              </a:rPr>
              <a:t>Tensor: </a:t>
            </a:r>
            <a:r>
              <a:rPr lang="en-US" altLang="zh-CN" sz="2400" dirty="0" smtClean="0"/>
              <a:t>an n-dimensional array like </a:t>
            </a:r>
            <a:r>
              <a:rPr lang="en-US" altLang="zh-CN" sz="2400" dirty="0" err="1" smtClean="0"/>
              <a:t>numpy</a:t>
            </a:r>
            <a:r>
              <a:rPr lang="en-US" altLang="zh-CN" sz="2400" dirty="0" smtClean="0"/>
              <a:t> array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50032" y="1713575"/>
            <a:ext cx="8651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FF"/>
                </a:solidFill>
              </a:rPr>
              <a:t>Variable:</a:t>
            </a:r>
            <a:r>
              <a:rPr lang="en-US" altLang="zh-CN" sz="2400" dirty="0"/>
              <a:t> used for automatic differentiation. Almost all operations of Tensor can be performed on Variable</a:t>
            </a:r>
            <a:endParaRPr lang="zh-CN" altLang="en-US" sz="24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60120" y="4193667"/>
            <a:ext cx="2020824" cy="1051560"/>
            <a:chOff x="960120" y="4517136"/>
            <a:chExt cx="2020824" cy="1051560"/>
          </a:xfrm>
        </p:grpSpPr>
        <p:sp>
          <p:nvSpPr>
            <p:cNvPr id="5" name="矩形 4"/>
            <p:cNvSpPr/>
            <p:nvPr/>
          </p:nvSpPr>
          <p:spPr>
            <a:xfrm>
              <a:off x="960120" y="4517136"/>
              <a:ext cx="2020824" cy="10515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1216152" y="4800600"/>
              <a:ext cx="1508760" cy="4846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data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537710" y="3841623"/>
            <a:ext cx="3650978" cy="1755648"/>
            <a:chOff x="4144518" y="4142232"/>
            <a:chExt cx="3650978" cy="1755648"/>
          </a:xfrm>
        </p:grpSpPr>
        <p:sp>
          <p:nvSpPr>
            <p:cNvPr id="10" name="矩形 9"/>
            <p:cNvSpPr/>
            <p:nvPr/>
          </p:nvSpPr>
          <p:spPr>
            <a:xfrm>
              <a:off x="4144518" y="4142232"/>
              <a:ext cx="3650978" cy="1755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333231" y="4370832"/>
              <a:ext cx="3273552" cy="1298448"/>
              <a:chOff x="4416552" y="4379976"/>
              <a:chExt cx="3273552" cy="1298448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4416552" y="4379976"/>
                <a:ext cx="1508760" cy="48463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data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6181344" y="4379976"/>
                <a:ext cx="1508760" cy="48463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grad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5298948" y="5193792"/>
                <a:ext cx="1508760" cy="48463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creator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4" name="文本框 13"/>
          <p:cNvSpPr txBox="1"/>
          <p:nvPr/>
        </p:nvSpPr>
        <p:spPr>
          <a:xfrm>
            <a:off x="1515952" y="3823335"/>
            <a:ext cx="90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Tensor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829367" y="3464933"/>
            <a:ext cx="106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Variable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3348580" y="4515993"/>
            <a:ext cx="821494" cy="406908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38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Tensor</a:t>
            </a:r>
            <a:endParaRPr lang="zh-CN" altLang="en-US" dirty="0"/>
          </a:p>
        </p:txBody>
      </p:sp>
      <p:grpSp>
        <p:nvGrpSpPr>
          <p:cNvPr id="962" name="组合 961"/>
          <p:cNvGrpSpPr/>
          <p:nvPr/>
        </p:nvGrpSpPr>
        <p:grpSpPr>
          <a:xfrm>
            <a:off x="848275" y="5229225"/>
            <a:ext cx="7447450" cy="1318028"/>
            <a:chOff x="583521" y="4562475"/>
            <a:chExt cx="7447450" cy="1318028"/>
          </a:xfrm>
        </p:grpSpPr>
        <p:grpSp>
          <p:nvGrpSpPr>
            <p:cNvPr id="451" name="组合 450"/>
            <p:cNvGrpSpPr/>
            <p:nvPr/>
          </p:nvGrpSpPr>
          <p:grpSpPr>
            <a:xfrm>
              <a:off x="583521" y="4562475"/>
              <a:ext cx="1448986" cy="1318028"/>
              <a:chOff x="472098" y="3237218"/>
              <a:chExt cx="2508846" cy="2282098"/>
            </a:xfrm>
            <a:solidFill>
              <a:srgbClr val="FF0000"/>
            </a:solidFill>
          </p:grpSpPr>
          <p:grpSp>
            <p:nvGrpSpPr>
              <p:cNvPr id="66" name="组合 65"/>
              <p:cNvGrpSpPr/>
              <p:nvPr/>
            </p:nvGrpSpPr>
            <p:grpSpPr>
              <a:xfrm>
                <a:off x="472098" y="4653478"/>
                <a:ext cx="2508846" cy="865838"/>
                <a:chOff x="462954" y="4498848"/>
                <a:chExt cx="2956902" cy="1020468"/>
              </a:xfrm>
              <a:grpFill/>
            </p:grpSpPr>
            <p:grpSp>
              <p:nvGrpSpPr>
                <p:cNvPr id="3" name="组合 2"/>
                <p:cNvGrpSpPr/>
                <p:nvPr/>
              </p:nvGrpSpPr>
              <p:grpSpPr>
                <a:xfrm>
                  <a:off x="1179576" y="4498848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2" name="立方体 1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" name="立方体 3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" name="立方体 4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" name="立方体 6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" name="立方体 7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立方体 8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立方体 9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立方体 10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2" name="组合 11"/>
                <p:cNvGrpSpPr/>
                <p:nvPr/>
              </p:nvGrpSpPr>
              <p:grpSpPr>
                <a:xfrm>
                  <a:off x="1060139" y="4614062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13" name="立方体 12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立方体 13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立方体 14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" name="立方体 15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立方体 16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立方体 17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立方体 18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立方体 19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1" name="组合 20"/>
                <p:cNvGrpSpPr/>
                <p:nvPr/>
              </p:nvGrpSpPr>
              <p:grpSpPr>
                <a:xfrm>
                  <a:off x="940702" y="4729276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22" name="立方体 21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" name="立方体 22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" name="立方体 23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立方体 24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" name="立方体 25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" name="立方体 26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" name="立方体 27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" name="立方体 28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0" name="组合 29"/>
                <p:cNvGrpSpPr/>
                <p:nvPr/>
              </p:nvGrpSpPr>
              <p:grpSpPr>
                <a:xfrm>
                  <a:off x="821265" y="4844490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31" name="立方体 30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立方体 31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立方体 32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" name="立方体 33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立方体 34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" name="立方体 35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" name="立方体 36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" name="立方体 37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9" name="组合 38"/>
                <p:cNvGrpSpPr/>
                <p:nvPr/>
              </p:nvGrpSpPr>
              <p:grpSpPr>
                <a:xfrm>
                  <a:off x="701828" y="4959704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40" name="立方体 39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" name="立方体 40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" name="立方体 41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" name="立方体 42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" name="立方体 43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" name="立方体 44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立方体 45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" name="立方体 46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8" name="组合 47"/>
                <p:cNvGrpSpPr/>
                <p:nvPr/>
              </p:nvGrpSpPr>
              <p:grpSpPr>
                <a:xfrm>
                  <a:off x="582391" y="5074918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49" name="立方体 48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" name="立方体 49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" name="立方体 50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" name="立方体 51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" name="立方体 52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" name="立方体 53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" name="立方体 54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" name="立方体 55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7" name="组合 56"/>
                <p:cNvGrpSpPr/>
                <p:nvPr/>
              </p:nvGrpSpPr>
              <p:grpSpPr>
                <a:xfrm>
                  <a:off x="462954" y="5190132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58" name="立方体 57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" name="立方体 58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" name="立方体 59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立方体 60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" name="立方体 61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3" name="立方体 62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4" name="立方体 63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5" name="立方体 64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67" name="组合 66"/>
              <p:cNvGrpSpPr/>
              <p:nvPr/>
            </p:nvGrpSpPr>
            <p:grpSpPr>
              <a:xfrm>
                <a:off x="472098" y="4417433"/>
                <a:ext cx="2508846" cy="865838"/>
                <a:chOff x="462954" y="4498848"/>
                <a:chExt cx="2956902" cy="1020468"/>
              </a:xfrm>
              <a:grpFill/>
            </p:grpSpPr>
            <p:grpSp>
              <p:nvGrpSpPr>
                <p:cNvPr id="68" name="组合 67"/>
                <p:cNvGrpSpPr/>
                <p:nvPr/>
              </p:nvGrpSpPr>
              <p:grpSpPr>
                <a:xfrm>
                  <a:off x="1179576" y="4498848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123" name="立方体 122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4" name="立方体 123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立方体 124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6" name="立方体 125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7" name="立方体 126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8" name="立方体 127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9" name="立方体 128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0" name="立方体 129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9" name="组合 68"/>
                <p:cNvGrpSpPr/>
                <p:nvPr/>
              </p:nvGrpSpPr>
              <p:grpSpPr>
                <a:xfrm>
                  <a:off x="1060139" y="4614062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115" name="立方体 114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6" name="立方体 115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7" name="立方体 116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8" name="立方体 117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9" name="立方体 118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0" name="立方体 119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立方体 120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2" name="立方体 121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0" name="组合 69"/>
                <p:cNvGrpSpPr/>
                <p:nvPr/>
              </p:nvGrpSpPr>
              <p:grpSpPr>
                <a:xfrm>
                  <a:off x="940702" y="4729276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107" name="立方体 106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8" name="立方体 107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立方体 108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0" name="立方体 109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1" name="立方体 110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" name="立方体 111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3" name="立方体 112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4" name="立方体 113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1" name="组合 70"/>
                <p:cNvGrpSpPr/>
                <p:nvPr/>
              </p:nvGrpSpPr>
              <p:grpSpPr>
                <a:xfrm>
                  <a:off x="821265" y="4844490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99" name="立方体 98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0" name="立方体 99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1" name="立方体 100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" name="立方体 101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立方体 102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" name="立方体 103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5" name="立方体 104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6" name="立方体 105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2" name="组合 71"/>
                <p:cNvGrpSpPr/>
                <p:nvPr/>
              </p:nvGrpSpPr>
              <p:grpSpPr>
                <a:xfrm>
                  <a:off x="701828" y="4959704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91" name="立方体 90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2" name="立方体 91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3" name="立方体 92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4" name="立方体 93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5" name="立方体 94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6" name="立方体 95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7" name="立方体 96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" name="立方体 97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3" name="组合 72"/>
                <p:cNvGrpSpPr/>
                <p:nvPr/>
              </p:nvGrpSpPr>
              <p:grpSpPr>
                <a:xfrm>
                  <a:off x="582391" y="5074918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83" name="立方体 82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4" name="立方体 83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" name="立方体 84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" name="立方体 85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7" name="立方体 86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" name="立方体 87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" name="立方体 88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0" name="立方体 89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4" name="组合 73"/>
                <p:cNvGrpSpPr/>
                <p:nvPr/>
              </p:nvGrpSpPr>
              <p:grpSpPr>
                <a:xfrm>
                  <a:off x="462954" y="5190132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75" name="立方体 74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6" name="立方体 75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7" name="立方体 76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8" name="立方体 77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9" name="立方体 78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" name="立方体 79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1" name="立方体 80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" name="立方体 81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31" name="组合 130"/>
              <p:cNvGrpSpPr/>
              <p:nvPr/>
            </p:nvGrpSpPr>
            <p:grpSpPr>
              <a:xfrm>
                <a:off x="472098" y="4181390"/>
                <a:ext cx="2508846" cy="865838"/>
                <a:chOff x="462954" y="4498848"/>
                <a:chExt cx="2956902" cy="1020468"/>
              </a:xfrm>
              <a:grpFill/>
            </p:grpSpPr>
            <p:grpSp>
              <p:nvGrpSpPr>
                <p:cNvPr id="132" name="组合 131"/>
                <p:cNvGrpSpPr/>
                <p:nvPr/>
              </p:nvGrpSpPr>
              <p:grpSpPr>
                <a:xfrm>
                  <a:off x="1179576" y="4498848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187" name="立方体 186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8" name="立方体 187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9" name="立方体 188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0" name="立方体 189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1" name="立方体 190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2" name="立方体 191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3" name="立方体 192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4" name="立方体 193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3" name="组合 132"/>
                <p:cNvGrpSpPr/>
                <p:nvPr/>
              </p:nvGrpSpPr>
              <p:grpSpPr>
                <a:xfrm>
                  <a:off x="1060139" y="4614062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179" name="立方体 178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0" name="立方体 179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1" name="立方体 180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2" name="立方体 181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3" name="立方体 182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4" name="立方体 183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5" name="立方体 184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6" name="立方体 185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4" name="组合 133"/>
                <p:cNvGrpSpPr/>
                <p:nvPr/>
              </p:nvGrpSpPr>
              <p:grpSpPr>
                <a:xfrm>
                  <a:off x="940702" y="4729276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171" name="立方体 170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2" name="立方体 171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3" name="立方体 172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4" name="立方体 173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5" name="立方体 174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6" name="立方体 175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7" name="立方体 176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8" name="立方体 177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5" name="组合 134"/>
                <p:cNvGrpSpPr/>
                <p:nvPr/>
              </p:nvGrpSpPr>
              <p:grpSpPr>
                <a:xfrm>
                  <a:off x="821265" y="4844490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163" name="立方体 162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4" name="立方体 163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5" name="立方体 164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6" name="立方体 165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7" name="立方体 166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8" name="立方体 167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9" name="立方体 168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0" name="立方体 169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6" name="组合 135"/>
                <p:cNvGrpSpPr/>
                <p:nvPr/>
              </p:nvGrpSpPr>
              <p:grpSpPr>
                <a:xfrm>
                  <a:off x="701828" y="4959704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155" name="立方体 154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6" name="立方体 155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7" name="立方体 156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8" name="立方体 157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9" name="立方体 158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0" name="立方体 159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1" name="立方体 160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2" name="立方体 161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7" name="组合 136"/>
                <p:cNvGrpSpPr/>
                <p:nvPr/>
              </p:nvGrpSpPr>
              <p:grpSpPr>
                <a:xfrm>
                  <a:off x="582391" y="5074918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147" name="立方体 146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8" name="立方体 147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9" name="立方体 148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0" name="立方体 149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1" name="立方体 150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2" name="立方体 151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3" name="立方体 152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4" name="立方体 153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8" name="组合 137"/>
                <p:cNvGrpSpPr/>
                <p:nvPr/>
              </p:nvGrpSpPr>
              <p:grpSpPr>
                <a:xfrm>
                  <a:off x="462954" y="5190132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139" name="立方体 138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0" name="立方体 139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1" name="立方体 140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2" name="立方体 141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3" name="立方体 142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4" name="立方体 143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5" name="立方体 144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6" name="立方体 145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95" name="组合 194"/>
              <p:cNvGrpSpPr/>
              <p:nvPr/>
            </p:nvGrpSpPr>
            <p:grpSpPr>
              <a:xfrm>
                <a:off x="472098" y="3945347"/>
                <a:ext cx="2508846" cy="865838"/>
                <a:chOff x="462954" y="4498848"/>
                <a:chExt cx="2956902" cy="1020468"/>
              </a:xfrm>
              <a:grpFill/>
            </p:grpSpPr>
            <p:grpSp>
              <p:nvGrpSpPr>
                <p:cNvPr id="196" name="组合 195"/>
                <p:cNvGrpSpPr/>
                <p:nvPr/>
              </p:nvGrpSpPr>
              <p:grpSpPr>
                <a:xfrm>
                  <a:off x="1179576" y="4498848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251" name="立方体 250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2" name="立方体 251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3" name="立方体 252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4" name="立方体 253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5" name="立方体 254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6" name="立方体 255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7" name="立方体 256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8" name="立方体 257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97" name="组合 196"/>
                <p:cNvGrpSpPr/>
                <p:nvPr/>
              </p:nvGrpSpPr>
              <p:grpSpPr>
                <a:xfrm>
                  <a:off x="1060139" y="4614062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243" name="立方体 242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4" name="立方体 243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5" name="立方体 244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6" name="立方体 245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7" name="立方体 246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8" name="立方体 247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9" name="立方体 248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0" name="立方体 249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98" name="组合 197"/>
                <p:cNvGrpSpPr/>
                <p:nvPr/>
              </p:nvGrpSpPr>
              <p:grpSpPr>
                <a:xfrm>
                  <a:off x="940702" y="4729276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235" name="立方体 234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6" name="立方体 235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7" name="立方体 236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8" name="立方体 237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9" name="立方体 238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0" name="立方体 239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1" name="立方体 240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2" name="立方体 241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99" name="组合 198"/>
                <p:cNvGrpSpPr/>
                <p:nvPr/>
              </p:nvGrpSpPr>
              <p:grpSpPr>
                <a:xfrm>
                  <a:off x="821265" y="4844490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227" name="立方体 226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8" name="立方体 227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9" name="立方体 228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0" name="立方体 229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1" name="立方体 230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2" name="立方体 231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3" name="立方体 232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4" name="立方体 233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00" name="组合 199"/>
                <p:cNvGrpSpPr/>
                <p:nvPr/>
              </p:nvGrpSpPr>
              <p:grpSpPr>
                <a:xfrm>
                  <a:off x="701828" y="4959704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219" name="立方体 218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0" name="立方体 219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1" name="立方体 220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2" name="立方体 221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3" name="立方体 222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4" name="立方体 223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5" name="立方体 224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6" name="立方体 225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01" name="组合 200"/>
                <p:cNvGrpSpPr/>
                <p:nvPr/>
              </p:nvGrpSpPr>
              <p:grpSpPr>
                <a:xfrm>
                  <a:off x="582391" y="5074918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211" name="立方体 210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2" name="立方体 211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3" name="立方体 212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4" name="立方体 213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5" name="立方体 214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6" name="立方体 215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7" name="立方体 216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8" name="立方体 217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02" name="组合 201"/>
                <p:cNvGrpSpPr/>
                <p:nvPr/>
              </p:nvGrpSpPr>
              <p:grpSpPr>
                <a:xfrm>
                  <a:off x="462954" y="5190132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203" name="立方体 202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4" name="立方体 203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5" name="立方体 204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6" name="立方体 205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7" name="立方体 206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8" name="立方体 207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9" name="立方体 208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0" name="立方体 209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59" name="组合 258"/>
              <p:cNvGrpSpPr/>
              <p:nvPr/>
            </p:nvGrpSpPr>
            <p:grpSpPr>
              <a:xfrm>
                <a:off x="472098" y="3709304"/>
                <a:ext cx="2508846" cy="865838"/>
                <a:chOff x="462954" y="4498848"/>
                <a:chExt cx="2956902" cy="1020468"/>
              </a:xfrm>
              <a:grpFill/>
            </p:grpSpPr>
            <p:grpSp>
              <p:nvGrpSpPr>
                <p:cNvPr id="260" name="组合 259"/>
                <p:cNvGrpSpPr/>
                <p:nvPr/>
              </p:nvGrpSpPr>
              <p:grpSpPr>
                <a:xfrm>
                  <a:off x="1179576" y="4498848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315" name="立方体 314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6" name="立方体 315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7" name="立方体 316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8" name="立方体 317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9" name="立方体 318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0" name="立方体 319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1" name="立方体 320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2" name="立方体 321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61" name="组合 260"/>
                <p:cNvGrpSpPr/>
                <p:nvPr/>
              </p:nvGrpSpPr>
              <p:grpSpPr>
                <a:xfrm>
                  <a:off x="1060139" y="4614062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307" name="立方体 306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8" name="立方体 307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9" name="立方体 308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0" name="立方体 309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1" name="立方体 310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2" name="立方体 311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3" name="立方体 312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4" name="立方体 313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62" name="组合 261"/>
                <p:cNvGrpSpPr/>
                <p:nvPr/>
              </p:nvGrpSpPr>
              <p:grpSpPr>
                <a:xfrm>
                  <a:off x="940702" y="4729276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299" name="立方体 298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0" name="立方体 299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1" name="立方体 300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2" name="立方体 301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3" name="立方体 302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4" name="立方体 303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5" name="立方体 304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6" name="立方体 305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63" name="组合 262"/>
                <p:cNvGrpSpPr/>
                <p:nvPr/>
              </p:nvGrpSpPr>
              <p:grpSpPr>
                <a:xfrm>
                  <a:off x="821265" y="4844490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291" name="立方体 290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2" name="立方体 291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3" name="立方体 292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4" name="立方体 293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5" name="立方体 294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6" name="立方体 295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7" name="立方体 296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8" name="立方体 297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64" name="组合 263"/>
                <p:cNvGrpSpPr/>
                <p:nvPr/>
              </p:nvGrpSpPr>
              <p:grpSpPr>
                <a:xfrm>
                  <a:off x="701828" y="4959704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283" name="立方体 282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4" name="立方体 283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5" name="立方体 284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6" name="立方体 285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7" name="立方体 286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8" name="立方体 287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9" name="立方体 288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0" name="立方体 289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65" name="组合 264"/>
                <p:cNvGrpSpPr/>
                <p:nvPr/>
              </p:nvGrpSpPr>
              <p:grpSpPr>
                <a:xfrm>
                  <a:off x="582391" y="5074918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275" name="立方体 274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6" name="立方体 275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7" name="立方体 276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8" name="立方体 277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9" name="立方体 278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0" name="立方体 279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1" name="立方体 280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2" name="立方体 281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66" name="组合 265"/>
                <p:cNvGrpSpPr/>
                <p:nvPr/>
              </p:nvGrpSpPr>
              <p:grpSpPr>
                <a:xfrm>
                  <a:off x="462954" y="5190132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267" name="立方体 266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8" name="立方体 267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9" name="立方体 268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0" name="立方体 269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1" name="立方体 270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2" name="立方体 271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3" name="立方体 272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4" name="立方体 273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23" name="组合 322"/>
              <p:cNvGrpSpPr/>
              <p:nvPr/>
            </p:nvGrpSpPr>
            <p:grpSpPr>
              <a:xfrm>
                <a:off x="472098" y="3473261"/>
                <a:ext cx="2508846" cy="865838"/>
                <a:chOff x="462954" y="4498848"/>
                <a:chExt cx="2956902" cy="1020468"/>
              </a:xfrm>
              <a:grpFill/>
            </p:grpSpPr>
            <p:grpSp>
              <p:nvGrpSpPr>
                <p:cNvPr id="324" name="组合 323"/>
                <p:cNvGrpSpPr/>
                <p:nvPr/>
              </p:nvGrpSpPr>
              <p:grpSpPr>
                <a:xfrm>
                  <a:off x="1179576" y="4498848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379" name="立方体 378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0" name="立方体 379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1" name="立方体 380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2" name="立方体 381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3" name="立方体 382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4" name="立方体 383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5" name="立方体 384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6" name="立方体 385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25" name="组合 324"/>
                <p:cNvGrpSpPr/>
                <p:nvPr/>
              </p:nvGrpSpPr>
              <p:grpSpPr>
                <a:xfrm>
                  <a:off x="1060139" y="4614062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371" name="立方体 370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2" name="立方体 371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3" name="立方体 372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4" name="立方体 373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5" name="立方体 374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6" name="立方体 375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7" name="立方体 376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8" name="立方体 377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26" name="组合 325"/>
                <p:cNvGrpSpPr/>
                <p:nvPr/>
              </p:nvGrpSpPr>
              <p:grpSpPr>
                <a:xfrm>
                  <a:off x="940702" y="4729276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363" name="立方体 362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4" name="立方体 363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5" name="立方体 364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6" name="立方体 365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7" name="立方体 366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8" name="立方体 367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9" name="立方体 368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0" name="立方体 369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27" name="组合 326"/>
                <p:cNvGrpSpPr/>
                <p:nvPr/>
              </p:nvGrpSpPr>
              <p:grpSpPr>
                <a:xfrm>
                  <a:off x="821265" y="4844490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355" name="立方体 354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6" name="立方体 355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7" name="立方体 356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8" name="立方体 357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9" name="立方体 358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0" name="立方体 359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1" name="立方体 360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2" name="立方体 361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28" name="组合 327"/>
                <p:cNvGrpSpPr/>
                <p:nvPr/>
              </p:nvGrpSpPr>
              <p:grpSpPr>
                <a:xfrm>
                  <a:off x="701828" y="4959704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347" name="立方体 346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8" name="立方体 347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9" name="立方体 348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0" name="立方体 349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1" name="立方体 350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2" name="立方体 351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3" name="立方体 352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4" name="立方体 353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29" name="组合 328"/>
                <p:cNvGrpSpPr/>
                <p:nvPr/>
              </p:nvGrpSpPr>
              <p:grpSpPr>
                <a:xfrm>
                  <a:off x="582391" y="5074918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339" name="立方体 338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0" name="立方体 339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1" name="立方体 340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2" name="立方体 341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3" name="立方体 342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4" name="立方体 343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5" name="立方体 344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6" name="立方体 345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30" name="组合 329"/>
                <p:cNvGrpSpPr/>
                <p:nvPr/>
              </p:nvGrpSpPr>
              <p:grpSpPr>
                <a:xfrm>
                  <a:off x="462954" y="5190132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331" name="立方体 330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2" name="立方体 331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3" name="立方体 332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4" name="立方体 333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5" name="立方体 334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6" name="立方体 335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7" name="立方体 336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8" name="立方体 337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87" name="组合 386"/>
              <p:cNvGrpSpPr/>
              <p:nvPr/>
            </p:nvGrpSpPr>
            <p:grpSpPr>
              <a:xfrm>
                <a:off x="472098" y="3237218"/>
                <a:ext cx="2508846" cy="865838"/>
                <a:chOff x="462954" y="4498848"/>
                <a:chExt cx="2956902" cy="1020468"/>
              </a:xfrm>
              <a:grpFill/>
            </p:grpSpPr>
            <p:grpSp>
              <p:nvGrpSpPr>
                <p:cNvPr id="388" name="组合 387"/>
                <p:cNvGrpSpPr/>
                <p:nvPr/>
              </p:nvGrpSpPr>
              <p:grpSpPr>
                <a:xfrm>
                  <a:off x="1179576" y="4498848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443" name="立方体 442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4" name="立方体 443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5" name="立方体 444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6" name="立方体 445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7" name="立方体 446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8" name="立方体 447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9" name="立方体 448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0" name="立方体 449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89" name="组合 388"/>
                <p:cNvGrpSpPr/>
                <p:nvPr/>
              </p:nvGrpSpPr>
              <p:grpSpPr>
                <a:xfrm>
                  <a:off x="1060139" y="4614062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435" name="立方体 434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6" name="立方体 435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7" name="立方体 436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8" name="立方体 437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9" name="立方体 438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0" name="立方体 439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1" name="立方体 440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2" name="立方体 441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90" name="组合 389"/>
                <p:cNvGrpSpPr/>
                <p:nvPr/>
              </p:nvGrpSpPr>
              <p:grpSpPr>
                <a:xfrm>
                  <a:off x="940702" y="4729276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427" name="立方体 426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8" name="立方体 427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9" name="立方体 428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0" name="立方体 429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1" name="立方体 430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2" name="立方体 431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3" name="立方体 432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4" name="立方体 433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91" name="组合 390"/>
                <p:cNvGrpSpPr/>
                <p:nvPr/>
              </p:nvGrpSpPr>
              <p:grpSpPr>
                <a:xfrm>
                  <a:off x="821265" y="4844490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419" name="立方体 418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0" name="立方体 419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1" name="立方体 420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2" name="立方体 421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3" name="立方体 422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4" name="立方体 423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5" name="立方体 424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6" name="立方体 425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92" name="组合 391"/>
                <p:cNvGrpSpPr/>
                <p:nvPr/>
              </p:nvGrpSpPr>
              <p:grpSpPr>
                <a:xfrm>
                  <a:off x="701828" y="4959704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411" name="立方体 410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2" name="立方体 411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3" name="立方体 412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4" name="立方体 413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5" name="立方体 414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6" name="立方体 415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7" name="立方体 416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8" name="立方体 417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93" name="组合 392"/>
                <p:cNvGrpSpPr/>
                <p:nvPr/>
              </p:nvGrpSpPr>
              <p:grpSpPr>
                <a:xfrm>
                  <a:off x="582391" y="5074918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403" name="立方体 402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4" name="立方体 403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5" name="立方体 404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6" name="立方体 405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7" name="立方体 406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8" name="立方体 407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9" name="立方体 408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0" name="立方体 409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94" name="组合 393"/>
                <p:cNvGrpSpPr/>
                <p:nvPr/>
              </p:nvGrpSpPr>
              <p:grpSpPr>
                <a:xfrm>
                  <a:off x="462954" y="5190132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395" name="立方体 394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6" name="立方体 395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7" name="立方体 396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8" name="立方体 397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9" name="立方体 398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0" name="立方体 399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1" name="立方体 400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2" name="立方体 401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452" name="组合 451"/>
            <p:cNvGrpSpPr/>
            <p:nvPr/>
          </p:nvGrpSpPr>
          <p:grpSpPr>
            <a:xfrm>
              <a:off x="6581985" y="4562475"/>
              <a:ext cx="1448986" cy="1318028"/>
              <a:chOff x="472098" y="3237218"/>
              <a:chExt cx="2508846" cy="2282098"/>
            </a:xfrm>
            <a:solidFill>
              <a:srgbClr val="FFFF00"/>
            </a:solidFill>
          </p:grpSpPr>
          <p:grpSp>
            <p:nvGrpSpPr>
              <p:cNvPr id="453" name="组合 452"/>
              <p:cNvGrpSpPr/>
              <p:nvPr/>
            </p:nvGrpSpPr>
            <p:grpSpPr>
              <a:xfrm>
                <a:off x="472098" y="4653478"/>
                <a:ext cx="2508846" cy="865838"/>
                <a:chOff x="462954" y="4498848"/>
                <a:chExt cx="2956902" cy="1020468"/>
              </a:xfrm>
              <a:grpFill/>
            </p:grpSpPr>
            <p:grpSp>
              <p:nvGrpSpPr>
                <p:cNvPr id="838" name="组合 837"/>
                <p:cNvGrpSpPr/>
                <p:nvPr/>
              </p:nvGrpSpPr>
              <p:grpSpPr>
                <a:xfrm>
                  <a:off x="1179576" y="4498848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893" name="立方体 892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4" name="立方体 893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5" name="立方体 894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6" name="立方体 895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7" name="立方体 896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8" name="立方体 897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9" name="立方体 898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00" name="立方体 899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39" name="组合 838"/>
                <p:cNvGrpSpPr/>
                <p:nvPr/>
              </p:nvGrpSpPr>
              <p:grpSpPr>
                <a:xfrm>
                  <a:off x="1060139" y="4614062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885" name="立方体 884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6" name="立方体 885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7" name="立方体 886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8" name="立方体 887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9" name="立方体 888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0" name="立方体 889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1" name="立方体 890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2" name="立方体 891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40" name="组合 839"/>
                <p:cNvGrpSpPr/>
                <p:nvPr/>
              </p:nvGrpSpPr>
              <p:grpSpPr>
                <a:xfrm>
                  <a:off x="940702" y="4729276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877" name="立方体 876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78" name="立方体 877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79" name="立方体 878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0" name="立方体 879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1" name="立方体 880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2" name="立方体 881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3" name="立方体 882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4" name="立方体 883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41" name="组合 840"/>
                <p:cNvGrpSpPr/>
                <p:nvPr/>
              </p:nvGrpSpPr>
              <p:grpSpPr>
                <a:xfrm>
                  <a:off x="821265" y="4844490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869" name="立方体 868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70" name="立方体 869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71" name="立方体 870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72" name="立方体 871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73" name="立方体 872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74" name="立方体 873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75" name="立方体 874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76" name="立方体 875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42" name="组合 841"/>
                <p:cNvGrpSpPr/>
                <p:nvPr/>
              </p:nvGrpSpPr>
              <p:grpSpPr>
                <a:xfrm>
                  <a:off x="701828" y="4959704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861" name="立方体 860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2" name="立方体 861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3" name="立方体 862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4" name="立方体 863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5" name="立方体 864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6" name="立方体 865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7" name="立方体 866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8" name="立方体 867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43" name="组合 842"/>
                <p:cNvGrpSpPr/>
                <p:nvPr/>
              </p:nvGrpSpPr>
              <p:grpSpPr>
                <a:xfrm>
                  <a:off x="582391" y="5074918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853" name="立方体 852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4" name="立方体 853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5" name="立方体 854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6" name="立方体 855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7" name="立方体 856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8" name="立方体 857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9" name="立方体 858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0" name="立方体 859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44" name="组合 843"/>
                <p:cNvGrpSpPr/>
                <p:nvPr/>
              </p:nvGrpSpPr>
              <p:grpSpPr>
                <a:xfrm>
                  <a:off x="462954" y="5190132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845" name="立方体 844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46" name="立方体 845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47" name="立方体 846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48" name="立方体 847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49" name="立方体 848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0" name="立方体 849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1" name="立方体 850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2" name="立方体 851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54" name="组合 453"/>
              <p:cNvGrpSpPr/>
              <p:nvPr/>
            </p:nvGrpSpPr>
            <p:grpSpPr>
              <a:xfrm>
                <a:off x="472098" y="4417433"/>
                <a:ext cx="2508846" cy="865838"/>
                <a:chOff x="462954" y="4498848"/>
                <a:chExt cx="2956902" cy="1020468"/>
              </a:xfrm>
              <a:grpFill/>
            </p:grpSpPr>
            <p:grpSp>
              <p:nvGrpSpPr>
                <p:cNvPr id="775" name="组合 774"/>
                <p:cNvGrpSpPr/>
                <p:nvPr/>
              </p:nvGrpSpPr>
              <p:grpSpPr>
                <a:xfrm>
                  <a:off x="1179576" y="4498848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830" name="立方体 829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31" name="立方体 830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32" name="立方体 831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33" name="立方体 832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34" name="立方体 833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35" name="立方体 834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36" name="立方体 835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37" name="立方体 836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76" name="组合 775"/>
                <p:cNvGrpSpPr/>
                <p:nvPr/>
              </p:nvGrpSpPr>
              <p:grpSpPr>
                <a:xfrm>
                  <a:off x="1060139" y="4614062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822" name="立方体 821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3" name="立方体 822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4" name="立方体 823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5" name="立方体 824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6" name="立方体 825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7" name="立方体 826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8" name="立方体 827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9" name="立方体 828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77" name="组合 776"/>
                <p:cNvGrpSpPr/>
                <p:nvPr/>
              </p:nvGrpSpPr>
              <p:grpSpPr>
                <a:xfrm>
                  <a:off x="940702" y="4729276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814" name="立方体 813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15" name="立方体 814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16" name="立方体 815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17" name="立方体 816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18" name="立方体 817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19" name="立方体 818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0" name="立方体 819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1" name="立方体 820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78" name="组合 777"/>
                <p:cNvGrpSpPr/>
                <p:nvPr/>
              </p:nvGrpSpPr>
              <p:grpSpPr>
                <a:xfrm>
                  <a:off x="821265" y="4844490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806" name="立方体 805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7" name="立方体 806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8" name="立方体 807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9" name="立方体 808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10" name="立方体 809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11" name="立方体 810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12" name="立方体 811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13" name="立方体 812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79" name="组合 778"/>
                <p:cNvGrpSpPr/>
                <p:nvPr/>
              </p:nvGrpSpPr>
              <p:grpSpPr>
                <a:xfrm>
                  <a:off x="701828" y="4959704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798" name="立方体 797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99" name="立方体 798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0" name="立方体 799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1" name="立方体 800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2" name="立方体 801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3" name="立方体 802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4" name="立方体 803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5" name="立方体 804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80" name="组合 779"/>
                <p:cNvGrpSpPr/>
                <p:nvPr/>
              </p:nvGrpSpPr>
              <p:grpSpPr>
                <a:xfrm>
                  <a:off x="582391" y="5074918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790" name="立方体 789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91" name="立方体 790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92" name="立方体 791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93" name="立方体 792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94" name="立方体 793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95" name="立方体 794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96" name="立方体 795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97" name="立方体 796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81" name="组合 780"/>
                <p:cNvGrpSpPr/>
                <p:nvPr/>
              </p:nvGrpSpPr>
              <p:grpSpPr>
                <a:xfrm>
                  <a:off x="462954" y="5190132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782" name="立方体 781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83" name="立方体 782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84" name="立方体 783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85" name="立方体 784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86" name="立方体 785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87" name="立方体 786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88" name="立方体 787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89" name="立方体 788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55" name="组合 454"/>
              <p:cNvGrpSpPr/>
              <p:nvPr/>
            </p:nvGrpSpPr>
            <p:grpSpPr>
              <a:xfrm>
                <a:off x="472098" y="4181390"/>
                <a:ext cx="2508846" cy="865838"/>
                <a:chOff x="462954" y="4498848"/>
                <a:chExt cx="2956902" cy="1020468"/>
              </a:xfrm>
              <a:grpFill/>
            </p:grpSpPr>
            <p:grpSp>
              <p:nvGrpSpPr>
                <p:cNvPr id="712" name="组合 711"/>
                <p:cNvGrpSpPr/>
                <p:nvPr/>
              </p:nvGrpSpPr>
              <p:grpSpPr>
                <a:xfrm>
                  <a:off x="1179576" y="4498848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767" name="立方体 766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68" name="立方体 767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69" name="立方体 768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70" name="立方体 769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71" name="立方体 770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72" name="立方体 771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73" name="立方体 772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74" name="立方体 773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13" name="组合 712"/>
                <p:cNvGrpSpPr/>
                <p:nvPr/>
              </p:nvGrpSpPr>
              <p:grpSpPr>
                <a:xfrm>
                  <a:off x="1060139" y="4614062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759" name="立方体 758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60" name="立方体 759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61" name="立方体 760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62" name="立方体 761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63" name="立方体 762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64" name="立方体 763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65" name="立方体 764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66" name="立方体 765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14" name="组合 713"/>
                <p:cNvGrpSpPr/>
                <p:nvPr/>
              </p:nvGrpSpPr>
              <p:grpSpPr>
                <a:xfrm>
                  <a:off x="940702" y="4729276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751" name="立方体 750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52" name="立方体 751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53" name="立方体 752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54" name="立方体 753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55" name="立方体 754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56" name="立方体 755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57" name="立方体 756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58" name="立方体 757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15" name="组合 714"/>
                <p:cNvGrpSpPr/>
                <p:nvPr/>
              </p:nvGrpSpPr>
              <p:grpSpPr>
                <a:xfrm>
                  <a:off x="821265" y="4844490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743" name="立方体 742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4" name="立方体 743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5" name="立方体 744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6" name="立方体 745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7" name="立方体 746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8" name="立方体 747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9" name="立方体 748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50" name="立方体 749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16" name="组合 715"/>
                <p:cNvGrpSpPr/>
                <p:nvPr/>
              </p:nvGrpSpPr>
              <p:grpSpPr>
                <a:xfrm>
                  <a:off x="701828" y="4959704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735" name="立方体 734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36" name="立方体 735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37" name="立方体 736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38" name="立方体 737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39" name="立方体 738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0" name="立方体 739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1" name="立方体 740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2" name="立方体 741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17" name="组合 716"/>
                <p:cNvGrpSpPr/>
                <p:nvPr/>
              </p:nvGrpSpPr>
              <p:grpSpPr>
                <a:xfrm>
                  <a:off x="582391" y="5074918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727" name="立方体 726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8" name="立方体 727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9" name="立方体 728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30" name="立方体 729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31" name="立方体 730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32" name="立方体 731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33" name="立方体 732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34" name="立方体 733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18" name="组合 717"/>
                <p:cNvGrpSpPr/>
                <p:nvPr/>
              </p:nvGrpSpPr>
              <p:grpSpPr>
                <a:xfrm>
                  <a:off x="462954" y="5190132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719" name="立方体 718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0" name="立方体 719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1" name="立方体 720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2" name="立方体 721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3" name="立方体 722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4" name="立方体 723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5" name="立方体 724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6" name="立方体 725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56" name="组合 455"/>
              <p:cNvGrpSpPr/>
              <p:nvPr/>
            </p:nvGrpSpPr>
            <p:grpSpPr>
              <a:xfrm>
                <a:off x="472098" y="3945347"/>
                <a:ext cx="2508846" cy="865838"/>
                <a:chOff x="462954" y="4498848"/>
                <a:chExt cx="2956902" cy="1020468"/>
              </a:xfrm>
              <a:grpFill/>
            </p:grpSpPr>
            <p:grpSp>
              <p:nvGrpSpPr>
                <p:cNvPr id="649" name="组合 648"/>
                <p:cNvGrpSpPr/>
                <p:nvPr/>
              </p:nvGrpSpPr>
              <p:grpSpPr>
                <a:xfrm>
                  <a:off x="1179576" y="4498848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704" name="立方体 703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05" name="立方体 704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06" name="立方体 705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07" name="立方体 706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08" name="立方体 707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09" name="立方体 708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10" name="立方体 709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11" name="立方体 710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50" name="组合 649"/>
                <p:cNvGrpSpPr/>
                <p:nvPr/>
              </p:nvGrpSpPr>
              <p:grpSpPr>
                <a:xfrm>
                  <a:off x="1060139" y="4614062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696" name="立方体 695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97" name="立方体 696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98" name="立方体 697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99" name="立方体 698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00" name="立方体 699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01" name="立方体 700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02" name="立方体 701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03" name="立方体 702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51" name="组合 650"/>
                <p:cNvGrpSpPr/>
                <p:nvPr/>
              </p:nvGrpSpPr>
              <p:grpSpPr>
                <a:xfrm>
                  <a:off x="940702" y="4729276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688" name="立方体 687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89" name="立方体 688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90" name="立方体 689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91" name="立方体 690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92" name="立方体 691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93" name="立方体 692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94" name="立方体 693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95" name="立方体 694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52" name="组合 651"/>
                <p:cNvGrpSpPr/>
                <p:nvPr/>
              </p:nvGrpSpPr>
              <p:grpSpPr>
                <a:xfrm>
                  <a:off x="821265" y="4844490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680" name="立方体 679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81" name="立方体 680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82" name="立方体 681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83" name="立方体 682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84" name="立方体 683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85" name="立方体 684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86" name="立方体 685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87" name="立方体 686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53" name="组合 652"/>
                <p:cNvGrpSpPr/>
                <p:nvPr/>
              </p:nvGrpSpPr>
              <p:grpSpPr>
                <a:xfrm>
                  <a:off x="701828" y="4959704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672" name="立方体 671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73" name="立方体 672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74" name="立方体 673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75" name="立方体 674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76" name="立方体 675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77" name="立方体 676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78" name="立方体 677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79" name="立方体 678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54" name="组合 653"/>
                <p:cNvGrpSpPr/>
                <p:nvPr/>
              </p:nvGrpSpPr>
              <p:grpSpPr>
                <a:xfrm>
                  <a:off x="582391" y="5074918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664" name="立方体 663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65" name="立方体 664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66" name="立方体 665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67" name="立方体 666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68" name="立方体 667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69" name="立方体 668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70" name="立方体 669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71" name="立方体 670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55" name="组合 654"/>
                <p:cNvGrpSpPr/>
                <p:nvPr/>
              </p:nvGrpSpPr>
              <p:grpSpPr>
                <a:xfrm>
                  <a:off x="462954" y="5190132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656" name="立方体 655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57" name="立方体 656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58" name="立方体 657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59" name="立方体 658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60" name="立方体 659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61" name="立方体 660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62" name="立方体 661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63" name="立方体 662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57" name="组合 456"/>
              <p:cNvGrpSpPr/>
              <p:nvPr/>
            </p:nvGrpSpPr>
            <p:grpSpPr>
              <a:xfrm>
                <a:off x="472098" y="3709304"/>
                <a:ext cx="2508846" cy="865838"/>
                <a:chOff x="462954" y="4498848"/>
                <a:chExt cx="2956902" cy="1020468"/>
              </a:xfrm>
              <a:grpFill/>
            </p:grpSpPr>
            <p:grpSp>
              <p:nvGrpSpPr>
                <p:cNvPr id="586" name="组合 585"/>
                <p:cNvGrpSpPr/>
                <p:nvPr/>
              </p:nvGrpSpPr>
              <p:grpSpPr>
                <a:xfrm>
                  <a:off x="1179576" y="4498848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641" name="立方体 640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42" name="立方体 641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43" name="立方体 642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44" name="立方体 643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45" name="立方体 644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46" name="立方体 645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47" name="立方体 646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48" name="立方体 647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87" name="组合 586"/>
                <p:cNvGrpSpPr/>
                <p:nvPr/>
              </p:nvGrpSpPr>
              <p:grpSpPr>
                <a:xfrm>
                  <a:off x="1060139" y="4614062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633" name="立方体 632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34" name="立方体 633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35" name="立方体 634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36" name="立方体 635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37" name="立方体 636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38" name="立方体 637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39" name="立方体 638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40" name="立方体 639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88" name="组合 587"/>
                <p:cNvGrpSpPr/>
                <p:nvPr/>
              </p:nvGrpSpPr>
              <p:grpSpPr>
                <a:xfrm>
                  <a:off x="940702" y="4729276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625" name="立方体 624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6" name="立方体 625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7" name="立方体 626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8" name="立方体 627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9" name="立方体 628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30" name="立方体 629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31" name="立方体 630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32" name="立方体 631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89" name="组合 588"/>
                <p:cNvGrpSpPr/>
                <p:nvPr/>
              </p:nvGrpSpPr>
              <p:grpSpPr>
                <a:xfrm>
                  <a:off x="821265" y="4844490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617" name="立方体 616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8" name="立方体 617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9" name="立方体 618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0" name="立方体 619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1" name="立方体 620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2" name="立方体 621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3" name="立方体 622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4" name="立方体 623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90" name="组合 589"/>
                <p:cNvGrpSpPr/>
                <p:nvPr/>
              </p:nvGrpSpPr>
              <p:grpSpPr>
                <a:xfrm>
                  <a:off x="701828" y="4959704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609" name="立方体 608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0" name="立方体 609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1" name="立方体 610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2" name="立方体 611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3" name="立方体 612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4" name="立方体 613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5" name="立方体 614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6" name="立方体 615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91" name="组合 590"/>
                <p:cNvGrpSpPr/>
                <p:nvPr/>
              </p:nvGrpSpPr>
              <p:grpSpPr>
                <a:xfrm>
                  <a:off x="582391" y="5074918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601" name="立方体 600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2" name="立方体 601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3" name="立方体 602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4" name="立方体 603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5" name="立方体 604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6" name="立方体 605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7" name="立方体 606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8" name="立方体 607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92" name="组合 591"/>
                <p:cNvGrpSpPr/>
                <p:nvPr/>
              </p:nvGrpSpPr>
              <p:grpSpPr>
                <a:xfrm>
                  <a:off x="462954" y="5190132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593" name="立方体 592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4" name="立方体 593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5" name="立方体 594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6" name="立方体 595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7" name="立方体 596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8" name="立方体 597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9" name="立方体 598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0" name="立方体 599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58" name="组合 457"/>
              <p:cNvGrpSpPr/>
              <p:nvPr/>
            </p:nvGrpSpPr>
            <p:grpSpPr>
              <a:xfrm>
                <a:off x="472098" y="3473261"/>
                <a:ext cx="2508846" cy="865838"/>
                <a:chOff x="462954" y="4498848"/>
                <a:chExt cx="2956902" cy="1020468"/>
              </a:xfrm>
              <a:grpFill/>
            </p:grpSpPr>
            <p:grpSp>
              <p:nvGrpSpPr>
                <p:cNvPr id="523" name="组合 522"/>
                <p:cNvGrpSpPr/>
                <p:nvPr/>
              </p:nvGrpSpPr>
              <p:grpSpPr>
                <a:xfrm>
                  <a:off x="1179576" y="4498848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578" name="立方体 577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9" name="立方体 578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0" name="立方体 579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1" name="立方体 580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2" name="立方体 581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3" name="立方体 582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4" name="立方体 583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5" name="立方体 584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24" name="组合 523"/>
                <p:cNvGrpSpPr/>
                <p:nvPr/>
              </p:nvGrpSpPr>
              <p:grpSpPr>
                <a:xfrm>
                  <a:off x="1060139" y="4614062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570" name="立方体 569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1" name="立方体 570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2" name="立方体 571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3" name="立方体 572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4" name="立方体 573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5" name="立方体 574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6" name="立方体 575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7" name="立方体 576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25" name="组合 524"/>
                <p:cNvGrpSpPr/>
                <p:nvPr/>
              </p:nvGrpSpPr>
              <p:grpSpPr>
                <a:xfrm>
                  <a:off x="940702" y="4729276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562" name="立方体 561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3" name="立方体 562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4" name="立方体 563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5" name="立方体 564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6" name="立方体 565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7" name="立方体 566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8" name="立方体 567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9" name="立方体 568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26" name="组合 525"/>
                <p:cNvGrpSpPr/>
                <p:nvPr/>
              </p:nvGrpSpPr>
              <p:grpSpPr>
                <a:xfrm>
                  <a:off x="821265" y="4844490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554" name="立方体 553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5" name="立方体 554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6" name="立方体 555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7" name="立方体 556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8" name="立方体 557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9" name="立方体 558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0" name="立方体 559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1" name="立方体 560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27" name="组合 526"/>
                <p:cNvGrpSpPr/>
                <p:nvPr/>
              </p:nvGrpSpPr>
              <p:grpSpPr>
                <a:xfrm>
                  <a:off x="701828" y="4959704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546" name="立方体 545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7" name="立方体 546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8" name="立方体 547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9" name="立方体 548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0" name="立方体 549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1" name="立方体 550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2" name="立方体 551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3" name="立方体 552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28" name="组合 527"/>
                <p:cNvGrpSpPr/>
                <p:nvPr/>
              </p:nvGrpSpPr>
              <p:grpSpPr>
                <a:xfrm>
                  <a:off x="582391" y="5074918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538" name="立方体 537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9" name="立方体 538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0" name="立方体 539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1" name="立方体 540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2" name="立方体 541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3" name="立方体 542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4" name="立方体 543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5" name="立方体 544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29" name="组合 528"/>
                <p:cNvGrpSpPr/>
                <p:nvPr/>
              </p:nvGrpSpPr>
              <p:grpSpPr>
                <a:xfrm>
                  <a:off x="462954" y="5190132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530" name="立方体 529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1" name="立方体 530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2" name="立方体 531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3" name="立方体 532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4" name="立方体 533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5" name="立方体 534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6" name="立方体 535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7" name="立方体 536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59" name="组合 458"/>
              <p:cNvGrpSpPr/>
              <p:nvPr/>
            </p:nvGrpSpPr>
            <p:grpSpPr>
              <a:xfrm>
                <a:off x="472098" y="3237218"/>
                <a:ext cx="2508846" cy="865838"/>
                <a:chOff x="462954" y="4498848"/>
                <a:chExt cx="2956902" cy="1020468"/>
              </a:xfrm>
              <a:grpFill/>
            </p:grpSpPr>
            <p:grpSp>
              <p:nvGrpSpPr>
                <p:cNvPr id="460" name="组合 459"/>
                <p:cNvGrpSpPr/>
                <p:nvPr/>
              </p:nvGrpSpPr>
              <p:grpSpPr>
                <a:xfrm>
                  <a:off x="1179576" y="4498848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515" name="立方体 514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6" name="立方体 515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7" name="立方体 516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8" name="立方体 517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9" name="立方体 518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0" name="立方体 519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1" name="立方体 520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2" name="立方体 521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61" name="组合 460"/>
                <p:cNvGrpSpPr/>
                <p:nvPr/>
              </p:nvGrpSpPr>
              <p:grpSpPr>
                <a:xfrm>
                  <a:off x="1060139" y="4614062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507" name="立方体 506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8" name="立方体 507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9" name="立方体 508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0" name="立方体 509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1" name="立方体 510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2" name="立方体 511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3" name="立方体 512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4" name="立方体 513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62" name="组合 461"/>
                <p:cNvGrpSpPr/>
                <p:nvPr/>
              </p:nvGrpSpPr>
              <p:grpSpPr>
                <a:xfrm>
                  <a:off x="940702" y="4729276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499" name="立方体 498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0" name="立方体 499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1" name="立方体 500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2" name="立方体 501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3" name="立方体 502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4" name="立方体 503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5" name="立方体 504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6" name="立方体 505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63" name="组合 462"/>
                <p:cNvGrpSpPr/>
                <p:nvPr/>
              </p:nvGrpSpPr>
              <p:grpSpPr>
                <a:xfrm>
                  <a:off x="821265" y="4844490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491" name="立方体 490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2" name="立方体 491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3" name="立方体 492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4" name="立方体 493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5" name="立方体 494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6" name="立方体 495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7" name="立方体 496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8" name="立方体 497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64" name="组合 463"/>
                <p:cNvGrpSpPr/>
                <p:nvPr/>
              </p:nvGrpSpPr>
              <p:grpSpPr>
                <a:xfrm>
                  <a:off x="701828" y="4959704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483" name="立方体 482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4" name="立方体 483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5" name="立方体 484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6" name="立方体 485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7" name="立方体 486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8" name="立方体 487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9" name="立方体 488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0" name="立方体 489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65" name="组合 464"/>
                <p:cNvGrpSpPr/>
                <p:nvPr/>
              </p:nvGrpSpPr>
              <p:grpSpPr>
                <a:xfrm>
                  <a:off x="582391" y="5074918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475" name="立方体 474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6" name="立方体 475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7" name="立方体 476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8" name="立方体 477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9" name="立方体 478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0" name="立方体 479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1" name="立方体 480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2" name="立方体 481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66" name="组合 465"/>
                <p:cNvGrpSpPr/>
                <p:nvPr/>
              </p:nvGrpSpPr>
              <p:grpSpPr>
                <a:xfrm>
                  <a:off x="462954" y="5190132"/>
                  <a:ext cx="2240280" cy="329184"/>
                  <a:chOff x="950976" y="1920240"/>
                  <a:chExt cx="2240280" cy="329184"/>
                </a:xfrm>
                <a:grpFill/>
              </p:grpSpPr>
              <p:sp>
                <p:nvSpPr>
                  <p:cNvPr id="467" name="立方体 466"/>
                  <p:cNvSpPr/>
                  <p:nvPr/>
                </p:nvSpPr>
                <p:spPr>
                  <a:xfrm>
                    <a:off x="95097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8" name="立方体 467"/>
                  <p:cNvSpPr/>
                  <p:nvPr/>
                </p:nvSpPr>
                <p:spPr>
                  <a:xfrm>
                    <a:off x="122399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9" name="立方体 468"/>
                  <p:cNvSpPr/>
                  <p:nvPr/>
                </p:nvSpPr>
                <p:spPr>
                  <a:xfrm>
                    <a:off x="1497004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0" name="立方体 469"/>
                  <p:cNvSpPr/>
                  <p:nvPr/>
                </p:nvSpPr>
                <p:spPr>
                  <a:xfrm>
                    <a:off x="1770018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1" name="立方体 470"/>
                  <p:cNvSpPr/>
                  <p:nvPr/>
                </p:nvSpPr>
                <p:spPr>
                  <a:xfrm>
                    <a:off x="204303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2" name="立方体 471"/>
                  <p:cNvSpPr/>
                  <p:nvPr/>
                </p:nvSpPr>
                <p:spPr>
                  <a:xfrm>
                    <a:off x="2316046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3" name="立方体 472"/>
                  <p:cNvSpPr/>
                  <p:nvPr/>
                </p:nvSpPr>
                <p:spPr>
                  <a:xfrm>
                    <a:off x="2589060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4" name="立方体 473"/>
                  <p:cNvSpPr/>
                  <p:nvPr/>
                </p:nvSpPr>
                <p:spPr>
                  <a:xfrm>
                    <a:off x="2862072" y="1920240"/>
                    <a:ext cx="329184" cy="329184"/>
                  </a:xfrm>
                  <a:prstGeom prst="cube">
                    <a:avLst/>
                  </a:prstGeom>
                  <a:grp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957" name="组合 956"/>
            <p:cNvGrpSpPr/>
            <p:nvPr/>
          </p:nvGrpSpPr>
          <p:grpSpPr>
            <a:xfrm>
              <a:off x="3669957" y="4638528"/>
              <a:ext cx="1147939" cy="1165922"/>
              <a:chOff x="2876550" y="3758184"/>
              <a:chExt cx="1394460" cy="1416304"/>
            </a:xfrm>
            <a:solidFill>
              <a:srgbClr val="7030A0"/>
            </a:solidFill>
          </p:grpSpPr>
          <p:grpSp>
            <p:nvGrpSpPr>
              <p:cNvPr id="908" name="组合 907"/>
              <p:cNvGrpSpPr/>
              <p:nvPr/>
            </p:nvGrpSpPr>
            <p:grpSpPr>
              <a:xfrm>
                <a:off x="2876550" y="3758184"/>
                <a:ext cx="1394460" cy="182880"/>
                <a:chOff x="2876550" y="3758184"/>
                <a:chExt cx="1394460" cy="182880"/>
              </a:xfrm>
              <a:grpFill/>
            </p:grpSpPr>
            <p:sp>
              <p:nvSpPr>
                <p:cNvPr id="901" name="矩形 900"/>
                <p:cNvSpPr/>
                <p:nvPr/>
              </p:nvSpPr>
              <p:spPr>
                <a:xfrm>
                  <a:off x="287655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2" name="矩形 901"/>
                <p:cNvSpPr/>
                <p:nvPr/>
              </p:nvSpPr>
              <p:spPr>
                <a:xfrm>
                  <a:off x="307848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3" name="矩形 902"/>
                <p:cNvSpPr/>
                <p:nvPr/>
              </p:nvSpPr>
              <p:spPr>
                <a:xfrm>
                  <a:off x="328041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4" name="矩形 903"/>
                <p:cNvSpPr/>
                <p:nvPr/>
              </p:nvSpPr>
              <p:spPr>
                <a:xfrm>
                  <a:off x="348234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5" name="矩形 904"/>
                <p:cNvSpPr/>
                <p:nvPr/>
              </p:nvSpPr>
              <p:spPr>
                <a:xfrm>
                  <a:off x="368427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6" name="矩形 905"/>
                <p:cNvSpPr/>
                <p:nvPr/>
              </p:nvSpPr>
              <p:spPr>
                <a:xfrm>
                  <a:off x="388620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7" name="矩形 906"/>
                <p:cNvSpPr/>
                <p:nvPr/>
              </p:nvSpPr>
              <p:spPr>
                <a:xfrm>
                  <a:off x="408813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09" name="组合 908"/>
              <p:cNvGrpSpPr/>
              <p:nvPr/>
            </p:nvGrpSpPr>
            <p:grpSpPr>
              <a:xfrm>
                <a:off x="2876550" y="3963755"/>
                <a:ext cx="1394460" cy="182880"/>
                <a:chOff x="2876550" y="3758184"/>
                <a:chExt cx="1394460" cy="182880"/>
              </a:xfrm>
              <a:grpFill/>
            </p:grpSpPr>
            <p:sp>
              <p:nvSpPr>
                <p:cNvPr id="910" name="矩形 909"/>
                <p:cNvSpPr/>
                <p:nvPr/>
              </p:nvSpPr>
              <p:spPr>
                <a:xfrm>
                  <a:off x="287655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1" name="矩形 910"/>
                <p:cNvSpPr/>
                <p:nvPr/>
              </p:nvSpPr>
              <p:spPr>
                <a:xfrm>
                  <a:off x="307848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2" name="矩形 911"/>
                <p:cNvSpPr/>
                <p:nvPr/>
              </p:nvSpPr>
              <p:spPr>
                <a:xfrm>
                  <a:off x="328041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3" name="矩形 912"/>
                <p:cNvSpPr/>
                <p:nvPr/>
              </p:nvSpPr>
              <p:spPr>
                <a:xfrm>
                  <a:off x="348234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4" name="矩形 913"/>
                <p:cNvSpPr/>
                <p:nvPr/>
              </p:nvSpPr>
              <p:spPr>
                <a:xfrm>
                  <a:off x="368427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5" name="矩形 914"/>
                <p:cNvSpPr/>
                <p:nvPr/>
              </p:nvSpPr>
              <p:spPr>
                <a:xfrm>
                  <a:off x="388620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6" name="矩形 915"/>
                <p:cNvSpPr/>
                <p:nvPr/>
              </p:nvSpPr>
              <p:spPr>
                <a:xfrm>
                  <a:off x="408813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17" name="组合 916"/>
              <p:cNvGrpSpPr/>
              <p:nvPr/>
            </p:nvGrpSpPr>
            <p:grpSpPr>
              <a:xfrm>
                <a:off x="2876550" y="4169326"/>
                <a:ext cx="1394460" cy="182880"/>
                <a:chOff x="2876550" y="3758184"/>
                <a:chExt cx="1394460" cy="182880"/>
              </a:xfrm>
              <a:grpFill/>
            </p:grpSpPr>
            <p:sp>
              <p:nvSpPr>
                <p:cNvPr id="918" name="矩形 917"/>
                <p:cNvSpPr/>
                <p:nvPr/>
              </p:nvSpPr>
              <p:spPr>
                <a:xfrm>
                  <a:off x="287655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9" name="矩形 918"/>
                <p:cNvSpPr/>
                <p:nvPr/>
              </p:nvSpPr>
              <p:spPr>
                <a:xfrm>
                  <a:off x="307848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0" name="矩形 919"/>
                <p:cNvSpPr/>
                <p:nvPr/>
              </p:nvSpPr>
              <p:spPr>
                <a:xfrm>
                  <a:off x="328041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1" name="矩形 920"/>
                <p:cNvSpPr/>
                <p:nvPr/>
              </p:nvSpPr>
              <p:spPr>
                <a:xfrm>
                  <a:off x="348234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2" name="矩形 921"/>
                <p:cNvSpPr/>
                <p:nvPr/>
              </p:nvSpPr>
              <p:spPr>
                <a:xfrm>
                  <a:off x="368427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3" name="矩形 922"/>
                <p:cNvSpPr/>
                <p:nvPr/>
              </p:nvSpPr>
              <p:spPr>
                <a:xfrm>
                  <a:off x="388620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4" name="矩形 923"/>
                <p:cNvSpPr/>
                <p:nvPr/>
              </p:nvSpPr>
              <p:spPr>
                <a:xfrm>
                  <a:off x="408813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25" name="组合 924"/>
              <p:cNvGrpSpPr/>
              <p:nvPr/>
            </p:nvGrpSpPr>
            <p:grpSpPr>
              <a:xfrm>
                <a:off x="2876550" y="4374897"/>
                <a:ext cx="1394460" cy="182880"/>
                <a:chOff x="2876550" y="3758184"/>
                <a:chExt cx="1394460" cy="182880"/>
              </a:xfrm>
              <a:grpFill/>
            </p:grpSpPr>
            <p:sp>
              <p:nvSpPr>
                <p:cNvPr id="926" name="矩形 925"/>
                <p:cNvSpPr/>
                <p:nvPr/>
              </p:nvSpPr>
              <p:spPr>
                <a:xfrm>
                  <a:off x="287655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7" name="矩形 926"/>
                <p:cNvSpPr/>
                <p:nvPr/>
              </p:nvSpPr>
              <p:spPr>
                <a:xfrm>
                  <a:off x="307848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8" name="矩形 927"/>
                <p:cNvSpPr/>
                <p:nvPr/>
              </p:nvSpPr>
              <p:spPr>
                <a:xfrm>
                  <a:off x="328041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9" name="矩形 928"/>
                <p:cNvSpPr/>
                <p:nvPr/>
              </p:nvSpPr>
              <p:spPr>
                <a:xfrm>
                  <a:off x="348234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0" name="矩形 929"/>
                <p:cNvSpPr/>
                <p:nvPr/>
              </p:nvSpPr>
              <p:spPr>
                <a:xfrm>
                  <a:off x="368427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1" name="矩形 930"/>
                <p:cNvSpPr/>
                <p:nvPr/>
              </p:nvSpPr>
              <p:spPr>
                <a:xfrm>
                  <a:off x="388620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2" name="矩形 931"/>
                <p:cNvSpPr/>
                <p:nvPr/>
              </p:nvSpPr>
              <p:spPr>
                <a:xfrm>
                  <a:off x="408813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33" name="组合 932"/>
              <p:cNvGrpSpPr/>
              <p:nvPr/>
            </p:nvGrpSpPr>
            <p:grpSpPr>
              <a:xfrm>
                <a:off x="2876550" y="4580468"/>
                <a:ext cx="1394460" cy="182880"/>
                <a:chOff x="2876550" y="3758184"/>
                <a:chExt cx="1394460" cy="182880"/>
              </a:xfrm>
              <a:grpFill/>
            </p:grpSpPr>
            <p:sp>
              <p:nvSpPr>
                <p:cNvPr id="934" name="矩形 933"/>
                <p:cNvSpPr/>
                <p:nvPr/>
              </p:nvSpPr>
              <p:spPr>
                <a:xfrm>
                  <a:off x="287655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5" name="矩形 934"/>
                <p:cNvSpPr/>
                <p:nvPr/>
              </p:nvSpPr>
              <p:spPr>
                <a:xfrm>
                  <a:off x="307848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6" name="矩形 935"/>
                <p:cNvSpPr/>
                <p:nvPr/>
              </p:nvSpPr>
              <p:spPr>
                <a:xfrm>
                  <a:off x="328041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7" name="矩形 936"/>
                <p:cNvSpPr/>
                <p:nvPr/>
              </p:nvSpPr>
              <p:spPr>
                <a:xfrm>
                  <a:off x="348234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8" name="矩形 937"/>
                <p:cNvSpPr/>
                <p:nvPr/>
              </p:nvSpPr>
              <p:spPr>
                <a:xfrm>
                  <a:off x="368427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9" name="矩形 938"/>
                <p:cNvSpPr/>
                <p:nvPr/>
              </p:nvSpPr>
              <p:spPr>
                <a:xfrm>
                  <a:off x="388620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0" name="矩形 939"/>
                <p:cNvSpPr/>
                <p:nvPr/>
              </p:nvSpPr>
              <p:spPr>
                <a:xfrm>
                  <a:off x="408813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41" name="组合 940"/>
              <p:cNvGrpSpPr/>
              <p:nvPr/>
            </p:nvGrpSpPr>
            <p:grpSpPr>
              <a:xfrm>
                <a:off x="2876550" y="4786039"/>
                <a:ext cx="1394460" cy="182880"/>
                <a:chOff x="2876550" y="3758184"/>
                <a:chExt cx="1394460" cy="182880"/>
              </a:xfrm>
              <a:grpFill/>
            </p:grpSpPr>
            <p:sp>
              <p:nvSpPr>
                <p:cNvPr id="942" name="矩形 941"/>
                <p:cNvSpPr/>
                <p:nvPr/>
              </p:nvSpPr>
              <p:spPr>
                <a:xfrm>
                  <a:off x="287655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3" name="矩形 942"/>
                <p:cNvSpPr/>
                <p:nvPr/>
              </p:nvSpPr>
              <p:spPr>
                <a:xfrm>
                  <a:off x="307848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4" name="矩形 943"/>
                <p:cNvSpPr/>
                <p:nvPr/>
              </p:nvSpPr>
              <p:spPr>
                <a:xfrm>
                  <a:off x="328041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5" name="矩形 944"/>
                <p:cNvSpPr/>
                <p:nvPr/>
              </p:nvSpPr>
              <p:spPr>
                <a:xfrm>
                  <a:off x="348234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6" name="矩形 945"/>
                <p:cNvSpPr/>
                <p:nvPr/>
              </p:nvSpPr>
              <p:spPr>
                <a:xfrm>
                  <a:off x="368427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7" name="矩形 946"/>
                <p:cNvSpPr/>
                <p:nvPr/>
              </p:nvSpPr>
              <p:spPr>
                <a:xfrm>
                  <a:off x="388620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8" name="矩形 947"/>
                <p:cNvSpPr/>
                <p:nvPr/>
              </p:nvSpPr>
              <p:spPr>
                <a:xfrm>
                  <a:off x="408813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49" name="组合 948"/>
              <p:cNvGrpSpPr/>
              <p:nvPr/>
            </p:nvGrpSpPr>
            <p:grpSpPr>
              <a:xfrm>
                <a:off x="2876550" y="4991608"/>
                <a:ext cx="1394460" cy="182880"/>
                <a:chOff x="2876550" y="3758184"/>
                <a:chExt cx="1394460" cy="182880"/>
              </a:xfrm>
              <a:grpFill/>
            </p:grpSpPr>
            <p:sp>
              <p:nvSpPr>
                <p:cNvPr id="950" name="矩形 949"/>
                <p:cNvSpPr/>
                <p:nvPr/>
              </p:nvSpPr>
              <p:spPr>
                <a:xfrm>
                  <a:off x="287655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1" name="矩形 950"/>
                <p:cNvSpPr/>
                <p:nvPr/>
              </p:nvSpPr>
              <p:spPr>
                <a:xfrm>
                  <a:off x="307848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2" name="矩形 951"/>
                <p:cNvSpPr/>
                <p:nvPr/>
              </p:nvSpPr>
              <p:spPr>
                <a:xfrm>
                  <a:off x="328041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3" name="矩形 952"/>
                <p:cNvSpPr/>
                <p:nvPr/>
              </p:nvSpPr>
              <p:spPr>
                <a:xfrm>
                  <a:off x="348234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4" name="矩形 953"/>
                <p:cNvSpPr/>
                <p:nvPr/>
              </p:nvSpPr>
              <p:spPr>
                <a:xfrm>
                  <a:off x="368427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5" name="矩形 954"/>
                <p:cNvSpPr/>
                <p:nvPr/>
              </p:nvSpPr>
              <p:spPr>
                <a:xfrm>
                  <a:off x="388620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6" name="矩形 955"/>
                <p:cNvSpPr/>
                <p:nvPr/>
              </p:nvSpPr>
              <p:spPr>
                <a:xfrm>
                  <a:off x="4088130" y="3758184"/>
                  <a:ext cx="182880" cy="18288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958" name="文本框 957"/>
            <p:cNvSpPr txBox="1"/>
            <p:nvPr/>
          </p:nvSpPr>
          <p:spPr>
            <a:xfrm>
              <a:off x="2646689" y="4898324"/>
              <a:ext cx="409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/>
                <a:t>*</a:t>
              </a:r>
              <a:endParaRPr lang="zh-CN" altLang="en-US" sz="3600" b="1" dirty="0"/>
            </a:p>
          </p:txBody>
        </p:sp>
        <p:sp>
          <p:nvSpPr>
            <p:cNvPr id="959" name="文本框 958"/>
            <p:cNvSpPr txBox="1"/>
            <p:nvPr/>
          </p:nvSpPr>
          <p:spPr>
            <a:xfrm>
              <a:off x="5432078" y="4898324"/>
              <a:ext cx="5357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/>
                <a:t>=</a:t>
              </a:r>
              <a:endParaRPr lang="zh-CN" altLang="en-US" sz="3600" b="1" dirty="0"/>
            </a:p>
          </p:txBody>
        </p:sp>
      </p:grpSp>
      <p:sp>
        <p:nvSpPr>
          <p:cNvPr id="961" name="文本框 960"/>
          <p:cNvSpPr txBox="1"/>
          <p:nvPr/>
        </p:nvSpPr>
        <p:spPr>
          <a:xfrm>
            <a:off x="250031" y="1171575"/>
            <a:ext cx="8655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PyTorch defines seven CPU tensor types and eight GPU tensor types</a:t>
            </a:r>
            <a:endParaRPr lang="zh-CN" altLang="en-US" sz="2400" dirty="0"/>
          </a:p>
        </p:txBody>
      </p:sp>
      <p:graphicFrame>
        <p:nvGraphicFramePr>
          <p:cNvPr id="963" name="表格 9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80210"/>
              </p:ext>
            </p:extLst>
          </p:nvPr>
        </p:nvGraphicFramePr>
        <p:xfrm>
          <a:off x="244079" y="2002572"/>
          <a:ext cx="8655843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5281">
                  <a:extLst>
                    <a:ext uri="{9D8B030D-6E8A-4147-A177-3AD203B41FA5}">
                      <a16:colId xmlns:a16="http://schemas.microsoft.com/office/drawing/2014/main" val="85795687"/>
                    </a:ext>
                  </a:extLst>
                </a:gridCol>
                <a:gridCol w="2885281">
                  <a:extLst>
                    <a:ext uri="{9D8B030D-6E8A-4147-A177-3AD203B41FA5}">
                      <a16:colId xmlns:a16="http://schemas.microsoft.com/office/drawing/2014/main" val="647458614"/>
                    </a:ext>
                  </a:extLst>
                </a:gridCol>
                <a:gridCol w="2885281">
                  <a:extLst>
                    <a:ext uri="{9D8B030D-6E8A-4147-A177-3AD203B41FA5}">
                      <a16:colId xmlns:a16="http://schemas.microsoft.com/office/drawing/2014/main" val="879978886"/>
                    </a:ext>
                  </a:extLst>
                </a:gridCol>
              </a:tblGrid>
              <a:tr h="2963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Data type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CPU</a:t>
                      </a:r>
                      <a:r>
                        <a:rPr lang="en-US" altLang="zh-CN" sz="1600" b="1" baseline="0" dirty="0" smtClean="0"/>
                        <a:t> tensor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GPU</a:t>
                      </a:r>
                      <a:r>
                        <a:rPr lang="en-US" altLang="zh-CN" sz="1600" b="1" baseline="0" dirty="0" smtClean="0"/>
                        <a:t> tensor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675215"/>
                  </a:ext>
                </a:extLst>
              </a:tr>
              <a:tr h="296333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16-bit floating point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-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torch.cuda.HalfTensor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60128"/>
                  </a:ext>
                </a:extLst>
              </a:tr>
              <a:tr h="296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32-bit floating point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 smtClean="0">
                          <a:solidFill>
                            <a:srgbClr val="0000FF"/>
                          </a:solidFill>
                        </a:rPr>
                        <a:t>torch.FloatTensor</a:t>
                      </a:r>
                      <a:endParaRPr lang="zh-CN" altLang="en-US" sz="16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 smtClean="0">
                          <a:solidFill>
                            <a:srgbClr val="0000FF"/>
                          </a:solidFill>
                        </a:rPr>
                        <a:t>torch.cuda.FloatTensor</a:t>
                      </a:r>
                      <a:endParaRPr lang="zh-CN" altLang="en-US" sz="16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824831"/>
                  </a:ext>
                </a:extLst>
              </a:tr>
              <a:tr h="296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64-bit floating point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torch.DoubleTensor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torch.cuda.DoubleTensor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487712"/>
                  </a:ext>
                </a:extLst>
              </a:tr>
              <a:tr h="296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8-bit</a:t>
                      </a:r>
                      <a:r>
                        <a:rPr lang="en-US" altLang="zh-CN" sz="1600" baseline="0" dirty="0" smtClean="0"/>
                        <a:t> integer (unsigned)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torch.ByteTensor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torch.cuda.ByteTensor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953894"/>
                  </a:ext>
                </a:extLst>
              </a:tr>
              <a:tr h="296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8-bit</a:t>
                      </a:r>
                      <a:r>
                        <a:rPr lang="en-US" altLang="zh-CN" sz="1600" baseline="0" dirty="0" smtClean="0"/>
                        <a:t> integer (signed)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torch.CharTensor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torch.cuda.CharTensor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000879"/>
                  </a:ext>
                </a:extLst>
              </a:tr>
              <a:tr h="296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16-bit</a:t>
                      </a:r>
                      <a:r>
                        <a:rPr lang="en-US" altLang="zh-CN" sz="1600" baseline="0" dirty="0" smtClean="0"/>
                        <a:t> integer (signed)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torch.ShortTensor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torch.cuda.ShortTensor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952921"/>
                  </a:ext>
                </a:extLst>
              </a:tr>
              <a:tr h="296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32-bit</a:t>
                      </a:r>
                      <a:r>
                        <a:rPr lang="en-US" altLang="zh-CN" sz="1600" baseline="0" dirty="0" smtClean="0"/>
                        <a:t> integer (signed)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torch.IntTensor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torch.cuda.IntTensor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953298"/>
                  </a:ext>
                </a:extLst>
              </a:tr>
              <a:tr h="296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64-bit</a:t>
                      </a:r>
                      <a:r>
                        <a:rPr lang="en-US" altLang="zh-CN" sz="1600" baseline="0" dirty="0" smtClean="0"/>
                        <a:t> integer (signed)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torch.LongTensor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torch.cuda.LongTensor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510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09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内容占位符 1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Tensor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50032" y="1028700"/>
            <a:ext cx="78093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A tensor can be constructed through two methods: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0000FF"/>
                </a:solidFill>
              </a:rPr>
              <a:t>From Python list or sequence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0000FF"/>
                </a:solidFill>
              </a:rPr>
              <a:t>By specifying tensor size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86860"/>
              </p:ext>
            </p:extLst>
          </p:nvPr>
        </p:nvGraphicFramePr>
        <p:xfrm>
          <a:off x="250032" y="2721934"/>
          <a:ext cx="8646318" cy="3749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646318">
                  <a:extLst>
                    <a:ext uri="{9D8B030D-6E8A-4147-A177-3AD203B41FA5}">
                      <a16:colId xmlns:a16="http://schemas.microsoft.com/office/drawing/2014/main" val="1577810582"/>
                    </a:ext>
                  </a:extLst>
                </a:gridCol>
              </a:tblGrid>
              <a:tr h="294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/>
                        <a:t>&gt;&gt;&gt;import torch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/>
                        <a:t>&gt;&gt;&gt;</a:t>
                      </a:r>
                      <a:r>
                        <a:rPr lang="en-US" altLang="zh-CN" sz="2000" b="0" dirty="0" err="1" smtClean="0"/>
                        <a:t>torch.FloatTensor</a:t>
                      </a:r>
                      <a:r>
                        <a:rPr lang="en-US" altLang="zh-CN" sz="2000" b="0" dirty="0" smtClean="0"/>
                        <a:t>([[1, 2, 3], [1, 2, 3]])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altLang="zh-CN" sz="2000" b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1 2 3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1 2 3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CN" sz="2000" b="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torch.FloatTensor</a:t>
                      </a: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of size 2x3]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altLang="zh-CN" sz="2000" b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/>
                        <a:t>&gt;&gt;&gt;</a:t>
                      </a:r>
                      <a:r>
                        <a:rPr lang="en-US" altLang="zh-CN" sz="2000" b="0" dirty="0" err="1" smtClean="0"/>
                        <a:t>torch.FloatTensor</a:t>
                      </a:r>
                      <a:r>
                        <a:rPr lang="en-US" altLang="zh-CN" sz="2000" b="0" dirty="0" smtClean="0"/>
                        <a:t>(2, 4).</a:t>
                      </a:r>
                      <a:r>
                        <a:rPr lang="en-US" altLang="zh-CN" sz="2000" b="0" dirty="0" smtClean="0">
                          <a:solidFill>
                            <a:srgbClr val="0000FF"/>
                          </a:solidFill>
                        </a:rPr>
                        <a:t>fill_(1)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altLang="zh-CN" sz="2000" b="0" dirty="0" smtClean="0"/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1 1 1 1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1 1 1 1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CN" sz="2000" b="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torch.FloatTensor</a:t>
                      </a: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of size 2x4]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516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6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250031" y="250678"/>
            <a:ext cx="4331493" cy="50482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Creation Operations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50031" y="1057275"/>
            <a:ext cx="863679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 smtClean="0"/>
              <a:t>torch.eye</a:t>
            </a:r>
            <a:r>
              <a:rPr lang="en-US" altLang="zh-CN" sz="2000" dirty="0" smtClean="0"/>
              <a:t>(n, m=None, out=None)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/>
              <a:t>t</a:t>
            </a:r>
            <a:r>
              <a:rPr lang="en-US" altLang="zh-CN" sz="2000" dirty="0" err="1" smtClean="0"/>
              <a:t>orch.from_numpy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ndarray</a:t>
            </a:r>
            <a:r>
              <a:rPr lang="en-US" altLang="zh-CN" sz="2000" dirty="0" smtClean="0"/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/>
              <a:t>t</a:t>
            </a:r>
            <a:r>
              <a:rPr lang="en-US" altLang="zh-CN" sz="2000" dirty="0" err="1" smtClean="0"/>
              <a:t>orch.linspace</a:t>
            </a:r>
            <a:r>
              <a:rPr lang="en-US" altLang="zh-CN" sz="2000" dirty="0" smtClean="0"/>
              <a:t>(start, end, steps=100, out=None)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/>
              <a:t>t</a:t>
            </a:r>
            <a:r>
              <a:rPr lang="en-US" altLang="zh-CN" sz="2000" dirty="0" err="1" smtClean="0"/>
              <a:t>orch.logspace</a:t>
            </a:r>
            <a:r>
              <a:rPr lang="en-US" altLang="zh-CN" sz="2000" dirty="0" smtClean="0"/>
              <a:t>(start, end, steps=100, out=None)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 smtClean="0"/>
              <a:t>torch.ones</a:t>
            </a:r>
            <a:r>
              <a:rPr lang="en-US" altLang="zh-CN" sz="2000" dirty="0" smtClean="0"/>
              <a:t>(*sizes, out=None)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/>
              <a:t>t</a:t>
            </a:r>
            <a:r>
              <a:rPr lang="en-US" altLang="zh-CN" sz="2000" dirty="0" err="1" smtClean="0"/>
              <a:t>orch.rand</a:t>
            </a:r>
            <a:r>
              <a:rPr lang="en-US" altLang="zh-CN" sz="2000" dirty="0" smtClean="0"/>
              <a:t>(*sizes, out=None)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/>
              <a:t>t</a:t>
            </a:r>
            <a:r>
              <a:rPr lang="en-US" altLang="zh-CN" sz="2000" dirty="0" err="1" smtClean="0"/>
              <a:t>orch.randn</a:t>
            </a:r>
            <a:r>
              <a:rPr lang="en-US" altLang="zh-CN" sz="2000" dirty="0" smtClean="0"/>
              <a:t>(*sizes, out=None)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/>
              <a:t>t</a:t>
            </a:r>
            <a:r>
              <a:rPr lang="en-US" altLang="zh-CN" sz="2000" dirty="0" err="1" smtClean="0"/>
              <a:t>orch.randperm</a:t>
            </a:r>
            <a:r>
              <a:rPr lang="en-US" altLang="zh-CN" sz="2000" dirty="0" smtClean="0"/>
              <a:t>(n, out=None)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 smtClean="0"/>
              <a:t>torch.arange</a:t>
            </a:r>
            <a:r>
              <a:rPr lang="en-US" altLang="zh-CN" sz="2000" dirty="0" smtClean="0"/>
              <a:t>(start, end, step=1, out=None)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 smtClean="0"/>
              <a:t>torch.range</a:t>
            </a:r>
            <a:r>
              <a:rPr lang="en-US" altLang="zh-CN" sz="2000" dirty="0" smtClean="0"/>
              <a:t>(start, end, step=1, out=None)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 smtClean="0"/>
              <a:t>torch.zeros</a:t>
            </a:r>
            <a:r>
              <a:rPr lang="en-US" altLang="zh-CN" sz="2000" dirty="0" smtClean="0"/>
              <a:t>(*sizes, out=None)</a:t>
            </a:r>
          </a:p>
        </p:txBody>
      </p:sp>
    </p:spTree>
    <p:extLst>
      <p:ext uri="{BB962C8B-B14F-4D97-AF65-F5344CB8AC3E}">
        <p14:creationId xmlns:p14="http://schemas.microsoft.com/office/powerpoint/2010/main" val="181960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250031" y="250678"/>
            <a:ext cx="4312443" cy="50482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Creation Operations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50031" y="1047750"/>
            <a:ext cx="86653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 smtClean="0"/>
              <a:t>torch.zeros</a:t>
            </a:r>
            <a:r>
              <a:rPr lang="en-US" altLang="zh-CN" sz="2400" dirty="0" smtClean="0"/>
              <a:t>(*sizes, out=None)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</a:rPr>
              <a:t>    returns a tensor filled with the scalar value 0, with the shape defined by the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varargs</a:t>
            </a:r>
            <a:r>
              <a:rPr lang="en-US" altLang="zh-CN" sz="2000" dirty="0" smtClean="0">
                <a:solidFill>
                  <a:srgbClr val="0000FF"/>
                </a:solidFill>
              </a:rPr>
              <a:t> sizes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553970"/>
              </p:ext>
            </p:extLst>
          </p:nvPr>
        </p:nvGraphicFramePr>
        <p:xfrm>
          <a:off x="250033" y="2855284"/>
          <a:ext cx="8665368" cy="2529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665368">
                  <a:extLst>
                    <a:ext uri="{9D8B030D-6E8A-4147-A177-3AD203B41FA5}">
                      <a16:colId xmlns:a16="http://schemas.microsoft.com/office/drawing/2014/main" val="1577810582"/>
                    </a:ext>
                  </a:extLst>
                </a:gridCol>
              </a:tblGrid>
              <a:tr h="15738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/>
                        <a:t>&gt;&gt;&gt;import torch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/>
                        <a:t>&gt;&gt;&gt;</a:t>
                      </a:r>
                      <a:r>
                        <a:rPr lang="en-US" altLang="zh-CN" sz="2000" b="0" dirty="0" err="1" smtClean="0"/>
                        <a:t>torch.zeros</a:t>
                      </a:r>
                      <a:r>
                        <a:rPr lang="en-US" altLang="zh-CN" sz="2000" b="0" dirty="0" smtClean="0"/>
                        <a:t>(4, 5)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altLang="zh-CN" sz="2000" b="1" dirty="0" smtClean="0"/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0 0 0 0 0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0 0 0 0 0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0 0 0 0 0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0 0 0 0 0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CN" sz="2000" b="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torch.FloatTensor</a:t>
                      </a: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of size 4x5]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516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551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250031" y="250678"/>
            <a:ext cx="7884319" cy="504825"/>
          </a:xfrm>
        </p:spPr>
        <p:txBody>
          <a:bodyPr>
            <a:normAutofit/>
          </a:bodyPr>
          <a:lstStyle/>
          <a:p>
            <a:r>
              <a:rPr lang="en-US" altLang="zh-CN" dirty="0"/>
              <a:t>Indexing, Slicing, Joining and Mutating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50032" y="1102549"/>
            <a:ext cx="8646318" cy="544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torch.cat(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, dim=0, out=None)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torch.chunck</a:t>
            </a:r>
            <a:r>
              <a:rPr lang="en-US" altLang="zh-CN" dirty="0" smtClean="0"/>
              <a:t>(tensor, chunks, dim=0)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torch.gather</a:t>
            </a:r>
            <a:r>
              <a:rPr lang="en-US" altLang="zh-CN" dirty="0" smtClean="0"/>
              <a:t>(input, dim, index, out=None)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torch.index_select</a:t>
            </a:r>
            <a:r>
              <a:rPr lang="en-US" altLang="zh-CN" dirty="0" smtClean="0"/>
              <a:t>(input, dim, index, out=None)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torch.masked_select</a:t>
            </a:r>
            <a:r>
              <a:rPr lang="en-US" altLang="zh-CN" dirty="0" smtClean="0"/>
              <a:t>(input, mask, out=None)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torch.nonezero</a:t>
            </a:r>
            <a:r>
              <a:rPr lang="en-US" altLang="zh-CN" dirty="0" smtClean="0"/>
              <a:t>(input, out=None)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torch.split</a:t>
            </a:r>
            <a:r>
              <a:rPr lang="en-US" altLang="zh-CN" dirty="0" smtClean="0"/>
              <a:t>(tensor, </a:t>
            </a:r>
            <a:r>
              <a:rPr lang="en-US" altLang="zh-CN" dirty="0" err="1" smtClean="0"/>
              <a:t>split_size</a:t>
            </a:r>
            <a:r>
              <a:rPr lang="en-US" altLang="zh-CN" dirty="0" smtClean="0"/>
              <a:t>, dim=0)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torch.squeeze</a:t>
            </a:r>
            <a:r>
              <a:rPr lang="en-US" altLang="zh-CN" dirty="0" smtClean="0"/>
              <a:t>(input, dim=None, out=None)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torch.stack</a:t>
            </a:r>
            <a:r>
              <a:rPr lang="en-US" altLang="zh-CN" dirty="0" smtClean="0"/>
              <a:t>(sequence, dim=0, out=None)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torch.t(input, out=None)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torch.transpose</a:t>
            </a:r>
            <a:r>
              <a:rPr lang="en-US" altLang="zh-CN" dirty="0" smtClean="0"/>
              <a:t>(input, dim0, dim1, out=None)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torch.unbind</a:t>
            </a:r>
            <a:r>
              <a:rPr lang="en-US" altLang="zh-CN" dirty="0" smtClean="0"/>
              <a:t>(tensor, dim=0)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torch.unsqueeze</a:t>
            </a:r>
            <a:r>
              <a:rPr lang="en-US" altLang="zh-CN" dirty="0" smtClean="0"/>
              <a:t>(input, dim, out=None)</a:t>
            </a:r>
          </a:p>
        </p:txBody>
      </p:sp>
    </p:spTree>
    <p:extLst>
      <p:ext uri="{BB962C8B-B14F-4D97-AF65-F5344CB8AC3E}">
        <p14:creationId xmlns:p14="http://schemas.microsoft.com/office/powerpoint/2010/main" val="230858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250031" y="250678"/>
            <a:ext cx="7674769" cy="50482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Indexing, Slicing, Joining and Mutating</a:t>
            </a:r>
            <a:endParaRPr lang="zh-CN" altLang="en-US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250031" y="1057275"/>
            <a:ext cx="86367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 smtClean="0"/>
              <a:t>torch.squeeze</a:t>
            </a:r>
            <a:r>
              <a:rPr lang="en-US" altLang="zh-CN" sz="2400" dirty="0" smtClean="0"/>
              <a:t>(input, dim=None, out=None)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</a:rPr>
              <a:t>    returns a tensor with all the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dimentions</a:t>
            </a:r>
            <a:r>
              <a:rPr lang="en-US" altLang="zh-CN" sz="2000" dirty="0" smtClean="0">
                <a:solidFill>
                  <a:srgbClr val="0000FF"/>
                </a:solidFill>
              </a:rPr>
              <a:t> of input of size 1 removed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221766"/>
              </p:ext>
            </p:extLst>
          </p:nvPr>
        </p:nvGraphicFramePr>
        <p:xfrm>
          <a:off x="250033" y="2436184"/>
          <a:ext cx="8665368" cy="3749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665368">
                  <a:extLst>
                    <a:ext uri="{9D8B030D-6E8A-4147-A177-3AD203B41FA5}">
                      <a16:colId xmlns:a16="http://schemas.microsoft.com/office/drawing/2014/main" val="1577810582"/>
                    </a:ext>
                  </a:extLst>
                </a:gridCol>
              </a:tblGrid>
              <a:tr h="15738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/>
                        <a:t>&gt;&gt;&gt;import torch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/>
                        <a:t>&gt;&gt;&gt;x = </a:t>
                      </a:r>
                      <a:r>
                        <a:rPr lang="en-US" altLang="zh-CN" sz="2000" b="0" dirty="0" err="1" smtClean="0"/>
                        <a:t>torch.zeros</a:t>
                      </a:r>
                      <a:r>
                        <a:rPr lang="en-US" altLang="zh-CN" sz="2000" b="0" dirty="0" smtClean="0"/>
                        <a:t>(2, 1, 2, 1, 2)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/>
                        <a:t>&gt;&gt;&gt;</a:t>
                      </a:r>
                      <a:r>
                        <a:rPr lang="en-US" altLang="zh-CN" sz="2000" b="0" dirty="0" err="1" smtClean="0"/>
                        <a:t>x.size</a:t>
                      </a:r>
                      <a:r>
                        <a:rPr lang="en-US" altLang="zh-CN" sz="2000" b="0" dirty="0" smtClean="0"/>
                        <a:t>()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(2L, 1L, 2L, 1L, 2L)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endParaRPr lang="en-US" altLang="zh-CN" sz="2000" b="0" baseline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baseline="0" dirty="0" smtClean="0"/>
                        <a:t>&gt;&gt;&gt;y = </a:t>
                      </a:r>
                      <a:r>
                        <a:rPr lang="en-US" altLang="zh-CN" sz="2000" b="0" baseline="0" dirty="0" err="1" smtClean="0"/>
                        <a:t>torch.squeeze</a:t>
                      </a:r>
                      <a:r>
                        <a:rPr lang="en-US" altLang="zh-CN" sz="2000" b="0" baseline="0" dirty="0" smtClean="0"/>
                        <a:t>(x)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baseline="0" dirty="0" smtClean="0"/>
                        <a:t>&gt;&gt;&gt;</a:t>
                      </a:r>
                      <a:r>
                        <a:rPr lang="en-US" altLang="zh-CN" sz="2000" b="0" baseline="0" dirty="0" err="1" smtClean="0"/>
                        <a:t>y.size</a:t>
                      </a:r>
                      <a:r>
                        <a:rPr lang="en-US" altLang="zh-CN" sz="2000" b="0" baseline="0" dirty="0" smtClean="0"/>
                        <a:t>()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(2L, 2L, 2L)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baseline="0" dirty="0" smtClean="0"/>
                        <a:t>&gt;&gt;&gt;y = </a:t>
                      </a:r>
                      <a:r>
                        <a:rPr lang="en-US" altLang="zh-CN" sz="2000" b="0" baseline="0" dirty="0" err="1" smtClean="0"/>
                        <a:t>torch.squeeze</a:t>
                      </a:r>
                      <a:r>
                        <a:rPr lang="en-US" altLang="zh-CN" sz="2000" b="0" baseline="0" dirty="0" smtClean="0"/>
                        <a:t>(x, 0)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baseline="0" dirty="0" smtClean="0"/>
                        <a:t>&gt;&gt;&gt;</a:t>
                      </a:r>
                      <a:r>
                        <a:rPr lang="en-US" altLang="zh-CN" sz="2000" b="0" baseline="0" dirty="0" err="1" smtClean="0"/>
                        <a:t>y.size</a:t>
                      </a:r>
                      <a:r>
                        <a:rPr lang="en-US" altLang="zh-CN" sz="2000" b="0" baseline="0" dirty="0" smtClean="0"/>
                        <a:t>()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(2L, 1L, 2L, 1L, 2L)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516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81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66" y="2948256"/>
            <a:ext cx="8131969" cy="27299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0030" y="1069355"/>
            <a:ext cx="8808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</a:rPr>
              <a:t>Deep learning </a:t>
            </a:r>
            <a:r>
              <a:rPr lang="en-US" altLang="zh-CN" sz="2400" dirty="0" smtClean="0"/>
              <a:t>have achieved great performance on image classification, object detection and speech recognition 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3195264" y="5819775"/>
            <a:ext cx="276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Architecture of AlexNet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53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250032" y="250678"/>
            <a:ext cx="4352448" cy="50482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Math Operations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50033" y="1047750"/>
            <a:ext cx="864631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PyTorch provides many math functions: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0000FF"/>
                </a:solidFill>
              </a:rPr>
              <a:t>Pointwise Operations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smtClean="0"/>
              <a:t>add(), ceil(), clamp(), div(), cos(), </a:t>
            </a:r>
            <a:r>
              <a:rPr lang="en-US" altLang="zh-CN" dirty="0" smtClean="0"/>
              <a:t>abs(), …</a:t>
            </a:r>
            <a:endParaRPr lang="en-US" altLang="zh-CN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0000FF"/>
                </a:solidFill>
              </a:rPr>
              <a:t>Reduction Operations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err="1"/>
              <a:t>dist</a:t>
            </a:r>
            <a:r>
              <a:rPr lang="en-US" altLang="zh-CN" dirty="0"/>
              <a:t>(), mean(), </a:t>
            </a:r>
            <a:r>
              <a:rPr lang="en-US" altLang="zh-CN" dirty="0" err="1"/>
              <a:t>std</a:t>
            </a:r>
            <a:r>
              <a:rPr lang="en-US" altLang="zh-CN" dirty="0"/>
              <a:t>(), norm(), sum(), </a:t>
            </a:r>
            <a:r>
              <a:rPr lang="en-US" altLang="zh-CN" dirty="0" err="1"/>
              <a:t>var</a:t>
            </a:r>
            <a:r>
              <a:rPr lang="en-US" altLang="zh-CN" dirty="0"/>
              <a:t>(), …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0000FF"/>
                </a:solidFill>
              </a:rPr>
              <a:t>Comparison Operations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err="1"/>
              <a:t>eq</a:t>
            </a:r>
            <a:r>
              <a:rPr lang="en-US" altLang="zh-CN" dirty="0"/>
              <a:t>(), equal(), </a:t>
            </a:r>
            <a:r>
              <a:rPr lang="en-US" altLang="zh-CN" dirty="0" err="1"/>
              <a:t>ge</a:t>
            </a:r>
            <a:r>
              <a:rPr lang="en-US" altLang="zh-CN" dirty="0"/>
              <a:t>(), max(), ne(), sorted(), …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0000FF"/>
                </a:solidFill>
              </a:rPr>
              <a:t>Other Operations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err="1"/>
              <a:t>diag</a:t>
            </a:r>
            <a:r>
              <a:rPr lang="en-US" altLang="zh-CN" dirty="0"/>
              <a:t>(), trace(), cross(), …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BLAS and LAPACK Operations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err="1"/>
              <a:t>addbmm</a:t>
            </a:r>
            <a:r>
              <a:rPr lang="en-US" altLang="zh-CN" dirty="0"/>
              <a:t>(), </a:t>
            </a:r>
            <a:r>
              <a:rPr lang="en-US" altLang="zh-CN" dirty="0" err="1"/>
              <a:t>admm</a:t>
            </a:r>
            <a:r>
              <a:rPr lang="en-US" altLang="zh-CN" dirty="0"/>
              <a:t>(), </a:t>
            </a:r>
            <a:r>
              <a:rPr lang="en-US" altLang="zh-CN" dirty="0" err="1"/>
              <a:t>addmv</a:t>
            </a:r>
            <a:r>
              <a:rPr lang="en-US" altLang="zh-CN" dirty="0"/>
              <a:t>(),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458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250031" y="250678"/>
            <a:ext cx="4064793" cy="50482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Pointwise Operations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50032" y="1057275"/>
            <a:ext cx="86558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/>
              <a:t>t</a:t>
            </a:r>
            <a:r>
              <a:rPr lang="en-US" altLang="zh-CN" sz="2400" b="1" dirty="0" err="1" smtClean="0"/>
              <a:t>orch.add</a:t>
            </a:r>
            <a:r>
              <a:rPr lang="en-US" altLang="zh-CN" sz="2400" dirty="0" smtClean="0"/>
              <a:t>(input, value, out=None)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   Adds the scalar value to each element of the input tensor and returns a new resulting tensor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954811"/>
              </p:ext>
            </p:extLst>
          </p:nvPr>
        </p:nvGraphicFramePr>
        <p:xfrm>
          <a:off x="250030" y="2933787"/>
          <a:ext cx="8655845" cy="3444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655845">
                  <a:extLst>
                    <a:ext uri="{9D8B030D-6E8A-4147-A177-3AD203B41FA5}">
                      <a16:colId xmlns:a16="http://schemas.microsoft.com/office/drawing/2014/main" val="1762270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/>
                        <a:t>&gt;&gt;&gt;</a:t>
                      </a:r>
                      <a:r>
                        <a:rPr lang="en-US" altLang="zh-CN" sz="2000" b="0" baseline="0" dirty="0" smtClean="0"/>
                        <a:t> import torch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baseline="0" dirty="0" smtClean="0"/>
                        <a:t>&gt;&gt;&gt; a = </a:t>
                      </a:r>
                      <a:r>
                        <a:rPr lang="en-US" altLang="zh-CN" sz="2000" b="0" baseline="0" dirty="0" err="1" smtClean="0"/>
                        <a:t>torch.FloatTensor</a:t>
                      </a:r>
                      <a:r>
                        <a:rPr lang="en-US" altLang="zh-CN" sz="2000" b="0" baseline="0" dirty="0" smtClean="0"/>
                        <a:t>(2).fill_(1)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baseline="0" dirty="0" smtClean="0"/>
                        <a:t>&gt;&gt;&gt; a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CN" sz="2000" b="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torch.FloatTensor</a:t>
                      </a: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of size 4]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baseline="0" dirty="0" smtClean="0"/>
                        <a:t>&gt;&gt;&gt;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baseline="0" dirty="0" smtClean="0"/>
                        <a:t>&gt;&gt;&gt; </a:t>
                      </a:r>
                      <a:r>
                        <a:rPr lang="en-US" altLang="zh-CN" sz="2000" b="0" baseline="0" dirty="0" err="1" smtClean="0"/>
                        <a:t>torch.add</a:t>
                      </a:r>
                      <a:r>
                        <a:rPr lang="en-US" altLang="zh-CN" sz="2000" b="0" baseline="0" dirty="0" smtClean="0"/>
                        <a:t>(a, 20)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CN" sz="2000" b="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torch.FloatTensor</a:t>
                      </a: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of size 4]</a:t>
                      </a:r>
                      <a:endParaRPr lang="zh-CN" altLang="en-US" sz="20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40879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250030" y="2559375"/>
                <a:ext cx="300736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30" y="2559375"/>
                <a:ext cx="3007362" cy="369332"/>
              </a:xfrm>
              <a:prstGeom prst="rect">
                <a:avLst/>
              </a:prstGeom>
              <a:blipFill>
                <a:blip r:embed="rId2"/>
                <a:stretch>
                  <a:fillRect l="-1014" r="-1826"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593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250032" y="250678"/>
            <a:ext cx="4360068" cy="50482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Pointwise Operations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0032" y="1057275"/>
            <a:ext cx="86558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 smtClean="0"/>
              <a:t>torch.clamp</a:t>
            </a:r>
            <a:r>
              <a:rPr lang="en-US" altLang="zh-CN" sz="2400" dirty="0" smtClean="0"/>
              <a:t>(input, min, max, out=None)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   Clamp all elements in input into the range [min, max] and return a resulting tensor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054668"/>
              </p:ext>
            </p:extLst>
          </p:nvPr>
        </p:nvGraphicFramePr>
        <p:xfrm>
          <a:off x="250030" y="2714625"/>
          <a:ext cx="8655845" cy="3749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655845">
                  <a:extLst>
                    <a:ext uri="{9D8B030D-6E8A-4147-A177-3AD203B41FA5}">
                      <a16:colId xmlns:a16="http://schemas.microsoft.com/office/drawing/2014/main" val="1762270507"/>
                    </a:ext>
                  </a:extLst>
                </a:gridCol>
              </a:tblGrid>
              <a:tr h="36634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&gt;&gt;&gt;</a:t>
                      </a:r>
                      <a:r>
                        <a:rPr lang="en-US" altLang="zh-CN" sz="2000" b="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import torch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&gt;&gt;&gt; a = </a:t>
                      </a:r>
                      <a:r>
                        <a:rPr lang="en-US" altLang="zh-CN" sz="2000" b="0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torch.randn</a:t>
                      </a:r>
                      <a:r>
                        <a:rPr lang="en-US" altLang="zh-CN" sz="2000" b="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(1, 4)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&gt;&gt;&gt; a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altLang="zh-CN" sz="2000" b="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1.3869</a:t>
                      </a:r>
                      <a:r>
                        <a:rPr lang="zh-CN" altLang="en-US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0.3912</a:t>
                      </a:r>
                      <a:r>
                        <a:rPr lang="zh-CN" altLang="en-US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-0.8634</a:t>
                      </a:r>
                      <a:r>
                        <a:rPr lang="zh-CN" altLang="en-US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-0.5468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</a:t>
                      </a:r>
                      <a:r>
                        <a:rPr lang="en-US" altLang="zh-CN" sz="2000" b="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torch.FloatTensor</a:t>
                      </a: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of size 1x4]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altLang="zh-CN" sz="2000" b="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&gt;&gt;&gt;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&gt;&gt;&gt; </a:t>
                      </a:r>
                      <a:r>
                        <a:rPr lang="en-US" altLang="zh-CN" sz="2000" b="0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torch.clamp</a:t>
                      </a:r>
                      <a:r>
                        <a:rPr lang="en-US" altLang="zh-CN" sz="2000" b="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(a, min=-0.5, max=0.5)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altLang="zh-CN" sz="2000" b="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0.5000</a:t>
                      </a:r>
                      <a:r>
                        <a:rPr lang="zh-CN" altLang="en-US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0.3912</a:t>
                      </a:r>
                      <a:r>
                        <a:rPr lang="zh-CN" altLang="en-US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-0.5000</a:t>
                      </a:r>
                      <a:r>
                        <a:rPr lang="zh-CN" altLang="en-US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-0.5000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</a:t>
                      </a:r>
                      <a:r>
                        <a:rPr lang="en-US" altLang="zh-CN" sz="2000" b="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torch.FloatTensor</a:t>
                      </a: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of size 4]</a:t>
                      </a:r>
                      <a:endParaRPr lang="zh-CN" altLang="en-US" sz="20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408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96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250032" y="250678"/>
            <a:ext cx="4321968" cy="50482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Reduction Operations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250032" y="1057275"/>
            <a:ext cx="86558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 smtClean="0"/>
              <a:t>torch.dist</a:t>
            </a:r>
            <a:r>
              <a:rPr lang="en-US" altLang="zh-CN" sz="2400" dirty="0" smtClean="0"/>
              <a:t>(input, other, p)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   Returns the p-norm of (input-output)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048181"/>
              </p:ext>
            </p:extLst>
          </p:nvPr>
        </p:nvGraphicFramePr>
        <p:xfrm>
          <a:off x="250030" y="2165271"/>
          <a:ext cx="8655845" cy="429839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655845">
                  <a:extLst>
                    <a:ext uri="{9D8B030D-6E8A-4147-A177-3AD203B41FA5}">
                      <a16:colId xmlns:a16="http://schemas.microsoft.com/office/drawing/2014/main" val="1762270507"/>
                    </a:ext>
                  </a:extLst>
                </a:gridCol>
              </a:tblGrid>
              <a:tr h="42983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/>
                        <a:t>&gt;&gt;&gt;</a:t>
                      </a:r>
                      <a:r>
                        <a:rPr lang="en-US" altLang="zh-CN" sz="2000" b="0" baseline="0" dirty="0" smtClean="0"/>
                        <a:t> import torch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baseline="0" dirty="0" smtClean="0"/>
                        <a:t>&gt;&gt;&gt; x = </a:t>
                      </a:r>
                      <a:r>
                        <a:rPr lang="en-US" altLang="zh-CN" sz="2000" b="0" baseline="0" dirty="0" err="1" smtClean="0"/>
                        <a:t>torch.randn</a:t>
                      </a:r>
                      <a:r>
                        <a:rPr lang="en-US" altLang="zh-CN" sz="2000" b="0" baseline="0" dirty="0" smtClean="0"/>
                        <a:t>(1, 4)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baseline="0" dirty="0" smtClean="0"/>
                        <a:t>&gt;&gt;&gt; x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-1.6409  1.3947  0.6996  1.0198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CN" sz="2000" b="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torch.FloatTensor</a:t>
                      </a: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of size 1x4]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en-US" altLang="zh-CN" sz="2000" b="0" baseline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baseline="0" dirty="0" smtClean="0"/>
                        <a:t>&gt;&gt;&gt;y = </a:t>
                      </a:r>
                      <a:r>
                        <a:rPr lang="en-US" altLang="zh-CN" sz="2000" b="0" baseline="0" dirty="0" err="1" smtClean="0"/>
                        <a:t>torch.randn</a:t>
                      </a:r>
                      <a:r>
                        <a:rPr lang="en-US" altLang="zh-CN" sz="2000" b="0" baseline="0" dirty="0" smtClean="0"/>
                        <a:t>(1, 4)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baseline="0" dirty="0" smtClean="0"/>
                        <a:t>&gt;&gt;&gt;y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-0.5953  0.9713  0.3326  0.5763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CN" sz="2000" b="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torch.FloatTensor</a:t>
                      </a: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of size 1x4]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baseline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baseline="0" dirty="0" smtClean="0"/>
                        <a:t>&gt;&gt;&gt; </a:t>
                      </a:r>
                      <a:r>
                        <a:rPr lang="en-US" altLang="zh-CN" sz="2000" b="0" baseline="0" dirty="0" err="1" smtClean="0"/>
                        <a:t>torch.dist</a:t>
                      </a:r>
                      <a:r>
                        <a:rPr lang="en-US" altLang="zh-CN" sz="2000" b="0" baseline="0" dirty="0" smtClean="0"/>
                        <a:t>(x, y)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1.266429174687561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408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4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250032" y="250678"/>
            <a:ext cx="4341018" cy="50482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Reduction Operations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50032" y="1057275"/>
            <a:ext cx="86558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 smtClean="0"/>
              <a:t>torch.mean</a:t>
            </a:r>
            <a:r>
              <a:rPr lang="en-US" altLang="zh-CN" sz="2400" dirty="0" smtClean="0"/>
              <a:t>(input)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   Returns the mean value of all elements in the input tensor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776627"/>
              </p:ext>
            </p:extLst>
          </p:nvPr>
        </p:nvGraphicFramePr>
        <p:xfrm>
          <a:off x="250030" y="2165271"/>
          <a:ext cx="8655845" cy="295917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655845">
                  <a:extLst>
                    <a:ext uri="{9D8B030D-6E8A-4147-A177-3AD203B41FA5}">
                      <a16:colId xmlns:a16="http://schemas.microsoft.com/office/drawing/2014/main" val="1762270507"/>
                    </a:ext>
                  </a:extLst>
                </a:gridCol>
              </a:tblGrid>
              <a:tr h="29591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/>
                        <a:t>&gt;&gt;&gt;</a:t>
                      </a:r>
                      <a:r>
                        <a:rPr lang="en-US" altLang="zh-CN" sz="2000" b="0" baseline="0" dirty="0" smtClean="0"/>
                        <a:t> import torch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baseline="0" dirty="0" smtClean="0"/>
                        <a:t>&gt;&gt;&gt; x = </a:t>
                      </a:r>
                      <a:r>
                        <a:rPr lang="en-US" altLang="zh-CN" sz="2000" b="0" baseline="0" dirty="0" err="1" smtClean="0"/>
                        <a:t>torch.randn</a:t>
                      </a:r>
                      <a:r>
                        <a:rPr lang="en-US" altLang="zh-CN" sz="2000" b="0" baseline="0" dirty="0" smtClean="0"/>
                        <a:t>(1, 3)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baseline="0" dirty="0" smtClean="0"/>
                        <a:t>&gt;&gt;&gt; x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altLang="zh-CN" sz="2000" b="0" baseline="0" dirty="0" smtClean="0"/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-0.2946 -0.9143 2.1809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CN" sz="2000" b="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torch.FloatTensor</a:t>
                      </a: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of size 1x3]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en-US" altLang="zh-CN" sz="2000" b="0" baseline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baseline="0" dirty="0" smtClean="0"/>
                        <a:t>&gt;&gt;&gt;</a:t>
                      </a:r>
                      <a:r>
                        <a:rPr lang="en-US" altLang="zh-CN" sz="2000" b="0" baseline="0" dirty="0" err="1" smtClean="0"/>
                        <a:t>torch.mean</a:t>
                      </a:r>
                      <a:r>
                        <a:rPr lang="en-US" altLang="zh-CN" sz="2000" b="0" baseline="0" dirty="0" smtClean="0"/>
                        <a:t>(x)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0.32398951053619385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408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26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250031" y="250678"/>
            <a:ext cx="4293393" cy="50482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Comparison Operations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0032" y="1057275"/>
            <a:ext cx="86558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 smtClean="0"/>
              <a:t>torch.eq</a:t>
            </a:r>
            <a:r>
              <a:rPr lang="en-US" altLang="zh-CN" sz="2400" dirty="0" smtClean="0"/>
              <a:t>(input, other, out=None)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   Computes element-wise equality and returns a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torch.ByteTensor</a:t>
            </a:r>
            <a:r>
              <a:rPr lang="en-US" altLang="zh-CN" sz="2000" dirty="0" smtClean="0">
                <a:solidFill>
                  <a:srgbClr val="0000FF"/>
                </a:solidFill>
              </a:rPr>
              <a:t> containing a 1 at each location where the tensors are equal and a 0 at every other location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582753"/>
              </p:ext>
            </p:extLst>
          </p:nvPr>
        </p:nvGraphicFramePr>
        <p:xfrm>
          <a:off x="250030" y="3152775"/>
          <a:ext cx="8655845" cy="3444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655845">
                  <a:extLst>
                    <a:ext uri="{9D8B030D-6E8A-4147-A177-3AD203B41FA5}">
                      <a16:colId xmlns:a16="http://schemas.microsoft.com/office/drawing/2014/main" val="1762270507"/>
                    </a:ext>
                  </a:extLst>
                </a:gridCol>
              </a:tblGrid>
              <a:tr h="1933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/>
                        <a:t>&gt;&gt;&gt;</a:t>
                      </a:r>
                      <a:r>
                        <a:rPr lang="en-US" altLang="zh-CN" sz="2000" b="0" baseline="0" dirty="0" smtClean="0"/>
                        <a:t> x = </a:t>
                      </a: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torch</a:t>
                      </a:r>
                      <a:r>
                        <a:rPr lang="en-US" altLang="zh-CN" sz="2000" b="0" dirty="0" err="1" smtClean="0">
                          <a:effectLst/>
                        </a:rPr>
                        <a:t>.</a:t>
                      </a: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Tensor</a:t>
                      </a:r>
                      <a:r>
                        <a:rPr lang="en-US" altLang="zh-CN" sz="2000" b="0" dirty="0" smtClean="0">
                          <a:effectLst/>
                        </a:rPr>
                        <a:t>([[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000" b="0" dirty="0" smtClean="0">
                          <a:effectLst/>
                        </a:rPr>
                        <a:t>,</a:t>
                      </a:r>
                      <a:r>
                        <a:rPr lang="en-US" altLang="zh-CN" sz="2000" b="0" dirty="0" smtClean="0"/>
                        <a:t> 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2000" b="0" dirty="0" smtClean="0">
                          <a:effectLst/>
                        </a:rPr>
                        <a:t>],</a:t>
                      </a:r>
                      <a:r>
                        <a:rPr lang="en-US" altLang="zh-CN" sz="2000" b="0" dirty="0" smtClean="0"/>
                        <a:t> </a:t>
                      </a:r>
                      <a:r>
                        <a:rPr lang="en-US" altLang="zh-CN" sz="2000" b="0" dirty="0" smtClean="0">
                          <a:effectLst/>
                        </a:rPr>
                        <a:t>[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2000" b="0" dirty="0" smtClean="0">
                          <a:effectLst/>
                        </a:rPr>
                        <a:t>,</a:t>
                      </a:r>
                      <a:r>
                        <a:rPr lang="en-US" altLang="zh-CN" sz="2000" b="0" dirty="0" smtClean="0"/>
                        <a:t> 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2000" b="0" dirty="0" smtClean="0">
                          <a:effectLst/>
                        </a:rPr>
                        <a:t>]])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altLang="zh-CN" sz="2000" b="0" dirty="0" smtClean="0">
                        <a:effectLst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1 2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3 4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CN" sz="2000" b="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torch.FloatTensor</a:t>
                      </a: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of size 2x2]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altLang="zh-CN" sz="2000" b="0" baseline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baseline="0" dirty="0" smtClean="0"/>
                        <a:t>&gt;&gt;&gt;</a:t>
                      </a:r>
                      <a:r>
                        <a:rPr lang="en-US" altLang="zh-CN" sz="2000" b="0" baseline="0" dirty="0" err="1" smtClean="0"/>
                        <a:t>x.eq</a:t>
                      </a:r>
                      <a:r>
                        <a:rPr lang="en-US" altLang="zh-CN" sz="2000" b="0" baseline="0" dirty="0" smtClean="0"/>
                        <a:t>(2)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altLang="zh-CN" sz="2000" b="0" baseline="0" dirty="0" smtClean="0"/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0 1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CN" sz="2000" b="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torch.ByteTensor</a:t>
                      </a:r>
                      <a:r>
                        <a:rPr lang="en-US" altLang="zh-CN" sz="2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 size 2x2]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408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79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250031" y="250678"/>
            <a:ext cx="4369593" cy="50482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Comparison Operations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0032" y="1057275"/>
            <a:ext cx="86558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 smtClean="0"/>
              <a:t>torch.max</a:t>
            </a:r>
            <a:r>
              <a:rPr lang="en-US" altLang="zh-CN" sz="2400" dirty="0" smtClean="0"/>
              <a:t>(input)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   Returns the maximum value of all elements in the input tensor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177665"/>
              </p:ext>
            </p:extLst>
          </p:nvPr>
        </p:nvGraphicFramePr>
        <p:xfrm>
          <a:off x="250031" y="2286000"/>
          <a:ext cx="8655845" cy="2529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655845">
                  <a:extLst>
                    <a:ext uri="{9D8B030D-6E8A-4147-A177-3AD203B41FA5}">
                      <a16:colId xmlns:a16="http://schemas.microsoft.com/office/drawing/2014/main" val="1762270507"/>
                    </a:ext>
                  </a:extLst>
                </a:gridCol>
              </a:tblGrid>
              <a:tr h="1933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/>
                        <a:t>&gt;&gt;&gt;</a:t>
                      </a:r>
                      <a:r>
                        <a:rPr lang="en-US" altLang="zh-CN" sz="2000" b="0" baseline="0" dirty="0" smtClean="0"/>
                        <a:t> x = </a:t>
                      </a: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torch</a:t>
                      </a:r>
                      <a:r>
                        <a:rPr lang="en-US" altLang="zh-CN" sz="2000" b="0" dirty="0" err="1" smtClean="0">
                          <a:effectLst/>
                        </a:rPr>
                        <a:t>.</a:t>
                      </a: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Tensor</a:t>
                      </a:r>
                      <a:r>
                        <a:rPr lang="en-US" altLang="zh-CN" sz="2000" b="0" dirty="0" smtClean="0">
                          <a:effectLst/>
                        </a:rPr>
                        <a:t>([[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000" b="0" dirty="0" smtClean="0">
                          <a:effectLst/>
                        </a:rPr>
                        <a:t>,</a:t>
                      </a:r>
                      <a:r>
                        <a:rPr lang="en-US" altLang="zh-CN" sz="2000" b="0" dirty="0" smtClean="0"/>
                        <a:t> 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2000" b="0" dirty="0" smtClean="0">
                          <a:effectLst/>
                        </a:rPr>
                        <a:t>],</a:t>
                      </a:r>
                      <a:r>
                        <a:rPr lang="en-US" altLang="zh-CN" sz="2000" b="0" dirty="0" smtClean="0"/>
                        <a:t> </a:t>
                      </a:r>
                      <a:r>
                        <a:rPr lang="en-US" altLang="zh-CN" sz="2000" b="0" dirty="0" smtClean="0">
                          <a:effectLst/>
                        </a:rPr>
                        <a:t>[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2000" b="0" dirty="0" smtClean="0">
                          <a:effectLst/>
                        </a:rPr>
                        <a:t>,</a:t>
                      </a:r>
                      <a:r>
                        <a:rPr lang="en-US" altLang="zh-CN" sz="2000" b="0" dirty="0" smtClean="0"/>
                        <a:t> 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2000" b="0" dirty="0" smtClean="0">
                          <a:effectLst/>
                        </a:rPr>
                        <a:t>]])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altLang="zh-CN" sz="2000" b="0" dirty="0" smtClean="0">
                        <a:effectLst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1 2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3 4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CN" sz="2000" b="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torch.FloatTensor</a:t>
                      </a: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of size 2x2]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altLang="zh-CN" sz="2000" b="0" baseline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baseline="0" dirty="0" smtClean="0"/>
                        <a:t>&gt;&gt;&gt;</a:t>
                      </a:r>
                      <a:r>
                        <a:rPr lang="en-US" altLang="zh-CN" sz="2000" b="0" baseline="0" dirty="0" err="1" smtClean="0"/>
                        <a:t>x.max</a:t>
                      </a:r>
                      <a:r>
                        <a:rPr lang="en-US" altLang="zh-CN" sz="2000" b="0" baseline="0" dirty="0" smtClean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408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98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250032" y="250678"/>
            <a:ext cx="4207668" cy="50482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Other Operations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0032" y="1057275"/>
            <a:ext cx="865584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 smtClean="0"/>
              <a:t>torch.diag</a:t>
            </a:r>
            <a:r>
              <a:rPr lang="en-US" altLang="zh-CN" sz="2400" dirty="0" smtClean="0"/>
              <a:t>(input, diagonal=0, out=None)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   If input is a vector, then returns a 2D tensor with the elements of input as the diagonal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</a:rPr>
              <a:t>    If input is a matrix, then returns a 1D tensor with the diagonal elements of input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454566"/>
              </p:ext>
            </p:extLst>
          </p:nvPr>
        </p:nvGraphicFramePr>
        <p:xfrm>
          <a:off x="250031" y="3638550"/>
          <a:ext cx="8655845" cy="244792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655845">
                  <a:extLst>
                    <a:ext uri="{9D8B030D-6E8A-4147-A177-3AD203B41FA5}">
                      <a16:colId xmlns:a16="http://schemas.microsoft.com/office/drawing/2014/main" val="1762270507"/>
                    </a:ext>
                  </a:extLst>
                </a:gridCol>
              </a:tblGrid>
              <a:tr h="2447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/>
                        <a:t>&gt;&gt;&gt;</a:t>
                      </a:r>
                      <a:r>
                        <a:rPr lang="en-US" altLang="zh-CN" sz="2000" b="0" baseline="0" dirty="0" smtClean="0"/>
                        <a:t> x = </a:t>
                      </a: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torch</a:t>
                      </a:r>
                      <a:r>
                        <a:rPr lang="en-US" altLang="zh-CN" sz="2000" b="0" dirty="0" err="1" smtClean="0">
                          <a:effectLst/>
                        </a:rPr>
                        <a:t>.</a:t>
                      </a: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Tensor</a:t>
                      </a:r>
                      <a:r>
                        <a:rPr lang="en-US" altLang="zh-CN" sz="2000" b="0" dirty="0" smtClean="0">
                          <a:effectLst/>
                        </a:rPr>
                        <a:t>([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000" b="0" dirty="0" smtClean="0">
                          <a:effectLst/>
                        </a:rPr>
                        <a:t>,</a:t>
                      </a:r>
                      <a:r>
                        <a:rPr lang="en-US" altLang="zh-CN" sz="2000" b="0" dirty="0" smtClean="0"/>
                        <a:t> 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2000" b="0" dirty="0" smtClean="0">
                          <a:effectLst/>
                        </a:rPr>
                        <a:t>])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effectLst/>
                        </a:rPr>
                        <a:t>&gt;&gt;&gt; </a:t>
                      </a:r>
                      <a:r>
                        <a:rPr lang="en-US" altLang="zh-CN" sz="2000" b="0" dirty="0" err="1" smtClean="0">
                          <a:effectLst/>
                        </a:rPr>
                        <a:t>torch.diag</a:t>
                      </a:r>
                      <a:r>
                        <a:rPr lang="en-US" altLang="zh-CN" sz="2000" b="0" dirty="0" smtClean="0">
                          <a:effectLst/>
                        </a:rPr>
                        <a:t>(x)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altLang="zh-CN" sz="2000" dirty="0" smtClean="0">
                        <a:effectLst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1 0 0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0 2 0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0 0 3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CN" sz="2000" b="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torch.FloatTensor</a:t>
                      </a: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of size 3x3]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408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83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250032" y="250678"/>
            <a:ext cx="6493668" cy="50482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BLAS and LAPACK Operations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0031" y="1057275"/>
            <a:ext cx="86558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 smtClean="0"/>
              <a:t>torch.addmm</a:t>
            </a:r>
            <a:r>
              <a:rPr lang="en-US" altLang="zh-CN" sz="2400" dirty="0" smtClean="0"/>
              <a:t>(beta=1, mat, alpha=1, mat1, mat2, out=None)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   Performs a matrix multiplication of the matrices mat1 and mat2. The matrix mat is added to the final result.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858688"/>
              </p:ext>
            </p:extLst>
          </p:nvPr>
        </p:nvGraphicFramePr>
        <p:xfrm>
          <a:off x="250031" y="3276600"/>
          <a:ext cx="8655845" cy="289179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655845">
                  <a:extLst>
                    <a:ext uri="{9D8B030D-6E8A-4147-A177-3AD203B41FA5}">
                      <a16:colId xmlns:a16="http://schemas.microsoft.com/office/drawing/2014/main" val="1762270507"/>
                    </a:ext>
                  </a:extLst>
                </a:gridCol>
              </a:tblGrid>
              <a:tr h="2891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/>
                        <a:t>&gt;&gt;&gt;</a:t>
                      </a:r>
                      <a:r>
                        <a:rPr lang="en-US" altLang="zh-CN" sz="2000" b="0" baseline="0" dirty="0" smtClean="0"/>
                        <a:t> M = </a:t>
                      </a:r>
                      <a:r>
                        <a:rPr lang="en-US" altLang="zh-CN" sz="2000" b="0" baseline="0" dirty="0" err="1" smtClean="0"/>
                        <a:t>torch.randn</a:t>
                      </a:r>
                      <a:r>
                        <a:rPr lang="en-US" altLang="zh-CN" sz="2000" b="0" baseline="0" dirty="0" smtClean="0"/>
                        <a:t>(2, 3)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baseline="0" dirty="0" smtClean="0">
                          <a:effectLst/>
                        </a:rPr>
                        <a:t>&gt;&gt;&gt;mat1 = </a:t>
                      </a:r>
                      <a:r>
                        <a:rPr lang="en-US" altLang="zh-CN" sz="2000" b="0" baseline="0" dirty="0" err="1" smtClean="0">
                          <a:effectLst/>
                        </a:rPr>
                        <a:t>torch.randn</a:t>
                      </a:r>
                      <a:r>
                        <a:rPr lang="en-US" altLang="zh-CN" sz="2000" b="0" baseline="0" dirty="0" smtClean="0">
                          <a:effectLst/>
                        </a:rPr>
                        <a:t>(2, 3)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baseline="0" dirty="0" smtClean="0">
                          <a:effectLst/>
                        </a:rPr>
                        <a:t>&gt;&gt;&gt;mat2 = </a:t>
                      </a:r>
                      <a:r>
                        <a:rPr lang="en-US" altLang="zh-CN" sz="2000" b="0" baseline="0" dirty="0" err="1" smtClean="0">
                          <a:effectLst/>
                        </a:rPr>
                        <a:t>torch.randn</a:t>
                      </a:r>
                      <a:r>
                        <a:rPr lang="en-US" altLang="zh-CN" sz="2000" b="0" baseline="0" dirty="0" smtClean="0">
                          <a:effectLst/>
                        </a:rPr>
                        <a:t>(3, 3)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baseline="0" dirty="0" smtClean="0">
                          <a:effectLst/>
                        </a:rPr>
                        <a:t>&gt;&gt;&gt;</a:t>
                      </a:r>
                      <a:r>
                        <a:rPr lang="en-US" altLang="zh-CN" sz="2000" b="0" baseline="0" dirty="0" err="1" smtClean="0">
                          <a:effectLst/>
                        </a:rPr>
                        <a:t>torch.addmm</a:t>
                      </a:r>
                      <a:r>
                        <a:rPr lang="en-US" altLang="zh-CN" sz="2000" b="0" baseline="0" dirty="0" smtClean="0">
                          <a:effectLst/>
                        </a:rPr>
                        <a:t>(M, mat1, mat2)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en-US" altLang="zh-CN" sz="20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-0.4095 -1.9703 1.3561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5.7674 -4.9760 2.7378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CN" sz="2000" b="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torch.FloatTensor</a:t>
                      </a: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of size 3x3]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408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40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Variable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50032" y="1057275"/>
            <a:ext cx="86463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</a:rPr>
              <a:t>class</a:t>
            </a:r>
            <a:r>
              <a:rPr lang="en-US" altLang="zh-CN" sz="2400" dirty="0" smtClean="0"/>
              <a:t> </a:t>
            </a:r>
            <a:r>
              <a:rPr lang="en-US" altLang="zh-CN" sz="2400" b="1" dirty="0" err="1" smtClean="0"/>
              <a:t>torch.autograd.Variable</a:t>
            </a:r>
            <a:endParaRPr lang="en-US" altLang="zh-CN" sz="24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0000FF"/>
                </a:solidFill>
              </a:rPr>
              <a:t>data (any tensor class): </a:t>
            </a:r>
            <a:r>
              <a:rPr lang="en-US" altLang="zh-CN" sz="2000" dirty="0" smtClean="0"/>
              <a:t>tensor to wrap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requires_grad</a:t>
            </a:r>
            <a:r>
              <a:rPr lang="en-US" altLang="zh-CN" sz="2000" dirty="0" smtClean="0">
                <a:solidFill>
                  <a:srgbClr val="0000FF"/>
                </a:solidFill>
              </a:rPr>
              <a:t>(bool): </a:t>
            </a:r>
            <a:r>
              <a:rPr lang="en-US" altLang="zh-CN" sz="2000" dirty="0" smtClean="0"/>
              <a:t>indicating whether the Variable has been </a:t>
            </a:r>
            <a:r>
              <a:rPr lang="en-US" altLang="zh-CN" sz="2000" dirty="0"/>
              <a:t>c</a:t>
            </a:r>
            <a:r>
              <a:rPr lang="en-US" altLang="zh-CN" sz="2000" dirty="0" smtClean="0"/>
              <a:t>reated by a subgraph containing any Variable. Can be changed only on leaf Variables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00FF"/>
                </a:solidFill>
              </a:rPr>
              <a:t>volatile(bool): </a:t>
            </a:r>
            <a:r>
              <a:rPr lang="en-US" altLang="zh-CN" sz="2000" dirty="0" smtClean="0"/>
              <a:t>indicating whether the Variable should be used in inference mode</a:t>
            </a:r>
            <a:endParaRPr lang="zh-CN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190939"/>
              </p:ext>
            </p:extLst>
          </p:nvPr>
        </p:nvGraphicFramePr>
        <p:xfrm>
          <a:off x="250030" y="4578371"/>
          <a:ext cx="8646319" cy="140919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646319">
                  <a:extLst>
                    <a:ext uri="{9D8B030D-6E8A-4147-A177-3AD203B41FA5}">
                      <a16:colId xmlns:a16="http://schemas.microsoft.com/office/drawing/2014/main" val="1762270507"/>
                    </a:ext>
                  </a:extLst>
                </a:gridCol>
              </a:tblGrid>
              <a:tr h="109853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0" dirty="0" smtClean="0"/>
                        <a:t>&gt;&gt;&gt;</a:t>
                      </a:r>
                      <a:r>
                        <a:rPr lang="en-US" altLang="zh-CN" sz="2000" b="0" baseline="0" dirty="0" smtClean="0"/>
                        <a:t>import torch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&gt;&gt;&gt;from </a:t>
                      </a:r>
                      <a:r>
                        <a:rPr lang="en-US" altLang="zh-CN" sz="2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torch.autograd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import Variable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&gt;&gt;&gt;x = Variable(</a:t>
                      </a:r>
                      <a:r>
                        <a:rPr lang="en-US" altLang="zh-CN" sz="2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torch.randn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(3, 3), volatile=False)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408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81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24210" y="1257300"/>
            <a:ext cx="8495580" cy="4343272"/>
            <a:chOff x="324210" y="1257300"/>
            <a:chExt cx="8495580" cy="4343272"/>
          </a:xfrm>
        </p:grpSpPr>
        <p:grpSp>
          <p:nvGrpSpPr>
            <p:cNvPr id="14" name="组合 13"/>
            <p:cNvGrpSpPr/>
            <p:nvPr/>
          </p:nvGrpSpPr>
          <p:grpSpPr>
            <a:xfrm>
              <a:off x="324210" y="1257300"/>
              <a:ext cx="8495580" cy="4343272"/>
              <a:chOff x="311150" y="1257300"/>
              <a:chExt cx="8495580" cy="4343272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1635240" y="1257300"/>
                <a:ext cx="2187159" cy="600075"/>
              </a:xfrm>
              <a:prstGeom prst="roundRect">
                <a:avLst/>
              </a:prstGeom>
              <a:solidFill>
                <a:srgbClr val="FFCCCC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PyTorch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5295483" y="1257300"/>
                <a:ext cx="2187159" cy="60007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chemeClr val="tx1"/>
                    </a:solidFill>
                  </a:rPr>
                  <a:t>Torch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6619571" y="3128899"/>
                <a:ext cx="2187159" cy="60007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chemeClr val="tx1"/>
                    </a:solidFill>
                  </a:rPr>
                  <a:t>Tensor Flow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311150" y="3128898"/>
                <a:ext cx="2187159" cy="60007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err="1">
                    <a:solidFill>
                      <a:schemeClr val="tx1"/>
                    </a:solidFill>
                  </a:rPr>
                  <a:t>Caffe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5295481" y="5000497"/>
                <a:ext cx="2187159" cy="60007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err="1" smtClean="0">
                    <a:solidFill>
                      <a:schemeClr val="tx1"/>
                    </a:solidFill>
                  </a:rPr>
                  <a:t>Theano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1635239" y="5000496"/>
                <a:ext cx="2187159" cy="60007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err="1" smtClean="0">
                    <a:solidFill>
                      <a:schemeClr val="tx1"/>
                    </a:solidFill>
                  </a:rPr>
                  <a:t>MXNet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椭圆 12"/>
            <p:cNvSpPr/>
            <p:nvPr/>
          </p:nvSpPr>
          <p:spPr>
            <a:xfrm>
              <a:off x="3495675" y="2352611"/>
              <a:ext cx="2152650" cy="215265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Deep Learning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3"/>
          </p:nvPr>
        </p:nvSpPr>
        <p:spPr>
          <a:xfrm>
            <a:off x="250031" y="250678"/>
            <a:ext cx="4788694" cy="504825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Platforms for Deep 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907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Variable</a:t>
            </a:r>
            <a:endParaRPr lang="zh-CN" altLang="en-US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250032" y="1038225"/>
            <a:ext cx="863917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Variable API is nearly the same as regular Tensor API. In most cases tensors can be safely replaced with Variables</a:t>
            </a:r>
            <a:endParaRPr lang="zh-CN" altLang="en-US" sz="2400" dirty="0"/>
          </a:p>
        </p:txBody>
      </p:sp>
      <p:grpSp>
        <p:nvGrpSpPr>
          <p:cNvPr id="24" name="组合 23"/>
          <p:cNvGrpSpPr/>
          <p:nvPr/>
        </p:nvGrpSpPr>
        <p:grpSpPr>
          <a:xfrm>
            <a:off x="6391276" y="2390069"/>
            <a:ext cx="2266390" cy="4088988"/>
            <a:chOff x="5181601" y="2380544"/>
            <a:chExt cx="2266390" cy="4088988"/>
          </a:xfrm>
        </p:grpSpPr>
        <p:sp>
          <p:nvSpPr>
            <p:cNvPr id="4" name="流程图: 准备 3"/>
            <p:cNvSpPr/>
            <p:nvPr/>
          </p:nvSpPr>
          <p:spPr>
            <a:xfrm>
              <a:off x="5686425" y="4148813"/>
              <a:ext cx="666190" cy="552450"/>
            </a:xfrm>
            <a:prstGeom prst="flowChartPreparation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x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流程图: 准备 6"/>
            <p:cNvSpPr/>
            <p:nvPr/>
          </p:nvSpPr>
          <p:spPr>
            <a:xfrm>
              <a:off x="6781801" y="4148813"/>
              <a:ext cx="666190" cy="552450"/>
            </a:xfrm>
            <a:prstGeom prst="flowChartPreparation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y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6136621" y="5114190"/>
              <a:ext cx="861173" cy="38996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add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流程图: 准备 7"/>
            <p:cNvSpPr/>
            <p:nvPr/>
          </p:nvSpPr>
          <p:spPr>
            <a:xfrm>
              <a:off x="6234112" y="5917082"/>
              <a:ext cx="666190" cy="552450"/>
            </a:xfrm>
            <a:prstGeom prst="flowChartPreparation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z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流程图: 准备 8"/>
            <p:cNvSpPr/>
            <p:nvPr/>
          </p:nvSpPr>
          <p:spPr>
            <a:xfrm>
              <a:off x="5181601" y="2380544"/>
              <a:ext cx="666190" cy="552450"/>
            </a:xfrm>
            <a:prstGeom prst="flowChartPreparation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w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流程图: 准备 9"/>
            <p:cNvSpPr/>
            <p:nvPr/>
          </p:nvSpPr>
          <p:spPr>
            <a:xfrm>
              <a:off x="6191250" y="2380544"/>
              <a:ext cx="666190" cy="552450"/>
            </a:xfrm>
            <a:prstGeom prst="flowChartPreparation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h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588934" y="3345921"/>
              <a:ext cx="861173" cy="38996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 smtClean="0">
                  <a:solidFill>
                    <a:schemeClr val="tx1"/>
                  </a:solidFill>
                </a:rPr>
                <a:t>mul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接箭头连接符 12"/>
            <p:cNvCxnSpPr>
              <a:stCxn id="9" idx="2"/>
              <a:endCxn id="11" idx="0"/>
            </p:cNvCxnSpPr>
            <p:nvPr/>
          </p:nvCxnSpPr>
          <p:spPr>
            <a:xfrm>
              <a:off x="5514696" y="2932994"/>
              <a:ext cx="504825" cy="4129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0" idx="2"/>
              <a:endCxn id="11" idx="0"/>
            </p:cNvCxnSpPr>
            <p:nvPr/>
          </p:nvCxnSpPr>
          <p:spPr>
            <a:xfrm flipH="1">
              <a:off x="6019521" y="2932994"/>
              <a:ext cx="504824" cy="4129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1" idx="2"/>
              <a:endCxn id="4" idx="0"/>
            </p:cNvCxnSpPr>
            <p:nvPr/>
          </p:nvCxnSpPr>
          <p:spPr>
            <a:xfrm flipH="1">
              <a:off x="6019520" y="3735886"/>
              <a:ext cx="1" cy="4129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4" idx="2"/>
              <a:endCxn id="5" idx="0"/>
            </p:cNvCxnSpPr>
            <p:nvPr/>
          </p:nvCxnSpPr>
          <p:spPr>
            <a:xfrm>
              <a:off x="6019520" y="4701263"/>
              <a:ext cx="547688" cy="4129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2"/>
              <a:endCxn id="5" idx="0"/>
            </p:cNvCxnSpPr>
            <p:nvPr/>
          </p:nvCxnSpPr>
          <p:spPr>
            <a:xfrm flipH="1">
              <a:off x="6567208" y="4701263"/>
              <a:ext cx="547688" cy="4129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2"/>
              <a:endCxn id="8" idx="0"/>
            </p:cNvCxnSpPr>
            <p:nvPr/>
          </p:nvCxnSpPr>
          <p:spPr>
            <a:xfrm flipH="1">
              <a:off x="6567207" y="5504155"/>
              <a:ext cx="1" cy="4129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303083"/>
              </p:ext>
            </p:extLst>
          </p:nvPr>
        </p:nvGraphicFramePr>
        <p:xfrm>
          <a:off x="250031" y="3628319"/>
          <a:ext cx="5740914" cy="2834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740914">
                  <a:extLst>
                    <a:ext uri="{9D8B030D-6E8A-4147-A177-3AD203B41FA5}">
                      <a16:colId xmlns:a16="http://schemas.microsoft.com/office/drawing/2014/main" val="1762270507"/>
                    </a:ext>
                  </a:extLst>
                </a:gridCol>
              </a:tblGrid>
              <a:tr h="23812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/>
                        <a:t>&gt;&gt;&gt;</a:t>
                      </a:r>
                      <a:r>
                        <a:rPr lang="en-US" altLang="zh-CN" sz="2000" b="0" baseline="0" dirty="0" smtClean="0"/>
                        <a:t>import torch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&gt;&gt;&gt;from </a:t>
                      </a:r>
                      <a:r>
                        <a:rPr lang="en-US" altLang="zh-CN" sz="2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torch.autograd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import Variable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&gt;&gt;&gt;w = Variable(</a:t>
                      </a:r>
                      <a:r>
                        <a:rPr lang="en-US" altLang="zh-CN" sz="2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torch.randn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(3, 3))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&gt;&gt;&gt;h = Variable(</a:t>
                      </a:r>
                      <a:r>
                        <a:rPr lang="en-US" altLang="zh-CN" sz="2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torch.randn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(3, 3))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&gt;&gt;&gt;x = w*h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&gt;&gt;&gt;y = Variable(</a:t>
                      </a:r>
                      <a:r>
                        <a:rPr lang="en-US" altLang="zh-CN" sz="2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torch.randn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(3, 3))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&gt;&gt;&gt;z = </a:t>
                      </a:r>
                      <a:r>
                        <a:rPr lang="en-US" altLang="zh-CN" sz="2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x+y</a:t>
                      </a:r>
                      <a:endParaRPr lang="en-US" altLang="zh-CN" sz="2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408790"/>
                  </a:ext>
                </a:extLst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250030" y="2086718"/>
            <a:ext cx="5816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0000FF"/>
                </a:solidFill>
              </a:rPr>
              <a:t>data: </a:t>
            </a:r>
            <a:r>
              <a:rPr lang="en-US" altLang="zh-CN" sz="2000" dirty="0" smtClean="0"/>
              <a:t>tensor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00FF"/>
                </a:solidFill>
              </a:rPr>
              <a:t>grad: </a:t>
            </a:r>
            <a:r>
              <a:rPr lang="en-US" altLang="zh-CN" sz="2000" dirty="0" smtClean="0"/>
              <a:t>gradient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FF0000"/>
                </a:solidFill>
              </a:rPr>
              <a:t>creator: </a:t>
            </a:r>
            <a:r>
              <a:rPr lang="en-US" altLang="zh-CN" sz="2000" dirty="0" smtClean="0"/>
              <a:t>function that create the variable </a:t>
            </a:r>
          </a:p>
        </p:txBody>
      </p:sp>
    </p:spTree>
    <p:extLst>
      <p:ext uri="{BB962C8B-B14F-4D97-AF65-F5344CB8AC3E}">
        <p14:creationId xmlns:p14="http://schemas.microsoft.com/office/powerpoint/2010/main" val="356476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Variable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50032" y="1076325"/>
            <a:ext cx="865584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backward(gradient=None, </a:t>
            </a:r>
            <a:r>
              <a:rPr lang="en-US" altLang="zh-CN" sz="2000" dirty="0" err="1" smtClean="0"/>
              <a:t>retain_graph</a:t>
            </a:r>
            <a:r>
              <a:rPr lang="en-US" altLang="zh-CN" sz="2000" dirty="0" smtClean="0"/>
              <a:t>=None, </a:t>
            </a:r>
            <a:r>
              <a:rPr lang="en-US" altLang="zh-CN" sz="2000" dirty="0" err="1" smtClean="0"/>
              <a:t>create_graph</a:t>
            </a:r>
            <a:r>
              <a:rPr lang="en-US" altLang="zh-CN" sz="2000" dirty="0" smtClean="0"/>
              <a:t>=None, </a:t>
            </a:r>
            <a:r>
              <a:rPr lang="en-US" altLang="zh-CN" sz="2000" dirty="0" err="1" smtClean="0"/>
              <a:t>retain_variables</a:t>
            </a:r>
            <a:r>
              <a:rPr lang="en-US" altLang="zh-CN" sz="2000" dirty="0" smtClean="0"/>
              <a:t>=None)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</a:rPr>
              <a:t>     computes the gradient of current variable w.r.t graph leaves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detach()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</a:rPr>
              <a:t>     returns </a:t>
            </a:r>
            <a:r>
              <a:rPr lang="en-US" altLang="zh-CN" sz="2000" dirty="0">
                <a:solidFill>
                  <a:srgbClr val="0000FF"/>
                </a:solidFill>
              </a:rPr>
              <a:t>a new Variable, detached from the current graph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detach_()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</a:rPr>
              <a:t>     detaches </a:t>
            </a:r>
            <a:r>
              <a:rPr lang="en-US" altLang="zh-CN" sz="2000" dirty="0">
                <a:solidFill>
                  <a:srgbClr val="0000FF"/>
                </a:solidFill>
              </a:rPr>
              <a:t>the Variable from the graph that created it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register_hook</a:t>
            </a:r>
            <a:r>
              <a:rPr lang="en-US" altLang="zh-CN" sz="2000" dirty="0" smtClean="0">
                <a:solidFill>
                  <a:srgbClr val="FF0000"/>
                </a:solidFill>
              </a:rPr>
              <a:t>(hook)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</a:rPr>
              <a:t>     registers </a:t>
            </a:r>
            <a:r>
              <a:rPr lang="en-US" altLang="zh-CN" sz="2000" dirty="0">
                <a:solidFill>
                  <a:srgbClr val="0000FF"/>
                </a:solidFill>
              </a:rPr>
              <a:t>a backward hook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reinforce(reward)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</a:rPr>
              <a:t>     registers </a:t>
            </a:r>
            <a:r>
              <a:rPr lang="en-US" altLang="zh-CN" sz="2000" dirty="0">
                <a:solidFill>
                  <a:srgbClr val="0000FF"/>
                </a:solidFill>
              </a:rPr>
              <a:t>a reward obtained as a result of a stochastic process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63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Variable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786631"/>
              </p:ext>
            </p:extLst>
          </p:nvPr>
        </p:nvGraphicFramePr>
        <p:xfrm>
          <a:off x="250032" y="2816225"/>
          <a:ext cx="8665368" cy="3444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665368">
                  <a:extLst>
                    <a:ext uri="{9D8B030D-6E8A-4147-A177-3AD203B41FA5}">
                      <a16:colId xmlns:a16="http://schemas.microsoft.com/office/drawing/2014/main" val="727776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effectLst/>
                        </a:rPr>
                        <a:t>&gt;&gt;&gt;import</a:t>
                      </a:r>
                      <a:r>
                        <a:rPr lang="en-US" altLang="zh-CN" sz="2000" b="0" kern="1200" baseline="0" dirty="0" smtClean="0">
                          <a:effectLst/>
                        </a:rPr>
                        <a:t> torch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kern="1200" baseline="0" dirty="0" smtClean="0">
                          <a:effectLst/>
                        </a:rPr>
                        <a:t>&gt;&gt;&gt;from </a:t>
                      </a:r>
                      <a:r>
                        <a:rPr lang="en-US" altLang="zh-CN" sz="2000" b="0" kern="1200" baseline="0" dirty="0" err="1" smtClean="0">
                          <a:effectLst/>
                        </a:rPr>
                        <a:t>torch.autograd</a:t>
                      </a:r>
                      <a:r>
                        <a:rPr lang="en-US" altLang="zh-CN" sz="2000" b="0" kern="1200" baseline="0" dirty="0" smtClean="0">
                          <a:effectLst/>
                        </a:rPr>
                        <a:t> import Variable</a:t>
                      </a:r>
                      <a:endParaRPr lang="en-US" altLang="zh-CN" sz="2000" b="0" kern="1200" dirty="0" smtClean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effectLst/>
                        </a:rPr>
                        <a:t>&gt;&gt;&gt;v</a:t>
                      </a:r>
                      <a:r>
                        <a:rPr lang="en-US" altLang="zh-CN" sz="2000" b="0" dirty="0" smtClean="0"/>
                        <a:t> </a:t>
                      </a:r>
                      <a:r>
                        <a:rPr lang="en-US" altLang="zh-CN" sz="2000" b="0" dirty="0" smtClean="0">
                          <a:effectLst/>
                        </a:rPr>
                        <a:t>=</a:t>
                      </a:r>
                      <a:r>
                        <a:rPr lang="en-US" altLang="zh-CN" sz="2000" b="0" dirty="0" smtClean="0"/>
                        <a:t> </a:t>
                      </a:r>
                      <a:r>
                        <a:rPr lang="en-US" altLang="zh-CN" sz="2000" b="0" kern="1200" dirty="0" smtClean="0">
                          <a:effectLst/>
                        </a:rPr>
                        <a:t>Variable</a:t>
                      </a:r>
                      <a:r>
                        <a:rPr lang="en-US" altLang="zh-CN" sz="2000" b="0" dirty="0" smtClean="0">
                          <a:effectLst/>
                        </a:rPr>
                        <a:t>(</a:t>
                      </a:r>
                      <a:r>
                        <a:rPr lang="en-US" altLang="zh-CN" sz="2000" b="0" kern="1200" dirty="0" err="1" smtClean="0">
                          <a:effectLst/>
                        </a:rPr>
                        <a:t>torch</a:t>
                      </a:r>
                      <a:r>
                        <a:rPr lang="en-US" altLang="zh-CN" sz="2000" b="0" dirty="0" err="1" smtClean="0">
                          <a:effectLst/>
                        </a:rPr>
                        <a:t>.</a:t>
                      </a:r>
                      <a:r>
                        <a:rPr lang="en-US" altLang="zh-CN" sz="2000" b="0" kern="1200" dirty="0" err="1" smtClean="0">
                          <a:effectLst/>
                        </a:rPr>
                        <a:t>Tensor</a:t>
                      </a:r>
                      <a:r>
                        <a:rPr lang="en-US" altLang="zh-CN" sz="2000" b="0" dirty="0" smtClean="0">
                          <a:effectLst/>
                        </a:rPr>
                        <a:t>([</a:t>
                      </a:r>
                      <a:r>
                        <a:rPr lang="en-US" altLang="zh-CN" sz="2000" b="0" kern="1200" dirty="0" smtClean="0">
                          <a:effectLst/>
                        </a:rPr>
                        <a:t>0</a:t>
                      </a:r>
                      <a:r>
                        <a:rPr lang="en-US" altLang="zh-CN" sz="2000" b="0" dirty="0" smtClean="0">
                          <a:effectLst/>
                        </a:rPr>
                        <a:t>,</a:t>
                      </a:r>
                      <a:r>
                        <a:rPr lang="en-US" altLang="zh-CN" sz="2000" b="0" dirty="0" smtClean="0"/>
                        <a:t> </a:t>
                      </a:r>
                      <a:r>
                        <a:rPr lang="en-US" altLang="zh-CN" sz="2000" b="0" kern="1200" dirty="0" smtClean="0">
                          <a:effectLst/>
                        </a:rPr>
                        <a:t>0</a:t>
                      </a:r>
                      <a:r>
                        <a:rPr lang="en-US" altLang="zh-CN" sz="2000" b="0" dirty="0" smtClean="0">
                          <a:effectLst/>
                        </a:rPr>
                        <a:t>,</a:t>
                      </a:r>
                      <a:r>
                        <a:rPr lang="en-US" altLang="zh-CN" sz="2000" b="0" dirty="0" smtClean="0"/>
                        <a:t> </a:t>
                      </a:r>
                      <a:r>
                        <a:rPr lang="en-US" altLang="zh-CN" sz="2000" b="0" kern="1200" dirty="0" smtClean="0">
                          <a:effectLst/>
                        </a:rPr>
                        <a:t>0</a:t>
                      </a:r>
                      <a:r>
                        <a:rPr lang="en-US" altLang="zh-CN" sz="2000" b="0" dirty="0" smtClean="0">
                          <a:effectLst/>
                        </a:rPr>
                        <a:t>]),</a:t>
                      </a:r>
                      <a:r>
                        <a:rPr lang="en-US" altLang="zh-CN" sz="2000" b="0" dirty="0" smtClean="0"/>
                        <a:t> </a:t>
                      </a:r>
                      <a:r>
                        <a:rPr lang="en-US" altLang="zh-CN" sz="2000" b="0" kern="1200" dirty="0" err="1" smtClean="0">
                          <a:effectLst/>
                        </a:rPr>
                        <a:t>requires_grad</a:t>
                      </a:r>
                      <a:r>
                        <a:rPr lang="en-US" altLang="zh-CN" sz="2000" b="0" dirty="0" smtClean="0">
                          <a:effectLst/>
                        </a:rPr>
                        <a:t>=True)</a:t>
                      </a:r>
                      <a:r>
                        <a:rPr lang="en-US" altLang="zh-CN" sz="2000" b="0" dirty="0" smtClean="0"/>
                        <a:t>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effectLst/>
                        </a:rPr>
                        <a:t>&gt;&gt;&gt;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effectLst/>
                        </a:rPr>
                        <a:t>&gt;&gt;&gt;h</a:t>
                      </a:r>
                      <a:r>
                        <a:rPr lang="en-US" altLang="zh-CN" sz="2000" b="0" dirty="0" smtClean="0"/>
                        <a:t> </a:t>
                      </a:r>
                      <a:r>
                        <a:rPr lang="en-US" altLang="zh-CN" sz="2000" b="0" dirty="0" smtClean="0">
                          <a:effectLst/>
                        </a:rPr>
                        <a:t>=</a:t>
                      </a:r>
                      <a:r>
                        <a:rPr lang="en-US" altLang="zh-CN" sz="2000" b="0" dirty="0" smtClean="0"/>
                        <a:t> </a:t>
                      </a:r>
                      <a:r>
                        <a:rPr lang="en-US" altLang="zh-CN" sz="2000" b="0" kern="1200" dirty="0" err="1" smtClean="0">
                          <a:effectLst/>
                        </a:rPr>
                        <a:t>v</a:t>
                      </a:r>
                      <a:r>
                        <a:rPr lang="en-US" altLang="zh-CN" sz="2000" b="0" dirty="0" err="1" smtClean="0">
                          <a:effectLst/>
                        </a:rPr>
                        <a:t>.</a:t>
                      </a:r>
                      <a:r>
                        <a:rPr lang="en-US" altLang="zh-CN" sz="2000" b="0" kern="1200" dirty="0" err="1" smtClean="0">
                          <a:effectLst/>
                        </a:rPr>
                        <a:t>register_hook</a:t>
                      </a:r>
                      <a:r>
                        <a:rPr lang="en-US" altLang="zh-CN" sz="2000" b="0" dirty="0" smtClean="0">
                          <a:effectLst/>
                        </a:rPr>
                        <a:t>(</a:t>
                      </a:r>
                      <a:r>
                        <a:rPr lang="en-US" altLang="zh-CN" sz="2000" b="1" dirty="0" smtClean="0">
                          <a:effectLst/>
                        </a:rPr>
                        <a:t>lambda</a:t>
                      </a:r>
                      <a:r>
                        <a:rPr lang="en-US" altLang="zh-CN" sz="2000" b="0" dirty="0" smtClean="0"/>
                        <a:t> </a:t>
                      </a:r>
                      <a:r>
                        <a:rPr lang="en-US" altLang="zh-CN" sz="2000" b="0" kern="1200" dirty="0" smtClean="0">
                          <a:effectLst/>
                        </a:rPr>
                        <a:t>grad</a:t>
                      </a:r>
                      <a:r>
                        <a:rPr lang="en-US" altLang="zh-CN" sz="2000" b="0" dirty="0" smtClean="0">
                          <a:effectLst/>
                        </a:rPr>
                        <a:t>:</a:t>
                      </a:r>
                      <a:r>
                        <a:rPr lang="en-US" altLang="zh-CN" sz="2000" b="0" dirty="0" smtClean="0"/>
                        <a:t> </a:t>
                      </a:r>
                      <a:r>
                        <a:rPr lang="en-US" altLang="zh-CN" sz="2000" b="0" kern="1200" dirty="0" smtClean="0">
                          <a:effectLst/>
                        </a:rPr>
                        <a:t>grad</a:t>
                      </a:r>
                      <a:r>
                        <a:rPr lang="en-US" altLang="zh-CN" sz="2000" b="0" dirty="0" smtClean="0"/>
                        <a:t> </a:t>
                      </a:r>
                      <a:r>
                        <a:rPr lang="en-US" altLang="zh-CN" sz="2000" b="0" dirty="0" smtClean="0">
                          <a:effectLst/>
                        </a:rPr>
                        <a:t>*</a:t>
                      </a:r>
                      <a:r>
                        <a:rPr lang="en-US" altLang="zh-CN" sz="2000" b="0" dirty="0" smtClean="0"/>
                        <a:t> </a:t>
                      </a:r>
                      <a:r>
                        <a:rPr lang="en-US" altLang="zh-CN" sz="2000" b="0" kern="1200" dirty="0" smtClean="0">
                          <a:effectLst/>
                        </a:rPr>
                        <a:t>2</a:t>
                      </a:r>
                      <a:r>
                        <a:rPr lang="en-US" altLang="zh-CN" sz="2000" b="0" dirty="0" smtClean="0">
                          <a:effectLst/>
                        </a:rPr>
                        <a:t>)</a:t>
                      </a:r>
                      <a:r>
                        <a:rPr lang="en-US" altLang="zh-CN" sz="2000" b="0" dirty="0" smtClean="0"/>
                        <a:t> </a:t>
                      </a:r>
                      <a:r>
                        <a:rPr lang="en-US" altLang="zh-CN" sz="1600" b="0" i="1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# double the gradient</a:t>
                      </a:r>
                      <a:r>
                        <a:rPr lang="en-US" altLang="zh-CN" sz="1600" b="0" i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effectLst/>
                        </a:rPr>
                        <a:t>&gt;&gt;&gt;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effectLst/>
                        </a:rPr>
                        <a:t>&gt;&gt;&gt;</a:t>
                      </a:r>
                      <a:r>
                        <a:rPr lang="en-US" altLang="zh-CN" sz="2000" b="0" kern="1200" dirty="0" err="1" smtClean="0">
                          <a:effectLst/>
                        </a:rPr>
                        <a:t>v</a:t>
                      </a:r>
                      <a:r>
                        <a:rPr lang="en-US" altLang="zh-CN" sz="2000" b="0" dirty="0" err="1" smtClean="0">
                          <a:effectLst/>
                        </a:rPr>
                        <a:t>.</a:t>
                      </a:r>
                      <a:r>
                        <a:rPr lang="en-US" altLang="zh-CN" sz="2000" b="0" kern="1200" dirty="0" err="1" smtClean="0">
                          <a:effectLst/>
                        </a:rPr>
                        <a:t>backward</a:t>
                      </a:r>
                      <a:r>
                        <a:rPr lang="en-US" altLang="zh-CN" sz="2000" b="0" dirty="0" smtClean="0">
                          <a:effectLst/>
                        </a:rPr>
                        <a:t>(</a:t>
                      </a:r>
                      <a:r>
                        <a:rPr lang="en-US" altLang="zh-CN" sz="2000" b="0" kern="1200" dirty="0" err="1" smtClean="0">
                          <a:effectLst/>
                        </a:rPr>
                        <a:t>torch</a:t>
                      </a:r>
                      <a:r>
                        <a:rPr lang="en-US" altLang="zh-CN" sz="2000" b="0" dirty="0" err="1" smtClean="0">
                          <a:effectLst/>
                        </a:rPr>
                        <a:t>.</a:t>
                      </a:r>
                      <a:r>
                        <a:rPr lang="en-US" altLang="zh-CN" sz="2000" b="0" kern="1200" dirty="0" err="1" smtClean="0">
                          <a:effectLst/>
                        </a:rPr>
                        <a:t>Tensor</a:t>
                      </a:r>
                      <a:r>
                        <a:rPr lang="en-US" altLang="zh-CN" sz="2000" b="0" dirty="0" smtClean="0">
                          <a:effectLst/>
                        </a:rPr>
                        <a:t>([</a:t>
                      </a:r>
                      <a:r>
                        <a:rPr lang="en-US" altLang="zh-CN" sz="2000" b="0" kern="1200" dirty="0" smtClean="0">
                          <a:effectLst/>
                        </a:rPr>
                        <a:t>1</a:t>
                      </a:r>
                      <a:r>
                        <a:rPr lang="en-US" altLang="zh-CN" sz="2000" b="0" dirty="0" smtClean="0">
                          <a:effectLst/>
                        </a:rPr>
                        <a:t>,</a:t>
                      </a:r>
                      <a:r>
                        <a:rPr lang="en-US" altLang="zh-CN" sz="2000" b="0" dirty="0" smtClean="0"/>
                        <a:t> </a:t>
                      </a:r>
                      <a:r>
                        <a:rPr lang="en-US" altLang="zh-CN" sz="2000" b="0" kern="1200" dirty="0" smtClean="0">
                          <a:effectLst/>
                        </a:rPr>
                        <a:t>1</a:t>
                      </a:r>
                      <a:r>
                        <a:rPr lang="en-US" altLang="zh-CN" sz="2000" b="0" dirty="0" smtClean="0">
                          <a:effectLst/>
                        </a:rPr>
                        <a:t>,</a:t>
                      </a:r>
                      <a:r>
                        <a:rPr lang="en-US" altLang="zh-CN" sz="2000" b="0" dirty="0" smtClean="0"/>
                        <a:t> </a:t>
                      </a:r>
                      <a:r>
                        <a:rPr lang="en-US" altLang="zh-CN" sz="2000" b="0" kern="1200" dirty="0" smtClean="0">
                          <a:effectLst/>
                        </a:rPr>
                        <a:t>1</a:t>
                      </a:r>
                      <a:r>
                        <a:rPr lang="en-US" altLang="zh-CN" sz="2000" b="0" dirty="0" smtClean="0">
                          <a:effectLst/>
                        </a:rPr>
                        <a:t>]))</a:t>
                      </a:r>
                      <a:r>
                        <a:rPr lang="en-US" altLang="zh-CN" sz="2000" b="0" dirty="0" smtClean="0"/>
                        <a:t>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effectLst/>
                        </a:rPr>
                        <a:t>&gt;&gt;&gt;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effectLst/>
                        </a:rPr>
                        <a:t>&gt;&gt;&gt;</a:t>
                      </a:r>
                      <a:r>
                        <a:rPr lang="en-US" altLang="zh-CN" sz="2000" b="0" kern="1200" dirty="0" err="1" smtClean="0">
                          <a:effectLst/>
                        </a:rPr>
                        <a:t>v</a:t>
                      </a:r>
                      <a:r>
                        <a:rPr lang="en-US" altLang="zh-CN" sz="2000" b="0" dirty="0" err="1" smtClean="0">
                          <a:effectLst/>
                        </a:rPr>
                        <a:t>.</a:t>
                      </a:r>
                      <a:r>
                        <a:rPr lang="en-US" altLang="zh-CN" sz="2000" b="0" kern="1200" dirty="0" err="1" smtClean="0">
                          <a:effectLst/>
                        </a:rPr>
                        <a:t>grad</a:t>
                      </a:r>
                      <a:r>
                        <a:rPr lang="en-US" altLang="zh-CN" sz="2000" b="0" dirty="0" err="1" smtClean="0">
                          <a:effectLst/>
                        </a:rPr>
                        <a:t>.</a:t>
                      </a:r>
                      <a:r>
                        <a:rPr lang="en-US" altLang="zh-CN" sz="2000" b="0" kern="1200" dirty="0" err="1" smtClean="0">
                          <a:effectLst/>
                        </a:rPr>
                        <a:t>data</a:t>
                      </a:r>
                      <a:r>
                        <a:rPr lang="en-US" altLang="zh-CN" sz="2000" b="0" dirty="0" smtClean="0"/>
                        <a:t> </a:t>
                      </a:r>
                      <a:r>
                        <a:rPr lang="en-US" altLang="zh-CN" sz="2000" b="0" kern="1200" dirty="0" smtClean="0">
                          <a:effectLst/>
                        </a:rPr>
                        <a:t>2</a:t>
                      </a:r>
                      <a:r>
                        <a:rPr lang="en-US" altLang="zh-CN" sz="2000" b="0" dirty="0" smtClean="0"/>
                        <a:t> </a:t>
                      </a:r>
                      <a:r>
                        <a:rPr lang="en-US" altLang="zh-CN" sz="2000" b="0" kern="1200" dirty="0" smtClean="0">
                          <a:effectLst/>
                        </a:rPr>
                        <a:t>2</a:t>
                      </a:r>
                      <a:r>
                        <a:rPr lang="en-US" altLang="zh-CN" sz="2000" b="0" dirty="0" smtClean="0"/>
                        <a:t> </a:t>
                      </a:r>
                      <a:r>
                        <a:rPr lang="en-US" altLang="zh-CN" sz="2000" b="0" kern="1200" dirty="0" smtClean="0">
                          <a:effectLst/>
                        </a:rPr>
                        <a:t>2</a:t>
                      </a:r>
                      <a:r>
                        <a:rPr lang="en-US" altLang="zh-CN" sz="2000" b="0" dirty="0" smtClean="0"/>
                        <a:t> </a:t>
                      </a:r>
                      <a:r>
                        <a:rPr lang="en-US" altLang="zh-CN" sz="2000" b="0" kern="1200" dirty="0" smtClean="0">
                          <a:effectLst/>
                        </a:rPr>
                        <a:t>[</a:t>
                      </a:r>
                      <a:r>
                        <a:rPr lang="en-US" altLang="zh-CN" sz="2000" b="0" kern="1200" dirty="0" err="1" smtClean="0">
                          <a:effectLst/>
                        </a:rPr>
                        <a:t>torch.FloatTensor</a:t>
                      </a:r>
                      <a:r>
                        <a:rPr lang="en-US" altLang="zh-CN" sz="2000" b="0" kern="1200" dirty="0" smtClean="0">
                          <a:effectLst/>
                        </a:rPr>
                        <a:t> of size 3]</a:t>
                      </a:r>
                      <a:r>
                        <a:rPr lang="en-US" altLang="zh-CN" sz="2000" b="0" dirty="0" smtClean="0"/>
                        <a:t>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effectLst/>
                        </a:rPr>
                        <a:t>&gt;&gt;&gt;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effectLst/>
                        </a:rPr>
                        <a:t>&gt;&gt;&gt;</a:t>
                      </a:r>
                      <a:r>
                        <a:rPr lang="en-US" altLang="zh-CN" sz="2000" b="0" kern="1200" dirty="0" err="1" smtClean="0">
                          <a:effectLst/>
                        </a:rPr>
                        <a:t>h</a:t>
                      </a:r>
                      <a:r>
                        <a:rPr lang="en-US" altLang="zh-CN" sz="2000" b="0" dirty="0" err="1" smtClean="0">
                          <a:effectLst/>
                        </a:rPr>
                        <a:t>.</a:t>
                      </a:r>
                      <a:r>
                        <a:rPr lang="en-US" altLang="zh-CN" sz="2000" b="0" kern="1200" dirty="0" err="1" smtClean="0">
                          <a:effectLst/>
                        </a:rPr>
                        <a:t>remove</a:t>
                      </a:r>
                      <a:r>
                        <a:rPr lang="en-US" altLang="zh-CN" sz="2000" b="0" dirty="0" smtClean="0">
                          <a:effectLst/>
                        </a:rPr>
                        <a:t>()</a:t>
                      </a:r>
                      <a:r>
                        <a:rPr lang="en-US" altLang="zh-CN" sz="2000" b="0" dirty="0" smtClean="0"/>
                        <a:t> </a:t>
                      </a:r>
                      <a:r>
                        <a:rPr lang="en-US" altLang="zh-CN" sz="1600" b="0" i="1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removes the hook</a:t>
                      </a:r>
                      <a:endParaRPr lang="zh-CN" altLang="en-US" sz="1600" b="0" i="1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279843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50033" y="1057275"/>
            <a:ext cx="8665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 smtClean="0"/>
              <a:t>register_hook</a:t>
            </a:r>
            <a:r>
              <a:rPr lang="en-US" altLang="zh-CN" sz="2400" dirty="0" smtClean="0"/>
              <a:t>(hook)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</a:rPr>
              <a:t>    Registers a backward hook. The hook will be called every time a gradient w.r.t the Variable is computed.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62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0031" y="250678"/>
            <a:ext cx="4388643" cy="50482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GPU Supported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50031" y="1047750"/>
            <a:ext cx="8627269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All operations can be conducted on GPU if the tensor is converted to </a:t>
            </a:r>
            <a:r>
              <a:rPr lang="en-US" altLang="zh-CN" sz="2400" dirty="0" err="1" smtClean="0"/>
              <a:t>cuda.tensor</a:t>
            </a:r>
            <a:endParaRPr lang="zh-CN" altLang="en-US" sz="24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722610"/>
              </p:ext>
            </p:extLst>
          </p:nvPr>
        </p:nvGraphicFramePr>
        <p:xfrm>
          <a:off x="250031" y="2254250"/>
          <a:ext cx="8665368" cy="4053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665368">
                  <a:extLst>
                    <a:ext uri="{9D8B030D-6E8A-4147-A177-3AD203B41FA5}">
                      <a16:colId xmlns:a16="http://schemas.microsoft.com/office/drawing/2014/main" val="727776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effectLst/>
                        </a:rPr>
                        <a:t>&gt;&gt;&gt;import torch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effectLst/>
                        </a:rPr>
                        <a:t>&gt;&gt;&gt;x</a:t>
                      </a:r>
                      <a:r>
                        <a:rPr lang="en-US" altLang="zh-CN" sz="2000" b="0" dirty="0" smtClean="0"/>
                        <a:t> </a:t>
                      </a:r>
                      <a:r>
                        <a:rPr lang="en-US" altLang="zh-CN" sz="2000" b="0" dirty="0" smtClean="0">
                          <a:effectLst/>
                        </a:rPr>
                        <a:t>=</a:t>
                      </a:r>
                      <a:r>
                        <a:rPr lang="en-US" altLang="zh-CN" sz="2000" b="0" dirty="0" smtClean="0"/>
                        <a:t> </a:t>
                      </a:r>
                      <a:r>
                        <a:rPr lang="en-US" altLang="zh-CN" sz="2000" b="0" kern="1200" dirty="0" err="1" smtClean="0">
                          <a:effectLst/>
                        </a:rPr>
                        <a:t>torch.randn</a:t>
                      </a:r>
                      <a:r>
                        <a:rPr lang="en-US" altLang="zh-CN" sz="2000" b="0" kern="1200" dirty="0" smtClean="0">
                          <a:effectLst/>
                        </a:rPr>
                        <a:t>(3, 3)</a:t>
                      </a:r>
                      <a:endParaRPr lang="en-US" altLang="zh-CN" sz="2000" b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effectLst/>
                        </a:rPr>
                        <a:t>&gt;&gt;&gt;x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1.1980 -1.2213  0.5500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0.0943 -0.0436 -1.9253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0.6731  0.4803 -1.5076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[</a:t>
                      </a:r>
                      <a:r>
                        <a:rPr lang="en-US" altLang="zh-CN" sz="2000" b="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torch.FloatTensor</a:t>
                      </a: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of size 3x3]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altLang="zh-CN" sz="2000" b="0" kern="1200" dirty="0" smtClean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effectLst/>
                        </a:rPr>
                        <a:t>&gt;&gt;&gt;</a:t>
                      </a:r>
                      <a:r>
                        <a:rPr lang="en-US" altLang="zh-CN" sz="2000" b="0" kern="1200" dirty="0" err="1" smtClean="0">
                          <a:effectLst/>
                        </a:rPr>
                        <a:t>x.cuda</a:t>
                      </a:r>
                      <a:r>
                        <a:rPr lang="en-US" altLang="zh-CN" sz="2000" b="0" kern="1200" dirty="0" smtClean="0">
                          <a:effectLst/>
                        </a:rPr>
                        <a:t>()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1.1980 -1.2213  0.5500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0.0943 -0.0436 -1.9253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0.6731  0.4803 -1.5076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[</a:t>
                      </a:r>
                      <a:r>
                        <a:rPr lang="en-US" altLang="zh-CN" sz="2000" b="0" kern="1200" dirty="0" err="1" smtClean="0">
                          <a:solidFill>
                            <a:srgbClr val="FF0000"/>
                          </a:solidFill>
                          <a:effectLst/>
                        </a:rPr>
                        <a:t>torch.cuda.FloatTensor</a:t>
                      </a:r>
                      <a:r>
                        <a:rPr lang="en-US" altLang="zh-CN" sz="2000" b="0" kern="1200" dirty="0" smtClean="0">
                          <a:solidFill>
                            <a:srgbClr val="FF0000"/>
                          </a:solidFill>
                          <a:effectLst/>
                        </a:rPr>
                        <a:t> of size 3x3 (GPU 0)</a:t>
                      </a:r>
                      <a:r>
                        <a:rPr lang="en-US" altLang="zh-CN" sz="2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279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2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950978" y="2705100"/>
            <a:ext cx="7242046" cy="9144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Deep Learning In PyTorch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67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250032" y="250678"/>
            <a:ext cx="4157376" cy="50482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Experiment Pipeline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957198" y="1136713"/>
            <a:ext cx="2796308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Prepare data sets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57198" y="1930412"/>
            <a:ext cx="2796308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Define </a:t>
            </a:r>
            <a:r>
              <a:rPr lang="en-US" altLang="zh-CN" dirty="0" smtClean="0">
                <a:solidFill>
                  <a:schemeClr val="tx1"/>
                </a:solidFill>
              </a:rPr>
              <a:t>data loader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57198" y="2724111"/>
            <a:ext cx="2796308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Define </a:t>
            </a:r>
            <a:r>
              <a:rPr lang="en-US" altLang="zh-CN" dirty="0" smtClean="0">
                <a:solidFill>
                  <a:schemeClr val="tx1"/>
                </a:solidFill>
              </a:rPr>
              <a:t>model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57198" y="3517810"/>
            <a:ext cx="2796308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Define optimizer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57198" y="4311509"/>
            <a:ext cx="2796308" cy="12252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Training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Forward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Backward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Update parameters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57198" y="5873305"/>
            <a:ext cx="2796308" cy="457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Testing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8" idx="2"/>
            <a:endCxn id="9" idx="0"/>
          </p:cNvCxnSpPr>
          <p:nvPr/>
        </p:nvCxnSpPr>
        <p:spPr>
          <a:xfrm>
            <a:off x="2355352" y="1593913"/>
            <a:ext cx="0" cy="33649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2"/>
            <a:endCxn id="10" idx="0"/>
          </p:cNvCxnSpPr>
          <p:nvPr/>
        </p:nvCxnSpPr>
        <p:spPr>
          <a:xfrm>
            <a:off x="2355352" y="2387612"/>
            <a:ext cx="0" cy="33649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2"/>
            <a:endCxn id="11" idx="0"/>
          </p:cNvCxnSpPr>
          <p:nvPr/>
        </p:nvCxnSpPr>
        <p:spPr>
          <a:xfrm>
            <a:off x="2355352" y="3181311"/>
            <a:ext cx="0" cy="33649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2"/>
            <a:endCxn id="12" idx="0"/>
          </p:cNvCxnSpPr>
          <p:nvPr/>
        </p:nvCxnSpPr>
        <p:spPr>
          <a:xfrm>
            <a:off x="2355352" y="3975010"/>
            <a:ext cx="0" cy="33649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2"/>
            <a:endCxn id="13" idx="0"/>
          </p:cNvCxnSpPr>
          <p:nvPr/>
        </p:nvCxnSpPr>
        <p:spPr>
          <a:xfrm>
            <a:off x="2355352" y="5536805"/>
            <a:ext cx="0" cy="336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3" idx="3"/>
            <a:endCxn id="12" idx="3"/>
          </p:cNvCxnSpPr>
          <p:nvPr/>
        </p:nvCxnSpPr>
        <p:spPr>
          <a:xfrm flipV="1">
            <a:off x="3753506" y="4924157"/>
            <a:ext cx="12700" cy="1177748"/>
          </a:xfrm>
          <a:prstGeom prst="bentConnector3">
            <a:avLst>
              <a:gd name="adj1" fmla="val 2664000"/>
            </a:avLst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096512" y="1146238"/>
            <a:ext cx="3506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00FF"/>
                </a:solidFill>
              </a:rPr>
              <a:t>Important </a:t>
            </a:r>
            <a:r>
              <a:rPr lang="en-US" altLang="zh-CN" sz="2400" dirty="0" smtClean="0">
                <a:solidFill>
                  <a:srgbClr val="0000FF"/>
                </a:solidFill>
              </a:rPr>
              <a:t>concepts: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72000" y="1609223"/>
            <a:ext cx="4315968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loader: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loading and preprocessing data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Optimizer: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including SGD, Adam, RMSProp e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descripting network structure</a:t>
            </a:r>
          </a:p>
        </p:txBody>
      </p:sp>
    </p:spTree>
    <p:extLst>
      <p:ext uri="{BB962C8B-B14F-4D97-AF65-F5344CB8AC3E}">
        <p14:creationId xmlns:p14="http://schemas.microsoft.com/office/powerpoint/2010/main" val="96720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Data Loader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0032" y="1045756"/>
            <a:ext cx="86470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Define a </a:t>
            </a:r>
            <a:r>
              <a:rPr lang="zh-CN" altLang="en-US" sz="2400" dirty="0" smtClean="0">
                <a:solidFill>
                  <a:srgbClr val="0000FF"/>
                </a:solidFill>
              </a:rPr>
              <a:t>data loader </a:t>
            </a:r>
            <a:r>
              <a:rPr lang="zh-CN" altLang="en-US" sz="2400" dirty="0" smtClean="0"/>
              <a:t>object for loading and preprocessing data sets from disk or cache by using </a:t>
            </a:r>
            <a:r>
              <a:rPr lang="zh-CN" altLang="en-US" sz="2400" b="1" dirty="0">
                <a:solidFill>
                  <a:srgbClr val="0000FF"/>
                </a:solidFill>
              </a:rPr>
              <a:t>torchversion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 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torch.utils.data.DataLoader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0032" y="2788583"/>
            <a:ext cx="86470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 err="1" smtClean="0">
                <a:solidFill>
                  <a:srgbClr val="0000FF"/>
                </a:solidFill>
              </a:rPr>
              <a:t>torch.utils.data.DataLoader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: </a:t>
            </a:r>
            <a:r>
              <a:rPr lang="en-US" altLang="zh-CN" sz="2000" dirty="0"/>
              <a:t>class for loading </a:t>
            </a:r>
            <a:r>
              <a:rPr lang="en-US" altLang="zh-CN" sz="2000" dirty="0" smtClean="0"/>
              <a:t>data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0000FF"/>
                </a:solidFill>
              </a:rPr>
              <a:t>T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orchversion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: </a:t>
            </a:r>
            <a:r>
              <a:rPr lang="en-US" altLang="zh-CN" sz="2000" dirty="0" smtClean="0"/>
              <a:t>package</a:t>
            </a:r>
            <a:r>
              <a:rPr lang="zh-CN" altLang="en-US" sz="2000" dirty="0" smtClean="0"/>
              <a:t> for computer vision tasks, content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 state-of-the-art models, data sets, data transformers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3355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Data Loader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0032" y="1625272"/>
            <a:ext cx="339176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MNIST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COCO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LSUN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Imagenet-12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CIFAR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STL10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ImageFolder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4436094" y="1625272"/>
            <a:ext cx="3748655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Compose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CenterCrop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RandomCrop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RandomHorizontalFlip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Normalize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ToTensor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0032" y="1178503"/>
            <a:ext cx="3391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torch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vision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.datasets</a:t>
            </a:r>
            <a:endParaRPr lang="zh-CN" altLang="en-US" sz="2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36094" y="1178503"/>
            <a:ext cx="3748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torch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vision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.transforms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456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250032" y="250678"/>
            <a:ext cx="4331493" cy="50482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Data Augmentation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75" y="1285875"/>
            <a:ext cx="1819275" cy="1819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99075" y="1285875"/>
            <a:ext cx="1819275" cy="1819275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5299075" y="4133850"/>
            <a:ext cx="1819275" cy="1819275"/>
            <a:chOff x="3194050" y="4095750"/>
            <a:chExt cx="1819275" cy="1819275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4050" y="4095750"/>
              <a:ext cx="1819275" cy="1819275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3403600" y="4305300"/>
              <a:ext cx="1400176" cy="140017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755775" y="4133850"/>
            <a:ext cx="1819275" cy="1819275"/>
            <a:chOff x="508000" y="4095750"/>
            <a:chExt cx="1819275" cy="1819275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000" y="4095750"/>
              <a:ext cx="1819275" cy="1819275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536575" y="4181475"/>
              <a:ext cx="581025" cy="5810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639093" y="5005387"/>
              <a:ext cx="581025" cy="5810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950912" y="5257800"/>
              <a:ext cx="581025" cy="5810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693862" y="4245768"/>
              <a:ext cx="581025" cy="5810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146175" y="4574381"/>
              <a:ext cx="581025" cy="5810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2229235" y="325016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r>
              <a:rPr lang="en-US" altLang="zh-CN" dirty="0" smtClean="0"/>
              <a:t>rigin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308466" y="32501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Horizontal Flip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805273" y="6024561"/>
            <a:ext cx="172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Random Crop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448921" y="6024561"/>
            <a:ext cx="151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Center Crop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249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37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 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 Deep learning in PyTorch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58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7853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5880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2003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9907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418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2061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8558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5312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0540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43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043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4131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7310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2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250031" y="250678"/>
            <a:ext cx="3321843" cy="50482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What is PyTorch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0031" y="1055638"/>
            <a:ext cx="864631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 is a python package for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 computation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 neural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networks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(DNNs). One can use PyTorch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replacement for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use power of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 learning platform with maximum 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fexibility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speed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discuss.pytorch.org/uploads/default/original/1X/a956e1a5d99e038b9f3b8794b35ba6f1cd290eb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990" y="4489813"/>
            <a:ext cx="5486400" cy="114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4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250032" y="250678"/>
            <a:ext cx="3407568" cy="504825"/>
          </a:xfrm>
        </p:spPr>
        <p:txBody>
          <a:bodyPr anchor="ctr">
            <a:normAutofit/>
          </a:bodyPr>
          <a:lstStyle/>
          <a:p>
            <a:r>
              <a:rPr lang="en-US" altLang="zh-CN" dirty="0" smtClean="0"/>
              <a:t>Official Websites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0031" y="1053316"/>
            <a:ext cx="8674893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help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the following websites: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fr-FR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 </a:t>
            </a:r>
            <a:r>
              <a:rPr lang="fr-FR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codes: </a:t>
            </a:r>
            <a:r>
              <a:rPr lang="fr-FR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https://github.com/pytorch/pytorch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Official website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http://pytorch.org/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it-IT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Official tutorials: </a:t>
            </a:r>
            <a:r>
              <a:rPr lang="it-IT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it-IT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://pytorch.org/tutorials/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Official documents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(Provide detail description of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 packages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 http://pytorch.org/docs/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 forums: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(Platform for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discussion) https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://discuss.pytorch.org/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 examples: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://github.com/pytorch/examples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498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250031" y="250678"/>
            <a:ext cx="3226593" cy="50482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Official Websites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9" y="1642871"/>
            <a:ext cx="4088483" cy="357835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973" y="1642871"/>
            <a:ext cx="4323048" cy="357835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883931" y="5291204"/>
            <a:ext cx="2810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PyTorch documentation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54113" y="5291204"/>
            <a:ext cx="178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PyTorch forum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63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Installation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0032" y="1039059"/>
            <a:ext cx="86470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PyTorch only supports 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OSX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One can install PyTorch with following methods: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Binaries(recommended)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 source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 imag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92" y="3760715"/>
            <a:ext cx="8144160" cy="27850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281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</TotalTime>
  <Words>1913</Words>
  <Application>Microsoft Office PowerPoint</Application>
  <PresentationFormat>全屏显示(4:3)</PresentationFormat>
  <Paragraphs>394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7" baseType="lpstr"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ice robot</dc:creator>
  <cp:lastModifiedBy>ice robot</cp:lastModifiedBy>
  <cp:revision>221</cp:revision>
  <dcterms:created xsi:type="dcterms:W3CDTF">2017-06-27T13:16:12Z</dcterms:created>
  <dcterms:modified xsi:type="dcterms:W3CDTF">2017-06-29T02:03:50Z</dcterms:modified>
</cp:coreProperties>
</file>