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  <p:sldId id="276" r:id="rId18"/>
    <p:sldId id="275" r:id="rId19"/>
    <p:sldId id="269" r:id="rId20"/>
    <p:sldId id="277" r:id="rId21"/>
    <p:sldId id="270" r:id="rId22"/>
    <p:sldId id="280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C9FD-7718-4BAB-99E4-30BA0880A387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0A614-CDF7-4F66-AEA5-235738ECD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11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28CB-E7C1-4E8D-9E5D-7173BB0942F1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DC-91EE-43F0-BBE7-F39EE39019F3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1B50-EE02-4C27-B486-C0F5C95C613B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5D72-E630-4734-A019-7A799638D340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923E-812B-436D-8D46-766484F2BCFC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757F-5BC1-4BD9-A410-9DC8DDF31B05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C836-0468-47D0-A7A4-3248C4BF13D4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16FB-67D2-413C-AED6-496081EA74FD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2688-9AD4-4FB8-9AA3-0716F31ED5EB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A065-0521-457E-ABA5-E72C24673A6A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0D23-154A-43F8-A47C-A75B336A24CA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133445-ACFA-4458-A02A-1925F36F893E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F3879-C4D2-41DD-8206-0459E69DA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 com a linguagem Swift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5E6B3-451A-4810-AA68-B7976BD28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Ewerton Queiroz</a:t>
            </a:r>
          </a:p>
        </p:txBody>
      </p:sp>
    </p:spTree>
    <p:extLst>
      <p:ext uri="{BB962C8B-B14F-4D97-AF65-F5344CB8AC3E}">
        <p14:creationId xmlns:p14="http://schemas.microsoft.com/office/powerpoint/2010/main" val="291697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F4B9F-8DBD-4C52-8017-A1965CC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EAD1D-34BF-441E-B08F-468DCA5D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6"/>
            <a:ext cx="7315200" cy="4601183"/>
          </a:xfrm>
        </p:spPr>
        <p:txBody>
          <a:bodyPr/>
          <a:lstStyle/>
          <a:p>
            <a:r>
              <a:rPr lang="pt-BR" dirty="0"/>
              <a:t>Construtores são os métodos responsáveis por criar a instância da classe.</a:t>
            </a:r>
          </a:p>
          <a:p>
            <a:r>
              <a:rPr lang="pt-BR" dirty="0"/>
              <a:t>Podem possuir parâmetros ou não.</a:t>
            </a:r>
          </a:p>
          <a:p>
            <a:r>
              <a:rPr lang="pt-BR" dirty="0"/>
              <a:t>São declarados a partir da escrita o método </a:t>
            </a:r>
            <a:r>
              <a:rPr lang="pt-BR" i="1" dirty="0" err="1"/>
              <a:t>init</a:t>
            </a:r>
            <a:r>
              <a:rPr lang="pt-BR" i="1" dirty="0"/>
              <a:t>()</a:t>
            </a:r>
            <a:endParaRPr lang="pt-BR" dirty="0"/>
          </a:p>
          <a:p>
            <a:r>
              <a:rPr lang="pt-BR" dirty="0"/>
              <a:t>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6A22D4-584F-4881-8F7E-E1DBC6F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95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F4B9F-8DBD-4C52-8017-A1965CC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6A22D4-584F-4881-8F7E-E1DBC6F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ED02CC-01FD-4913-8FB8-66E47DB806A7}"/>
              </a:ext>
            </a:extLst>
          </p:cNvPr>
          <p:cNvSpPr txBox="1"/>
          <p:nvPr/>
        </p:nvSpPr>
        <p:spPr>
          <a:xfrm>
            <a:off x="3555231" y="751344"/>
            <a:ext cx="4129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nome: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idade: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(nome: </a:t>
            </a:r>
            <a:r>
              <a:rPr lang="da-DK" dirty="0">
                <a:solidFill>
                  <a:schemeClr val="accent1"/>
                </a:solidFill>
              </a:rPr>
              <a:t>String</a:t>
            </a:r>
            <a:r>
              <a:rPr lang="da-DK" dirty="0"/>
              <a:t>, idade: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, id: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) {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.nome = nome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.idade = idade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.id = id</a:t>
            </a:r>
          </a:p>
          <a:p>
            <a:pPr lvl="1"/>
            <a:r>
              <a:rPr lang="da-DK" dirty="0"/>
              <a:t>}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 () -&gt;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</a:t>
            </a:r>
          </a:p>
          <a:p>
            <a:pPr lvl="2"/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“[ID: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.id), Nome: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.nome</a:t>
            </a:r>
            <a:r>
              <a:rPr lang="pt-BR" dirty="0"/>
              <a:t>), Idade: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.idade</a:t>
            </a:r>
            <a:r>
              <a:rPr lang="pt-BR" dirty="0"/>
              <a:t>!)]”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3F9AA5-9AB2-43BA-A6DF-4D3BDAEB64FB}"/>
              </a:ext>
            </a:extLst>
          </p:cNvPr>
          <p:cNvSpPr txBox="1"/>
          <p:nvPr/>
        </p:nvSpPr>
        <p:spPr>
          <a:xfrm>
            <a:off x="7790104" y="751344"/>
            <a:ext cx="4129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nome: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idade: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() {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.nome = ””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.id = 0</a:t>
            </a:r>
          </a:p>
          <a:p>
            <a:pPr lvl="1"/>
            <a:r>
              <a:rPr lang="da-DK" dirty="0"/>
              <a:t>}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 () -&gt;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</a:t>
            </a:r>
          </a:p>
          <a:p>
            <a:pPr lvl="2"/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“[ID: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.id), Nome: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.nome</a:t>
            </a:r>
            <a:r>
              <a:rPr lang="pt-BR" dirty="0"/>
              <a:t>), Idade: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.idade</a:t>
            </a:r>
            <a:r>
              <a:rPr lang="pt-BR" dirty="0"/>
              <a:t>!)]”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F92078E-5129-41AD-A7AC-B06EF331078D}"/>
              </a:ext>
            </a:extLst>
          </p:cNvPr>
          <p:cNvCxnSpPr>
            <a:cxnSpLocks/>
          </p:cNvCxnSpPr>
          <p:nvPr/>
        </p:nvCxnSpPr>
        <p:spPr>
          <a:xfrm>
            <a:off x="3689927" y="1054564"/>
            <a:ext cx="0" cy="410856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4FD94D6-37CB-42D7-A3AC-D08149825BA2}"/>
              </a:ext>
            </a:extLst>
          </p:cNvPr>
          <p:cNvCxnSpPr>
            <a:cxnSpLocks/>
          </p:cNvCxnSpPr>
          <p:nvPr/>
        </p:nvCxnSpPr>
        <p:spPr>
          <a:xfrm>
            <a:off x="4142509" y="4147127"/>
            <a:ext cx="0" cy="7573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407A28-0212-4097-A250-29DBC92B7DD9}"/>
              </a:ext>
            </a:extLst>
          </p:cNvPr>
          <p:cNvCxnSpPr>
            <a:cxnSpLocks/>
          </p:cNvCxnSpPr>
          <p:nvPr/>
        </p:nvCxnSpPr>
        <p:spPr>
          <a:xfrm>
            <a:off x="4142509" y="2484582"/>
            <a:ext cx="0" cy="73890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75F9D55-7841-4BDC-B506-1820ADBBEB0D}"/>
              </a:ext>
            </a:extLst>
          </p:cNvPr>
          <p:cNvCxnSpPr>
            <a:cxnSpLocks/>
          </p:cNvCxnSpPr>
          <p:nvPr/>
        </p:nvCxnSpPr>
        <p:spPr>
          <a:xfrm>
            <a:off x="7906327" y="1054564"/>
            <a:ext cx="0" cy="3849945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B102650-944E-41A3-AAA8-4913EB9B7AAB}"/>
              </a:ext>
            </a:extLst>
          </p:cNvPr>
          <p:cNvCxnSpPr>
            <a:cxnSpLocks/>
          </p:cNvCxnSpPr>
          <p:nvPr/>
        </p:nvCxnSpPr>
        <p:spPr>
          <a:xfrm>
            <a:off x="8358909" y="3842327"/>
            <a:ext cx="0" cy="7573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1F25C2F-74CA-4E69-BFD7-E538CBE5ABE0}"/>
              </a:ext>
            </a:extLst>
          </p:cNvPr>
          <p:cNvCxnSpPr>
            <a:cxnSpLocks/>
          </p:cNvCxnSpPr>
          <p:nvPr/>
        </p:nvCxnSpPr>
        <p:spPr>
          <a:xfrm>
            <a:off x="8358909" y="2484582"/>
            <a:ext cx="0" cy="47105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9586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48C50-BBC0-448A-BD0F-3FD0AA65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62DF2-3F47-4D7D-B6CB-99A909D6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Recurso do paradigma que permite que métodos e atributos sejam compartilhados de uma classe para outra(s).</a:t>
            </a:r>
          </a:p>
          <a:p>
            <a:r>
              <a:rPr lang="pt-BR" dirty="0"/>
              <a:t>Evita reescrita de código e permite uma maior abstração.</a:t>
            </a:r>
          </a:p>
          <a:p>
            <a:r>
              <a:rPr lang="pt-BR" dirty="0"/>
              <a:t>A herança é realizada na declaração da classe, logo após seu nome deve-se incluir o caractere dois-pontos e citar de qual(ais) classe(s) ela herdará conteúdo.</a:t>
            </a:r>
          </a:p>
          <a:p>
            <a:r>
              <a:rPr lang="pt-BR" dirty="0"/>
              <a:t>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7A9E3-F9EF-4F72-B603-7FB4F7DC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2870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F4B9F-8DBD-4C52-8017-A1965CC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6A22D4-584F-4881-8F7E-E1DBC6F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ED02CC-01FD-4913-8FB8-66E47DB806A7}"/>
              </a:ext>
            </a:extLst>
          </p:cNvPr>
          <p:cNvSpPr txBox="1"/>
          <p:nvPr/>
        </p:nvSpPr>
        <p:spPr>
          <a:xfrm>
            <a:off x="3555231" y="751344"/>
            <a:ext cx="4129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nome: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idade: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(nome: </a:t>
            </a:r>
            <a:r>
              <a:rPr lang="da-DK" dirty="0">
                <a:solidFill>
                  <a:schemeClr val="accent1"/>
                </a:solidFill>
              </a:rPr>
              <a:t>String</a:t>
            </a:r>
            <a:r>
              <a:rPr lang="da-DK" dirty="0"/>
              <a:t>, idade: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, id: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) {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.nome = nome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.idade = idade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.id = id</a:t>
            </a:r>
          </a:p>
          <a:p>
            <a:pPr lvl="1"/>
            <a:r>
              <a:rPr lang="da-DK" dirty="0"/>
              <a:t>}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 () -&gt;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</a:t>
            </a:r>
          </a:p>
          <a:p>
            <a:pPr lvl="2"/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“[ID: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.id), Nome: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.nome</a:t>
            </a:r>
            <a:r>
              <a:rPr lang="pt-BR" dirty="0"/>
              <a:t>), Idade: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.idade</a:t>
            </a:r>
            <a:r>
              <a:rPr lang="pt-BR" dirty="0"/>
              <a:t>!)]”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3F9AA5-9AB2-43BA-A6DF-4D3BDAEB64FB}"/>
              </a:ext>
            </a:extLst>
          </p:cNvPr>
          <p:cNvSpPr txBox="1"/>
          <p:nvPr/>
        </p:nvSpPr>
        <p:spPr>
          <a:xfrm>
            <a:off x="7790104" y="751344"/>
            <a:ext cx="41294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: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`</a:t>
            </a:r>
            <a:r>
              <a:rPr lang="pt-BR" dirty="0" err="1"/>
              <a:t>class</a:t>
            </a:r>
            <a:r>
              <a:rPr lang="pt-BR" dirty="0"/>
              <a:t>`: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salario: </a:t>
            </a:r>
            <a:r>
              <a:rPr lang="pt-BR" dirty="0" err="1">
                <a:solidFill>
                  <a:schemeClr val="accent1"/>
                </a:solidFill>
              </a:rPr>
              <a:t>Float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</a:t>
            </a:r>
            <a:r>
              <a:rPr lang="en-US" dirty="0" err="1"/>
              <a:t>nome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, id: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, 	class: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Float</a:t>
            </a:r>
            <a:r>
              <a:rPr lang="da-DK" dirty="0"/>
              <a:t>) {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</a:t>
            </a:r>
            <a:r>
              <a:rPr lang="pt-BR" dirty="0"/>
              <a:t> `</a:t>
            </a:r>
            <a:r>
              <a:rPr lang="pt-BR" dirty="0" err="1"/>
              <a:t>class</a:t>
            </a:r>
            <a:r>
              <a:rPr lang="pt-BR" dirty="0"/>
              <a:t>`</a:t>
            </a:r>
            <a:r>
              <a:rPr lang="da-DK" dirty="0"/>
              <a:t> = class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self</a:t>
            </a:r>
            <a:r>
              <a:rPr lang="da-DK" dirty="0"/>
              <a:t>.salario = salario</a:t>
            </a:r>
          </a:p>
          <a:p>
            <a:pPr lvl="1"/>
            <a:r>
              <a:rPr lang="da-DK" dirty="0"/>
              <a:t>	</a:t>
            </a:r>
            <a:r>
              <a:rPr lang="da-DK" dirty="0">
                <a:solidFill>
                  <a:schemeClr val="accent6"/>
                </a:solidFill>
              </a:rPr>
              <a:t>super</a:t>
            </a:r>
            <a:r>
              <a:rPr lang="da-DK" dirty="0"/>
              <a:t>.init(nome: nome, idade: 			idade, id: id)</a:t>
            </a:r>
          </a:p>
          <a:p>
            <a:pPr lvl="1"/>
            <a:r>
              <a:rPr lang="da-DK" dirty="0"/>
              <a:t>}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atualizarSalario</a:t>
            </a:r>
            <a:r>
              <a:rPr lang="pt-BR" dirty="0"/>
              <a:t> (</a:t>
            </a:r>
            <a:r>
              <a:rPr lang="pt-BR" dirty="0" err="1"/>
              <a:t>percent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) {</a:t>
            </a:r>
          </a:p>
          <a:p>
            <a:pPr lvl="2"/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.salario</a:t>
            </a:r>
            <a:r>
              <a:rPr lang="pt-BR" dirty="0"/>
              <a:t> = 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.salario</a:t>
            </a:r>
            <a:r>
              <a:rPr lang="pt-BR" dirty="0"/>
              <a:t> + 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.salario</a:t>
            </a:r>
            <a:r>
              <a:rPr lang="pt-BR" dirty="0"/>
              <a:t> / </a:t>
            </a:r>
            <a:r>
              <a:rPr lang="pt-BR" dirty="0" err="1">
                <a:solidFill>
                  <a:schemeClr val="accent1"/>
                </a:solidFill>
              </a:rPr>
              <a:t>Float</a:t>
            </a:r>
            <a:r>
              <a:rPr lang="pt-BR" dirty="0"/>
              <a:t>(</a:t>
            </a:r>
            <a:r>
              <a:rPr lang="pt-BR" dirty="0" err="1"/>
              <a:t>percent</a:t>
            </a:r>
            <a:r>
              <a:rPr lang="pt-BR" dirty="0"/>
              <a:t>))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50C91F5-DA23-413B-8268-6E2877DB81AB}"/>
              </a:ext>
            </a:extLst>
          </p:cNvPr>
          <p:cNvCxnSpPr>
            <a:cxnSpLocks/>
          </p:cNvCxnSpPr>
          <p:nvPr/>
        </p:nvCxnSpPr>
        <p:spPr>
          <a:xfrm>
            <a:off x="3689927" y="1054564"/>
            <a:ext cx="0" cy="410856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BCA5AC4-0594-4AE1-9358-58B76305C825}"/>
              </a:ext>
            </a:extLst>
          </p:cNvPr>
          <p:cNvCxnSpPr>
            <a:cxnSpLocks/>
          </p:cNvCxnSpPr>
          <p:nvPr/>
        </p:nvCxnSpPr>
        <p:spPr>
          <a:xfrm>
            <a:off x="4142509" y="4147127"/>
            <a:ext cx="0" cy="7573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39D8C62-B720-4BB3-B56C-76C3B07F1FC7}"/>
              </a:ext>
            </a:extLst>
          </p:cNvPr>
          <p:cNvCxnSpPr>
            <a:cxnSpLocks/>
          </p:cNvCxnSpPr>
          <p:nvPr/>
        </p:nvCxnSpPr>
        <p:spPr>
          <a:xfrm>
            <a:off x="4142509" y="2484582"/>
            <a:ext cx="0" cy="73890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6DB16CD-644D-4F84-B75E-C29D0BC46A01}"/>
              </a:ext>
            </a:extLst>
          </p:cNvPr>
          <p:cNvCxnSpPr>
            <a:cxnSpLocks/>
          </p:cNvCxnSpPr>
          <p:nvPr/>
        </p:nvCxnSpPr>
        <p:spPr>
          <a:xfrm>
            <a:off x="7906327" y="1077657"/>
            <a:ext cx="0" cy="410856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BD8069B-AAA4-45B8-9B54-986C284D092D}"/>
              </a:ext>
            </a:extLst>
          </p:cNvPr>
          <p:cNvCxnSpPr>
            <a:cxnSpLocks/>
          </p:cNvCxnSpPr>
          <p:nvPr/>
        </p:nvCxnSpPr>
        <p:spPr>
          <a:xfrm>
            <a:off x="8368145" y="4396509"/>
            <a:ext cx="0" cy="50800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C619BB-BBAB-498F-98C6-4934E2F13D3E}"/>
              </a:ext>
            </a:extLst>
          </p:cNvPr>
          <p:cNvCxnSpPr>
            <a:cxnSpLocks/>
          </p:cNvCxnSpPr>
          <p:nvPr/>
        </p:nvCxnSpPr>
        <p:spPr>
          <a:xfrm>
            <a:off x="8368145" y="2207491"/>
            <a:ext cx="0" cy="133003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8148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48C50-BBC0-448A-BD0F-3FD0AA65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62DF2-3F47-4D7D-B6CB-99A909D6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 momento que também herdamos métodos da classe-pai, pode haver a necessidade de implementar alguma especialidade da classe-filha.</a:t>
            </a:r>
          </a:p>
          <a:p>
            <a:r>
              <a:rPr lang="pt-BR" dirty="0"/>
              <a:t>Essa questão dá origem a dois conceitos:</a:t>
            </a:r>
          </a:p>
          <a:p>
            <a:pPr lvl="1"/>
            <a:r>
              <a:rPr lang="pt-BR" i="1" dirty="0" err="1"/>
              <a:t>Overloading</a:t>
            </a:r>
            <a:r>
              <a:rPr lang="pt-BR" dirty="0"/>
              <a:t> (Sobrecarga)</a:t>
            </a:r>
          </a:p>
          <a:p>
            <a:pPr lvl="1"/>
            <a:r>
              <a:rPr lang="pt-BR" i="1" dirty="0" err="1"/>
              <a:t>Overriding</a:t>
            </a:r>
            <a:r>
              <a:rPr lang="pt-BR" dirty="0"/>
              <a:t> (Sobrescrita)</a:t>
            </a:r>
          </a:p>
          <a:p>
            <a:r>
              <a:rPr lang="pt-BR" dirty="0"/>
              <a:t>O </a:t>
            </a:r>
            <a:r>
              <a:rPr lang="pt-BR" i="1" dirty="0" err="1"/>
              <a:t>Overloading</a:t>
            </a:r>
            <a:r>
              <a:rPr lang="pt-BR" dirty="0"/>
              <a:t> ocorre quando eu mantenho o nome do método, mas modifico seus parâmetros.</a:t>
            </a:r>
          </a:p>
          <a:p>
            <a:r>
              <a:rPr lang="pt-BR" dirty="0"/>
              <a:t>O </a:t>
            </a:r>
            <a:r>
              <a:rPr lang="pt-BR" i="1" dirty="0" err="1"/>
              <a:t>Overriding</a:t>
            </a:r>
            <a:r>
              <a:rPr lang="pt-BR" dirty="0"/>
              <a:t> ocorre quando a assinatura do método é preservada e sua implementação é modificada.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7A9E3-F9EF-4F72-B603-7FB4F7DC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8742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F4B9F-8DBD-4C52-8017-A1965CC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6A22D4-584F-4881-8F7E-E1DBC6F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ED02CC-01FD-4913-8FB8-66E47DB806A7}"/>
              </a:ext>
            </a:extLst>
          </p:cNvPr>
          <p:cNvSpPr txBox="1"/>
          <p:nvPr/>
        </p:nvSpPr>
        <p:spPr>
          <a:xfrm>
            <a:off x="3555231" y="751344"/>
            <a:ext cx="4129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nome: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idade: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(nome: </a:t>
            </a:r>
            <a:r>
              <a:rPr lang="da-DK" dirty="0">
                <a:solidFill>
                  <a:schemeClr val="accent1"/>
                </a:solidFill>
              </a:rPr>
              <a:t>String</a:t>
            </a:r>
            <a:r>
              <a:rPr lang="da-DK" dirty="0"/>
              <a:t>, idade: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, id: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/>
              <a:t>{ ... }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testeOverload</a:t>
            </a:r>
            <a:r>
              <a:rPr lang="pt-BR" dirty="0"/>
              <a:t> () {    	print("Testando </a:t>
            </a:r>
            <a:r>
              <a:rPr lang="pt-BR" dirty="0" err="1"/>
              <a:t>Overload</a:t>
            </a:r>
            <a:r>
              <a:rPr lang="pt-BR" dirty="0"/>
              <a:t>")</a:t>
            </a:r>
          </a:p>
          <a:p>
            <a:pPr lvl="1"/>
            <a:r>
              <a:rPr lang="pt-BR" dirty="0"/>
              <a:t>}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 () -&gt;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</a:t>
            </a:r>
          </a:p>
          <a:p>
            <a:pPr lvl="2"/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“[ID: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.id), Nome: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.nome</a:t>
            </a:r>
            <a:r>
              <a:rPr lang="pt-BR" dirty="0"/>
              <a:t>), Idade: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.idade</a:t>
            </a:r>
            <a:r>
              <a:rPr lang="pt-BR" dirty="0"/>
              <a:t>!)]”</a:t>
            </a:r>
          </a:p>
          <a:p>
            <a:pPr lvl="1"/>
            <a:r>
              <a:rPr lang="pt-BR" dirty="0"/>
              <a:t>}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3F9A6D-1288-4F79-AF00-1D4FEDDA440C}"/>
              </a:ext>
            </a:extLst>
          </p:cNvPr>
          <p:cNvSpPr txBox="1"/>
          <p:nvPr/>
        </p:nvSpPr>
        <p:spPr>
          <a:xfrm>
            <a:off x="7790104" y="751344"/>
            <a:ext cx="41294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: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`</a:t>
            </a:r>
            <a:r>
              <a:rPr lang="pt-BR" dirty="0" err="1"/>
              <a:t>class</a:t>
            </a:r>
            <a:r>
              <a:rPr lang="pt-BR" dirty="0"/>
              <a:t>`: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salario: </a:t>
            </a:r>
            <a:r>
              <a:rPr lang="pt-BR" dirty="0" err="1">
                <a:solidFill>
                  <a:schemeClr val="accent1"/>
                </a:solidFill>
              </a:rPr>
              <a:t>Float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</a:t>
            </a:r>
            <a:r>
              <a:rPr lang="en-US" dirty="0" err="1"/>
              <a:t>nome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, id: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, class: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Float</a:t>
            </a:r>
            <a:r>
              <a:rPr lang="da-DK" dirty="0"/>
              <a:t>) { ... }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atualizarSalario</a:t>
            </a:r>
            <a:r>
              <a:rPr lang="pt-BR" dirty="0"/>
              <a:t> (</a:t>
            </a:r>
            <a:r>
              <a:rPr lang="pt-BR" dirty="0" err="1"/>
              <a:t>percent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{ ... }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testeOverload</a:t>
            </a:r>
            <a:r>
              <a:rPr lang="pt-BR" dirty="0"/>
              <a:t> (</a:t>
            </a:r>
            <a:r>
              <a:rPr lang="pt-BR" dirty="0" err="1"/>
              <a:t>variavel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) {	print("</a:t>
            </a:r>
            <a:r>
              <a:rPr lang="pt-BR" dirty="0" err="1"/>
              <a:t>Overload</a:t>
            </a:r>
            <a:r>
              <a:rPr lang="pt-BR" dirty="0"/>
              <a:t> testado")	}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override</a:t>
            </a:r>
            <a:r>
              <a:rPr lang="pt-BR" dirty="0"/>
              <a:t> </a:t>
            </a:r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 () -&gt;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      	</a:t>
            </a:r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" [ID: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.id),</a:t>
            </a:r>
            <a:br>
              <a:rPr lang="pt-BR" dirty="0"/>
            </a:br>
            <a:r>
              <a:rPr lang="pt-BR" dirty="0"/>
              <a:t>			Nome: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.nome</a:t>
            </a:r>
            <a:r>
              <a:rPr lang="pt-BR" dirty="0"/>
              <a:t>), 			Idade: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.idade</a:t>
            </a:r>
            <a:r>
              <a:rPr lang="pt-BR" dirty="0"/>
              <a:t>!), 			Setor: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.`</a:t>
            </a:r>
            <a:r>
              <a:rPr lang="pt-BR" dirty="0" err="1"/>
              <a:t>class</a:t>
            </a:r>
            <a:r>
              <a:rPr lang="pt-BR" dirty="0"/>
              <a:t>`), 			Salário: 						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.salario</a:t>
            </a:r>
            <a:r>
              <a:rPr lang="pt-BR" dirty="0"/>
              <a:t>)]“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CEAB812-AB09-494A-85DE-C358FA24A1C4}"/>
              </a:ext>
            </a:extLst>
          </p:cNvPr>
          <p:cNvCxnSpPr>
            <a:cxnSpLocks/>
          </p:cNvCxnSpPr>
          <p:nvPr/>
        </p:nvCxnSpPr>
        <p:spPr>
          <a:xfrm>
            <a:off x="7906327" y="1123837"/>
            <a:ext cx="0" cy="541550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E0C050F-2FF7-42DC-A639-BC26EFF5E78E}"/>
              </a:ext>
            </a:extLst>
          </p:cNvPr>
          <p:cNvCxnSpPr>
            <a:cxnSpLocks/>
          </p:cNvCxnSpPr>
          <p:nvPr/>
        </p:nvCxnSpPr>
        <p:spPr>
          <a:xfrm>
            <a:off x="8372763" y="4664363"/>
            <a:ext cx="0" cy="161945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673D52-F699-4120-A648-4D6A8E46E42A}"/>
              </a:ext>
            </a:extLst>
          </p:cNvPr>
          <p:cNvCxnSpPr>
            <a:cxnSpLocks/>
          </p:cNvCxnSpPr>
          <p:nvPr/>
        </p:nvCxnSpPr>
        <p:spPr>
          <a:xfrm>
            <a:off x="3689927" y="1054564"/>
            <a:ext cx="0" cy="4912127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ABE0813-DE38-4B29-BFA3-3B2BE542755A}"/>
              </a:ext>
            </a:extLst>
          </p:cNvPr>
          <p:cNvCxnSpPr>
            <a:cxnSpLocks/>
          </p:cNvCxnSpPr>
          <p:nvPr/>
        </p:nvCxnSpPr>
        <p:spPr>
          <a:xfrm>
            <a:off x="4133272" y="4405749"/>
            <a:ext cx="0" cy="7573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E5A49F1-D097-4A5F-B06A-B5D8E1131AA2}"/>
              </a:ext>
            </a:extLst>
          </p:cNvPr>
          <p:cNvCxnSpPr>
            <a:cxnSpLocks/>
          </p:cNvCxnSpPr>
          <p:nvPr/>
        </p:nvCxnSpPr>
        <p:spPr>
          <a:xfrm>
            <a:off x="4133272" y="3269672"/>
            <a:ext cx="0" cy="28632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1172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C5760-1A97-4FC9-AD10-29A45FD7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12087-8FB3-4394-A32F-4CC91209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eu queira impedir que um método possa ser sobrescrito, eu utilizo a palavra reservada </a:t>
            </a:r>
            <a:r>
              <a:rPr lang="pt-BR" i="1" dirty="0"/>
              <a:t>final</a:t>
            </a:r>
            <a:r>
              <a:rPr lang="pt-BR" dirty="0"/>
              <a:t>.</a:t>
            </a:r>
          </a:p>
          <a:p>
            <a:r>
              <a:rPr lang="pt-BR" dirty="0"/>
              <a:t>Caso eu queira acessar atributos e/ou métodos sem instanciar a classe, eu devo utilizar a palavra reservada </a:t>
            </a:r>
            <a:r>
              <a:rPr lang="pt-BR" i="1" dirty="0" err="1"/>
              <a:t>static</a:t>
            </a:r>
            <a:r>
              <a:rPr lang="pt-BR" dirty="0"/>
              <a:t>.</a:t>
            </a:r>
          </a:p>
          <a:p>
            <a:r>
              <a:rPr lang="pt-BR" dirty="0"/>
              <a:t>Atributos/Métodos estáticos pertencem à classe em que são declarados e não ao objeto como acontece com os atributos/métodos normais.</a:t>
            </a:r>
          </a:p>
          <a:p>
            <a:r>
              <a:rPr lang="pt-BR" dirty="0"/>
              <a:t>Atributos estáticos devem ser inicializados em suas classes para evitar </a:t>
            </a:r>
            <a:r>
              <a:rPr lang="pt-BR" i="1" dirty="0"/>
              <a:t>fatal </a:t>
            </a:r>
            <a:r>
              <a:rPr lang="pt-BR" i="1" dirty="0" err="1"/>
              <a:t>error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5873D4-7DB3-43A0-BE8C-5360325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2770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D05D8-3B44-4366-A42A-B3E16136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8C8311-B3DB-4575-B1D0-F76FBFA8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5F43BA-4409-449C-95D2-B91CC2C9517F}"/>
              </a:ext>
            </a:extLst>
          </p:cNvPr>
          <p:cNvSpPr txBox="1"/>
          <p:nvPr/>
        </p:nvSpPr>
        <p:spPr>
          <a:xfrm>
            <a:off x="3555231" y="751344"/>
            <a:ext cx="41294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nome: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idade: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(nome: </a:t>
            </a:r>
            <a:r>
              <a:rPr lang="da-DK" dirty="0">
                <a:solidFill>
                  <a:schemeClr val="accent1"/>
                </a:solidFill>
              </a:rPr>
              <a:t>String</a:t>
            </a:r>
            <a:r>
              <a:rPr lang="da-DK" dirty="0"/>
              <a:t>, idade: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, id: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/>
              <a:t>{ ... }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testeOverload</a:t>
            </a:r>
            <a:r>
              <a:rPr lang="pt-BR" dirty="0"/>
              <a:t> () {    	print("Testando </a:t>
            </a:r>
            <a:r>
              <a:rPr lang="pt-BR" dirty="0" err="1"/>
              <a:t>Overload</a:t>
            </a:r>
            <a:r>
              <a:rPr lang="pt-BR" dirty="0"/>
              <a:t>")</a:t>
            </a:r>
          </a:p>
          <a:p>
            <a:pPr lvl="1"/>
            <a:r>
              <a:rPr lang="pt-BR" dirty="0"/>
              <a:t>}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6"/>
                </a:solidFill>
              </a:rPr>
              <a:t>final </a:t>
            </a:r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 () -&gt;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</a:t>
            </a:r>
          </a:p>
          <a:p>
            <a:pPr lvl="2"/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“[ID: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.id), Nome: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.nome</a:t>
            </a:r>
            <a:r>
              <a:rPr lang="pt-BR" dirty="0"/>
              <a:t>), Idade: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.idade</a:t>
            </a:r>
            <a:r>
              <a:rPr lang="pt-BR" dirty="0"/>
              <a:t>!)]”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7D7DCD-9810-42ED-B614-D785F6206D32}"/>
              </a:ext>
            </a:extLst>
          </p:cNvPr>
          <p:cNvSpPr txBox="1"/>
          <p:nvPr/>
        </p:nvSpPr>
        <p:spPr>
          <a:xfrm>
            <a:off x="7790104" y="751344"/>
            <a:ext cx="41294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: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`</a:t>
            </a:r>
            <a:r>
              <a:rPr lang="pt-BR" dirty="0" err="1"/>
              <a:t>class</a:t>
            </a:r>
            <a:r>
              <a:rPr lang="pt-BR" dirty="0"/>
              <a:t>`: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salario: </a:t>
            </a:r>
            <a:r>
              <a:rPr lang="pt-BR" dirty="0" err="1">
                <a:solidFill>
                  <a:schemeClr val="accent1"/>
                </a:solidFill>
              </a:rPr>
              <a:t>Float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</a:t>
            </a:r>
            <a:r>
              <a:rPr lang="en-US" dirty="0" err="1"/>
              <a:t>nome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, id: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, class: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Float</a:t>
            </a:r>
            <a:r>
              <a:rPr lang="da-DK" dirty="0"/>
              <a:t>) { ... }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atualizarSalario</a:t>
            </a:r>
            <a:r>
              <a:rPr lang="pt-BR" dirty="0"/>
              <a:t> (</a:t>
            </a:r>
            <a:r>
              <a:rPr lang="pt-BR" dirty="0" err="1"/>
              <a:t>percent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{ ... }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testeOverload</a:t>
            </a:r>
            <a:r>
              <a:rPr lang="pt-BR" dirty="0"/>
              <a:t> (</a:t>
            </a:r>
            <a:r>
              <a:rPr lang="pt-BR" dirty="0" err="1"/>
              <a:t>variavel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) {	print("</a:t>
            </a:r>
            <a:r>
              <a:rPr lang="pt-BR" dirty="0" err="1"/>
              <a:t>Overload</a:t>
            </a:r>
            <a:r>
              <a:rPr lang="pt-BR" dirty="0"/>
              <a:t> testado")	}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override</a:t>
            </a:r>
            <a:r>
              <a:rPr lang="pt-BR" dirty="0"/>
              <a:t> </a:t>
            </a:r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 () -&gt;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      	</a:t>
            </a:r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" [ID: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.id),</a:t>
            </a:r>
            <a:br>
              <a:rPr lang="pt-BR" dirty="0"/>
            </a:br>
            <a:r>
              <a:rPr lang="pt-BR" dirty="0"/>
              <a:t>			Nome: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.nome</a:t>
            </a:r>
            <a:r>
              <a:rPr lang="pt-BR" dirty="0"/>
              <a:t>), 			Idade: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.idade</a:t>
            </a:r>
            <a:r>
              <a:rPr lang="pt-BR" dirty="0"/>
              <a:t>!), 			Setor: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.`</a:t>
            </a:r>
            <a:r>
              <a:rPr lang="pt-BR" dirty="0" err="1"/>
              <a:t>class</a:t>
            </a:r>
            <a:r>
              <a:rPr lang="pt-BR" dirty="0"/>
              <a:t>`), 			Salário: 						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.salario</a:t>
            </a:r>
            <a:r>
              <a:rPr lang="pt-BR" dirty="0"/>
              <a:t>)]“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C18118-7C9C-4497-8D40-D7347FB6CB2D}"/>
              </a:ext>
            </a:extLst>
          </p:cNvPr>
          <p:cNvCxnSpPr>
            <a:cxnSpLocks/>
          </p:cNvCxnSpPr>
          <p:nvPr/>
        </p:nvCxnSpPr>
        <p:spPr>
          <a:xfrm>
            <a:off x="7906327" y="1123837"/>
            <a:ext cx="0" cy="541550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34D0396-EB2C-4F3F-8DDB-B2F8A28F1B5B}"/>
              </a:ext>
            </a:extLst>
          </p:cNvPr>
          <p:cNvCxnSpPr>
            <a:cxnSpLocks/>
          </p:cNvCxnSpPr>
          <p:nvPr/>
        </p:nvCxnSpPr>
        <p:spPr>
          <a:xfrm>
            <a:off x="8372763" y="4664363"/>
            <a:ext cx="0" cy="161945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7A2A23D-5F5A-46C0-9A42-2AE9C0381272}"/>
              </a:ext>
            </a:extLst>
          </p:cNvPr>
          <p:cNvCxnSpPr>
            <a:cxnSpLocks/>
          </p:cNvCxnSpPr>
          <p:nvPr/>
        </p:nvCxnSpPr>
        <p:spPr>
          <a:xfrm>
            <a:off x="3689927" y="1082272"/>
            <a:ext cx="0" cy="436718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0CC1BC3-3466-48B7-8F67-6D848ADA48C9}"/>
              </a:ext>
            </a:extLst>
          </p:cNvPr>
          <p:cNvCxnSpPr>
            <a:cxnSpLocks/>
          </p:cNvCxnSpPr>
          <p:nvPr/>
        </p:nvCxnSpPr>
        <p:spPr>
          <a:xfrm>
            <a:off x="4133272" y="4405749"/>
            <a:ext cx="0" cy="7573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B90B486-C3D8-4DBB-8D92-6FAA3ED59BF6}"/>
              </a:ext>
            </a:extLst>
          </p:cNvPr>
          <p:cNvCxnSpPr>
            <a:cxnSpLocks/>
          </p:cNvCxnSpPr>
          <p:nvPr/>
        </p:nvCxnSpPr>
        <p:spPr>
          <a:xfrm>
            <a:off x="4133272" y="3269672"/>
            <a:ext cx="0" cy="28632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7182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D05D8-3B44-4366-A42A-B3E16136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8C8311-B3DB-4575-B1D0-F76FBFA8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5F43BA-4409-449C-95D2-B91CC2C9517F}"/>
              </a:ext>
            </a:extLst>
          </p:cNvPr>
          <p:cNvSpPr txBox="1"/>
          <p:nvPr/>
        </p:nvSpPr>
        <p:spPr>
          <a:xfrm>
            <a:off x="3555231" y="751344"/>
            <a:ext cx="41294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nome: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idade: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static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texto: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= "Variável estática"</a:t>
            </a: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(nome: </a:t>
            </a:r>
            <a:r>
              <a:rPr lang="da-DK" dirty="0">
                <a:solidFill>
                  <a:schemeClr val="accent1"/>
                </a:solidFill>
              </a:rPr>
              <a:t>String</a:t>
            </a:r>
            <a:r>
              <a:rPr lang="da-DK" dirty="0"/>
              <a:t>, idade: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, id: </a:t>
            </a:r>
            <a:r>
              <a:rPr lang="da-DK" dirty="0">
                <a:solidFill>
                  <a:schemeClr val="accent1"/>
                </a:solidFill>
              </a:rPr>
              <a:t>Int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/>
              <a:t>{ ... }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testeOverload</a:t>
            </a:r>
            <a:r>
              <a:rPr lang="pt-BR" dirty="0"/>
              <a:t> () {    	print("Testando </a:t>
            </a:r>
            <a:r>
              <a:rPr lang="pt-BR" dirty="0" err="1"/>
              <a:t>Overload</a:t>
            </a:r>
            <a:r>
              <a:rPr lang="pt-BR" dirty="0"/>
              <a:t>")</a:t>
            </a:r>
          </a:p>
          <a:p>
            <a:pPr lvl="1"/>
            <a:r>
              <a:rPr lang="pt-BR" dirty="0"/>
              <a:t>}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 () -&gt;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</a:t>
            </a:r>
          </a:p>
          <a:p>
            <a:pPr lvl="2"/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“[ID: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.id), Nome: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.nome</a:t>
            </a:r>
            <a:r>
              <a:rPr lang="pt-BR" dirty="0"/>
              <a:t>), Idade: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.idade</a:t>
            </a:r>
            <a:r>
              <a:rPr lang="pt-BR" dirty="0"/>
              <a:t>!)]”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613E2C-C50B-46EE-B5E4-46BA2123C2A9}"/>
              </a:ext>
            </a:extLst>
          </p:cNvPr>
          <p:cNvSpPr txBox="1"/>
          <p:nvPr/>
        </p:nvSpPr>
        <p:spPr>
          <a:xfrm>
            <a:off x="8039484" y="751344"/>
            <a:ext cx="32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Pessoa.texto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C996CD2-1427-40B3-B0F7-55AB5CD12D06}"/>
              </a:ext>
            </a:extLst>
          </p:cNvPr>
          <p:cNvCxnSpPr>
            <a:cxnSpLocks/>
          </p:cNvCxnSpPr>
          <p:nvPr/>
        </p:nvCxnSpPr>
        <p:spPr>
          <a:xfrm>
            <a:off x="3689927" y="1091508"/>
            <a:ext cx="0" cy="516151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2E4767-D33A-4D80-BAAD-7BEE8299EDE2}"/>
              </a:ext>
            </a:extLst>
          </p:cNvPr>
          <p:cNvCxnSpPr>
            <a:cxnSpLocks/>
          </p:cNvCxnSpPr>
          <p:nvPr/>
        </p:nvCxnSpPr>
        <p:spPr>
          <a:xfrm>
            <a:off x="4133272" y="5237018"/>
            <a:ext cx="0" cy="77433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0C56BE0-51FC-42DB-BF09-A1901E24AABB}"/>
              </a:ext>
            </a:extLst>
          </p:cNvPr>
          <p:cNvCxnSpPr>
            <a:cxnSpLocks/>
          </p:cNvCxnSpPr>
          <p:nvPr/>
        </p:nvCxnSpPr>
        <p:spPr>
          <a:xfrm>
            <a:off x="4133272" y="4096327"/>
            <a:ext cx="0" cy="25400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3533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70383-84F0-4738-A996-2D621D59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2C523-14DD-4680-8164-4452FC8C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Propriedade na qual uma referência a um tipo superior, mais abstrato, possa referenciar também a um tipo inferior, mais concreto.</a:t>
            </a:r>
          </a:p>
          <a:p>
            <a:r>
              <a:rPr lang="pt-BR" dirty="0"/>
              <a:t>No nosso exemplo, variável </a:t>
            </a:r>
            <a:r>
              <a:rPr lang="pt-BR" i="1" dirty="0">
                <a:solidFill>
                  <a:schemeClr val="accent6"/>
                </a:solidFill>
              </a:rPr>
              <a:t>p </a:t>
            </a:r>
            <a:r>
              <a:rPr lang="pt-BR" dirty="0"/>
              <a:t>irá referenciar primeiro um objeto da superclasse </a:t>
            </a:r>
            <a:r>
              <a:rPr lang="pt-BR" dirty="0">
                <a:solidFill>
                  <a:schemeClr val="accent6"/>
                </a:solidFill>
              </a:rPr>
              <a:t>Pessoa</a:t>
            </a:r>
            <a:r>
              <a:rPr lang="pt-BR" dirty="0"/>
              <a:t> e depois um objeto da subclasse </a:t>
            </a:r>
            <a:r>
              <a:rPr lang="pt-BR" dirty="0" err="1">
                <a:solidFill>
                  <a:schemeClr val="accent6"/>
                </a:solidFill>
              </a:rPr>
              <a:t>Funcionario</a:t>
            </a:r>
            <a:r>
              <a:rPr lang="pt-BR" dirty="0"/>
              <a:t>.</a:t>
            </a:r>
          </a:p>
          <a:p>
            <a:r>
              <a:rPr lang="pt-BR" dirty="0"/>
              <a:t>Atente que a recíproca não é verdadeira.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61287B-30C9-43F8-8312-4DF25A3A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129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0D92C-8DF6-4E0D-91D3-E12E94C9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2ABB0-9B3C-49D5-912E-D71E3959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Classes</a:t>
            </a:r>
          </a:p>
          <a:p>
            <a:r>
              <a:rPr lang="pt-BR" dirty="0"/>
              <a:t>Atributos</a:t>
            </a:r>
          </a:p>
          <a:p>
            <a:r>
              <a:rPr lang="pt-BR" dirty="0"/>
              <a:t>Métodos</a:t>
            </a:r>
          </a:p>
          <a:p>
            <a:r>
              <a:rPr lang="pt-BR" dirty="0"/>
              <a:t>Objetos</a:t>
            </a:r>
          </a:p>
          <a:p>
            <a:r>
              <a:rPr lang="pt-BR" dirty="0"/>
              <a:t>Construtores</a:t>
            </a:r>
          </a:p>
          <a:p>
            <a:r>
              <a:rPr lang="pt-BR" dirty="0"/>
              <a:t>Herança</a:t>
            </a:r>
          </a:p>
          <a:p>
            <a:r>
              <a:rPr lang="pt-BR" dirty="0"/>
              <a:t>Polimorfismo</a:t>
            </a:r>
          </a:p>
          <a:p>
            <a:r>
              <a:rPr lang="pt-BR" dirty="0"/>
              <a:t>Protocolos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7A24C6-7BDC-4BCC-ABC0-E3ABC49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7199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89194-B5B2-4195-B286-C95A97DC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66F071-AF79-4F2A-807E-7AEE7115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6FE5CE-9FCF-47E1-9809-0E176C9EC486}"/>
              </a:ext>
            </a:extLst>
          </p:cNvPr>
          <p:cNvSpPr txBox="1"/>
          <p:nvPr/>
        </p:nvSpPr>
        <p:spPr>
          <a:xfrm>
            <a:off x="3518285" y="1123837"/>
            <a:ext cx="7944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p: </a:t>
            </a:r>
            <a:r>
              <a:rPr lang="pt-BR" dirty="0">
                <a:solidFill>
                  <a:schemeClr val="accent1"/>
                </a:solidFill>
              </a:rPr>
              <a:t>Pessoa</a:t>
            </a:r>
            <a:r>
              <a:rPr lang="pt-BR" dirty="0"/>
              <a:t> = Pessoa(nome: "Primeira Pessoa", idade: 20, id: 1)</a:t>
            </a:r>
          </a:p>
          <a:p>
            <a:r>
              <a:rPr lang="pt-BR" dirty="0"/>
              <a:t>print(</a:t>
            </a:r>
            <a:r>
              <a:rPr lang="pt-BR" dirty="0" err="1"/>
              <a:t>p.toString</a:t>
            </a:r>
            <a:r>
              <a:rPr lang="pt-BR" dirty="0"/>
              <a:t>() + "\n")</a:t>
            </a:r>
          </a:p>
          <a:p>
            <a:endParaRPr lang="pt-BR" dirty="0"/>
          </a:p>
          <a:p>
            <a:r>
              <a:rPr lang="pt-BR" dirty="0">
                <a:solidFill>
                  <a:schemeClr val="accent3"/>
                </a:solidFill>
              </a:rPr>
              <a:t>// Polimorfismo</a:t>
            </a:r>
          </a:p>
          <a:p>
            <a:r>
              <a:rPr lang="pt-BR" dirty="0"/>
              <a:t>p = </a:t>
            </a:r>
            <a:r>
              <a:rPr lang="pt-BR" dirty="0" err="1">
                <a:solidFill>
                  <a:schemeClr val="accent1"/>
                </a:solidFill>
              </a:rPr>
              <a:t>Funcionario</a:t>
            </a:r>
            <a:r>
              <a:rPr lang="pt-BR" dirty="0"/>
              <a:t>(nome: "</a:t>
            </a:r>
            <a:r>
              <a:rPr lang="pt-BR" dirty="0" err="1"/>
              <a:t>Func</a:t>
            </a:r>
            <a:r>
              <a:rPr lang="pt-BR" dirty="0"/>
              <a:t> 1", idade: 30, id: 2, </a:t>
            </a:r>
            <a:r>
              <a:rPr lang="pt-BR" dirty="0" err="1"/>
              <a:t>class</a:t>
            </a:r>
            <a:r>
              <a:rPr lang="pt-BR" dirty="0"/>
              <a:t>: "Vendas", salario: 980.33)</a:t>
            </a:r>
          </a:p>
          <a:p>
            <a:r>
              <a:rPr lang="pt-BR" dirty="0"/>
              <a:t>print(</a:t>
            </a:r>
            <a:r>
              <a:rPr lang="pt-BR" dirty="0" err="1"/>
              <a:t>p.toString</a:t>
            </a:r>
            <a:r>
              <a:rPr lang="pt-BR" dirty="0"/>
              <a:t>() + "\n")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636446-8970-4E2F-9506-E3A4DE80A5CD}"/>
              </a:ext>
            </a:extLst>
          </p:cNvPr>
          <p:cNvSpPr/>
          <p:nvPr/>
        </p:nvSpPr>
        <p:spPr>
          <a:xfrm>
            <a:off x="3518285" y="3071973"/>
            <a:ext cx="79440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print("Salário antigo: \((p </a:t>
            </a:r>
            <a:r>
              <a:rPr lang="pt-BR" dirty="0">
                <a:solidFill>
                  <a:schemeClr val="accent6"/>
                </a:solidFill>
              </a:rPr>
              <a:t>as!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).salario)")</a:t>
            </a:r>
          </a:p>
          <a:p>
            <a:endParaRPr lang="pt-BR" dirty="0"/>
          </a:p>
          <a:p>
            <a:r>
              <a:rPr lang="pt-BR" dirty="0"/>
              <a:t>(p </a:t>
            </a:r>
            <a:r>
              <a:rPr lang="pt-BR" dirty="0">
                <a:solidFill>
                  <a:schemeClr val="accent6"/>
                </a:solidFill>
              </a:rPr>
              <a:t>as!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).</a:t>
            </a:r>
            <a:r>
              <a:rPr lang="pt-BR" dirty="0" err="1"/>
              <a:t>atualizarSalario</a:t>
            </a:r>
            <a:r>
              <a:rPr lang="pt-BR" dirty="0"/>
              <a:t>(20)</a:t>
            </a:r>
          </a:p>
          <a:p>
            <a:endParaRPr lang="pt-BR" dirty="0"/>
          </a:p>
          <a:p>
            <a:r>
              <a:rPr lang="pt-BR" dirty="0"/>
              <a:t>print("Salário novo: \((p </a:t>
            </a:r>
            <a:r>
              <a:rPr lang="pt-BR" dirty="0">
                <a:solidFill>
                  <a:schemeClr val="accent6"/>
                </a:solidFill>
              </a:rPr>
              <a:t>as!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).salario)\n")</a:t>
            </a:r>
          </a:p>
        </p:txBody>
      </p:sp>
    </p:spTree>
    <p:extLst>
      <p:ext uri="{BB962C8B-B14F-4D97-AF65-F5344CB8AC3E}">
        <p14:creationId xmlns:p14="http://schemas.microsoft.com/office/powerpoint/2010/main" val="298191750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2C5AC-6276-4A23-8159-C7A2AC94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425A-073D-4348-8239-8616FCFD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99892"/>
          </a:xfrm>
        </p:spPr>
        <p:txBody>
          <a:bodyPr/>
          <a:lstStyle/>
          <a:p>
            <a:r>
              <a:rPr lang="pt-BR" dirty="0"/>
              <a:t>Um protocolo define um escopo dos métodos, atributos e outros requisitos que se adequam a uma determinada tarefa.</a:t>
            </a:r>
          </a:p>
          <a:p>
            <a:r>
              <a:rPr lang="pt-BR" dirty="0"/>
              <a:t>Pode ser implementado por uma classe.</a:t>
            </a:r>
          </a:p>
          <a:p>
            <a:r>
              <a:rPr lang="pt-BR" dirty="0"/>
              <a:t>Quando um protocolo é implementado, é dito que quem o implementou está de acordo com o protocolo.</a:t>
            </a:r>
          </a:p>
          <a:p>
            <a:r>
              <a:rPr lang="pt-BR" dirty="0"/>
              <a:t>Para definir um protocolo, utiliza-se a palavra reservada </a:t>
            </a:r>
            <a:r>
              <a:rPr lang="pt-BR" i="1" dirty="0" err="1"/>
              <a:t>protocol</a:t>
            </a:r>
            <a:r>
              <a:rPr lang="pt-BR" dirty="0"/>
              <a:t> seguida pelo nome do protocolo e sua definição.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65AE67-0A33-4CFE-8999-9CAE79CE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53153F-4E00-4789-A494-C7D6ABB54C91}"/>
              </a:ext>
            </a:extLst>
          </p:cNvPr>
          <p:cNvSpPr txBox="1"/>
          <p:nvPr/>
        </p:nvSpPr>
        <p:spPr>
          <a:xfrm>
            <a:off x="3869268" y="4064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pt-BR" dirty="0" err="1">
                <a:solidFill>
                  <a:schemeClr val="accent6"/>
                </a:solidFill>
              </a:rPr>
              <a:t>protocol</a:t>
            </a:r>
            <a:r>
              <a:rPr lang="pt-BR" dirty="0"/>
              <a:t> nome {</a:t>
            </a:r>
          </a:p>
          <a:p>
            <a:pPr lvl="5"/>
            <a:r>
              <a:rPr lang="pt-BR" dirty="0"/>
              <a:t>	</a:t>
            </a:r>
            <a:r>
              <a:rPr lang="pt-BR" dirty="0">
                <a:solidFill>
                  <a:schemeClr val="accent3"/>
                </a:solidFill>
              </a:rPr>
              <a:t>// Atributos</a:t>
            </a:r>
          </a:p>
          <a:p>
            <a:pPr lvl="5"/>
            <a:r>
              <a:rPr lang="pt-BR" dirty="0">
                <a:solidFill>
                  <a:schemeClr val="accent3"/>
                </a:solidFill>
              </a:rPr>
              <a:t>	// Assinatura dos métodos</a:t>
            </a:r>
          </a:p>
          <a:p>
            <a:pPr lvl="5"/>
            <a:r>
              <a:rPr lang="pt-BR" dirty="0"/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9E0B86C-4793-4FA5-9C7E-8847A30D8E8A}"/>
              </a:ext>
            </a:extLst>
          </p:cNvPr>
          <p:cNvCxnSpPr>
            <a:cxnSpLocks/>
          </p:cNvCxnSpPr>
          <p:nvPr/>
        </p:nvCxnSpPr>
        <p:spPr>
          <a:xfrm>
            <a:off x="6276109" y="4433455"/>
            <a:ext cx="0" cy="52647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50917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39E6B-056F-4A03-98F3-BEEAEDD8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762F27-80B5-4A29-9CCF-A424D09D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E1BCF4-9DA8-41BB-9A96-4F3D7AF6C1F6}"/>
              </a:ext>
            </a:extLst>
          </p:cNvPr>
          <p:cNvSpPr txBox="1"/>
          <p:nvPr/>
        </p:nvSpPr>
        <p:spPr>
          <a:xfrm>
            <a:off x="7790104" y="751344"/>
            <a:ext cx="4129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: Pessoa, Login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`</a:t>
            </a:r>
            <a:r>
              <a:rPr lang="pt-BR" dirty="0" err="1"/>
              <a:t>class</a:t>
            </a:r>
            <a:r>
              <a:rPr lang="pt-BR" dirty="0"/>
              <a:t>`: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salario: </a:t>
            </a:r>
            <a:r>
              <a:rPr lang="pt-BR" dirty="0" err="1">
                <a:solidFill>
                  <a:schemeClr val="accent1"/>
                </a:solidFill>
              </a:rPr>
              <a:t>Float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passwd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da-DK" dirty="0">
                <a:solidFill>
                  <a:schemeClr val="accent6"/>
                </a:solidFill>
              </a:rPr>
              <a:t>init</a:t>
            </a:r>
            <a:r>
              <a:rPr lang="da-DK" dirty="0"/>
              <a:t> (</a:t>
            </a:r>
            <a:r>
              <a:rPr lang="en-US" dirty="0" err="1"/>
              <a:t>nome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, id: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, class: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salario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Float</a:t>
            </a:r>
            <a:r>
              <a:rPr lang="da-DK" dirty="0"/>
              <a:t>, user: String, passwd: String) { ... }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logar</a:t>
            </a:r>
            <a:r>
              <a:rPr lang="pt-BR" dirty="0"/>
              <a:t> (</a:t>
            </a:r>
            <a:r>
              <a:rPr lang="pt-BR" dirty="0" err="1"/>
              <a:t>user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, </a:t>
            </a:r>
            <a:r>
              <a:rPr lang="pt-BR" dirty="0" err="1"/>
              <a:t>passwd</a:t>
            </a:r>
            <a:r>
              <a:rPr lang="pt-BR" dirty="0"/>
              <a:t>: 			  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) -&gt; </a:t>
            </a:r>
            <a:r>
              <a:rPr lang="pt-BR" dirty="0" err="1">
                <a:solidFill>
                  <a:schemeClr val="accent1"/>
                </a:solidFill>
              </a:rPr>
              <a:t>Bool</a:t>
            </a:r>
            <a:r>
              <a:rPr lang="pt-BR" dirty="0"/>
              <a:t> {</a:t>
            </a:r>
          </a:p>
          <a:p>
            <a:pPr lvl="1"/>
            <a:r>
              <a:rPr lang="pt-BR" dirty="0"/>
              <a:t>	</a:t>
            </a:r>
            <a:r>
              <a:rPr lang="pt-BR" dirty="0" err="1">
                <a:solidFill>
                  <a:schemeClr val="accent6"/>
                </a:solidFill>
              </a:rPr>
              <a:t>if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== 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/>
              <a:t>&amp;&amp;</a:t>
            </a:r>
            <a:br>
              <a:rPr lang="pt-BR" dirty="0"/>
            </a:br>
            <a:r>
              <a:rPr lang="pt-BR" dirty="0"/>
              <a:t>	    </a:t>
            </a:r>
            <a:r>
              <a:rPr lang="pt-BR" dirty="0" err="1"/>
              <a:t>passwd</a:t>
            </a:r>
            <a:r>
              <a:rPr lang="pt-BR" dirty="0"/>
              <a:t> == 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.passwd</a:t>
            </a:r>
            <a:r>
              <a:rPr lang="pt-BR" dirty="0"/>
              <a:t> {</a:t>
            </a:r>
          </a:p>
          <a:p>
            <a:pPr lvl="1"/>
            <a:r>
              <a:rPr lang="pt-BR" dirty="0"/>
              <a:t>		</a:t>
            </a:r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</a:t>
            </a:r>
            <a:r>
              <a:rPr lang="pt-BR" dirty="0" err="1">
                <a:solidFill>
                  <a:schemeClr val="accent1"/>
                </a:solidFill>
              </a:rPr>
              <a:t>true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	} </a:t>
            </a:r>
            <a:r>
              <a:rPr lang="pt-BR" dirty="0" err="1">
                <a:solidFill>
                  <a:schemeClr val="accent6"/>
                </a:solidFill>
              </a:rPr>
              <a:t>else</a:t>
            </a:r>
            <a:r>
              <a:rPr lang="pt-BR" dirty="0"/>
              <a:t> {</a:t>
            </a:r>
          </a:p>
          <a:p>
            <a:pPr lvl="1"/>
            <a:r>
              <a:rPr lang="pt-BR" dirty="0"/>
              <a:t>		</a:t>
            </a:r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pt-BR" dirty="0"/>
              <a:t>	}</a:t>
            </a:r>
          </a:p>
          <a:p>
            <a:pPr lvl="1"/>
            <a:r>
              <a:rPr lang="pt-BR" dirty="0"/>
              <a:t>}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/>
                </a:solidFill>
              </a:rPr>
              <a:t>// 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47DD8E-7507-483C-9615-E54312451658}"/>
              </a:ext>
            </a:extLst>
          </p:cNvPr>
          <p:cNvSpPr txBox="1"/>
          <p:nvPr/>
        </p:nvSpPr>
        <p:spPr>
          <a:xfrm>
            <a:off x="3660681" y="2497016"/>
            <a:ext cx="4129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protocol</a:t>
            </a:r>
            <a:r>
              <a:rPr lang="pt-BR" dirty="0"/>
              <a:t> Login {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 </a:t>
            </a:r>
            <a:r>
              <a:rPr lang="pt-BR" dirty="0" err="1">
                <a:solidFill>
                  <a:schemeClr val="accent6"/>
                </a:solidFill>
              </a:rPr>
              <a:t>get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set</a:t>
            </a:r>
            <a:r>
              <a:rPr lang="pt-BR" dirty="0"/>
              <a:t> } 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</a:t>
            </a:r>
            <a:r>
              <a:rPr lang="pt-BR" dirty="0" err="1"/>
              <a:t>passwd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 </a:t>
            </a:r>
            <a:r>
              <a:rPr lang="pt-BR" dirty="0" err="1">
                <a:solidFill>
                  <a:schemeClr val="accent6"/>
                </a:solidFill>
              </a:rPr>
              <a:t>get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set</a:t>
            </a:r>
            <a:r>
              <a:rPr lang="pt-BR" dirty="0"/>
              <a:t> } 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logar</a:t>
            </a:r>
            <a:r>
              <a:rPr lang="pt-BR" dirty="0"/>
              <a:t> (</a:t>
            </a:r>
            <a:r>
              <a:rPr lang="pt-BR" dirty="0" err="1"/>
              <a:t>user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			   </a:t>
            </a:r>
            <a:r>
              <a:rPr lang="pt-BR" dirty="0" err="1"/>
              <a:t>passwd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) -&gt; </a:t>
            </a:r>
            <a:r>
              <a:rPr lang="pt-BR" dirty="0" err="1">
                <a:solidFill>
                  <a:schemeClr val="accent1"/>
                </a:solidFill>
              </a:rPr>
              <a:t>Bool</a:t>
            </a:r>
            <a:endParaRPr lang="pt-BR" dirty="0">
              <a:solidFill>
                <a:schemeClr val="accent1"/>
              </a:solidFill>
            </a:endParaRPr>
          </a:p>
          <a:p>
            <a:r>
              <a:rPr lang="pt-BR" dirty="0"/>
              <a:t>}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88C00C8-5C40-4C2F-BA3B-D5EE77D1568F}"/>
              </a:ext>
            </a:extLst>
          </p:cNvPr>
          <p:cNvCxnSpPr>
            <a:cxnSpLocks/>
          </p:cNvCxnSpPr>
          <p:nvPr/>
        </p:nvCxnSpPr>
        <p:spPr>
          <a:xfrm>
            <a:off x="3791528" y="2817091"/>
            <a:ext cx="0" cy="139469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B51EE6D-E241-4C73-B970-1CA18CA2A65B}"/>
              </a:ext>
            </a:extLst>
          </p:cNvPr>
          <p:cNvCxnSpPr>
            <a:cxnSpLocks/>
          </p:cNvCxnSpPr>
          <p:nvPr/>
        </p:nvCxnSpPr>
        <p:spPr>
          <a:xfrm>
            <a:off x="8363527" y="3906982"/>
            <a:ext cx="0" cy="181803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E60872B-B121-4E76-B53F-D0F766F58EAB}"/>
              </a:ext>
            </a:extLst>
          </p:cNvPr>
          <p:cNvCxnSpPr>
            <a:cxnSpLocks/>
          </p:cNvCxnSpPr>
          <p:nvPr/>
        </p:nvCxnSpPr>
        <p:spPr>
          <a:xfrm>
            <a:off x="7920183" y="1105365"/>
            <a:ext cx="0" cy="559763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6734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07BECC0-289B-4EB8-BF32-E1471D40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/>
              <a:t>Dúvidas?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B559A-2C67-4AF1-92CF-D2309CD8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6071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7ED8F-D320-4AB6-AD1C-F70935EB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Obrigado pela atenção :)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91A225-5543-4BC8-9335-77918ECF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6066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73309-F2EA-4AD0-A466-6BA23C01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B58A7-B39E-4300-B9E4-4D0974C1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Programação Orientada a Objetos?</a:t>
            </a:r>
          </a:p>
          <a:p>
            <a:pPr lvl="1"/>
            <a:r>
              <a:rPr lang="pt-BR" dirty="0"/>
              <a:t>Paradigma de programação que busca representar o mundo real a partir dos objetos que o compõe.</a:t>
            </a:r>
          </a:p>
          <a:p>
            <a:r>
              <a:rPr lang="pt-BR" dirty="0"/>
              <a:t>Por que utilizar orientação a objetos?</a:t>
            </a:r>
          </a:p>
          <a:p>
            <a:pPr lvl="1"/>
            <a:r>
              <a:rPr lang="pt-BR" dirty="0"/>
              <a:t>Alto poder de abstração, reuso e fácil manutenção de código.</a:t>
            </a:r>
          </a:p>
          <a:p>
            <a:r>
              <a:rPr lang="pt-BR" dirty="0"/>
              <a:t>Por que não utilizar?</a:t>
            </a:r>
          </a:p>
          <a:p>
            <a:pPr lvl="1"/>
            <a:r>
              <a:rPr lang="pt-BR" dirty="0"/>
              <a:t>A execução tende a ser mais lenta em hardwares mais limitados, devido os vários fluxos de execução possíveis em altas abstrações.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3A2807-A8D0-471E-A594-BAFA4544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6453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E13FC-E137-4726-9A89-D847EC81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58CD2-6CFF-4332-8703-4366C843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Nomenclatura oriunda da taxonomia da biologia.</a:t>
            </a:r>
          </a:p>
          <a:p>
            <a:pPr lvl="1"/>
            <a:r>
              <a:rPr lang="pt-BR" dirty="0"/>
              <a:t>“Todos os seres vivos de uma mesma classe biológica têm uma série de atributos e comportamentos comum, mas não são iguais.”</a:t>
            </a:r>
          </a:p>
          <a:p>
            <a:r>
              <a:rPr lang="pt-BR" dirty="0"/>
              <a:t>Uma classe é uma estrutura de abstração de elementos do mundo real, ou seja, ela vai descrever os serviços providos pelos seus objetos e quais informações ele pode armazenar.</a:t>
            </a:r>
          </a:p>
          <a:p>
            <a:r>
              <a:rPr lang="pt-BR" dirty="0"/>
              <a:t>Pode conter atributos e métodos.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8F9DE9-F347-4AC3-BFFE-F85D1D21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3377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37D1C-22FD-49B7-917A-4CDFB324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72BC91-E3B7-4E4D-A159-18379D963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03142"/>
            <a:ext cx="7315200" cy="484219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3D2983-BC7A-4F40-9C16-7FA55041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8789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2C581-BC64-4ED6-AE9D-CB28E476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F4A74-5F1E-4CF8-A743-FE35DD6C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declarar uma classe em Swift, usamos a palavra reservada </a:t>
            </a:r>
            <a:r>
              <a:rPr lang="pt-BR" i="1" dirty="0"/>
              <a:t>class</a:t>
            </a:r>
            <a:r>
              <a:rPr lang="pt-BR" dirty="0"/>
              <a:t>.</a:t>
            </a:r>
          </a:p>
          <a:p>
            <a:r>
              <a:rPr lang="pt-BR" dirty="0"/>
              <a:t>Exemplo:</a:t>
            </a:r>
          </a:p>
          <a:p>
            <a:pPr marL="2788920" lvl="6" indent="0">
              <a:buNone/>
            </a:pPr>
            <a:r>
              <a:rPr lang="pt-BR" sz="2000" dirty="0" err="1">
                <a:solidFill>
                  <a:schemeClr val="accent6"/>
                </a:solidFill>
              </a:rPr>
              <a:t>class</a:t>
            </a:r>
            <a:r>
              <a:rPr lang="pt-BR" sz="2000" dirty="0"/>
              <a:t> Nome {</a:t>
            </a:r>
          </a:p>
          <a:p>
            <a:pPr marL="3246120" lvl="7" indent="0">
              <a:buNone/>
            </a:pPr>
            <a:r>
              <a:rPr lang="pt-BR" sz="2000" dirty="0">
                <a:solidFill>
                  <a:schemeClr val="accent3"/>
                </a:solidFill>
              </a:rPr>
              <a:t>// definição da classe</a:t>
            </a:r>
          </a:p>
          <a:p>
            <a:pPr marL="2788920" lvl="6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4E7416-AEA9-4CE6-B05C-22E0D5B6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9F458AF-E35A-4D13-9B30-2C3582A0EF6B}"/>
              </a:ext>
            </a:extLst>
          </p:cNvPr>
          <p:cNvCxnSpPr>
            <a:cxnSpLocks/>
          </p:cNvCxnSpPr>
          <p:nvPr/>
        </p:nvCxnSpPr>
        <p:spPr>
          <a:xfrm>
            <a:off x="6784109" y="3731491"/>
            <a:ext cx="0" cy="40640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8893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5011F-6687-40D3-A10B-4D4A9CBD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920AC-3D0B-4CA8-8F02-63CA51CE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são as informações que cada classe pode armazenas, ou seja, são as variáveis da classe.</a:t>
            </a:r>
          </a:p>
          <a:p>
            <a:r>
              <a:rPr lang="pt-BR" dirty="0"/>
              <a:t>É declarado a partir da utilização das palavras reservadas </a:t>
            </a:r>
            <a:r>
              <a:rPr lang="pt-BR" i="1" dirty="0"/>
              <a:t>var</a:t>
            </a:r>
            <a:r>
              <a:rPr lang="pt-BR" dirty="0"/>
              <a:t> ou </a:t>
            </a:r>
            <a:r>
              <a:rPr lang="pt-BR" i="1" dirty="0" err="1"/>
              <a:t>let</a:t>
            </a:r>
            <a:r>
              <a:rPr lang="pt-BR" i="1" dirty="0"/>
              <a:t> </a:t>
            </a:r>
            <a:r>
              <a:rPr lang="pt-BR" dirty="0"/>
              <a:t>(usada para constantes), seguidas pelo nome, tipo de dado e/ou inicialização.</a:t>
            </a:r>
          </a:p>
          <a:p>
            <a:r>
              <a:rPr lang="pt-BR" dirty="0"/>
              <a:t>Exemplo:</a:t>
            </a:r>
          </a:p>
          <a:p>
            <a:pPr marL="2788920" lvl="6" indent="0">
              <a:buNone/>
            </a:pPr>
            <a:r>
              <a:rPr lang="pt-BR" sz="2000" dirty="0" err="1">
                <a:solidFill>
                  <a:schemeClr val="accent6"/>
                </a:solidFill>
              </a:rPr>
              <a:t>class</a:t>
            </a:r>
            <a:r>
              <a:rPr lang="pt-BR" sz="2000" dirty="0"/>
              <a:t> Nome {</a:t>
            </a:r>
          </a:p>
          <a:p>
            <a:pPr marL="3246120" lvl="7" indent="0">
              <a:buNone/>
            </a:pPr>
            <a:r>
              <a:rPr lang="pt-BR" sz="2000" dirty="0">
                <a:solidFill>
                  <a:schemeClr val="accent6"/>
                </a:solidFill>
              </a:rPr>
              <a:t>var</a:t>
            </a:r>
            <a:r>
              <a:rPr lang="pt-BR" sz="2000" dirty="0"/>
              <a:t> atributo1: </a:t>
            </a:r>
            <a:r>
              <a:rPr lang="pt-BR" sz="2000" dirty="0" err="1">
                <a:solidFill>
                  <a:schemeClr val="accent1"/>
                </a:solidFill>
              </a:rPr>
              <a:t>Character</a:t>
            </a:r>
            <a:r>
              <a:rPr lang="pt-BR" sz="2000" dirty="0"/>
              <a:t> </a:t>
            </a:r>
          </a:p>
          <a:p>
            <a:pPr marL="3246120" lvl="7" indent="0">
              <a:buNone/>
            </a:pPr>
            <a:r>
              <a:rPr lang="pt-BR" sz="2000" dirty="0">
                <a:solidFill>
                  <a:schemeClr val="accent6"/>
                </a:solidFill>
              </a:rPr>
              <a:t>var</a:t>
            </a:r>
            <a:r>
              <a:rPr lang="pt-BR" sz="2000" dirty="0"/>
              <a:t> atributo2: </a:t>
            </a:r>
            <a:r>
              <a:rPr lang="pt-BR" sz="2000" dirty="0" err="1">
                <a:solidFill>
                  <a:schemeClr val="accent1"/>
                </a:solidFill>
              </a:rPr>
              <a:t>String</a:t>
            </a:r>
            <a:endParaRPr lang="pt-BR" sz="2000" dirty="0">
              <a:solidFill>
                <a:schemeClr val="accent1"/>
              </a:solidFill>
            </a:endParaRPr>
          </a:p>
          <a:p>
            <a:pPr marL="3246120" lvl="7" indent="0">
              <a:buNone/>
            </a:pPr>
            <a:r>
              <a:rPr lang="pt-BR" sz="2000" dirty="0">
                <a:solidFill>
                  <a:schemeClr val="accent6"/>
                </a:solidFill>
              </a:rPr>
              <a:t>var</a:t>
            </a:r>
            <a:r>
              <a:rPr lang="pt-BR" sz="2000" dirty="0"/>
              <a:t> atributo3: </a:t>
            </a:r>
            <a:r>
              <a:rPr lang="pt-BR" sz="2000" dirty="0" err="1">
                <a:solidFill>
                  <a:schemeClr val="accent1"/>
                </a:solidFill>
              </a:rPr>
              <a:t>Int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/>
              <a:t>= 9</a:t>
            </a:r>
          </a:p>
          <a:p>
            <a:pPr marL="3246120" lvl="7" indent="0">
              <a:buNone/>
            </a:pPr>
            <a:r>
              <a:rPr lang="pt-BR" sz="2000" dirty="0">
                <a:solidFill>
                  <a:schemeClr val="accent6"/>
                </a:solidFill>
              </a:rPr>
              <a:t>var</a:t>
            </a:r>
            <a:r>
              <a:rPr lang="pt-BR" sz="2000" dirty="0"/>
              <a:t> atributo4: </a:t>
            </a:r>
            <a:r>
              <a:rPr lang="pt-BR" sz="2000" dirty="0">
                <a:solidFill>
                  <a:schemeClr val="accent1"/>
                </a:solidFill>
              </a:rPr>
              <a:t>Double</a:t>
            </a:r>
          </a:p>
          <a:p>
            <a:pPr marL="3246120" lvl="7" indent="0">
              <a:buNone/>
            </a:pPr>
            <a:r>
              <a:rPr lang="pt-BR" sz="2000" dirty="0" err="1">
                <a:solidFill>
                  <a:schemeClr val="accent6"/>
                </a:solidFill>
              </a:rPr>
              <a:t>let</a:t>
            </a:r>
            <a:r>
              <a:rPr lang="pt-BR" sz="2000" dirty="0"/>
              <a:t> atributo5 = 12.7</a:t>
            </a:r>
            <a:endParaRPr lang="pt-BR" sz="2000" dirty="0">
              <a:solidFill>
                <a:schemeClr val="accent1"/>
              </a:solidFill>
            </a:endParaRPr>
          </a:p>
          <a:p>
            <a:pPr marL="3246120" lvl="7" indent="0">
              <a:buNone/>
            </a:pPr>
            <a:r>
              <a:rPr lang="pt-BR" sz="2000" dirty="0">
                <a:solidFill>
                  <a:schemeClr val="accent6"/>
                </a:solidFill>
              </a:rPr>
              <a:t>var</a:t>
            </a:r>
            <a:r>
              <a:rPr lang="pt-BR" sz="2000" dirty="0"/>
              <a:t> atributo6: </a:t>
            </a:r>
            <a:r>
              <a:rPr lang="pt-BR" sz="2000" dirty="0" err="1">
                <a:solidFill>
                  <a:schemeClr val="accent1"/>
                </a:solidFill>
              </a:rPr>
              <a:t>Bool</a:t>
            </a:r>
            <a:endParaRPr lang="pt-BR" sz="2000" dirty="0">
              <a:solidFill>
                <a:schemeClr val="accent1"/>
              </a:solidFill>
            </a:endParaRPr>
          </a:p>
          <a:p>
            <a:pPr marL="2788920" lvl="6" indent="0">
              <a:buNone/>
            </a:pPr>
            <a:r>
              <a:rPr lang="pt-BR" sz="2000" dirty="0"/>
              <a:t>}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2FD373-2A4F-4747-978F-9BA1212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E9D5FAC-D94D-4429-A8D5-F82E63FDFA9E}"/>
              </a:ext>
            </a:extLst>
          </p:cNvPr>
          <p:cNvCxnSpPr>
            <a:cxnSpLocks/>
          </p:cNvCxnSpPr>
          <p:nvPr/>
        </p:nvCxnSpPr>
        <p:spPr>
          <a:xfrm>
            <a:off x="6784109" y="3362036"/>
            <a:ext cx="0" cy="2096655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7674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3E7FA-93AB-4381-AC1D-5024A73D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49614-352B-4AA0-8039-432A7BB5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definem os comportamentos dos objetos da classe, ou seja, o que eles poderão fazer.</a:t>
            </a:r>
          </a:p>
          <a:p>
            <a:r>
              <a:rPr lang="pt-BR" dirty="0"/>
              <a:t>Declarado a partir da palavra reservada </a:t>
            </a:r>
            <a:r>
              <a:rPr lang="pt-BR" i="1" dirty="0" err="1"/>
              <a:t>func</a:t>
            </a:r>
            <a:r>
              <a:rPr lang="pt-BR" dirty="0"/>
              <a:t>, seguida pelo nome do método, parâmetros e tipo de retorno, se houver.</a:t>
            </a:r>
          </a:p>
          <a:p>
            <a:r>
              <a:rPr lang="pt-BR" dirty="0"/>
              <a:t>Exemplo:</a:t>
            </a:r>
          </a:p>
          <a:p>
            <a:pPr marL="1874520" lvl="4" indent="0">
              <a:buNone/>
            </a:pPr>
            <a:r>
              <a:rPr lang="pt-BR" sz="2000" dirty="0" err="1">
                <a:solidFill>
                  <a:schemeClr val="accent6"/>
                </a:solidFill>
              </a:rPr>
              <a:t>func</a:t>
            </a:r>
            <a:r>
              <a:rPr lang="pt-BR" sz="2000" dirty="0"/>
              <a:t> </a:t>
            </a:r>
            <a:r>
              <a:rPr lang="pt-BR" sz="2000" dirty="0" err="1"/>
              <a:t>toString</a:t>
            </a:r>
            <a:r>
              <a:rPr lang="pt-BR" sz="2000" dirty="0"/>
              <a:t> () -&gt; </a:t>
            </a:r>
            <a:r>
              <a:rPr lang="pt-BR" sz="2000" dirty="0" err="1">
                <a:solidFill>
                  <a:schemeClr val="accent1"/>
                </a:solidFill>
              </a:rPr>
              <a:t>String</a:t>
            </a:r>
            <a:r>
              <a:rPr lang="pt-BR" sz="2000" dirty="0"/>
              <a:t> {</a:t>
            </a:r>
          </a:p>
          <a:p>
            <a:pPr marL="2331720" lvl="5" indent="0">
              <a:buNone/>
            </a:pPr>
            <a:r>
              <a:rPr lang="pt-BR" sz="2000" dirty="0" err="1">
                <a:solidFill>
                  <a:schemeClr val="accent6"/>
                </a:solidFill>
              </a:rPr>
              <a:t>return</a:t>
            </a:r>
            <a:r>
              <a:rPr lang="pt-BR" sz="2000" dirty="0"/>
              <a:t> “ “</a:t>
            </a:r>
          </a:p>
          <a:p>
            <a:pPr marL="1874520" lvl="4" indent="0">
              <a:buNone/>
            </a:pPr>
            <a:r>
              <a:rPr lang="pt-BR" sz="2000" dirty="0"/>
              <a:t>}</a:t>
            </a:r>
          </a:p>
          <a:p>
            <a:pPr marL="1874520" lvl="4" indent="0">
              <a:buNone/>
            </a:pPr>
            <a:endParaRPr lang="pt-BR" sz="2000" dirty="0"/>
          </a:p>
          <a:p>
            <a:pPr marL="1874520" lvl="4" indent="0">
              <a:buNone/>
            </a:pPr>
            <a:r>
              <a:rPr lang="pt-BR" sz="2000" dirty="0" err="1">
                <a:solidFill>
                  <a:schemeClr val="accent6"/>
                </a:solidFill>
              </a:rPr>
              <a:t>func</a:t>
            </a:r>
            <a:r>
              <a:rPr lang="pt-BR" sz="2000" dirty="0"/>
              <a:t> </a:t>
            </a:r>
            <a:r>
              <a:rPr lang="pt-BR" sz="2000" dirty="0" err="1"/>
              <a:t>semRetorno</a:t>
            </a:r>
            <a:r>
              <a:rPr lang="pt-BR" sz="2000" dirty="0"/>
              <a:t> (par1: </a:t>
            </a:r>
            <a:r>
              <a:rPr lang="pt-BR" sz="2000" dirty="0" err="1">
                <a:solidFill>
                  <a:schemeClr val="accent1"/>
                </a:solidFill>
              </a:rPr>
              <a:t>String</a:t>
            </a:r>
            <a:r>
              <a:rPr lang="pt-BR" sz="2000" dirty="0"/>
              <a:t>, par2: </a:t>
            </a:r>
            <a:r>
              <a:rPr lang="pt-BR" sz="2000" dirty="0" err="1">
                <a:solidFill>
                  <a:schemeClr val="accent1"/>
                </a:solidFill>
              </a:rPr>
              <a:t>Int</a:t>
            </a:r>
            <a:r>
              <a:rPr lang="pt-BR" sz="2000" dirty="0"/>
              <a:t>) {</a:t>
            </a:r>
          </a:p>
          <a:p>
            <a:pPr marL="2331720" lvl="5" indent="0">
              <a:buNone/>
            </a:pPr>
            <a:r>
              <a:rPr lang="pt-BR" sz="2000" dirty="0">
                <a:solidFill>
                  <a:schemeClr val="accent3"/>
                </a:solidFill>
              </a:rPr>
              <a:t>// Implementação</a:t>
            </a:r>
          </a:p>
          <a:p>
            <a:pPr marL="1874520" lvl="4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51B561-2C4A-4D70-9FDB-DB6A7A98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B37F88A-3846-4F02-BBB8-2338AF413DFD}"/>
              </a:ext>
            </a:extLst>
          </p:cNvPr>
          <p:cNvCxnSpPr>
            <a:cxnSpLocks/>
          </p:cNvCxnSpPr>
          <p:nvPr/>
        </p:nvCxnSpPr>
        <p:spPr>
          <a:xfrm>
            <a:off x="5878945" y="3362037"/>
            <a:ext cx="0" cy="40640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8D46BB7-7002-4DFB-B4A5-C6625CF3205E}"/>
              </a:ext>
            </a:extLst>
          </p:cNvPr>
          <p:cNvCxnSpPr>
            <a:cxnSpLocks/>
          </p:cNvCxnSpPr>
          <p:nvPr/>
        </p:nvCxnSpPr>
        <p:spPr>
          <a:xfrm>
            <a:off x="5883564" y="4775200"/>
            <a:ext cx="0" cy="40640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6280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12849-650C-43C4-B7B7-4B0AEB27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FCC02-AE11-45ED-A50A-1F9097C0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916037"/>
          </a:xfrm>
        </p:spPr>
        <p:txBody>
          <a:bodyPr/>
          <a:lstStyle/>
          <a:p>
            <a:r>
              <a:rPr lang="pt-BR" dirty="0"/>
              <a:t>Objetos são instâncias de classes, ou seja, para acessar os atributos e métodos da classe é necessário instancia-la primeiro e depois acessar seu conteúdo através do nome da variável que instancia a classe seguida do “.”.</a:t>
            </a:r>
          </a:p>
          <a:p>
            <a:r>
              <a:rPr lang="pt-BR" dirty="0"/>
              <a:t>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C0820-877F-44FB-B764-5484D65B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71959B-F5B8-47C6-821A-F1FF0D16B24D}"/>
              </a:ext>
            </a:extLst>
          </p:cNvPr>
          <p:cNvSpPr txBox="1"/>
          <p:nvPr/>
        </p:nvSpPr>
        <p:spPr>
          <a:xfrm>
            <a:off x="3869268" y="2780145"/>
            <a:ext cx="3593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6"/>
                </a:solidFill>
              </a:rPr>
              <a:t>class</a:t>
            </a:r>
            <a:r>
              <a:rPr lang="pt-BR" dirty="0"/>
              <a:t> Pessoa {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0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nome: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“”</a:t>
            </a:r>
          </a:p>
          <a:p>
            <a:pPr lvl="1"/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idade: 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r>
              <a:rPr lang="pt-BR" dirty="0" err="1">
                <a:solidFill>
                  <a:schemeClr val="accent6"/>
                </a:solidFill>
              </a:rPr>
              <a:t>func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 () -&gt; </a:t>
            </a:r>
            <a:r>
              <a:rPr lang="pt-BR" dirty="0" err="1">
                <a:solidFill>
                  <a:schemeClr val="accent1"/>
                </a:solidFill>
              </a:rPr>
              <a:t>String</a:t>
            </a:r>
            <a:r>
              <a:rPr lang="pt-BR" dirty="0"/>
              <a:t> {</a:t>
            </a:r>
          </a:p>
          <a:p>
            <a:pPr lvl="2"/>
            <a:r>
              <a:rPr lang="pt-BR" dirty="0" err="1">
                <a:solidFill>
                  <a:schemeClr val="accent6"/>
                </a:solidFill>
              </a:rPr>
              <a:t>return</a:t>
            </a:r>
            <a:r>
              <a:rPr lang="pt-BR" dirty="0"/>
              <a:t> “[ID: \(</a:t>
            </a:r>
            <a:r>
              <a:rPr lang="pt-BR" dirty="0">
                <a:solidFill>
                  <a:schemeClr val="accent6"/>
                </a:solidFill>
              </a:rPr>
              <a:t>self</a:t>
            </a:r>
            <a:r>
              <a:rPr lang="pt-BR" dirty="0"/>
              <a:t>.id), Nome: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.nome</a:t>
            </a:r>
            <a:r>
              <a:rPr lang="pt-BR" dirty="0"/>
              <a:t>), Idade: \(</a:t>
            </a:r>
            <a:r>
              <a:rPr lang="pt-BR" dirty="0" err="1">
                <a:solidFill>
                  <a:schemeClr val="accent6"/>
                </a:solidFill>
              </a:rPr>
              <a:t>self</a:t>
            </a:r>
            <a:r>
              <a:rPr lang="pt-BR" dirty="0" err="1"/>
              <a:t>.idade</a:t>
            </a:r>
            <a:r>
              <a:rPr lang="pt-BR" dirty="0"/>
              <a:t>!)]”</a:t>
            </a:r>
          </a:p>
          <a:p>
            <a:pPr lvl="1"/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E75CB2-0A2D-454D-8BEB-6787E2526EA1}"/>
              </a:ext>
            </a:extLst>
          </p:cNvPr>
          <p:cNvSpPr txBox="1"/>
          <p:nvPr/>
        </p:nvSpPr>
        <p:spPr>
          <a:xfrm>
            <a:off x="7878618" y="2780145"/>
            <a:ext cx="3241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var</a:t>
            </a:r>
            <a:r>
              <a:rPr lang="pt-BR" dirty="0"/>
              <a:t> p1: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Pessoa = Pessoa()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p1.id = 0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p1.nome = “Primeira Pessoa”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p1.idade = 30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print(p1.toString())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4D6A6F-3339-4518-BD87-075C9605E26C}"/>
              </a:ext>
            </a:extLst>
          </p:cNvPr>
          <p:cNvCxnSpPr>
            <a:cxnSpLocks/>
          </p:cNvCxnSpPr>
          <p:nvPr/>
        </p:nvCxnSpPr>
        <p:spPr>
          <a:xfrm>
            <a:off x="4003963" y="3149600"/>
            <a:ext cx="0" cy="2429163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D1DC085-3643-492D-A7B3-E3A852BF7BF7}"/>
              </a:ext>
            </a:extLst>
          </p:cNvPr>
          <p:cNvCxnSpPr>
            <a:cxnSpLocks/>
          </p:cNvCxnSpPr>
          <p:nvPr/>
        </p:nvCxnSpPr>
        <p:spPr>
          <a:xfrm>
            <a:off x="4465782" y="4534471"/>
            <a:ext cx="0" cy="7573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449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891</TotalTime>
  <Words>1350</Words>
  <Application>Microsoft Office PowerPoint</Application>
  <PresentationFormat>Widescreen</PresentationFormat>
  <Paragraphs>304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Calibri</vt:lpstr>
      <vt:lpstr>Corbel</vt:lpstr>
      <vt:lpstr>Wingdings 2</vt:lpstr>
      <vt:lpstr>Quadro</vt:lpstr>
      <vt:lpstr>Programação Orientada a Objetos com a linguagem Swift</vt:lpstr>
      <vt:lpstr>Índice</vt:lpstr>
      <vt:lpstr>Introdução</vt:lpstr>
      <vt:lpstr>Classes</vt:lpstr>
      <vt:lpstr>Classes</vt:lpstr>
      <vt:lpstr>Classes</vt:lpstr>
      <vt:lpstr>Atributos</vt:lpstr>
      <vt:lpstr>Métodos</vt:lpstr>
      <vt:lpstr>Objetos</vt:lpstr>
      <vt:lpstr>Construtores</vt:lpstr>
      <vt:lpstr>Construtores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Polimorfismo</vt:lpstr>
      <vt:lpstr>Polimorfismo</vt:lpstr>
      <vt:lpstr>Protocolos</vt:lpstr>
      <vt:lpstr>Protocolos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com a linguagem Swift</dc:title>
  <dc:creator>Ewerton Queiroz</dc:creator>
  <cp:lastModifiedBy>Ewerton Queiroz</cp:lastModifiedBy>
  <cp:revision>148</cp:revision>
  <dcterms:created xsi:type="dcterms:W3CDTF">2017-08-08T17:05:45Z</dcterms:created>
  <dcterms:modified xsi:type="dcterms:W3CDTF">2017-08-09T15:05:23Z</dcterms:modified>
</cp:coreProperties>
</file>