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10"/>
    <a:srgbClr val="000101"/>
    <a:srgbClr val="010306"/>
    <a:srgbClr val="020307"/>
    <a:srgbClr val="040812"/>
    <a:srgbClr val="010205"/>
    <a:srgbClr val="020409"/>
    <a:srgbClr val="02040A"/>
    <a:srgbClr val="02050A"/>
    <a:srgbClr val="081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1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3073400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BR" sz="6600" dirty="0"/>
              <a:t>Recursão</a:t>
            </a:r>
            <a:endParaRPr lang="pt-br" sz="6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97868" y="5105400"/>
            <a:ext cx="8735325" cy="1752600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/>
              <a:t>Aula prática - Resolução</a:t>
            </a:r>
            <a:endParaRPr lang="pt-br" cap="none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18748" y="1886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Ewerton </a:t>
            </a:r>
            <a:r>
              <a:rPr lang="en-US" sz="2800" dirty="0" err="1"/>
              <a:t>Queiroz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93057" y="4437112"/>
            <a:ext cx="256739" cy="461665"/>
          </a:xfrm>
          <a:prstGeom prst="rect">
            <a:avLst/>
          </a:prstGeom>
          <a:solidFill>
            <a:srgbClr val="04081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3772" y="2060848"/>
            <a:ext cx="544771" cy="400110"/>
          </a:xfrm>
          <a:prstGeom prst="rect">
            <a:avLst/>
          </a:prstGeom>
          <a:solidFill>
            <a:srgbClr val="020409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185" y="260648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1. Desenvolva uma solução recursiva que calcule o piso do logaritmo na base 2, sendo o </a:t>
            </a:r>
            <a:r>
              <a:rPr lang="pt-BR" sz="2400" dirty="0" err="1"/>
              <a:t>logaritmando</a:t>
            </a:r>
            <a:r>
              <a:rPr lang="pt-BR" sz="2400" dirty="0"/>
              <a:t> um valor fornecido pelo usuário. 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1764" y="2060848"/>
            <a:ext cx="5616625" cy="408117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log2_piso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2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return log2_piso (</a:t>
            </a:r>
            <a:r>
              <a:rPr lang="en-US" sz="2000" dirty="0" err="1"/>
              <a:t>logaritmando</a:t>
            </a:r>
            <a:r>
              <a:rPr lang="en-US" sz="2000" dirty="0"/>
              <a:t> / 2)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81020" y="1052736"/>
            <a:ext cx="58740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en-US" sz="2000" dirty="0"/>
              <a:t>	while (valor &lt;= 1) 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valor do 		             </a:t>
            </a:r>
            <a:r>
              <a:rPr lang="en-US" sz="2000" dirty="0" err="1"/>
              <a:t>logaritmando</a:t>
            </a:r>
            <a:r>
              <a:rPr lang="en-US" sz="2000" dirty="0"/>
              <a:t>:\n");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("\n");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logaritmo</a:t>
            </a:r>
            <a:r>
              <a:rPr lang="en-US" sz="2000" dirty="0"/>
              <a:t> de %d </a:t>
            </a:r>
            <a:r>
              <a:rPr lang="en-US" sz="2000" dirty="0" err="1"/>
              <a:t>na</a:t>
            </a:r>
            <a:r>
              <a:rPr lang="en-US" sz="2000" dirty="0"/>
              <a:t> base 2 eh 	            %d\n", valor, log2_piso (valor));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5878388" y="1124744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261764" y="908720"/>
            <a:ext cx="648072" cy="369332"/>
          </a:xfrm>
          <a:prstGeom prst="rect">
            <a:avLst/>
          </a:prstGeom>
          <a:solidFill>
            <a:srgbClr val="01020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792088"/>
          </a:xfrm>
        </p:spPr>
        <p:txBody>
          <a:bodyPr>
            <a:noAutofit/>
          </a:bodyPr>
          <a:lstStyle/>
          <a:p>
            <a:r>
              <a:rPr lang="pt-BR" sz="2400" dirty="0"/>
              <a:t>2. Desenvolva uma solução recursiva que calcule o piso do logaritmo, sendo a</a:t>
            </a:r>
            <a:br>
              <a:rPr lang="pt-BR" sz="2400" dirty="0"/>
            </a:br>
            <a:r>
              <a:rPr lang="pt-BR" sz="2400" dirty="0"/>
              <a:t>base e o </a:t>
            </a:r>
            <a:r>
              <a:rPr lang="pt-BR" sz="2400" dirty="0" err="1"/>
              <a:t>logaritmando</a:t>
            </a:r>
            <a:r>
              <a:rPr lang="pt-BR" sz="2400" dirty="0"/>
              <a:t> valores fornecidos pelo usuário.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756" y="908720"/>
            <a:ext cx="576064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logaritmando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base)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0)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logaritmando</a:t>
            </a:r>
            <a:r>
              <a:rPr lang="en-US" sz="2000" dirty="0"/>
              <a:t> / base == 1) {</a:t>
            </a:r>
          </a:p>
          <a:p>
            <a:pPr marL="0" indent="0">
              <a:buNone/>
            </a:pPr>
            <a:r>
              <a:rPr lang="en-US" sz="2000" dirty="0"/>
              <a:t>		return 1;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</a:t>
            </a:r>
            <a:r>
              <a:rPr lang="en-US" sz="2000" dirty="0" err="1"/>
              <a:t>log_piso</a:t>
            </a:r>
            <a:r>
              <a:rPr lang="en-US" sz="2000" dirty="0"/>
              <a:t> (</a:t>
            </a:r>
            <a:r>
              <a:rPr lang="en-US" sz="2000" dirty="0" err="1"/>
              <a:t>logaritmando</a:t>
            </a:r>
            <a:r>
              <a:rPr lang="en-US" sz="2000" dirty="0"/>
              <a:t> / base, 	                              base) + 1;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50396" y="692696"/>
            <a:ext cx="60486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base = 1;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(valor &lt;= 1 &amp;&amp; base &lt;= 1) {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do 		            </a:t>
            </a:r>
            <a:r>
              <a:rPr lang="pt-BR" sz="2000" dirty="0" err="1"/>
              <a:t>logaritmando</a:t>
            </a:r>
            <a:r>
              <a:rPr lang="pt-BR" sz="2000" dirty="0"/>
              <a:t>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&amp;valor);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("Informe o valor da 		             base:\n");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scanf</a:t>
            </a:r>
            <a:r>
              <a:rPr lang="pt-BR" sz="2000" dirty="0"/>
              <a:t> ("%d", &amp;base);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 ("\n");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 ("\</a:t>
            </a:r>
            <a:r>
              <a:rPr lang="pt-BR" sz="2000" dirty="0" err="1"/>
              <a:t>nO</a:t>
            </a:r>
            <a:r>
              <a:rPr lang="pt-BR" sz="2000" dirty="0"/>
              <a:t> logaritmo de %d na base %d eh 	            %d\n", valor, base, </a:t>
            </a:r>
            <a:r>
              <a:rPr lang="pt-BR" sz="2000" dirty="0" err="1"/>
              <a:t>log_piso</a:t>
            </a:r>
            <a:r>
              <a:rPr lang="pt-BR" sz="2000" dirty="0"/>
              <a:t> (valor,</a:t>
            </a:r>
            <a:br>
              <a:rPr lang="pt-BR" sz="2000" dirty="0"/>
            </a:br>
            <a:r>
              <a:rPr lang="pt-BR" sz="2000" dirty="0"/>
              <a:t>                                 base));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878388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36846"/>
            <a:ext cx="10360501" cy="455850"/>
          </a:xfrm>
        </p:spPr>
        <p:txBody>
          <a:bodyPr>
            <a:noAutofit/>
          </a:bodyPr>
          <a:lstStyle/>
          <a:p>
            <a:r>
              <a:rPr lang="pt-BR" sz="2400" dirty="0"/>
              <a:t>3. Informe qual o contexto da 5ª chamada recursiva para a instância (1856, 685).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828" y="908720"/>
            <a:ext cx="5256585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MDC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dividendo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divisor)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if (divisor == 0) {</a:t>
            </a:r>
          </a:p>
          <a:p>
            <a:pPr marL="0" indent="0">
              <a:buNone/>
            </a:pPr>
            <a:r>
              <a:rPr lang="en-US" sz="2000" dirty="0"/>
              <a:t>		return </a:t>
            </a:r>
            <a:r>
              <a:rPr lang="en-US" sz="2000" dirty="0" err="1"/>
              <a:t>dividendo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resto = </a:t>
            </a:r>
            <a:r>
              <a:rPr lang="en-US" sz="2000" dirty="0" err="1"/>
              <a:t>dividendo</a:t>
            </a:r>
            <a:r>
              <a:rPr lang="en-US" sz="2000" dirty="0"/>
              <a:t> % divisor;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return MDC </a:t>
            </a:r>
            <a:r>
              <a:rPr lang="en-US" sz="2000"/>
              <a:t>(divisor, </a:t>
            </a:r>
            <a:r>
              <a:rPr lang="en-US" sz="2000" dirty="0"/>
              <a:t>resto);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46540" y="2274838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Instância</a:t>
            </a:r>
            <a:r>
              <a:rPr lang="en-US" dirty="0"/>
              <a:t> - MDC (1856, 685)</a:t>
            </a:r>
          </a:p>
          <a:p>
            <a:r>
              <a:rPr lang="en-US" dirty="0"/>
              <a:t>1ª - MDC (685, 486)</a:t>
            </a:r>
          </a:p>
          <a:p>
            <a:r>
              <a:rPr lang="en-US" dirty="0"/>
              <a:t>2ª - MDC (486, 199)</a:t>
            </a:r>
          </a:p>
          <a:p>
            <a:r>
              <a:rPr lang="en-US" dirty="0"/>
              <a:t>3ª - MDC (199, 88)</a:t>
            </a:r>
          </a:p>
          <a:p>
            <a:r>
              <a:rPr lang="en-US" dirty="0"/>
              <a:t>4ª - MDC (88, 23)</a:t>
            </a:r>
          </a:p>
          <a:p>
            <a:r>
              <a:rPr lang="en-US" dirty="0"/>
              <a:t>5ª - MDC (23, 19)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094412" y="908720"/>
            <a:ext cx="0" cy="5560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17748" y="1340768"/>
            <a:ext cx="792088" cy="400110"/>
          </a:xfrm>
          <a:prstGeom prst="rect">
            <a:avLst/>
          </a:prstGeom>
          <a:solidFill>
            <a:srgbClr val="02030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58" y="236846"/>
            <a:ext cx="10636170" cy="455850"/>
          </a:xfrm>
        </p:spPr>
        <p:txBody>
          <a:bodyPr>
            <a:noAutofit/>
          </a:bodyPr>
          <a:lstStyle/>
          <a:p>
            <a:r>
              <a:rPr lang="pt-BR" sz="2400" dirty="0"/>
              <a:t>4. Informe qual o contexto da 10ª chamada recursiva para a instância (5, ‘A’, ‘C’, ‘B’).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6268" y="1340768"/>
            <a:ext cx="792088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tamanho</a:t>
            </a:r>
            <a:r>
              <a:rPr lang="en-US" sz="2000" dirty="0"/>
              <a:t>, char </a:t>
            </a:r>
            <a:r>
              <a:rPr lang="en-US" sz="2000" dirty="0" err="1"/>
              <a:t>origem</a:t>
            </a:r>
            <a:r>
              <a:rPr lang="en-US" sz="2000" dirty="0"/>
              <a:t>, char </a:t>
            </a:r>
            <a:r>
              <a:rPr lang="en-US" sz="2000" dirty="0" err="1"/>
              <a:t>destino</a:t>
            </a:r>
            <a:r>
              <a:rPr lang="en-US" sz="2000" dirty="0"/>
              <a:t>, char </a:t>
            </a:r>
            <a:r>
              <a:rPr lang="en-US" sz="2000" dirty="0" err="1"/>
              <a:t>auxiliar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tamanho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		return;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	else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origem</a:t>
            </a:r>
            <a:r>
              <a:rPr lang="en-US" sz="2000" dirty="0"/>
              <a:t>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Transfere</a:t>
            </a:r>
            <a:r>
              <a:rPr lang="en-US" sz="2000" dirty="0"/>
              <a:t> (</a:t>
            </a:r>
            <a:r>
              <a:rPr lang="en-US" sz="2000" dirty="0" err="1"/>
              <a:t>tamanho</a:t>
            </a:r>
            <a:r>
              <a:rPr lang="en-US" sz="2000" dirty="0"/>
              <a:t> - 1, </a:t>
            </a:r>
            <a:r>
              <a:rPr lang="en-US" sz="2000" dirty="0" err="1"/>
              <a:t>auxiliar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, </a:t>
            </a:r>
            <a:r>
              <a:rPr lang="en-US" sz="2000" dirty="0" err="1"/>
              <a:t>origem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750596" y="1443548"/>
            <a:ext cx="4392092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err="1"/>
              <a:t>Instância</a:t>
            </a:r>
            <a:r>
              <a:rPr lang="en-US" dirty="0"/>
              <a:t> - </a:t>
            </a:r>
            <a:r>
              <a:rPr lang="en-US" dirty="0" err="1"/>
              <a:t>Transfere</a:t>
            </a:r>
            <a:r>
              <a:rPr lang="en-US" dirty="0"/>
              <a:t> (5, ‘A’, ‘C’, ‘B’)</a:t>
            </a:r>
          </a:p>
          <a:p>
            <a:r>
              <a:rPr lang="en-US" dirty="0"/>
              <a:t>1ª - </a:t>
            </a:r>
            <a:r>
              <a:rPr lang="en-US" dirty="0" err="1"/>
              <a:t>Transfere</a:t>
            </a:r>
            <a:r>
              <a:rPr lang="en-US" dirty="0"/>
              <a:t> (4, ‘A’, ‘B’, ‘C’)</a:t>
            </a:r>
          </a:p>
          <a:p>
            <a:r>
              <a:rPr lang="en-US" dirty="0"/>
              <a:t>2ª - </a:t>
            </a:r>
            <a:r>
              <a:rPr lang="en-US" dirty="0" err="1"/>
              <a:t>Transfere</a:t>
            </a:r>
            <a:r>
              <a:rPr lang="en-US" dirty="0"/>
              <a:t> (3, ‘A’, ‘C’, ‘B’)</a:t>
            </a:r>
          </a:p>
          <a:p>
            <a:r>
              <a:rPr lang="en-US" dirty="0"/>
              <a:t>3ª - </a:t>
            </a:r>
            <a:r>
              <a:rPr lang="en-US" dirty="0" err="1"/>
              <a:t>Transfere</a:t>
            </a:r>
            <a:r>
              <a:rPr lang="en-US" dirty="0"/>
              <a:t> (2, ‘A’, ‘B’, ‘C’)</a:t>
            </a:r>
          </a:p>
          <a:p>
            <a:r>
              <a:rPr lang="en-US" dirty="0"/>
              <a:t>4ª - </a:t>
            </a:r>
            <a:r>
              <a:rPr lang="en-US" dirty="0" err="1"/>
              <a:t>Transfere</a:t>
            </a:r>
            <a:r>
              <a:rPr lang="en-US" dirty="0"/>
              <a:t> (1, ‘A’, ‘C’, ‘B’)</a:t>
            </a:r>
          </a:p>
          <a:p>
            <a:r>
              <a:rPr lang="en-US" dirty="0"/>
              <a:t>5ª - </a:t>
            </a:r>
            <a:r>
              <a:rPr lang="en-US" dirty="0" err="1"/>
              <a:t>Transfere</a:t>
            </a:r>
            <a:r>
              <a:rPr lang="en-US" dirty="0"/>
              <a:t> (1, ‘C’, ‘B’, ‘A’)</a:t>
            </a:r>
          </a:p>
          <a:p>
            <a:r>
              <a:rPr lang="en-US" dirty="0"/>
              <a:t>6ª - </a:t>
            </a:r>
            <a:r>
              <a:rPr lang="en-US" dirty="0" err="1"/>
              <a:t>Transfere</a:t>
            </a:r>
            <a:r>
              <a:rPr lang="en-US" dirty="0"/>
              <a:t> (2, ‘B’, ‘C’, ‘A’)</a:t>
            </a:r>
          </a:p>
          <a:p>
            <a:r>
              <a:rPr lang="en-US" dirty="0"/>
              <a:t>7ª - </a:t>
            </a:r>
            <a:r>
              <a:rPr lang="en-US" dirty="0" err="1"/>
              <a:t>Transfere</a:t>
            </a:r>
            <a:r>
              <a:rPr lang="en-US" dirty="0"/>
              <a:t> (1, ‘B’, ‘A’, ‘C’)</a:t>
            </a:r>
          </a:p>
          <a:p>
            <a:r>
              <a:rPr lang="en-US" dirty="0"/>
              <a:t>8ª - </a:t>
            </a:r>
            <a:r>
              <a:rPr lang="en-US" dirty="0" err="1"/>
              <a:t>Transfere</a:t>
            </a:r>
            <a:r>
              <a:rPr lang="en-US" dirty="0"/>
              <a:t> (1, ‘A’, ‘C’, ‘B’)</a:t>
            </a:r>
          </a:p>
          <a:p>
            <a:r>
              <a:rPr lang="en-US" dirty="0"/>
              <a:t>9ª - </a:t>
            </a:r>
            <a:r>
              <a:rPr lang="en-US" dirty="0" err="1"/>
              <a:t>Transfere</a:t>
            </a:r>
            <a:r>
              <a:rPr lang="en-US" dirty="0"/>
              <a:t> (3, ‘C’, ‘B’, ‘A’)</a:t>
            </a:r>
          </a:p>
          <a:p>
            <a:r>
              <a:rPr lang="en-US" dirty="0"/>
              <a:t>10ª - </a:t>
            </a:r>
            <a:r>
              <a:rPr lang="en-US" dirty="0" err="1"/>
              <a:t>Transfere</a:t>
            </a:r>
            <a:r>
              <a:rPr lang="en-US"/>
              <a:t> (2, ‘C’, ‘A’, ‘B’)</a:t>
            </a:r>
            <a:endParaRPr lang="en-US" dirty="0"/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V="1">
            <a:off x="7750596" y="836712"/>
            <a:ext cx="0" cy="57606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9756" y="1124744"/>
            <a:ext cx="720080" cy="400110"/>
          </a:xfrm>
          <a:prstGeom prst="rect">
            <a:avLst/>
          </a:prstGeom>
          <a:solidFill>
            <a:srgbClr val="01030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103922"/>
          </a:xfrm>
        </p:spPr>
        <p:txBody>
          <a:bodyPr>
            <a:noAutofit/>
          </a:bodyPr>
          <a:lstStyle/>
          <a:p>
            <a:r>
              <a:rPr lang="pt-BR" sz="2400" dirty="0"/>
              <a:t>5. Sabendo que para verificar se um número é primo, basta dividi-lo por todos</a:t>
            </a:r>
            <a:br>
              <a:rPr lang="pt-BR" sz="2400" dirty="0"/>
            </a:br>
            <a:r>
              <a:rPr lang="pt-BR" sz="2400" dirty="0"/>
              <a:t>os números até a sua raiz quadrada, construa uma solução recursiva que</a:t>
            </a:r>
            <a:br>
              <a:rPr lang="pt-BR" sz="2400" dirty="0"/>
            </a:br>
            <a:r>
              <a:rPr lang="pt-BR" sz="2400" dirty="0"/>
              <a:t>informa ao usuário se um número é primo ou não.</a:t>
            </a:r>
            <a:endParaRPr lang="en-US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24744"/>
            <a:ext cx="7416824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1)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== 2) {</a:t>
            </a:r>
          </a:p>
          <a:p>
            <a:pPr marL="0" indent="0">
              <a:buNone/>
            </a:pPr>
            <a:r>
              <a:rPr lang="en-US" sz="2000" dirty="0"/>
              <a:t>                            return 1;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= sqrt (</a:t>
            </a:r>
            <a:r>
              <a:rPr lang="en-US" sz="2000" dirty="0" err="1"/>
              <a:t>numero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return (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limite</a:t>
            </a:r>
            <a:r>
              <a:rPr lang="en-US" sz="2000" dirty="0"/>
              <a:t>) == 0) ? 0 : 1;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6958508" y="1324799"/>
            <a:ext cx="425" cy="5128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994963" y="1772816"/>
            <a:ext cx="51938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limite</a:t>
            </a:r>
            <a:r>
              <a:rPr lang="en-US" sz="2000" dirty="0"/>
              <a:t> == 0 || </a:t>
            </a:r>
            <a:r>
              <a:rPr lang="en-US" sz="2000" dirty="0" err="1"/>
              <a:t>limite</a:t>
            </a:r>
            <a:r>
              <a:rPr lang="en-US" sz="2000" dirty="0"/>
              <a:t> == 1) {</a:t>
            </a:r>
          </a:p>
          <a:p>
            <a:r>
              <a:rPr lang="en-US" sz="2000" dirty="0"/>
              <a:t>                              return 1;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if (</a:t>
            </a:r>
            <a:r>
              <a:rPr lang="en-US" sz="2000" dirty="0" err="1"/>
              <a:t>numero</a:t>
            </a:r>
            <a:r>
              <a:rPr lang="en-US" sz="2000" dirty="0"/>
              <a:t> % </a:t>
            </a:r>
            <a:r>
              <a:rPr lang="en-US" sz="2000" dirty="0" err="1"/>
              <a:t>limite</a:t>
            </a:r>
            <a:r>
              <a:rPr lang="en-US" sz="2000" dirty="0"/>
              <a:t> == 0) {</a:t>
            </a:r>
          </a:p>
          <a:p>
            <a:r>
              <a:rPr lang="en-US" sz="2000" dirty="0"/>
              <a:t>                              return 0;</a:t>
            </a:r>
          </a:p>
          <a:p>
            <a:r>
              <a:rPr lang="en-US" sz="2000" dirty="0"/>
              <a:t>               }</a:t>
            </a:r>
          </a:p>
          <a:p>
            <a:endParaRPr lang="en-US" sz="2000" dirty="0"/>
          </a:p>
          <a:p>
            <a:r>
              <a:rPr lang="en-US" sz="2000" dirty="0"/>
              <a:t>               return </a:t>
            </a:r>
            <a:r>
              <a:rPr lang="en-US" sz="2000" dirty="0" err="1"/>
              <a:t>verificar_primo_aux</a:t>
            </a:r>
            <a:r>
              <a:rPr lang="en-US" sz="2000" dirty="0"/>
              <a:t> (</a:t>
            </a:r>
            <a:r>
              <a:rPr lang="en-US" sz="2000" dirty="0" err="1"/>
              <a:t>numero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</a:t>
            </a:r>
            <a:r>
              <a:rPr lang="en-US" sz="2000" dirty="0" err="1"/>
              <a:t>limite</a:t>
            </a:r>
            <a:r>
              <a:rPr lang="en-US" sz="2000" dirty="0"/>
              <a:t> - 1);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4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5740" y="4054420"/>
            <a:ext cx="864096" cy="369332"/>
          </a:xfrm>
          <a:prstGeom prst="rect">
            <a:avLst/>
          </a:prstGeom>
          <a:solidFill>
            <a:srgbClr val="04071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9756" y="35332"/>
            <a:ext cx="720080" cy="369332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49868" y="224644"/>
            <a:ext cx="6249199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valor = 1;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printf</a:t>
            </a:r>
            <a:r>
              <a:rPr lang="en-US" sz="2000" dirty="0"/>
              <a:t> ("</a:t>
            </a:r>
            <a:r>
              <a:rPr lang="en-US" sz="2000" dirty="0" err="1"/>
              <a:t>Informe</a:t>
            </a:r>
            <a:r>
              <a:rPr lang="en-US" sz="2000" dirty="0"/>
              <a:t> o </a:t>
            </a:r>
            <a:r>
              <a:rPr lang="en-US" sz="2000" dirty="0" err="1"/>
              <a:t>numero</a:t>
            </a:r>
            <a:r>
              <a:rPr lang="en-US" sz="2000" dirty="0"/>
              <a:t> para </a:t>
            </a:r>
            <a:r>
              <a:rPr lang="en-US" sz="2000" dirty="0" err="1"/>
              <a:t>verificar</a:t>
            </a:r>
            <a:r>
              <a:rPr lang="en-US" sz="2000" dirty="0"/>
              <a:t> se </a:t>
            </a:r>
            <a:r>
              <a:rPr lang="en-US" sz="2000" dirty="0" err="1"/>
              <a:t>ele</a:t>
            </a:r>
            <a:r>
              <a:rPr lang="en-US" sz="2000" dirty="0"/>
              <a:t> eh</a:t>
            </a:r>
            <a:br>
              <a:rPr lang="en-US" sz="2000" dirty="0"/>
            </a:br>
            <a:r>
              <a:rPr lang="en-US" sz="2000" dirty="0"/>
              <a:t>                          primo:\n");</a:t>
            </a:r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scanf</a:t>
            </a:r>
            <a:r>
              <a:rPr lang="en-US" sz="2000" dirty="0"/>
              <a:t> ("%d", &amp;valor);</a:t>
            </a:r>
          </a:p>
          <a:p>
            <a:pPr marL="0" indent="0">
              <a:buNone/>
            </a:pPr>
            <a:r>
              <a:rPr lang="en-US" sz="2000" dirty="0"/>
              <a:t>               if (</a:t>
            </a:r>
            <a:r>
              <a:rPr lang="en-US" sz="2000" dirty="0" err="1"/>
              <a:t>verificar_primo</a:t>
            </a:r>
            <a:r>
              <a:rPr lang="en-US" sz="2000" dirty="0"/>
              <a:t> (valor) == 0)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</a:t>
            </a:r>
            <a:r>
              <a:rPr lang="en-US" sz="2000" dirty="0" err="1"/>
              <a:t>nao</a:t>
            </a:r>
            <a:r>
              <a:rPr lang="en-US" sz="2000" dirty="0"/>
              <a:t> eh primo.\n", 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              else {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printf</a:t>
            </a:r>
            <a:r>
              <a:rPr lang="en-US" sz="2000" dirty="0"/>
              <a:t> ("\</a:t>
            </a:r>
            <a:r>
              <a:rPr lang="en-US" sz="2000" dirty="0" err="1"/>
              <a:t>nO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%d eh primo.\n",</a:t>
            </a:r>
            <a:br>
              <a:rPr lang="en-US" sz="2000" dirty="0"/>
            </a:br>
            <a:r>
              <a:rPr lang="en-US" sz="2000" dirty="0"/>
              <a:t>                                      valor);</a:t>
            </a:r>
          </a:p>
          <a:p>
            <a:pPr marL="0" indent="0">
              <a:buNone/>
            </a:pPr>
            <a:r>
              <a:rPr lang="en-US" sz="2000" dirty="0"/>
              <a:t>           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40" y="44624"/>
            <a:ext cx="5704129" cy="424847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1)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== 2)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             return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 = sqrt (</a:t>
            </a:r>
            <a:r>
              <a:rPr lang="en-US" sz="1600" dirty="0" err="1"/>
              <a:t>numero</a:t>
            </a:r>
            <a:r>
              <a:rPr lang="en-US" sz="1600" dirty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               return (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) == 0) ? 0 : 1;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40" y="4077072"/>
            <a:ext cx="5547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limite</a:t>
            </a:r>
            <a:r>
              <a:rPr lang="en-US" sz="1600" dirty="0"/>
              <a:t>) {</a:t>
            </a:r>
          </a:p>
          <a:p>
            <a:endParaRPr lang="en-US" sz="1600" dirty="0"/>
          </a:p>
          <a:p>
            <a:r>
              <a:rPr lang="en-US" sz="1600" dirty="0"/>
              <a:t>               if (</a:t>
            </a:r>
            <a:r>
              <a:rPr lang="en-US" sz="1600" dirty="0" err="1"/>
              <a:t>limite</a:t>
            </a:r>
            <a:r>
              <a:rPr lang="en-US" sz="1600" dirty="0"/>
              <a:t> == 0 || </a:t>
            </a:r>
            <a:r>
              <a:rPr lang="en-US" sz="1600" dirty="0" err="1"/>
              <a:t>limite</a:t>
            </a:r>
            <a:r>
              <a:rPr lang="en-US" sz="1600" dirty="0"/>
              <a:t> == 1) {</a:t>
            </a:r>
          </a:p>
          <a:p>
            <a:r>
              <a:rPr lang="en-US" sz="1600" dirty="0"/>
              <a:t>                              return 1;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if (</a:t>
            </a:r>
            <a:r>
              <a:rPr lang="en-US" sz="1600" dirty="0" err="1"/>
              <a:t>numero</a:t>
            </a:r>
            <a:r>
              <a:rPr lang="en-US" sz="1600" dirty="0"/>
              <a:t> % </a:t>
            </a:r>
            <a:r>
              <a:rPr lang="en-US" sz="1600" dirty="0" err="1"/>
              <a:t>limite</a:t>
            </a:r>
            <a:r>
              <a:rPr lang="en-US" sz="1600" dirty="0"/>
              <a:t> == 0) {</a:t>
            </a:r>
          </a:p>
          <a:p>
            <a:r>
              <a:rPr lang="en-US" sz="1600" dirty="0"/>
              <a:t>                              return 0;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              return </a:t>
            </a:r>
            <a:r>
              <a:rPr lang="en-US" sz="1600" dirty="0" err="1"/>
              <a:t>verificar_primo_aux</a:t>
            </a:r>
            <a:r>
              <a:rPr lang="en-US" sz="1600" dirty="0"/>
              <a:t> (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limite</a:t>
            </a:r>
            <a:r>
              <a:rPr lang="en-US" sz="1600" dirty="0"/>
              <a:t> - 1);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662364" y="188640"/>
            <a:ext cx="18465" cy="64087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26025" y="17018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/>
      <p:bldP spid="5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81701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Dúvidas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817018"/>
            <a:ext cx="10360501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Obrigado</a:t>
            </a:r>
            <a:r>
              <a:rPr lang="en-US" sz="4400" dirty="0"/>
              <a:t> pela </a:t>
            </a:r>
            <a:r>
              <a:rPr lang="en-US" sz="4400" dirty="0" err="1"/>
              <a:t>atenção</a:t>
            </a:r>
            <a:r>
              <a:rPr lang="en-US" sz="4400" dirty="0"/>
              <a:t>!</a:t>
            </a:r>
            <a:br>
              <a:rPr lang="en-US" sz="4400" dirty="0"/>
            </a:br>
            <a:r>
              <a:rPr lang="en-US" sz="4400" dirty="0"/>
              <a:t>=)</a:t>
            </a:r>
          </a:p>
        </p:txBody>
      </p:sp>
    </p:spTree>
    <p:extLst>
      <p:ext uri="{BB962C8B-B14F-4D97-AF65-F5344CB8AC3E}">
        <p14:creationId xmlns:p14="http://schemas.microsoft.com/office/powerpoint/2010/main" val="5876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350</TotalTime>
  <Words>690</Words>
  <Application>Microsoft Office PowerPoint</Application>
  <PresentationFormat>Personalizar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Recursão</vt:lpstr>
      <vt:lpstr>1. Desenvolva uma solução recursiva que calcule o piso do logaritmo na base 2, sendo o logaritmando um valor fornecido pelo usuário. </vt:lpstr>
      <vt:lpstr>2. Desenvolva uma solução recursiva que calcule o piso do logaritmo, sendo a base e o logaritmando valores fornecidos pelo usuário.</vt:lpstr>
      <vt:lpstr>3. Informe qual o contexto da 5ª chamada recursiva para a instância (1856, 685).</vt:lpstr>
      <vt:lpstr>4. Informe qual o contexto da 10ª chamada recursiva para a instância (5, ‘A’, ‘C’, ‘B’).</vt:lpstr>
      <vt:lpstr>5. Sabendo que para verificar se um número é primo, basta dividi-lo por todos os números até a sua raiz quadrada, construa uma solução recursiva que informa ao usuário se um número é primo ou não.</vt:lpstr>
      <vt:lpstr>Apresentação do PowerPoint</vt:lpstr>
      <vt:lpstr>Dúvidas?</vt:lpstr>
      <vt:lpstr>Obrigado pela atenção!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Ewerton</dc:creator>
  <cp:lastModifiedBy>Ewerton</cp:lastModifiedBy>
  <cp:revision>45</cp:revision>
  <dcterms:created xsi:type="dcterms:W3CDTF">2017-02-16T04:09:59Z</dcterms:created>
  <dcterms:modified xsi:type="dcterms:W3CDTF">2017-03-09T17:41:13Z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