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258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1" r:id="rId15"/>
    <p:sldId id="292" r:id="rId16"/>
    <p:sldId id="290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6" r:id="rId30"/>
    <p:sldId id="307" r:id="rId31"/>
    <p:sldId id="308" r:id="rId32"/>
    <p:sldId id="309" r:id="rId33"/>
    <p:sldId id="311" r:id="rId34"/>
    <p:sldId id="312" r:id="rId35"/>
    <p:sldId id="313" r:id="rId36"/>
    <p:sldId id="314" r:id="rId37"/>
    <p:sldId id="315" r:id="rId38"/>
    <p:sldId id="310" r:id="rId39"/>
    <p:sldId id="317" r:id="rId40"/>
    <p:sldId id="316" r:id="rId41"/>
    <p:sldId id="319" r:id="rId42"/>
    <p:sldId id="321" r:id="rId43"/>
    <p:sldId id="320" r:id="rId44"/>
    <p:sldId id="322" r:id="rId45"/>
    <p:sldId id="323" r:id="rId46"/>
    <p:sldId id="324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05" r:id="rId57"/>
    <p:sldId id="259" r:id="rId58"/>
    <p:sldId id="271" r:id="rId59"/>
    <p:sldId id="272" r:id="rId60"/>
    <p:sldId id="262" r:id="rId61"/>
    <p:sldId id="264" r:id="rId62"/>
    <p:sldId id="273" r:id="rId63"/>
    <p:sldId id="274" r:id="rId64"/>
    <p:sldId id="266" r:id="rId65"/>
    <p:sldId id="268" r:id="rId66"/>
    <p:sldId id="270" r:id="rId67"/>
    <p:sldId id="275" r:id="rId68"/>
    <p:sldId id="260" r:id="rId69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F84ABD-61EC-4B7B-B3DA-8CB05714D5B9}" v="5" dt="2022-08-28T06:19:27.9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74390" autoAdjust="0"/>
  </p:normalViewPr>
  <p:slideViewPr>
    <p:cSldViewPr snapToGrid="0" snapToObjects="1">
      <p:cViewPr varScale="1">
        <p:scale>
          <a:sx n="55" d="100"/>
          <a:sy n="55" d="100"/>
        </p:scale>
        <p:origin x="11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하경" userId="b99094ed68f9e28f" providerId="LiveId" clId="{51F84ABD-61EC-4B7B-B3DA-8CB05714D5B9}"/>
    <pc:docChg chg="undo custSel delSld modSld">
      <pc:chgData name="최 하경" userId="b99094ed68f9e28f" providerId="LiveId" clId="{51F84ABD-61EC-4B7B-B3DA-8CB05714D5B9}" dt="2022-08-28T06:19:31.714" v="16" actId="1076"/>
      <pc:docMkLst>
        <pc:docMk/>
      </pc:docMkLst>
      <pc:sldChg chg="addSp delSp modSp mod">
        <pc:chgData name="최 하경" userId="b99094ed68f9e28f" providerId="LiveId" clId="{51F84ABD-61EC-4B7B-B3DA-8CB05714D5B9}" dt="2022-08-28T06:18:09.821" v="5" actId="1076"/>
        <pc:sldMkLst>
          <pc:docMk/>
          <pc:sldMk cId="3132017920" sldId="281"/>
        </pc:sldMkLst>
        <pc:spChg chg="del">
          <ac:chgData name="최 하경" userId="b99094ed68f9e28f" providerId="LiveId" clId="{51F84ABD-61EC-4B7B-B3DA-8CB05714D5B9}" dt="2022-08-28T06:17:57.017" v="1" actId="478"/>
          <ac:spMkLst>
            <pc:docMk/>
            <pc:sldMk cId="3132017920" sldId="281"/>
            <ac:spMk id="4" creationId="{17EFD2BC-0948-6CAC-B9B9-CD6584DDF0D8}"/>
          </ac:spMkLst>
        </pc:spChg>
        <pc:spChg chg="add mod">
          <ac:chgData name="최 하경" userId="b99094ed68f9e28f" providerId="LiveId" clId="{51F84ABD-61EC-4B7B-B3DA-8CB05714D5B9}" dt="2022-08-28T06:18:09.821" v="5" actId="1076"/>
          <ac:spMkLst>
            <pc:docMk/>
            <pc:sldMk cId="3132017920" sldId="281"/>
            <ac:spMk id="5" creationId="{20480DD1-4230-13E2-025D-95F4DDD5BE28}"/>
          </ac:spMkLst>
        </pc:spChg>
      </pc:sldChg>
      <pc:sldChg chg="addSp modSp mod">
        <pc:chgData name="최 하경" userId="b99094ed68f9e28f" providerId="LiveId" clId="{51F84ABD-61EC-4B7B-B3DA-8CB05714D5B9}" dt="2022-08-28T06:18:43.332" v="8" actId="1076"/>
        <pc:sldMkLst>
          <pc:docMk/>
          <pc:sldMk cId="1640150535" sldId="291"/>
        </pc:sldMkLst>
        <pc:spChg chg="add mod">
          <ac:chgData name="최 하경" userId="b99094ed68f9e28f" providerId="LiveId" clId="{51F84ABD-61EC-4B7B-B3DA-8CB05714D5B9}" dt="2022-08-28T06:18:43.332" v="8" actId="1076"/>
          <ac:spMkLst>
            <pc:docMk/>
            <pc:sldMk cId="1640150535" sldId="291"/>
            <ac:spMk id="4" creationId="{31245692-2625-64F2-D69A-AF90B02D5C41}"/>
          </ac:spMkLst>
        </pc:spChg>
        <pc:graphicFrameChg chg="modGraphic">
          <ac:chgData name="최 하경" userId="b99094ed68f9e28f" providerId="LiveId" clId="{51F84ABD-61EC-4B7B-B3DA-8CB05714D5B9}" dt="2022-08-28T06:18:35.133" v="6" actId="20577"/>
          <ac:graphicFrameMkLst>
            <pc:docMk/>
            <pc:sldMk cId="1640150535" sldId="291"/>
            <ac:graphicFrameMk id="11" creationId="{3F345816-3CEF-4925-8C33-B39144354414}"/>
          </ac:graphicFrameMkLst>
        </pc:graphicFrameChg>
      </pc:sldChg>
      <pc:sldChg chg="addSp modSp mod">
        <pc:chgData name="최 하경" userId="b99094ed68f9e28f" providerId="LiveId" clId="{51F84ABD-61EC-4B7B-B3DA-8CB05714D5B9}" dt="2022-08-28T06:19:19.765" v="14" actId="1076"/>
        <pc:sldMkLst>
          <pc:docMk/>
          <pc:sldMk cId="2656747217" sldId="296"/>
        </pc:sldMkLst>
        <pc:spChg chg="add mod">
          <ac:chgData name="최 하경" userId="b99094ed68f9e28f" providerId="LiveId" clId="{51F84ABD-61EC-4B7B-B3DA-8CB05714D5B9}" dt="2022-08-28T06:19:19.765" v="14" actId="1076"/>
          <ac:spMkLst>
            <pc:docMk/>
            <pc:sldMk cId="2656747217" sldId="296"/>
            <ac:spMk id="4" creationId="{29215330-2442-8326-0AD7-B31F0A2C99AB}"/>
          </ac:spMkLst>
        </pc:spChg>
        <pc:picChg chg="mod">
          <ac:chgData name="최 하경" userId="b99094ed68f9e28f" providerId="LiveId" clId="{51F84ABD-61EC-4B7B-B3DA-8CB05714D5B9}" dt="2022-08-28T06:19:16.438" v="13" actId="1076"/>
          <ac:picMkLst>
            <pc:docMk/>
            <pc:sldMk cId="2656747217" sldId="296"/>
            <ac:picMk id="2" creationId="{00000000-0000-0000-0000-000000000000}"/>
          </ac:picMkLst>
        </pc:picChg>
      </pc:sldChg>
      <pc:sldChg chg="addSp modSp mod">
        <pc:chgData name="최 하경" userId="b99094ed68f9e28f" providerId="LiveId" clId="{51F84ABD-61EC-4B7B-B3DA-8CB05714D5B9}" dt="2022-08-28T06:19:03.715" v="10" actId="1076"/>
        <pc:sldMkLst>
          <pc:docMk/>
          <pc:sldMk cId="614473081" sldId="297"/>
        </pc:sldMkLst>
        <pc:spChg chg="add mod">
          <ac:chgData name="최 하경" userId="b99094ed68f9e28f" providerId="LiveId" clId="{51F84ABD-61EC-4B7B-B3DA-8CB05714D5B9}" dt="2022-08-28T06:19:03.715" v="10" actId="1076"/>
          <ac:spMkLst>
            <pc:docMk/>
            <pc:sldMk cId="614473081" sldId="297"/>
            <ac:spMk id="4" creationId="{E586F38F-FD7B-709F-1AA9-97432B5EE5E7}"/>
          </ac:spMkLst>
        </pc:spChg>
      </pc:sldChg>
      <pc:sldChg chg="addSp modSp mod">
        <pc:chgData name="최 하경" userId="b99094ed68f9e28f" providerId="LiveId" clId="{51F84ABD-61EC-4B7B-B3DA-8CB05714D5B9}" dt="2022-08-28T06:19:31.714" v="16" actId="1076"/>
        <pc:sldMkLst>
          <pc:docMk/>
          <pc:sldMk cId="1168862344" sldId="304"/>
        </pc:sldMkLst>
        <pc:spChg chg="add mod">
          <ac:chgData name="최 하경" userId="b99094ed68f9e28f" providerId="LiveId" clId="{51F84ABD-61EC-4B7B-B3DA-8CB05714D5B9}" dt="2022-08-28T06:19:31.714" v="16" actId="1076"/>
          <ac:spMkLst>
            <pc:docMk/>
            <pc:sldMk cId="1168862344" sldId="304"/>
            <ac:spMk id="4" creationId="{0A0106E4-E817-4997-0146-B0663F7ADF0A}"/>
          </ac:spMkLst>
        </pc:spChg>
      </pc:sldChg>
      <pc:sldChg chg="del">
        <pc:chgData name="최 하경" userId="b99094ed68f9e28f" providerId="LiveId" clId="{51F84ABD-61EC-4B7B-B3DA-8CB05714D5B9}" dt="2022-08-28T06:17:01.653" v="0" actId="47"/>
        <pc:sldMkLst>
          <pc:docMk/>
          <pc:sldMk cId="3931341670" sldId="33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44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99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06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06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12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81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94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42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18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51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32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같습니다</a:t>
            </a:r>
            <a:r>
              <a:rPr lang="en-US" altLang="ko-KR" dirty="0"/>
              <a:t>. </a:t>
            </a:r>
            <a:r>
              <a:rPr lang="ko-KR" altLang="en-US" dirty="0"/>
              <a:t>하지만 시간 상의 문제로 </a:t>
            </a:r>
            <a:r>
              <a:rPr lang="en-US" altLang="ko-KR" dirty="0"/>
              <a:t>3</a:t>
            </a:r>
            <a:r>
              <a:rPr lang="ko-KR" altLang="en-US" dirty="0"/>
              <a:t>장 모두 다 다루기는 어렵고</a:t>
            </a:r>
            <a:r>
              <a:rPr lang="en-US" altLang="ko-KR" dirty="0"/>
              <a:t>, </a:t>
            </a:r>
            <a:r>
              <a:rPr lang="ko-KR" altLang="en-US" dirty="0" err="1"/>
              <a:t>넘파이와</a:t>
            </a:r>
            <a:r>
              <a:rPr lang="ko-KR" altLang="en-US" dirty="0"/>
              <a:t> </a:t>
            </a:r>
            <a:r>
              <a:rPr lang="ko-KR" altLang="en-US" dirty="0" err="1"/>
              <a:t>판다스같이</a:t>
            </a:r>
            <a:r>
              <a:rPr lang="ko-KR" altLang="en-US" dirty="0"/>
              <a:t> 기초적인 지식을 설명하는 </a:t>
            </a:r>
            <a:r>
              <a:rPr lang="en-US" altLang="ko-KR" dirty="0"/>
              <a:t>1</a:t>
            </a:r>
            <a:r>
              <a:rPr lang="ko-KR" altLang="en-US" dirty="0"/>
              <a:t>장은 제외하도록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데이터분석의 전체적인 프로세스와 각 단계별 </a:t>
            </a:r>
            <a:r>
              <a:rPr lang="ko-KR" altLang="en-US" dirty="0" err="1"/>
              <a:t>사이킷런과</a:t>
            </a:r>
            <a:r>
              <a:rPr lang="ko-KR" altLang="en-US" dirty="0"/>
              <a:t> 관련된 </a:t>
            </a:r>
            <a:r>
              <a:rPr lang="en-US" altLang="ko-KR" dirty="0"/>
              <a:t>2</a:t>
            </a:r>
            <a:r>
              <a:rPr lang="ko-KR" altLang="en-US" dirty="0"/>
              <a:t>장과</a:t>
            </a:r>
            <a:r>
              <a:rPr lang="en-US" altLang="ko-KR" dirty="0"/>
              <a:t> </a:t>
            </a:r>
            <a:r>
              <a:rPr lang="ko-KR" altLang="en-US" dirty="0"/>
              <a:t>성능 평가 지표와 관련된 </a:t>
            </a:r>
            <a:r>
              <a:rPr lang="en-US" altLang="ko-KR" dirty="0"/>
              <a:t>3</a:t>
            </a:r>
            <a:r>
              <a:rPr lang="ko-KR" altLang="en-US" dirty="0"/>
              <a:t>장을 중점적으로 설명하도록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넘파이나</a:t>
            </a:r>
            <a:r>
              <a:rPr lang="ko-KR" altLang="en-US" dirty="0"/>
              <a:t> </a:t>
            </a:r>
            <a:r>
              <a:rPr lang="ko-KR" altLang="en-US" dirty="0" err="1"/>
              <a:t>판다스는</a:t>
            </a:r>
            <a:r>
              <a:rPr lang="ko-KR" altLang="en-US" dirty="0"/>
              <a:t> </a:t>
            </a:r>
            <a:r>
              <a:rPr lang="ko-KR" altLang="en-US" dirty="0" err="1"/>
              <a:t>구글링해보면</a:t>
            </a:r>
            <a:r>
              <a:rPr lang="ko-KR" altLang="en-US" dirty="0"/>
              <a:t> 자료가 많이 나와있기도 하니</a:t>
            </a:r>
            <a:r>
              <a:rPr lang="en-US" altLang="ko-KR" dirty="0"/>
              <a:t>, </a:t>
            </a:r>
            <a:r>
              <a:rPr lang="ko-KR" altLang="en-US" dirty="0"/>
              <a:t>궁금하신 점들이 있으시면 먼저 </a:t>
            </a:r>
            <a:r>
              <a:rPr lang="ko-KR" altLang="en-US" dirty="0" err="1"/>
              <a:t>구글링해보시고</a:t>
            </a:r>
            <a:r>
              <a:rPr lang="en-US" altLang="ko-KR" dirty="0"/>
              <a:t>, </a:t>
            </a:r>
            <a:r>
              <a:rPr lang="ko-KR" altLang="en-US" dirty="0"/>
              <a:t>그런 다음에도 해결되지 않으면 그때 </a:t>
            </a:r>
            <a:r>
              <a:rPr lang="ko-KR" altLang="en-US" dirty="0" err="1"/>
              <a:t>단톡방에</a:t>
            </a:r>
            <a:r>
              <a:rPr lang="ko-KR" altLang="en-US" dirty="0"/>
              <a:t> 질문을 </a:t>
            </a:r>
            <a:r>
              <a:rPr lang="ko-KR" altLang="en-US" dirty="0" err="1"/>
              <a:t>올려주시면</a:t>
            </a:r>
            <a:r>
              <a:rPr lang="ko-KR" altLang="en-US" dirty="0"/>
              <a:t> 감사하겠습니다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399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48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10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26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802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37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752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0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48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바로 </a:t>
            </a:r>
            <a:r>
              <a:rPr lang="en-US" altLang="ko-KR" dirty="0"/>
              <a:t>2</a:t>
            </a:r>
            <a:r>
              <a:rPr lang="ko-KR" altLang="en-US" dirty="0"/>
              <a:t>장 </a:t>
            </a:r>
            <a:r>
              <a:rPr lang="ko-KR" altLang="en-US" dirty="0" err="1"/>
              <a:t>사이킷런으로</a:t>
            </a:r>
            <a:r>
              <a:rPr lang="ko-KR" altLang="en-US" dirty="0"/>
              <a:t> 시작하는 </a:t>
            </a:r>
            <a:r>
              <a:rPr lang="ko-KR" altLang="en-US" dirty="0" err="1"/>
              <a:t>머신러닝을</a:t>
            </a:r>
            <a:r>
              <a:rPr lang="ko-KR" altLang="en-US" dirty="0"/>
              <a:t> 설명하겠습니다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17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책에서는 붓꽃 품종 간단하게 예측하면서 </a:t>
            </a:r>
            <a:r>
              <a:rPr lang="en-US" altLang="ko-KR" dirty="0"/>
              <a:t>2</a:t>
            </a:r>
            <a:r>
              <a:rPr lang="ko-KR" altLang="en-US" dirty="0"/>
              <a:t>장을 시작합니다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공부하시면서 확인하셨겠지만</a:t>
            </a:r>
            <a:r>
              <a:rPr lang="en-US" altLang="ko-KR" dirty="0"/>
              <a:t>, </a:t>
            </a:r>
            <a:r>
              <a:rPr lang="ko-KR" altLang="en-US" dirty="0"/>
              <a:t>이 책은 거의 예제를 통해 모듈들을 설명합니다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그렇게 되면 정말 중요한 모델들</a:t>
            </a:r>
            <a:r>
              <a:rPr lang="en-US" altLang="ko-KR" dirty="0"/>
              <a:t>, </a:t>
            </a:r>
            <a:r>
              <a:rPr lang="ko-KR" altLang="en-US" dirty="0"/>
              <a:t>그러니까 우리가 이 책을 통해 얻고 싶은 지식과 개념 활용의 선에 혼동이 올 것 같아 저는 정말 저희가 쓸 것들만 뽑아서 자료를 만들었고</a:t>
            </a:r>
            <a:r>
              <a:rPr lang="en-US" altLang="ko-KR" dirty="0"/>
              <a:t>, </a:t>
            </a:r>
            <a:r>
              <a:rPr lang="ko-KR" altLang="en-US" dirty="0"/>
              <a:t>그렇게 발표를 진행할 예정입니다</a:t>
            </a:r>
            <a:r>
              <a:rPr lang="en-US" altLang="ko-KR" dirty="0"/>
              <a:t>. (3</a:t>
            </a:r>
            <a:r>
              <a:rPr lang="ko-KR" altLang="en-US" dirty="0"/>
              <a:t>장은 다현님이 </a:t>
            </a:r>
            <a:r>
              <a:rPr lang="ko-KR" altLang="en-US" dirty="0" err="1"/>
              <a:t>만들어주셔서</a:t>
            </a:r>
            <a:r>
              <a:rPr lang="ko-KR" altLang="en-US" dirty="0"/>
              <a:t> 조금 다를 수는 </a:t>
            </a:r>
            <a:r>
              <a:rPr lang="ko-KR" altLang="en-US" dirty="0" err="1"/>
              <a:t>있겠네요ㅎㅎ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머신러닝의</a:t>
            </a:r>
            <a:r>
              <a:rPr lang="ko-KR" altLang="en-US" dirty="0"/>
              <a:t> 프로세스를 정리하자면 다음과 같습니다</a:t>
            </a:r>
            <a:r>
              <a:rPr lang="en-US" altLang="ko-KR" dirty="0"/>
              <a:t>. </a:t>
            </a:r>
            <a:r>
              <a:rPr lang="ko-KR" altLang="en-US" dirty="0"/>
              <a:t>데이터 세트 분리</a:t>
            </a:r>
            <a:r>
              <a:rPr lang="en-US" altLang="ko-KR" dirty="0"/>
              <a:t>, </a:t>
            </a:r>
            <a:r>
              <a:rPr lang="ko-KR" altLang="en-US" dirty="0"/>
              <a:t>모델학습</a:t>
            </a:r>
            <a:r>
              <a:rPr lang="en-US" altLang="ko-KR" dirty="0"/>
              <a:t>, </a:t>
            </a:r>
            <a:r>
              <a:rPr lang="ko-KR" altLang="en-US" dirty="0"/>
              <a:t>예측 수행</a:t>
            </a:r>
            <a:r>
              <a:rPr lang="en-US" altLang="ko-KR" dirty="0"/>
              <a:t>, </a:t>
            </a:r>
            <a:r>
              <a:rPr lang="ko-KR" altLang="en-US" dirty="0"/>
              <a:t>그리고 평가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장에서는 </a:t>
            </a:r>
            <a:r>
              <a:rPr lang="ko-KR" altLang="en-US" dirty="0" err="1"/>
              <a:t>사이킷런이</a:t>
            </a:r>
            <a:r>
              <a:rPr lang="ko-KR" altLang="en-US" dirty="0"/>
              <a:t> 제공하는 모듈들을 알아보고 각각의 단계에서 어떤 모듈들을 사용하면 되는지</a:t>
            </a:r>
            <a:r>
              <a:rPr lang="en-US" altLang="ko-KR" dirty="0"/>
              <a:t>, </a:t>
            </a:r>
            <a:r>
              <a:rPr lang="ko-KR" altLang="en-US" dirty="0"/>
              <a:t>그리고 그 모듈들은 </a:t>
            </a:r>
            <a:r>
              <a:rPr lang="ko-KR" altLang="en-US" dirty="0" err="1"/>
              <a:t>어떠한지에</a:t>
            </a:r>
            <a:r>
              <a:rPr lang="ko-KR" altLang="en-US" dirty="0"/>
              <a:t> 대해 알아보고자 합니다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66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일단 </a:t>
            </a:r>
            <a:r>
              <a:rPr lang="ko-KR" altLang="en-US" dirty="0" err="1"/>
              <a:t>머신러닝에서</a:t>
            </a:r>
            <a:r>
              <a:rPr lang="ko-KR" altLang="en-US" dirty="0"/>
              <a:t> 모델링의 중심이 되는 알고리즘</a:t>
            </a:r>
            <a:r>
              <a:rPr lang="en-US" altLang="ko-KR" dirty="0"/>
              <a:t>, </a:t>
            </a:r>
            <a:r>
              <a:rPr lang="ko-KR" altLang="en-US" dirty="0"/>
              <a:t>다시 말해서 </a:t>
            </a:r>
            <a:r>
              <a:rPr lang="en-US" altLang="ko-KR" dirty="0"/>
              <a:t>ML </a:t>
            </a:r>
            <a:r>
              <a:rPr lang="ko-KR" altLang="en-US" dirty="0"/>
              <a:t>알고리즘은 크게 지도학습과 비지도 학습으로 나뉩니다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지도학습은 이미 </a:t>
            </a:r>
            <a:r>
              <a:rPr lang="ko-KR" altLang="en-US" dirty="0" err="1"/>
              <a:t>타깃값</a:t>
            </a:r>
            <a:r>
              <a:rPr lang="en-US" altLang="ko-KR" dirty="0"/>
              <a:t>, </a:t>
            </a:r>
            <a:r>
              <a:rPr lang="ko-KR" altLang="en-US" dirty="0"/>
              <a:t>그러니까 </a:t>
            </a:r>
            <a:r>
              <a:rPr lang="en-US" altLang="ko-KR" dirty="0"/>
              <a:t>y</a:t>
            </a:r>
            <a:r>
              <a:rPr lang="ko-KR" altLang="en-US" dirty="0"/>
              <a:t>값이 정해져 있어서 이를 이용해 모델 학습을 하는 방법을 의미하는데요</a:t>
            </a:r>
            <a:r>
              <a:rPr lang="en-US" altLang="ko-KR" dirty="0"/>
              <a:t>, </a:t>
            </a:r>
            <a:r>
              <a:rPr lang="ko-KR" altLang="en-US" dirty="0"/>
              <a:t>가장 두 축을 이루는 것은 바로 분류와 회귀입니다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모델들에 대한 설명은 추후 세션들을 통해 자세하게 다뤄질 예정이니 여기서는 가볍게 </a:t>
            </a:r>
            <a:r>
              <a:rPr lang="ko-KR" altLang="en-US" dirty="0" err="1"/>
              <a:t>넘어가도록하겠습니다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822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반면</a:t>
            </a:r>
            <a:r>
              <a:rPr lang="en-US" altLang="ko-KR" dirty="0"/>
              <a:t>, y</a:t>
            </a:r>
            <a:r>
              <a:rPr lang="ko-KR" altLang="en-US" dirty="0"/>
              <a:t>값이 따로 제공되지 않아</a:t>
            </a:r>
            <a:r>
              <a:rPr lang="en-US" altLang="ko-KR" dirty="0"/>
              <a:t>, </a:t>
            </a:r>
            <a:r>
              <a:rPr lang="ko-KR" altLang="en-US" dirty="0"/>
              <a:t>피처들만으로 학습을 진행하는 방법을 비지도학습이라고 합니다</a:t>
            </a:r>
            <a:r>
              <a:rPr lang="en-US" altLang="ko-KR" dirty="0"/>
              <a:t>. </a:t>
            </a:r>
            <a:r>
              <a:rPr lang="ko-KR" altLang="en-US" dirty="0"/>
              <a:t>대표적인 모델들은 차원 축소</a:t>
            </a:r>
            <a:r>
              <a:rPr lang="en-US" altLang="ko-KR" dirty="0"/>
              <a:t>, </a:t>
            </a:r>
            <a:r>
              <a:rPr lang="ko-KR" altLang="en-US" dirty="0"/>
              <a:t>클러스터링</a:t>
            </a:r>
            <a:r>
              <a:rPr lang="en-US" altLang="ko-KR" dirty="0"/>
              <a:t>, </a:t>
            </a:r>
            <a:r>
              <a:rPr lang="ko-KR" altLang="en-US" dirty="0"/>
              <a:t>피처추출 등의 클래스가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앞서 언급한 분류와 회귀</a:t>
            </a:r>
            <a:r>
              <a:rPr lang="en-US" altLang="ko-KR" dirty="0"/>
              <a:t>, </a:t>
            </a:r>
            <a:r>
              <a:rPr lang="ko-KR" altLang="en-US" dirty="0"/>
              <a:t>그러니까 지도학습의 클래스들은 </a:t>
            </a:r>
            <a:r>
              <a:rPr lang="en-US" altLang="ko-KR" dirty="0"/>
              <a:t>estimator</a:t>
            </a:r>
            <a:r>
              <a:rPr lang="ko-KR" altLang="en-US" dirty="0"/>
              <a:t>로서 활용되는 반면</a:t>
            </a:r>
            <a:r>
              <a:rPr lang="en-US" altLang="ko-KR" dirty="0"/>
              <a:t>, </a:t>
            </a:r>
            <a:r>
              <a:rPr lang="ko-KR" altLang="en-US" dirty="0"/>
              <a:t>이들은 아니라는 점 확인하고 </a:t>
            </a:r>
            <a:r>
              <a:rPr lang="ko-KR" altLang="en-US" dirty="0" err="1"/>
              <a:t>넘어가주시면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평가 방법에서도 이들은 딱히 </a:t>
            </a:r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비교할만한</a:t>
            </a:r>
            <a:r>
              <a:rPr lang="ko-KR" altLang="en-US" dirty="0"/>
              <a:t> </a:t>
            </a:r>
            <a:r>
              <a:rPr lang="ko-KR" altLang="en-US" dirty="0" err="1"/>
              <a:t>실제값이</a:t>
            </a:r>
            <a:r>
              <a:rPr lang="ko-KR" altLang="en-US" dirty="0"/>
              <a:t> 없어 성능 평가에서 </a:t>
            </a:r>
            <a:r>
              <a:rPr lang="en-US" altLang="ko-KR" dirty="0"/>
              <a:t>estimator</a:t>
            </a:r>
            <a:r>
              <a:rPr lang="ko-KR" altLang="en-US" dirty="0"/>
              <a:t>과는 조금 다르게 평가되기도 한다는 점 뒤에서 확인하실 수 있습니다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415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다음부터는 </a:t>
            </a:r>
            <a:r>
              <a:rPr lang="ko-KR" altLang="en-US" dirty="0" err="1"/>
              <a:t>사이킷런의</a:t>
            </a:r>
            <a:r>
              <a:rPr lang="ko-KR" altLang="en-US" dirty="0"/>
              <a:t> 주요 모듈들입니다</a:t>
            </a:r>
            <a:r>
              <a:rPr lang="en-US" altLang="ko-KR" dirty="0"/>
              <a:t>. </a:t>
            </a:r>
            <a:r>
              <a:rPr lang="ko-KR" altLang="en-US" dirty="0"/>
              <a:t>그냥 아 이런 것들이 있구나</a:t>
            </a:r>
            <a:r>
              <a:rPr lang="en-US" altLang="ko-KR" dirty="0"/>
              <a:t>. </a:t>
            </a:r>
            <a:r>
              <a:rPr lang="ko-KR" altLang="en-US" dirty="0"/>
              <a:t>라고 파악하고 </a:t>
            </a:r>
            <a:r>
              <a:rPr lang="ko-KR" altLang="en-US" dirty="0" err="1"/>
              <a:t>넘어가주시면</a:t>
            </a:r>
            <a:r>
              <a:rPr lang="ko-KR" altLang="en-US" dirty="0"/>
              <a:t> </a:t>
            </a:r>
            <a:r>
              <a:rPr lang="ko-KR" altLang="en-US" dirty="0" err="1"/>
              <a:t>되구요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이중에서 </a:t>
            </a:r>
            <a:r>
              <a:rPr lang="en-US" altLang="ko-KR" dirty="0" err="1"/>
              <a:t>sklearn</a:t>
            </a:r>
            <a:r>
              <a:rPr lang="en-US" altLang="ko-KR" dirty="0"/>
              <a:t> 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046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</a:t>
            </a:r>
            <a:r>
              <a:rPr lang="en-US" altLang="ko-KR" dirty="0"/>
              <a:t>model selection, </a:t>
            </a:r>
            <a:r>
              <a:rPr lang="ko-KR" altLang="en-US" dirty="0"/>
              <a:t>뒤에 나와있는 </a:t>
            </a:r>
            <a:r>
              <a:rPr lang="en-US" altLang="ko-KR" dirty="0"/>
              <a:t>metrics</a:t>
            </a:r>
            <a:r>
              <a:rPr lang="ko-KR" altLang="en-US" dirty="0"/>
              <a:t>가 전체적인 프로세스에 적용되고</a:t>
            </a:r>
            <a:r>
              <a:rPr lang="en-US" altLang="ko-KR" dirty="0"/>
              <a:t>, decomposition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771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148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앙상블 등의 모듈들은 데이터의 특성에 따라 다르게 적용된다는 점만 파악하고 넘어가주세요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43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311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다양한 모듈들 중 모델 </a:t>
            </a:r>
            <a:r>
              <a:rPr lang="ko-KR" altLang="en-US" dirty="0" err="1"/>
              <a:t>셀렉션에</a:t>
            </a:r>
            <a:r>
              <a:rPr lang="ko-KR" altLang="en-US" dirty="0"/>
              <a:t> 대해서 설명하겠습니다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사이킷런</a:t>
            </a:r>
            <a:r>
              <a:rPr lang="ko-KR" altLang="en-US" dirty="0"/>
              <a:t> 모델 </a:t>
            </a:r>
            <a:r>
              <a:rPr lang="ko-KR" altLang="en-US" dirty="0" err="1"/>
              <a:t>셀렉션</a:t>
            </a:r>
            <a:r>
              <a:rPr lang="ko-KR" altLang="en-US" dirty="0"/>
              <a:t> 모듈에 있는 </a:t>
            </a:r>
            <a:r>
              <a:rPr lang="en-US" altLang="ko-KR" dirty="0" err="1"/>
              <a:t>train_test_split</a:t>
            </a:r>
            <a:r>
              <a:rPr lang="ko-KR" altLang="en-US" dirty="0"/>
              <a:t>은 학습용</a:t>
            </a:r>
            <a:r>
              <a:rPr lang="en-US" altLang="ko-KR" dirty="0"/>
              <a:t>, </a:t>
            </a:r>
            <a:r>
              <a:rPr lang="ko-KR" altLang="en-US" dirty="0"/>
              <a:t>테스트용 데이터 다시 말해서 </a:t>
            </a:r>
            <a:r>
              <a:rPr lang="en-US" altLang="ko-KR" dirty="0"/>
              <a:t>train test data</a:t>
            </a:r>
            <a:r>
              <a:rPr lang="ko-KR" altLang="en-US" dirty="0"/>
              <a:t>를 분리합니다</a:t>
            </a:r>
            <a:r>
              <a:rPr lang="en-US" altLang="ko-KR" dirty="0"/>
              <a:t>. </a:t>
            </a:r>
            <a:r>
              <a:rPr lang="ko-KR" altLang="en-US" dirty="0" err="1"/>
              <a:t>반환값은</a:t>
            </a:r>
            <a:r>
              <a:rPr lang="ko-KR" altLang="en-US" dirty="0"/>
              <a:t> 학습용 피처</a:t>
            </a:r>
            <a:r>
              <a:rPr lang="en-US" altLang="ko-KR" dirty="0"/>
              <a:t>, </a:t>
            </a:r>
            <a:r>
              <a:rPr lang="ko-KR" altLang="en-US" dirty="0"/>
              <a:t>테스트용 피처</a:t>
            </a:r>
            <a:r>
              <a:rPr lang="en-US" altLang="ko-KR" dirty="0"/>
              <a:t>, </a:t>
            </a:r>
            <a:r>
              <a:rPr lang="ko-KR" altLang="en-US" dirty="0"/>
              <a:t>학습용 타깃</a:t>
            </a:r>
            <a:r>
              <a:rPr lang="en-US" altLang="ko-KR" dirty="0"/>
              <a:t>, </a:t>
            </a:r>
            <a:r>
              <a:rPr lang="ko-KR" altLang="en-US" dirty="0"/>
              <a:t>테스트용 타깃 순서대로 </a:t>
            </a:r>
            <a:r>
              <a:rPr lang="ko-KR" altLang="en-US" dirty="0" err="1"/>
              <a:t>튜플</a:t>
            </a:r>
            <a:r>
              <a:rPr lang="ko-KR" altLang="en-US" dirty="0"/>
              <a:t> 형태로 제공합니다</a:t>
            </a:r>
            <a:r>
              <a:rPr lang="en-US" altLang="ko-KR" dirty="0"/>
              <a:t>. </a:t>
            </a:r>
            <a:r>
              <a:rPr lang="ko-KR" altLang="en-US" dirty="0"/>
              <a:t>따라서 밑에 보이는 예시처럼 각각의 데이터들을 저장해주세요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모듈에 파라미터는 다양하지만</a:t>
            </a:r>
            <a:r>
              <a:rPr lang="en-US" altLang="ko-KR" dirty="0"/>
              <a:t>, </a:t>
            </a:r>
            <a:r>
              <a:rPr lang="ko-KR" altLang="en-US" dirty="0"/>
              <a:t>몇가지 중요한 것들만 말씀드리도록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모듈을 사용할 때 꼭 빠지면 안되는 파라미터는 바로 </a:t>
            </a:r>
            <a:r>
              <a:rPr lang="en-US" altLang="ko-KR" dirty="0" err="1"/>
              <a:t>test_size</a:t>
            </a:r>
            <a:r>
              <a:rPr lang="ko-KR" altLang="en-US" dirty="0"/>
              <a:t>인데요</a:t>
            </a:r>
            <a:r>
              <a:rPr lang="en-US" altLang="ko-KR" dirty="0"/>
              <a:t>, </a:t>
            </a:r>
            <a:r>
              <a:rPr lang="ko-KR" altLang="en-US" dirty="0"/>
              <a:t>전체 데이터 중 </a:t>
            </a:r>
            <a:r>
              <a:rPr lang="en-US" altLang="ko-KR" dirty="0"/>
              <a:t>test data</a:t>
            </a:r>
            <a:r>
              <a:rPr lang="ko-KR" altLang="en-US" dirty="0"/>
              <a:t>의 비율을 얼마로 할 것인지 지정하는 것입니다</a:t>
            </a:r>
            <a:r>
              <a:rPr lang="en-US" altLang="ko-KR" dirty="0"/>
              <a:t>. </a:t>
            </a:r>
            <a:r>
              <a:rPr lang="ko-KR" altLang="en-US" dirty="0"/>
              <a:t>따로 지정해주지 않으면 디폴트로 </a:t>
            </a:r>
            <a:r>
              <a:rPr lang="en-US" altLang="ko-KR" dirty="0"/>
              <a:t>0.25, </a:t>
            </a:r>
            <a:r>
              <a:rPr lang="ko-KR" altLang="en-US" dirty="0"/>
              <a:t>즉 </a:t>
            </a:r>
            <a:r>
              <a:rPr lang="en-US" altLang="ko-KR" dirty="0"/>
              <a:t>25%</a:t>
            </a:r>
            <a:r>
              <a:rPr lang="ko-KR" altLang="en-US" dirty="0"/>
              <a:t>가 테스트 데이터로 사용됩니다</a:t>
            </a:r>
            <a:r>
              <a:rPr lang="en-US" altLang="ko-KR" dirty="0"/>
              <a:t>. </a:t>
            </a:r>
            <a:r>
              <a:rPr lang="ko-KR" altLang="en-US" dirty="0"/>
              <a:t>물론 디폴트 값을 사용해도 되지만</a:t>
            </a:r>
            <a:r>
              <a:rPr lang="en-US" altLang="ko-KR" dirty="0"/>
              <a:t>, </a:t>
            </a:r>
            <a:r>
              <a:rPr lang="ko-KR" altLang="en-US" dirty="0"/>
              <a:t>데이터의 수가 너무 적다면</a:t>
            </a:r>
            <a:r>
              <a:rPr lang="en-US" altLang="ko-KR" dirty="0"/>
              <a:t>, </a:t>
            </a:r>
            <a:r>
              <a:rPr lang="ko-KR" altLang="en-US" dirty="0"/>
              <a:t>전체 데이터의 </a:t>
            </a:r>
            <a:r>
              <a:rPr lang="en-US" altLang="ko-KR" dirty="0"/>
              <a:t>25%</a:t>
            </a:r>
            <a:r>
              <a:rPr lang="ko-KR" altLang="en-US" dirty="0"/>
              <a:t>를 테스트 데이터에 할당하는 것은 </a:t>
            </a:r>
            <a:r>
              <a:rPr lang="ko-KR" altLang="en-US" dirty="0" err="1"/>
              <a:t>오버피팅을</a:t>
            </a:r>
            <a:r>
              <a:rPr lang="ko-KR" altLang="en-US" dirty="0"/>
              <a:t> 초래할 수도 있습니다</a:t>
            </a:r>
            <a:r>
              <a:rPr lang="en-US" altLang="ko-KR" dirty="0"/>
              <a:t>. </a:t>
            </a:r>
            <a:r>
              <a:rPr lang="ko-KR" altLang="en-US" dirty="0"/>
              <a:t>그러한 점에서 일반적으로는 테스트 데이터의 비율을 </a:t>
            </a:r>
            <a:r>
              <a:rPr lang="en-US" altLang="ko-KR" dirty="0"/>
              <a:t>0.2</a:t>
            </a:r>
            <a:r>
              <a:rPr lang="ko-KR" altLang="en-US" dirty="0"/>
              <a:t>로 지정하고</a:t>
            </a:r>
            <a:r>
              <a:rPr lang="en-US" altLang="ko-KR" dirty="0"/>
              <a:t>, </a:t>
            </a:r>
            <a:r>
              <a:rPr lang="ko-KR" altLang="en-US" dirty="0"/>
              <a:t>가끔 데이터 크기가 너무 작을 때만 테스트 사이즈를 조정하기도 한다는 거 알고 넘어가시면 되겠습니다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844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 err="1"/>
              <a:t>train,test</a:t>
            </a:r>
            <a:r>
              <a:rPr lang="en-US" altLang="ko-KR" dirty="0"/>
              <a:t> split </a:t>
            </a:r>
            <a:r>
              <a:rPr lang="ko-KR" altLang="en-US" dirty="0"/>
              <a:t>이외에도 모델 </a:t>
            </a:r>
            <a:r>
              <a:rPr lang="ko-KR" altLang="en-US" dirty="0" err="1"/>
              <a:t>셀렉션</a:t>
            </a:r>
            <a:r>
              <a:rPr lang="ko-KR" altLang="en-US" dirty="0"/>
              <a:t> 모듈에서 제공하는 교차검증에 대해 설명하겠습니다</a:t>
            </a:r>
            <a:r>
              <a:rPr lang="en-US" altLang="ko-KR" dirty="0"/>
              <a:t>.</a:t>
            </a:r>
          </a:p>
          <a:p>
            <a:r>
              <a:rPr lang="ko-KR" altLang="en-US"/>
              <a:t>교차 검증은 학습 데이터 내에서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89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882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524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84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863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931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508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465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617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828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776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94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198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6046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6197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545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833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2082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2302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챕터 </a:t>
            </a:r>
            <a:r>
              <a:rPr lang="en-US" altLang="ko-KR" dirty="0"/>
              <a:t>3 </a:t>
            </a:r>
            <a:r>
              <a:rPr lang="ko-KR" altLang="en-US" dirty="0"/>
              <a:t>평가 부분에 대해 이어서 발표하도록 하겠습니다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386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머신러닝의</a:t>
            </a:r>
            <a:r>
              <a:rPr lang="ko-KR" altLang="en-US" dirty="0"/>
              <a:t> 큰 흐름에서 가장 중요한 </a:t>
            </a:r>
            <a:r>
              <a:rPr lang="en-US" altLang="ko-KR" dirty="0"/>
              <a:t>3</a:t>
            </a:r>
            <a:r>
              <a:rPr lang="ko-KR" altLang="en-US" dirty="0"/>
              <a:t>가지 부분을 꼽으라면 다음과 같이 도식화 할 수 있는데요</a:t>
            </a:r>
            <a:r>
              <a:rPr lang="en-US" altLang="ko-KR" dirty="0"/>
              <a:t>. </a:t>
            </a:r>
            <a:r>
              <a:rPr lang="ko-KR" altLang="en-US" dirty="0"/>
              <a:t>여기서 모델을 학습 시킨 이후에</a:t>
            </a:r>
            <a:r>
              <a:rPr lang="en-US" altLang="ko-KR" dirty="0"/>
              <a:t>, </a:t>
            </a:r>
            <a:r>
              <a:rPr lang="ko-KR" altLang="en-US" dirty="0"/>
              <a:t>모델이 결과를 잘 예측했는지</a:t>
            </a:r>
            <a:r>
              <a:rPr lang="en-US" altLang="ko-KR" dirty="0"/>
              <a:t>, </a:t>
            </a:r>
            <a:r>
              <a:rPr lang="ko-KR" altLang="en-US" dirty="0"/>
              <a:t>그리고</a:t>
            </a:r>
            <a:r>
              <a:rPr lang="en-US" altLang="ko-KR" dirty="0"/>
              <a:t> </a:t>
            </a:r>
            <a:r>
              <a:rPr lang="ko-KR" altLang="en-US" dirty="0"/>
              <a:t>새로운 데이터에 대해 잘 예측 하는지 평가하는 단계가 있습니다</a:t>
            </a:r>
            <a:r>
              <a:rPr lang="en-US" altLang="ko-KR" dirty="0"/>
              <a:t>. </a:t>
            </a:r>
            <a:r>
              <a:rPr lang="ko-KR" altLang="en-US" dirty="0"/>
              <a:t>보통 회귀는 실제 값과 예측한 값의 차이</a:t>
            </a:r>
            <a:r>
              <a:rPr lang="en-US" altLang="ko-KR" dirty="0"/>
              <a:t>, </a:t>
            </a:r>
            <a:r>
              <a:rPr lang="ko-KR" altLang="en-US" dirty="0"/>
              <a:t>즉 하나의 수치형 변수에 대해 오차 평균 값을 도출하여 모델을 평가하고</a:t>
            </a:r>
            <a:r>
              <a:rPr lang="en-US" altLang="ko-KR" dirty="0"/>
              <a:t>, </a:t>
            </a:r>
            <a:r>
              <a:rPr lang="ko-KR" altLang="en-US" dirty="0"/>
              <a:t>반면 분류는 예측해야 하는 값이 레이블 형태 </a:t>
            </a:r>
            <a:r>
              <a:rPr lang="en-US" altLang="ko-KR" dirty="0"/>
              <a:t>(</a:t>
            </a:r>
            <a:r>
              <a:rPr lang="ko-KR" altLang="en-US" dirty="0"/>
              <a:t>범주 형태</a:t>
            </a:r>
            <a:r>
              <a:rPr lang="en-US" altLang="ko-KR" dirty="0"/>
              <a:t>) 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물론 회귀 평가 지표처럼 실제 레이블과 예측한 레이블이 일치하는가를 기준으로 보지만</a:t>
            </a:r>
            <a:r>
              <a:rPr lang="en-US" altLang="ko-KR" dirty="0"/>
              <a:t>, </a:t>
            </a:r>
            <a:r>
              <a:rPr lang="ko-KR" altLang="en-US" dirty="0"/>
              <a:t>분류문제는 이진분류</a:t>
            </a:r>
            <a:r>
              <a:rPr lang="en-US" altLang="ko-KR" dirty="0"/>
              <a:t>, </a:t>
            </a:r>
            <a:r>
              <a:rPr lang="ko-KR" altLang="en-US" dirty="0"/>
              <a:t>멀티분류</a:t>
            </a:r>
            <a:r>
              <a:rPr lang="en-US" altLang="ko-KR" dirty="0"/>
              <a:t>, </a:t>
            </a:r>
            <a:r>
              <a:rPr lang="ko-KR" altLang="en-US" dirty="0"/>
              <a:t>클래스 불균형 문제 등</a:t>
            </a:r>
            <a:r>
              <a:rPr lang="en-US" altLang="ko-KR" dirty="0"/>
              <a:t>, </a:t>
            </a:r>
            <a:r>
              <a:rPr lang="ko-KR" altLang="en-US" dirty="0"/>
              <a:t>예측 </a:t>
            </a:r>
            <a:r>
              <a:rPr lang="ko-KR" altLang="en-US" dirty="0" err="1"/>
              <a:t>해야하는</a:t>
            </a:r>
            <a:r>
              <a:rPr lang="ko-KR" altLang="en-US" dirty="0"/>
              <a:t> 값이 </a:t>
            </a:r>
            <a:r>
              <a:rPr lang="ko-KR" altLang="en-US" dirty="0" err="1"/>
              <a:t>범주형이기</a:t>
            </a:r>
            <a:r>
              <a:rPr lang="ko-KR" altLang="en-US" dirty="0"/>
              <a:t> 때문에 발생하는 여러 고려사항들이 존재합니다</a:t>
            </a:r>
            <a:r>
              <a:rPr lang="en-US" altLang="ko-KR" dirty="0"/>
              <a:t>. </a:t>
            </a:r>
            <a:r>
              <a:rPr lang="ko-KR" altLang="en-US" dirty="0"/>
              <a:t>따라서 무조건 정답 레이블을 </a:t>
            </a:r>
            <a:r>
              <a:rPr lang="ko-KR" altLang="en-US" dirty="0" err="1"/>
              <a:t>맞췄는가만</a:t>
            </a:r>
            <a:r>
              <a:rPr lang="ko-KR" altLang="en-US" dirty="0"/>
              <a:t> 보고 판단하면 잘못된 평가 결과를 도출할 수 있습니다</a:t>
            </a:r>
            <a:r>
              <a:rPr lang="en-US" altLang="ko-KR" dirty="0"/>
              <a:t>. </a:t>
            </a:r>
            <a:r>
              <a:rPr lang="ko-KR" altLang="en-US" dirty="0"/>
              <a:t>따라서 여러 기준의 평가지표가</a:t>
            </a:r>
            <a:r>
              <a:rPr lang="en-US" altLang="ko-KR" dirty="0"/>
              <a:t> </a:t>
            </a:r>
            <a:r>
              <a:rPr lang="ko-KR" altLang="en-US" dirty="0"/>
              <a:t>존재하며</a:t>
            </a:r>
            <a:r>
              <a:rPr lang="en-US" altLang="ko-KR" dirty="0"/>
              <a:t>,</a:t>
            </a:r>
            <a:r>
              <a:rPr lang="ko-KR" altLang="en-US" dirty="0"/>
              <a:t> 뒤이어 배울 내용이 이에 해당합니다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평가지표는 정확도로</a:t>
            </a:r>
            <a:r>
              <a:rPr lang="en-US" altLang="ko-KR" dirty="0"/>
              <a:t>, </a:t>
            </a:r>
            <a:r>
              <a:rPr lang="ko-KR" altLang="en-US" dirty="0"/>
              <a:t>전체 데이터 수 중에</a:t>
            </a:r>
            <a:r>
              <a:rPr lang="en-US" altLang="ko-KR" dirty="0"/>
              <a:t>, </a:t>
            </a:r>
            <a:r>
              <a:rPr lang="ko-KR" altLang="en-US" dirty="0"/>
              <a:t>실제 결과값과 일치하게 잘 예측한 데이터의 비율을 나타냅니다</a:t>
            </a:r>
            <a:r>
              <a:rPr lang="en-US" altLang="ko-KR" dirty="0"/>
              <a:t>. </a:t>
            </a:r>
            <a:r>
              <a:rPr lang="ko-KR" altLang="en-US" dirty="0"/>
              <a:t>좋은 의미를 가진 평가지표인 것 같은데</a:t>
            </a:r>
            <a:r>
              <a:rPr lang="en-US" altLang="ko-KR" dirty="0"/>
              <a:t>, </a:t>
            </a:r>
            <a:r>
              <a:rPr lang="ko-KR" altLang="en-US" dirty="0"/>
              <a:t>왜 문제가 </a:t>
            </a:r>
            <a:r>
              <a:rPr lang="ko-KR" altLang="en-US" dirty="0" err="1"/>
              <a:t>되는걸까요</a:t>
            </a:r>
            <a:r>
              <a:rPr lang="en-US" altLang="ko-KR" dirty="0"/>
              <a:t>? </a:t>
            </a:r>
            <a:r>
              <a:rPr lang="ko-KR" altLang="en-US" dirty="0"/>
              <a:t>정확도는 이진분류에서 </a:t>
            </a:r>
            <a:r>
              <a:rPr lang="ko-KR" altLang="en-US" dirty="0" err="1"/>
              <a:t>머신러닝</a:t>
            </a:r>
            <a:r>
              <a:rPr lang="ko-KR" altLang="en-US" dirty="0"/>
              <a:t> 모델 성능을 왜곡할 위험이 존재합니다</a:t>
            </a:r>
            <a:r>
              <a:rPr lang="en-US" altLang="ko-KR" dirty="0"/>
              <a:t>. </a:t>
            </a:r>
            <a:r>
              <a:rPr lang="ko-KR" altLang="en-US" dirty="0"/>
              <a:t>책에 나와있는 타이타닉 예제처럼</a:t>
            </a:r>
            <a:r>
              <a:rPr lang="en-US" altLang="ko-KR" dirty="0"/>
              <a:t>, </a:t>
            </a:r>
            <a:r>
              <a:rPr lang="ko-KR" altLang="en-US" dirty="0" err="1"/>
              <a:t>예를들어</a:t>
            </a:r>
            <a:r>
              <a:rPr lang="ko-KR" altLang="en-US" dirty="0"/>
              <a:t> 생존한 경우만 고려했을 때</a:t>
            </a:r>
            <a:r>
              <a:rPr lang="en-US" altLang="ko-KR" dirty="0"/>
              <a:t>,</a:t>
            </a:r>
            <a:r>
              <a:rPr lang="ko-KR" altLang="en-US" dirty="0"/>
              <a:t>여성의 생존</a:t>
            </a:r>
            <a:r>
              <a:rPr lang="en-US" altLang="ko-KR" dirty="0"/>
              <a:t>(1) </a:t>
            </a:r>
            <a:r>
              <a:rPr lang="ko-KR" altLang="en-US" dirty="0"/>
              <a:t>건수가 남성의 생존 건수보다 많으니</a:t>
            </a:r>
            <a:r>
              <a:rPr lang="en-US" altLang="ko-KR" dirty="0"/>
              <a:t>, </a:t>
            </a:r>
            <a:r>
              <a:rPr lang="ko-KR" altLang="en-US" dirty="0"/>
              <a:t>간단하게 생각해서</a:t>
            </a:r>
            <a:r>
              <a:rPr lang="en-US" altLang="ko-KR" dirty="0"/>
              <a:t> </a:t>
            </a:r>
            <a:r>
              <a:rPr lang="ko-KR" altLang="en-US" dirty="0"/>
              <a:t>여성이면 생존</a:t>
            </a:r>
            <a:r>
              <a:rPr lang="en-US" altLang="ko-KR" dirty="0"/>
              <a:t>, </a:t>
            </a:r>
            <a:r>
              <a:rPr lang="ko-KR" altLang="en-US" dirty="0"/>
              <a:t>남성이면 사망으로 예측해주는 모델을 만들었다고 가정해봅시다</a:t>
            </a:r>
            <a:r>
              <a:rPr lang="en-US" altLang="ko-KR" dirty="0"/>
              <a:t>. </a:t>
            </a:r>
            <a:r>
              <a:rPr lang="ko-KR" altLang="en-US" dirty="0"/>
              <a:t>이러한 모델은 충분히 결과를 왜곡할 가능성이 있기에 결코 존재해서는 안되지만</a:t>
            </a:r>
            <a:r>
              <a:rPr lang="en-US" altLang="ko-KR" dirty="0"/>
              <a:t> </a:t>
            </a:r>
            <a:r>
              <a:rPr lang="ko-KR" altLang="en-US" dirty="0"/>
              <a:t>모델의 평가지표를 돌려보면 정확도가 </a:t>
            </a:r>
            <a:r>
              <a:rPr lang="en-US" altLang="ko-KR" dirty="0"/>
              <a:t>78%</a:t>
            </a:r>
            <a:r>
              <a:rPr lang="ko-KR" altLang="en-US" dirty="0"/>
              <a:t>로 꽤 높게 나옵니다</a:t>
            </a:r>
            <a:r>
              <a:rPr lang="en-US" altLang="ko-KR" dirty="0"/>
              <a:t>. </a:t>
            </a:r>
            <a:r>
              <a:rPr lang="ko-KR" altLang="en-US" dirty="0"/>
              <a:t>분류 모델 로직을 자세히 모르는 사람에게 평가 결과만 보여주면</a:t>
            </a:r>
            <a:r>
              <a:rPr lang="en-US" altLang="ko-KR" dirty="0"/>
              <a:t>, </a:t>
            </a:r>
            <a:r>
              <a:rPr lang="ko-KR" altLang="en-US" dirty="0"/>
              <a:t>터무니없는 모델에 대해 좋은 성능을 가진 모델이라고 잘못 판단할 수 있겠죠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7274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특히 클래스 분포가 불균형한</a:t>
            </a:r>
            <a:r>
              <a:rPr lang="en-US" altLang="ko-KR" dirty="0"/>
              <a:t>, </a:t>
            </a:r>
            <a:r>
              <a:rPr lang="ko-KR" altLang="en-US" dirty="0"/>
              <a:t>즉 분포가 한쪽 범주에만 속한 데이터에서는 이러한 왜곡의 문제가 더욱 심각한데요</a:t>
            </a:r>
            <a:r>
              <a:rPr lang="en-US" altLang="ko-KR" dirty="0"/>
              <a:t>. 100</a:t>
            </a:r>
            <a:r>
              <a:rPr lang="ko-KR" altLang="en-US" dirty="0"/>
              <a:t>개의 데이터가 존재한다고 했을 때</a:t>
            </a:r>
            <a:r>
              <a:rPr lang="en-US" altLang="ko-KR" dirty="0"/>
              <a:t>, 90</a:t>
            </a:r>
            <a:r>
              <a:rPr lang="ko-KR" altLang="en-US" dirty="0"/>
              <a:t>개는 레이블이 </a:t>
            </a:r>
            <a:r>
              <a:rPr lang="en-US" altLang="ko-KR" dirty="0"/>
              <a:t>0, 10</a:t>
            </a:r>
            <a:r>
              <a:rPr lang="ko-KR" altLang="en-US" dirty="0"/>
              <a:t>개는 레이블이 </a:t>
            </a:r>
            <a:r>
              <a:rPr lang="en-US" altLang="ko-KR" dirty="0"/>
              <a:t>1</a:t>
            </a:r>
            <a:r>
              <a:rPr lang="ko-KR" altLang="en-US" dirty="0"/>
              <a:t>인 경우</a:t>
            </a:r>
            <a:r>
              <a:rPr lang="en-US" altLang="ko-KR" dirty="0"/>
              <a:t>, (</a:t>
            </a:r>
            <a:r>
              <a:rPr lang="ko-KR" altLang="en-US" dirty="0"/>
              <a:t>냅다</a:t>
            </a:r>
            <a:r>
              <a:rPr lang="en-US" altLang="ko-KR" dirty="0"/>
              <a:t>)</a:t>
            </a:r>
            <a:r>
              <a:rPr lang="ko-KR" altLang="en-US" dirty="0"/>
              <a:t> 모두 </a:t>
            </a:r>
            <a:r>
              <a:rPr lang="en-US" altLang="ko-KR" dirty="0"/>
              <a:t>0</a:t>
            </a:r>
            <a:r>
              <a:rPr lang="ko-KR" altLang="en-US" dirty="0"/>
              <a:t>으로 맞춰도</a:t>
            </a:r>
            <a:r>
              <a:rPr lang="en-US" altLang="ko-KR" dirty="0"/>
              <a:t>, </a:t>
            </a:r>
            <a:r>
              <a:rPr lang="ko-KR" altLang="en-US" dirty="0"/>
              <a:t>정확도 결과는 </a:t>
            </a:r>
            <a:r>
              <a:rPr lang="en-US" altLang="ko-KR" dirty="0"/>
              <a:t>90%</a:t>
            </a:r>
            <a:r>
              <a:rPr lang="ko-KR" altLang="en-US" dirty="0"/>
              <a:t>가 나오게 됩니다</a:t>
            </a:r>
            <a:r>
              <a:rPr lang="en-US" altLang="ko-KR" dirty="0"/>
              <a:t>. </a:t>
            </a:r>
            <a:r>
              <a:rPr lang="ko-KR" altLang="en-US" dirty="0"/>
              <a:t>이러한 상황이 문제가 되는 이유는</a:t>
            </a:r>
            <a:r>
              <a:rPr lang="en-US" altLang="ko-KR" dirty="0"/>
              <a:t>, </a:t>
            </a:r>
            <a:r>
              <a:rPr lang="ko-KR" altLang="en-US" dirty="0"/>
              <a:t>만약에 암 진단을 하는 경우</a:t>
            </a:r>
            <a:r>
              <a:rPr lang="en-US" altLang="ko-KR" dirty="0"/>
              <a:t>, </a:t>
            </a:r>
            <a:r>
              <a:rPr lang="ko-KR" altLang="en-US" dirty="0"/>
              <a:t>양성인 데이터가 </a:t>
            </a:r>
            <a:r>
              <a:rPr lang="en-US" altLang="ko-KR" dirty="0"/>
              <a:t>10</a:t>
            </a:r>
            <a:r>
              <a:rPr lang="ko-KR" altLang="en-US" dirty="0"/>
              <a:t>개밖에 없어서 새로운 환자를 대부분 음성으로 진단하게 되는 경우</a:t>
            </a:r>
            <a:r>
              <a:rPr lang="en-US" altLang="ko-KR" dirty="0"/>
              <a:t>, </a:t>
            </a:r>
            <a:r>
              <a:rPr lang="ko-KR" altLang="en-US" dirty="0"/>
              <a:t>실제 암에 걸린 환자의 치료를 놓치게 되는 문제가 발생할 수 있겠죠</a:t>
            </a:r>
            <a:r>
              <a:rPr lang="en-US" altLang="ko-KR" dirty="0"/>
              <a:t>. </a:t>
            </a:r>
            <a:r>
              <a:rPr lang="ko-KR" altLang="en-US" dirty="0"/>
              <a:t>책에서는 </a:t>
            </a:r>
            <a:r>
              <a:rPr lang="ko-KR" altLang="en-US" dirty="0" err="1"/>
              <a:t>손글씨</a:t>
            </a:r>
            <a:r>
              <a:rPr lang="ko-KR" altLang="en-US" dirty="0"/>
              <a:t> 이미지 데이터인 </a:t>
            </a:r>
            <a:r>
              <a:rPr lang="en-US" altLang="ko-KR" dirty="0"/>
              <a:t>MNIST </a:t>
            </a:r>
            <a:r>
              <a:rPr lang="ko-KR" altLang="en-US" dirty="0"/>
              <a:t>예제를 중심으로 불균형 레이블 데이터의 정확도 지표 문제에 대해 다루었습니다</a:t>
            </a:r>
            <a:r>
              <a:rPr lang="en-US" altLang="ko-KR" dirty="0"/>
              <a:t>. (</a:t>
            </a:r>
            <a:r>
              <a:rPr lang="ko-KR" altLang="en-US" dirty="0"/>
              <a:t>자세한  설명은 교재에도 잘 나와있어서 </a:t>
            </a:r>
            <a:r>
              <a:rPr lang="en-US" altLang="ko-KR" dirty="0"/>
              <a:t>PASS)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02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9856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</a:t>
            </a:r>
            <a:r>
              <a:rPr lang="ko-KR" altLang="en-US" dirty="0" err="1"/>
              <a:t>설명드린</a:t>
            </a:r>
            <a:r>
              <a:rPr lang="ko-KR" altLang="en-US" dirty="0"/>
              <a:t> 정확도의 한계점을 극복하기 위해 나온 지표가 있습니다</a:t>
            </a:r>
            <a:r>
              <a:rPr lang="en-US" altLang="ko-KR" dirty="0"/>
              <a:t>. </a:t>
            </a:r>
            <a:r>
              <a:rPr lang="ko-KR" altLang="en-US" dirty="0"/>
              <a:t>바로 </a:t>
            </a:r>
            <a:r>
              <a:rPr lang="ko-KR" altLang="en-US" dirty="0" err="1"/>
              <a:t>혼동행렬인데요</a:t>
            </a:r>
            <a:r>
              <a:rPr lang="en-US" altLang="ko-KR" dirty="0"/>
              <a:t>. </a:t>
            </a:r>
            <a:r>
              <a:rPr lang="ko-KR" altLang="en-US" dirty="0"/>
              <a:t>작년 데이터 마이닝 수업을 들으신 분들은 아마 익숙하실 개념일 겁니다</a:t>
            </a:r>
            <a:r>
              <a:rPr lang="en-US" altLang="ko-KR" dirty="0"/>
              <a:t>. </a:t>
            </a:r>
            <a:r>
              <a:rPr lang="ko-KR" altLang="en-US" dirty="0"/>
              <a:t>혼동행렬이 나오게 된 배경은</a:t>
            </a:r>
            <a:r>
              <a:rPr lang="en-US" altLang="ko-KR" dirty="0"/>
              <a:t>, </a:t>
            </a:r>
            <a:r>
              <a:rPr lang="ko-KR" altLang="en-US" dirty="0"/>
              <a:t>학습을 </a:t>
            </a:r>
            <a:r>
              <a:rPr lang="en-US" altLang="ko-KR" dirty="0"/>
              <a:t>“</a:t>
            </a:r>
            <a:r>
              <a:rPr lang="ko-KR" altLang="en-US" dirty="0"/>
              <a:t>잘한 것</a:t>
            </a:r>
            <a:r>
              <a:rPr lang="en-US" altLang="ko-KR" dirty="0"/>
              <a:t>＂</a:t>
            </a:r>
            <a:r>
              <a:rPr lang="ko-KR" altLang="en-US" dirty="0"/>
              <a:t>도 보여주고 </a:t>
            </a:r>
            <a:r>
              <a:rPr lang="en-US" altLang="ko-KR" dirty="0"/>
              <a:t>“</a:t>
            </a:r>
            <a:r>
              <a:rPr lang="ko-KR" altLang="en-US" dirty="0"/>
              <a:t>못한 것</a:t>
            </a:r>
            <a:r>
              <a:rPr lang="en-US" altLang="ko-KR" dirty="0"/>
              <a:t>”</a:t>
            </a:r>
            <a:r>
              <a:rPr lang="ko-KR" altLang="en-US" dirty="0"/>
              <a:t>도 보여주자</a:t>
            </a:r>
            <a:r>
              <a:rPr lang="en-US" altLang="ko-KR" dirty="0"/>
              <a:t>!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이진 분류라고 가정했을 때</a:t>
            </a:r>
            <a:r>
              <a:rPr lang="en-US" altLang="ko-KR" dirty="0"/>
              <a:t>, </a:t>
            </a:r>
            <a:r>
              <a:rPr lang="ko-KR" altLang="en-US" dirty="0"/>
              <a:t>실제 정답으로 도출 될 수 있는 범주는 </a:t>
            </a:r>
            <a:r>
              <a:rPr lang="en-US" altLang="ko-KR" dirty="0"/>
              <a:t>2</a:t>
            </a:r>
            <a:r>
              <a:rPr lang="ko-KR" altLang="en-US" dirty="0"/>
              <a:t>개 여기선 </a:t>
            </a:r>
            <a:r>
              <a:rPr lang="en-US" altLang="ko-KR" dirty="0"/>
              <a:t>Positive </a:t>
            </a:r>
            <a:r>
              <a:rPr lang="ko-KR" altLang="en-US" dirty="0"/>
              <a:t>와 </a:t>
            </a:r>
            <a:r>
              <a:rPr lang="en-US" altLang="ko-KR" dirty="0"/>
              <a:t>Negative </a:t>
            </a:r>
            <a:r>
              <a:rPr lang="ko-KR" altLang="en-US" dirty="0"/>
              <a:t>로 표기했고</a:t>
            </a:r>
            <a:r>
              <a:rPr lang="en-US" altLang="ko-KR" dirty="0"/>
              <a:t>, </a:t>
            </a:r>
            <a:r>
              <a:rPr lang="ko-KR" altLang="en-US" dirty="0"/>
              <a:t>모델이 학습하여 예측한 결과 값과 얼마나 일치</a:t>
            </a:r>
            <a:r>
              <a:rPr lang="en-US" altLang="ko-KR" dirty="0"/>
              <a:t>/</a:t>
            </a:r>
            <a:r>
              <a:rPr lang="ko-KR" altLang="en-US" dirty="0"/>
              <a:t>불일치 하는지 </a:t>
            </a:r>
            <a:r>
              <a:rPr lang="ko-KR" altLang="en-US" dirty="0" err="1"/>
              <a:t>카운팅하여</a:t>
            </a:r>
            <a:r>
              <a:rPr lang="ko-KR" altLang="en-US" dirty="0"/>
              <a:t> 표 형식으로 값을 나타냅니다</a:t>
            </a:r>
            <a:r>
              <a:rPr lang="en-US" altLang="ko-KR" dirty="0"/>
              <a:t>. </a:t>
            </a:r>
            <a:r>
              <a:rPr lang="ko-KR" altLang="en-US" dirty="0"/>
              <a:t>초록색 부분은 양성인걸 양성으로</a:t>
            </a:r>
            <a:r>
              <a:rPr lang="en-US" altLang="ko-KR" dirty="0"/>
              <a:t>, </a:t>
            </a:r>
            <a:r>
              <a:rPr lang="ko-KR" altLang="en-US" dirty="0"/>
              <a:t>음성인걸 음성으로 즉 </a:t>
            </a:r>
            <a:r>
              <a:rPr lang="ko-KR" altLang="en-US" dirty="0" err="1"/>
              <a:t>실제값과</a:t>
            </a:r>
            <a:r>
              <a:rPr lang="ko-KR" altLang="en-US" dirty="0"/>
              <a:t> 일치하게 예측한 경우이고</a:t>
            </a:r>
            <a:r>
              <a:rPr lang="en-US" altLang="ko-KR" dirty="0"/>
              <a:t>, </a:t>
            </a:r>
            <a:r>
              <a:rPr lang="ko-KR" altLang="en-US" dirty="0"/>
              <a:t>노란색 부분은 </a:t>
            </a:r>
            <a:r>
              <a:rPr lang="ko-KR" altLang="en-US" dirty="0" err="1"/>
              <a:t>실제값과</a:t>
            </a:r>
            <a:r>
              <a:rPr lang="ko-KR" altLang="en-US" dirty="0"/>
              <a:t> 다르게 예측한 경우를 의미합니다</a:t>
            </a:r>
            <a:r>
              <a:rPr lang="en-US" altLang="ko-KR" dirty="0"/>
              <a:t>. </a:t>
            </a:r>
            <a:r>
              <a:rPr lang="ko-KR" altLang="en-US" dirty="0"/>
              <a:t>보통 </a:t>
            </a:r>
            <a:r>
              <a:rPr lang="en-US" altLang="ko-KR" dirty="0"/>
              <a:t>TP,TN,FP,FN </a:t>
            </a:r>
            <a:r>
              <a:rPr lang="ko-KR" altLang="en-US" dirty="0"/>
              <a:t>이렇게 복잡하게 표현하는데요</a:t>
            </a:r>
            <a:r>
              <a:rPr lang="en-US" altLang="ko-KR" dirty="0"/>
              <a:t>. </a:t>
            </a:r>
            <a:r>
              <a:rPr lang="ko-KR" altLang="en-US" dirty="0" err="1"/>
              <a:t>꿀팁을</a:t>
            </a:r>
            <a:r>
              <a:rPr lang="ko-KR" altLang="en-US" dirty="0"/>
              <a:t> 드리자면</a:t>
            </a:r>
            <a:r>
              <a:rPr lang="en-US" altLang="ko-KR" dirty="0"/>
              <a:t>, </a:t>
            </a:r>
            <a:r>
              <a:rPr lang="ko-KR" altLang="en-US" dirty="0"/>
              <a:t>기호를 읽을 때</a:t>
            </a:r>
            <a:r>
              <a:rPr lang="en-US" altLang="ko-KR" dirty="0"/>
              <a:t>, </a:t>
            </a:r>
            <a:r>
              <a:rPr lang="ko-KR" altLang="en-US" dirty="0"/>
              <a:t>뒤에서부터 </a:t>
            </a:r>
            <a:r>
              <a:rPr lang="ko-KR" altLang="en-US" dirty="0" err="1"/>
              <a:t>예를들어</a:t>
            </a:r>
            <a:r>
              <a:rPr lang="ko-KR" altLang="en-US" dirty="0"/>
              <a:t> </a:t>
            </a:r>
            <a:r>
              <a:rPr lang="en-US" altLang="ko-KR" dirty="0"/>
              <a:t>False positive </a:t>
            </a:r>
            <a:r>
              <a:rPr lang="ko-KR" altLang="en-US" dirty="0"/>
              <a:t>이면 </a:t>
            </a:r>
            <a:r>
              <a:rPr lang="en-US" altLang="ko-KR" dirty="0"/>
              <a:t>Positive </a:t>
            </a:r>
            <a:r>
              <a:rPr lang="ko-KR" altLang="en-US" dirty="0"/>
              <a:t>로 예측했는데 </a:t>
            </a:r>
            <a:r>
              <a:rPr lang="en-US" altLang="ko-KR" dirty="0"/>
              <a:t>– </a:t>
            </a:r>
            <a:r>
              <a:rPr lang="ko-KR" altLang="en-US" dirty="0" err="1"/>
              <a:t>틀린거</a:t>
            </a:r>
            <a:r>
              <a:rPr lang="ko-KR" altLang="en-US" dirty="0"/>
              <a:t> </a:t>
            </a:r>
            <a:r>
              <a:rPr lang="en-US" altLang="ko-KR" dirty="0"/>
              <a:t>== </a:t>
            </a:r>
            <a:r>
              <a:rPr lang="ko-KR" altLang="en-US" dirty="0"/>
              <a:t>즉 원래는 </a:t>
            </a:r>
            <a:r>
              <a:rPr lang="en-US" altLang="ko-KR" dirty="0"/>
              <a:t>positive </a:t>
            </a:r>
            <a:r>
              <a:rPr lang="ko-KR" altLang="en-US" dirty="0"/>
              <a:t>였고</a:t>
            </a:r>
            <a:r>
              <a:rPr lang="en-US" altLang="ko-KR" dirty="0"/>
              <a:t>, </a:t>
            </a:r>
            <a:r>
              <a:rPr lang="ko-KR" altLang="en-US" dirty="0"/>
              <a:t>모델이 예측을 </a:t>
            </a:r>
            <a:r>
              <a:rPr lang="en-US" altLang="ko-KR" dirty="0"/>
              <a:t>negative</a:t>
            </a:r>
            <a:r>
              <a:rPr lang="ko-KR" altLang="en-US" dirty="0"/>
              <a:t>로 </a:t>
            </a:r>
            <a:r>
              <a:rPr lang="ko-KR" altLang="en-US" dirty="0" err="1"/>
              <a:t>한거</a:t>
            </a:r>
            <a:r>
              <a:rPr lang="ko-KR" altLang="en-US" dirty="0"/>
              <a:t> 라고 읽으시면 혼동이 덜하실 겁니다</a:t>
            </a:r>
            <a:r>
              <a:rPr lang="en-US" altLang="ko-KR" dirty="0"/>
              <a:t>. </a:t>
            </a:r>
            <a:r>
              <a:rPr lang="ko-KR" altLang="en-US" dirty="0"/>
              <a:t>아무튼</a:t>
            </a:r>
            <a:r>
              <a:rPr lang="en-US" altLang="ko-KR" dirty="0"/>
              <a:t>! </a:t>
            </a:r>
            <a:r>
              <a:rPr lang="ko-KR" altLang="en-US" dirty="0"/>
              <a:t>그래서 앞서 교재에서 다뤘던 </a:t>
            </a:r>
            <a:r>
              <a:rPr lang="en-US" altLang="ko-KR" dirty="0"/>
              <a:t>MNIST </a:t>
            </a:r>
            <a:r>
              <a:rPr lang="ko-KR" altLang="en-US" dirty="0"/>
              <a:t>예제도 이어서 혼동행렬을 구한 결과를 보여주고 있습니다</a:t>
            </a:r>
            <a:r>
              <a:rPr lang="en-US" altLang="ko-KR" dirty="0"/>
              <a:t>. (</a:t>
            </a:r>
            <a:r>
              <a:rPr lang="ko-KR" altLang="en-US" dirty="0"/>
              <a:t>자세한 설명은 교재 참고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ko-KR" altLang="en-US" dirty="0"/>
              <a:t>이 혼동행렬의 값들을 바탕으로 정확도부터 시작해서 다음과 같이 다양한 기준점의 평가지표들을 </a:t>
            </a:r>
            <a:r>
              <a:rPr lang="ko-KR" altLang="en-US" dirty="0" err="1"/>
              <a:t>만들어내었습니다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6973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정확도는 불균형한 레이블 데이터에 대해 취약하다고 말씀드렸었는데요</a:t>
            </a:r>
            <a:r>
              <a:rPr lang="en-US" altLang="ko-KR" dirty="0"/>
              <a:t>. </a:t>
            </a:r>
            <a:r>
              <a:rPr lang="ko-KR" altLang="en-US" dirty="0"/>
              <a:t>그에 대한 대안으로 정밀도와 </a:t>
            </a:r>
            <a:r>
              <a:rPr lang="ko-KR" altLang="en-US" dirty="0" err="1"/>
              <a:t>재현율</a:t>
            </a:r>
            <a:r>
              <a:rPr lang="ko-KR" altLang="en-US" dirty="0"/>
              <a:t> 지표가 만들어지게 되었습니다</a:t>
            </a:r>
            <a:r>
              <a:rPr lang="en-US" altLang="ko-KR" dirty="0"/>
              <a:t>. </a:t>
            </a:r>
            <a:r>
              <a:rPr lang="ko-KR" altLang="en-US" dirty="0"/>
              <a:t>두 지표 모두 이 분자를 보면 </a:t>
            </a:r>
            <a:r>
              <a:rPr lang="en-US" altLang="ko-KR" dirty="0"/>
              <a:t>TP, </a:t>
            </a:r>
            <a:r>
              <a:rPr lang="ko-KR" altLang="en-US" dirty="0"/>
              <a:t>즉</a:t>
            </a:r>
            <a:r>
              <a:rPr lang="en-US" altLang="ko-KR" dirty="0"/>
              <a:t> </a:t>
            </a:r>
            <a:r>
              <a:rPr lang="ko-KR" altLang="en-US" dirty="0"/>
              <a:t>양성을 양성이라고 잘 예측한 부분에 초점을 둔 지표인데요</a:t>
            </a:r>
            <a:r>
              <a:rPr lang="en-US" altLang="ko-KR" dirty="0"/>
              <a:t>. </a:t>
            </a:r>
            <a:r>
              <a:rPr lang="ko-KR" altLang="en-US" dirty="0"/>
              <a:t>다만 정밀도는 분모를 보면 양성을 잘못 예측한 경우 </a:t>
            </a:r>
            <a:r>
              <a:rPr lang="en-US" altLang="ko-KR" dirty="0"/>
              <a:t>+ </a:t>
            </a:r>
            <a:r>
              <a:rPr lang="ko-KR" altLang="en-US" dirty="0"/>
              <a:t>양성을 잘 예측한 경우로 </a:t>
            </a:r>
            <a:r>
              <a:rPr lang="en-US" altLang="ko-KR" dirty="0"/>
              <a:t>“</a:t>
            </a:r>
            <a:r>
              <a:rPr lang="ko-KR" altLang="en-US" dirty="0"/>
              <a:t>양성으로 예측한 데이터 수</a:t>
            </a:r>
            <a:r>
              <a:rPr lang="en-US" altLang="ko-KR" dirty="0"/>
              <a:t>＂</a:t>
            </a:r>
            <a:r>
              <a:rPr lang="ko-KR" altLang="en-US" dirty="0"/>
              <a:t>가 </a:t>
            </a:r>
            <a:r>
              <a:rPr lang="ko-KR" altLang="en-US" dirty="0" err="1"/>
              <a:t>기준값이</a:t>
            </a:r>
            <a:r>
              <a:rPr lang="ko-KR" altLang="en-US" dirty="0"/>
              <a:t> 되고</a:t>
            </a:r>
            <a:r>
              <a:rPr lang="en-US" altLang="ko-KR" dirty="0"/>
              <a:t>, </a:t>
            </a:r>
            <a:r>
              <a:rPr lang="ko-KR" altLang="en-US" dirty="0"/>
              <a:t>재현율의 경우엔 분모에 </a:t>
            </a:r>
            <a:r>
              <a:rPr lang="en-US" altLang="ko-KR" dirty="0"/>
              <a:t>(</a:t>
            </a:r>
            <a:r>
              <a:rPr lang="ko-KR" altLang="en-US" dirty="0"/>
              <a:t>원래는 양성인데</a:t>
            </a:r>
            <a:r>
              <a:rPr lang="en-US" altLang="ko-KR" dirty="0"/>
              <a:t>) </a:t>
            </a:r>
            <a:r>
              <a:rPr lang="ko-KR" altLang="en-US" dirty="0"/>
              <a:t>음성으로 잘못 예측한 경우 </a:t>
            </a:r>
            <a:r>
              <a:rPr lang="en-US" altLang="ko-KR" dirty="0"/>
              <a:t>+ </a:t>
            </a:r>
            <a:r>
              <a:rPr lang="ko-KR" altLang="en-US" dirty="0"/>
              <a:t>양성으로 잘 예측한 경우 로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“</a:t>
            </a:r>
            <a:r>
              <a:rPr lang="ko-KR" altLang="en-US" dirty="0"/>
              <a:t>원래 양성인 레이블 데이터의 수</a:t>
            </a:r>
            <a:r>
              <a:rPr lang="en-US" altLang="ko-KR" dirty="0"/>
              <a:t>“ </a:t>
            </a:r>
            <a:r>
              <a:rPr lang="ko-KR" altLang="en-US" dirty="0"/>
              <a:t>가 </a:t>
            </a:r>
            <a:r>
              <a:rPr lang="ko-KR" altLang="en-US" dirty="0" err="1"/>
              <a:t>기준값이</a:t>
            </a:r>
            <a:r>
              <a:rPr lang="ko-KR" altLang="en-US" dirty="0"/>
              <a:t> 됩니다</a:t>
            </a:r>
            <a:r>
              <a:rPr lang="en-US" altLang="ko-KR" dirty="0"/>
              <a:t>. </a:t>
            </a:r>
            <a:r>
              <a:rPr lang="ko-KR" altLang="en-US" dirty="0"/>
              <a:t>때문에 정밀도의 경우는</a:t>
            </a:r>
            <a:r>
              <a:rPr lang="en-US" altLang="ko-KR" dirty="0"/>
              <a:t>, </a:t>
            </a:r>
            <a:r>
              <a:rPr lang="ko-KR" altLang="en-US" dirty="0"/>
              <a:t>실제는 음성이어야 하는데 양성으로 잘못 예측한 경우를 낮추는데 초점을 두는 지표이고</a:t>
            </a:r>
            <a:r>
              <a:rPr lang="en-US" altLang="ko-KR" dirty="0"/>
              <a:t>, </a:t>
            </a:r>
            <a:r>
              <a:rPr lang="ko-KR" altLang="en-US" dirty="0"/>
              <a:t>재현율은 실제는 양성인데 음성으로 잘못 예측한 경우를 낮추는데 초점을 두고 있습니다</a:t>
            </a:r>
            <a:r>
              <a:rPr lang="en-US" altLang="ko-KR" dirty="0"/>
              <a:t>. </a:t>
            </a:r>
            <a:r>
              <a:rPr lang="ko-KR" altLang="en-US" dirty="0"/>
              <a:t>그러니까</a:t>
            </a:r>
            <a:r>
              <a:rPr lang="en-US" altLang="ko-KR" dirty="0"/>
              <a:t>, </a:t>
            </a:r>
            <a:r>
              <a:rPr lang="ko-KR" altLang="en-US" dirty="0"/>
              <a:t>상황에 따라서 양성으로 잘못 분류될 때 미치는 영향력이 큰 경우 </a:t>
            </a:r>
            <a:r>
              <a:rPr lang="en-US" altLang="ko-KR" dirty="0"/>
              <a:t>(</a:t>
            </a:r>
            <a:r>
              <a:rPr lang="ko-KR" altLang="en-US" dirty="0" err="1"/>
              <a:t>스펨메일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내가 </a:t>
            </a:r>
            <a:r>
              <a:rPr lang="ko-KR" altLang="en-US" dirty="0" err="1"/>
              <a:t>교수님한테</a:t>
            </a:r>
            <a:r>
              <a:rPr lang="ko-KR" altLang="en-US" dirty="0"/>
              <a:t> 보낸 메일이 </a:t>
            </a:r>
            <a:r>
              <a:rPr lang="ko-KR" altLang="en-US" dirty="0" err="1"/>
              <a:t>스펨으로</a:t>
            </a:r>
            <a:r>
              <a:rPr lang="ko-KR" altLang="en-US" dirty="0"/>
              <a:t> 분류되는 경우</a:t>
            </a:r>
            <a:r>
              <a:rPr lang="en-US" altLang="ko-KR" dirty="0"/>
              <a:t>)</a:t>
            </a:r>
            <a:r>
              <a:rPr lang="ko-KR" altLang="en-US" dirty="0"/>
              <a:t>가 더 중요한지 음성으로 잘못 분류될 때 미치는 영향력이 큰 경우가 더 중요한지에 따라 두 지표를 사용하게 되는 것입니다</a:t>
            </a:r>
            <a:r>
              <a:rPr lang="en-US" altLang="ko-KR" dirty="0"/>
              <a:t>. </a:t>
            </a:r>
            <a:r>
              <a:rPr lang="ko-KR" altLang="en-US" dirty="0"/>
              <a:t> 두 값이 모두 높은 수치이면 가장 좋은 성능으로 평가할 수 있을 것입니다</a:t>
            </a:r>
            <a:r>
              <a:rPr lang="en-US" altLang="ko-KR" dirty="0"/>
              <a:t>. </a:t>
            </a:r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여기서 문제가 발생합니다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4671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바로 이 두 지표가 트레이드 오프 관계에 있다는 것인데요</a:t>
            </a:r>
            <a:r>
              <a:rPr lang="en-US" altLang="ko-KR" dirty="0"/>
              <a:t>. </a:t>
            </a:r>
            <a:r>
              <a:rPr lang="ko-KR" altLang="en-US" dirty="0"/>
              <a:t>둘 중 하나의 값을 높이면 자동으로 다른 하나의 값은 내려가게 됩니다</a:t>
            </a:r>
            <a:r>
              <a:rPr lang="en-US" altLang="ko-KR" dirty="0"/>
              <a:t>. </a:t>
            </a:r>
            <a:r>
              <a:rPr lang="ko-KR" altLang="en-US" dirty="0"/>
              <a:t>마치 통계에서 분산과 편향의 </a:t>
            </a:r>
            <a:r>
              <a:rPr lang="ko-KR" altLang="en-US" dirty="0" err="1"/>
              <a:t>관계처럼요</a:t>
            </a:r>
            <a:r>
              <a:rPr lang="en-US" altLang="ko-KR" dirty="0"/>
              <a:t>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6229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트레이드 오프 관계를 직접 실습으로 살펴보기 위해선</a:t>
            </a:r>
            <a:r>
              <a:rPr lang="en-US" altLang="ko-KR" dirty="0"/>
              <a:t>, </a:t>
            </a:r>
            <a:r>
              <a:rPr lang="ko-KR" altLang="en-US" dirty="0"/>
              <a:t>먼저 </a:t>
            </a:r>
            <a:r>
              <a:rPr lang="ko-KR" altLang="en-US" dirty="0" err="1"/>
              <a:t>임계값이라는</a:t>
            </a:r>
            <a:r>
              <a:rPr lang="ko-KR" altLang="en-US" dirty="0"/>
              <a:t> 개념을 알아야합니다</a:t>
            </a:r>
            <a:r>
              <a:rPr lang="en-US" altLang="ko-KR" dirty="0"/>
              <a:t>. </a:t>
            </a:r>
            <a:r>
              <a:rPr lang="ko-KR" altLang="en-US" dirty="0"/>
              <a:t>이 역시 데이터 마이닝 수업을 </a:t>
            </a:r>
            <a:r>
              <a:rPr lang="ko-KR" altLang="en-US" dirty="0" err="1"/>
              <a:t>들으신분은</a:t>
            </a:r>
            <a:r>
              <a:rPr lang="ko-KR" altLang="en-US" dirty="0"/>
              <a:t> 익숙한 </a:t>
            </a:r>
            <a:r>
              <a:rPr lang="ko-KR" altLang="en-US" dirty="0" err="1"/>
              <a:t>개념이실텐데요</a:t>
            </a:r>
            <a:r>
              <a:rPr lang="en-US" altLang="ko-KR" dirty="0"/>
              <a:t>. </a:t>
            </a:r>
            <a:r>
              <a:rPr lang="ko-KR" altLang="en-US" dirty="0"/>
              <a:t>모델이 학습을 </a:t>
            </a:r>
            <a:r>
              <a:rPr lang="ko-KR" altLang="en-US" dirty="0" err="1"/>
              <a:t>할때</a:t>
            </a:r>
            <a:r>
              <a:rPr lang="en-US" altLang="ko-KR" dirty="0"/>
              <a:t>, </a:t>
            </a:r>
            <a:r>
              <a:rPr lang="ko-KR" altLang="en-US" dirty="0"/>
              <a:t>예를 들어 이건 </a:t>
            </a:r>
            <a:r>
              <a:rPr lang="en-US" altLang="ko-KR" dirty="0"/>
              <a:t>‘0’ </a:t>
            </a:r>
            <a:r>
              <a:rPr lang="ko-KR" altLang="en-US" dirty="0"/>
              <a:t>레이블입니다</a:t>
            </a:r>
            <a:r>
              <a:rPr lang="en-US" altLang="ko-KR" dirty="0"/>
              <a:t>. </a:t>
            </a:r>
            <a:r>
              <a:rPr lang="ko-KR" altLang="en-US" dirty="0"/>
              <a:t>저건 </a:t>
            </a:r>
            <a:r>
              <a:rPr lang="en-US" altLang="ko-KR" dirty="0"/>
              <a:t>‘1’ </a:t>
            </a:r>
            <a:r>
              <a:rPr lang="ko-KR" altLang="en-US" dirty="0"/>
              <a:t>레이블입니다</a:t>
            </a:r>
            <a:r>
              <a:rPr lang="en-US" altLang="ko-KR" dirty="0"/>
              <a:t>. </a:t>
            </a:r>
            <a:r>
              <a:rPr lang="ko-KR" altLang="en-US" dirty="0"/>
              <a:t>라고 레이블을 판단하는 배경</a:t>
            </a:r>
            <a:r>
              <a:rPr lang="en-US" altLang="ko-KR" dirty="0"/>
              <a:t>, </a:t>
            </a:r>
            <a:r>
              <a:rPr lang="ko-KR" altLang="en-US" dirty="0" err="1"/>
              <a:t>뒷단에는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확률 값</a:t>
            </a:r>
            <a:r>
              <a:rPr lang="en-US" altLang="ko-KR" dirty="0"/>
              <a:t>＇</a:t>
            </a:r>
            <a:r>
              <a:rPr lang="ko-KR" altLang="en-US" dirty="0"/>
              <a:t>이 숨어져 있습니다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특정 범주에 그 데이터가 속할 </a:t>
            </a:r>
            <a:r>
              <a:rPr lang="ko-KR" altLang="en-US" dirty="0" err="1"/>
              <a:t>확률값을</a:t>
            </a:r>
            <a:r>
              <a:rPr lang="ko-KR" altLang="en-US" dirty="0"/>
              <a:t> 기반으로 범주를 분류해내는 것이죠</a:t>
            </a:r>
            <a:r>
              <a:rPr lang="en-US" altLang="ko-KR" dirty="0"/>
              <a:t>. </a:t>
            </a:r>
            <a:r>
              <a:rPr lang="ko-KR" altLang="en-US" dirty="0"/>
              <a:t>예를 들어 한 데이터가 있을 때</a:t>
            </a:r>
            <a:r>
              <a:rPr lang="en-US" altLang="ko-KR" dirty="0"/>
              <a:t>, 0 </a:t>
            </a:r>
            <a:r>
              <a:rPr lang="ko-KR" altLang="en-US" dirty="0"/>
              <a:t>범주에 속할 확률이 </a:t>
            </a:r>
            <a:r>
              <a:rPr lang="en-US" altLang="ko-KR" dirty="0"/>
              <a:t>10%, 1 </a:t>
            </a:r>
            <a:r>
              <a:rPr lang="ko-KR" altLang="en-US" dirty="0"/>
              <a:t>범주에 속할 확률이 </a:t>
            </a:r>
            <a:r>
              <a:rPr lang="en-US" altLang="ko-KR" dirty="0"/>
              <a:t>90%</a:t>
            </a:r>
            <a:r>
              <a:rPr lang="ko-KR" altLang="en-US" dirty="0"/>
              <a:t>라고 하면</a:t>
            </a:r>
            <a:r>
              <a:rPr lang="en-US" altLang="ko-KR" dirty="0"/>
              <a:t>, </a:t>
            </a:r>
            <a:r>
              <a:rPr lang="ko-KR" altLang="en-US" dirty="0"/>
              <a:t>모델은 결과적으로 </a:t>
            </a:r>
            <a:r>
              <a:rPr lang="en-US" altLang="ko-KR" dirty="0"/>
              <a:t>1</a:t>
            </a:r>
            <a:r>
              <a:rPr lang="ko-KR" altLang="en-US" dirty="0"/>
              <a:t>을 할당하게 될 것입니다</a:t>
            </a:r>
            <a:r>
              <a:rPr lang="en-US" altLang="ko-KR" dirty="0"/>
              <a:t>. </a:t>
            </a:r>
            <a:r>
              <a:rPr lang="ko-KR" altLang="en-US" dirty="0"/>
              <a:t>당연히 확률이 더 큰 쪽에 할당을 </a:t>
            </a:r>
            <a:r>
              <a:rPr lang="ko-KR" altLang="en-US" dirty="0" err="1"/>
              <a:t>해야되니까요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그런데 애매하게 </a:t>
            </a:r>
            <a:r>
              <a:rPr lang="en-US" altLang="ko-KR" dirty="0"/>
              <a:t>0</a:t>
            </a:r>
            <a:r>
              <a:rPr lang="ko-KR" altLang="en-US" dirty="0"/>
              <a:t>이 속할 확률이 </a:t>
            </a:r>
            <a:r>
              <a:rPr lang="en-US" altLang="ko-KR" dirty="0"/>
              <a:t>49%, 1</a:t>
            </a:r>
            <a:r>
              <a:rPr lang="ko-KR" altLang="en-US" dirty="0"/>
              <a:t>에 속할 확률이 </a:t>
            </a:r>
            <a:r>
              <a:rPr lang="en-US" altLang="ko-KR" dirty="0"/>
              <a:t>51%</a:t>
            </a:r>
            <a:r>
              <a:rPr lang="ko-KR" altLang="en-US" dirty="0"/>
              <a:t>면 어떻게 </a:t>
            </a:r>
            <a:r>
              <a:rPr lang="ko-KR" altLang="en-US" dirty="0" err="1"/>
              <a:t>해야할까요</a:t>
            </a:r>
            <a:r>
              <a:rPr lang="en-US" altLang="ko-KR" dirty="0"/>
              <a:t>? </a:t>
            </a:r>
            <a:r>
              <a:rPr lang="ko-KR" altLang="en-US" dirty="0"/>
              <a:t>보통 이진 분류 문제에선 </a:t>
            </a:r>
            <a:r>
              <a:rPr lang="en-US" altLang="ko-KR" dirty="0"/>
              <a:t>50%</a:t>
            </a:r>
            <a:r>
              <a:rPr lang="ko-KR" altLang="en-US" dirty="0"/>
              <a:t>라는 숫자를 기준으로 </a:t>
            </a:r>
            <a:r>
              <a:rPr lang="en-US" altLang="ko-KR" dirty="0"/>
              <a:t>50%</a:t>
            </a:r>
            <a:r>
              <a:rPr lang="ko-KR" altLang="en-US" dirty="0"/>
              <a:t>보다 크면 </a:t>
            </a:r>
            <a:r>
              <a:rPr lang="en-US" altLang="ko-KR" dirty="0"/>
              <a:t>1</a:t>
            </a:r>
            <a:r>
              <a:rPr lang="ko-KR" altLang="en-US" dirty="0"/>
              <a:t>로 할당</a:t>
            </a:r>
            <a:r>
              <a:rPr lang="en-US" altLang="ko-KR" dirty="0"/>
              <a:t>, </a:t>
            </a:r>
            <a:r>
              <a:rPr lang="ko-KR" altLang="en-US" dirty="0"/>
              <a:t>작으면 </a:t>
            </a:r>
            <a:r>
              <a:rPr lang="en-US" altLang="ko-KR" dirty="0"/>
              <a:t>0</a:t>
            </a:r>
            <a:r>
              <a:rPr lang="ko-KR" altLang="en-US" dirty="0"/>
              <a:t>으로 할당하게 됩니다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50% </a:t>
            </a:r>
            <a:r>
              <a:rPr lang="ko-KR" altLang="en-US" dirty="0"/>
              <a:t>라는 숫자처럼</a:t>
            </a:r>
            <a:r>
              <a:rPr lang="en-US" altLang="ko-KR" dirty="0"/>
              <a:t>, </a:t>
            </a:r>
            <a:r>
              <a:rPr lang="ko-KR" altLang="en-US" dirty="0"/>
              <a:t>특정 범주로 할당할 때 </a:t>
            </a:r>
            <a:r>
              <a:rPr lang="en-US" altLang="ko-KR" dirty="0"/>
              <a:t>“</a:t>
            </a:r>
            <a:r>
              <a:rPr lang="ko-KR" altLang="en-US" dirty="0"/>
              <a:t>기준</a:t>
            </a:r>
            <a:r>
              <a:rPr lang="en-US" altLang="ko-KR" dirty="0"/>
              <a:t>”</a:t>
            </a:r>
            <a:r>
              <a:rPr lang="ko-KR" altLang="en-US" dirty="0"/>
              <a:t>이 되는 값을 </a:t>
            </a:r>
            <a:r>
              <a:rPr lang="ko-KR" altLang="en-US" dirty="0" err="1"/>
              <a:t>임계값이라고</a:t>
            </a:r>
            <a:r>
              <a:rPr lang="ko-KR" altLang="en-US" dirty="0"/>
              <a:t> 합니다</a:t>
            </a:r>
            <a:r>
              <a:rPr lang="en-US" altLang="ko-KR" dirty="0"/>
              <a:t>. </a:t>
            </a:r>
            <a:r>
              <a:rPr lang="ko-KR" altLang="en-US" dirty="0"/>
              <a:t>그럼 예제를 </a:t>
            </a:r>
            <a:r>
              <a:rPr lang="ko-KR" altLang="en-US" dirty="0" err="1"/>
              <a:t>살펴볼게요</a:t>
            </a:r>
            <a:r>
              <a:rPr lang="en-US" altLang="ko-KR" dirty="0"/>
              <a:t>. </a:t>
            </a:r>
            <a:r>
              <a:rPr lang="ko-KR" altLang="en-US" dirty="0" err="1"/>
              <a:t>사이킷런에서는</a:t>
            </a:r>
            <a:r>
              <a:rPr lang="ko-KR" altLang="en-US" dirty="0"/>
              <a:t> 이런 특정 범주에 속할 확률을 알려주는 함수를 제공합니다</a:t>
            </a:r>
            <a:r>
              <a:rPr lang="en-US" altLang="ko-KR" dirty="0"/>
              <a:t>. (</a:t>
            </a:r>
            <a:r>
              <a:rPr lang="en-US" altLang="ko-KR" dirty="0" err="1"/>
              <a:t>predict_proba</a:t>
            </a:r>
            <a:r>
              <a:rPr lang="en-US" altLang="ko-KR" dirty="0"/>
              <a:t>) </a:t>
            </a:r>
            <a:r>
              <a:rPr lang="ko-KR" altLang="en-US" dirty="0"/>
              <a:t>다음과 같이 </a:t>
            </a:r>
            <a:r>
              <a:rPr lang="en-US" altLang="ko-KR" dirty="0"/>
              <a:t>(</a:t>
            </a:r>
            <a:r>
              <a:rPr lang="ko-KR" altLang="en-US" dirty="0"/>
              <a:t>로지스틱 회귀</a:t>
            </a:r>
            <a:r>
              <a:rPr lang="en-US" altLang="ko-KR" dirty="0"/>
              <a:t>) </a:t>
            </a:r>
            <a:r>
              <a:rPr lang="ko-KR" altLang="en-US" dirty="0"/>
              <a:t>학습이 완료된 분류모델에서 메서드 형식으로 불러오시면 됩니다</a:t>
            </a:r>
            <a:r>
              <a:rPr lang="en-US" altLang="ko-KR" dirty="0"/>
              <a:t>. </a:t>
            </a:r>
            <a:r>
              <a:rPr lang="ko-KR" altLang="en-US" dirty="0" err="1"/>
              <a:t>임계값을</a:t>
            </a:r>
            <a:r>
              <a:rPr lang="ko-KR" altLang="en-US" dirty="0"/>
              <a:t> 다음과 같이 </a:t>
            </a:r>
            <a:r>
              <a:rPr lang="en-US" altLang="ko-KR" dirty="0"/>
              <a:t>0.5</a:t>
            </a:r>
            <a:r>
              <a:rPr lang="ko-KR" altLang="en-US" dirty="0"/>
              <a:t>로 설정했을 때 결과와 </a:t>
            </a:r>
            <a:r>
              <a:rPr lang="en-US" altLang="ko-KR" dirty="0"/>
              <a:t>0.4</a:t>
            </a:r>
            <a:r>
              <a:rPr lang="ko-KR" altLang="en-US" dirty="0"/>
              <a:t>로 설정했을 때</a:t>
            </a:r>
            <a:r>
              <a:rPr lang="en-US" altLang="ko-KR" dirty="0"/>
              <a:t>, 0.4</a:t>
            </a:r>
            <a:r>
              <a:rPr lang="ko-KR" altLang="en-US" dirty="0"/>
              <a:t>로 </a:t>
            </a:r>
            <a:r>
              <a:rPr lang="ko-KR" altLang="en-US" dirty="0" err="1"/>
              <a:t>임계값을</a:t>
            </a:r>
            <a:r>
              <a:rPr lang="ko-KR" altLang="en-US" dirty="0"/>
              <a:t> 설정한 경우엔 </a:t>
            </a:r>
            <a:r>
              <a:rPr lang="en-US" altLang="ko-KR" dirty="0"/>
              <a:t>0.5</a:t>
            </a:r>
            <a:r>
              <a:rPr lang="ko-KR" altLang="en-US" dirty="0"/>
              <a:t>와 정반대로 재현율이 더 큰 값을 가지는 것을 확인할 수 있습니다</a:t>
            </a:r>
            <a:r>
              <a:rPr lang="en-US" altLang="ko-KR" dirty="0"/>
              <a:t>. </a:t>
            </a:r>
            <a:r>
              <a:rPr lang="ko-KR" altLang="en-US" dirty="0"/>
              <a:t>왜 반전된 결과가 나온 것일까요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레이블 </a:t>
            </a:r>
            <a:r>
              <a:rPr lang="en-US" altLang="ko-KR" dirty="0"/>
              <a:t>1</a:t>
            </a:r>
            <a:r>
              <a:rPr lang="ko-KR" altLang="en-US" dirty="0"/>
              <a:t>로 분류할 수 있는 확률의 </a:t>
            </a:r>
            <a:r>
              <a:rPr lang="ko-KR" altLang="en-US" dirty="0" err="1"/>
              <a:t>임계값을</a:t>
            </a:r>
            <a:r>
              <a:rPr lang="ko-KR" altLang="en-US" dirty="0"/>
              <a:t> </a:t>
            </a:r>
            <a:r>
              <a:rPr lang="en-US" altLang="ko-KR" dirty="0"/>
              <a:t>0.4</a:t>
            </a:r>
            <a:r>
              <a:rPr lang="ko-KR" altLang="en-US" dirty="0"/>
              <a:t>로 </a:t>
            </a:r>
            <a:r>
              <a:rPr lang="ko-KR" altLang="en-US" dirty="0" err="1"/>
              <a:t>낮추다보니</a:t>
            </a:r>
            <a:r>
              <a:rPr lang="en-US" altLang="ko-KR" dirty="0"/>
              <a:t>,</a:t>
            </a:r>
            <a:r>
              <a:rPr lang="ko-KR" altLang="en-US" dirty="0"/>
              <a:t>전체 수 대비</a:t>
            </a:r>
            <a:r>
              <a:rPr lang="en-US" altLang="ko-KR" dirty="0"/>
              <a:t> </a:t>
            </a:r>
            <a:r>
              <a:rPr lang="ko-KR" altLang="en-US" dirty="0"/>
              <a:t>더 많은 데이터가 </a:t>
            </a:r>
            <a:r>
              <a:rPr lang="en-US" altLang="ko-KR" dirty="0"/>
              <a:t>Positive </a:t>
            </a:r>
            <a:r>
              <a:rPr lang="ko-KR" altLang="en-US" dirty="0"/>
              <a:t>로 예측되는 경우가 증가했는데요</a:t>
            </a:r>
            <a:r>
              <a:rPr lang="en-US" altLang="ko-KR" dirty="0"/>
              <a:t>. </a:t>
            </a:r>
            <a:r>
              <a:rPr lang="ko-KR" altLang="en-US" dirty="0"/>
              <a:t>앞선 </a:t>
            </a:r>
            <a:r>
              <a:rPr lang="en-US" altLang="ko-KR" dirty="0"/>
              <a:t>ppt</a:t>
            </a:r>
            <a:r>
              <a:rPr lang="ko-KR" altLang="en-US" dirty="0"/>
              <a:t>에서 정밀도의 분모는 양성으로 예측한 데이터 수라고 말씀 드렸고</a:t>
            </a:r>
            <a:r>
              <a:rPr lang="en-US" altLang="ko-KR" dirty="0"/>
              <a:t>, </a:t>
            </a:r>
            <a:r>
              <a:rPr lang="ko-KR" altLang="en-US" dirty="0"/>
              <a:t>재현율은 실제 양성인 데이터 수라고 말씀드렸습니다</a:t>
            </a:r>
            <a:r>
              <a:rPr lang="en-US" altLang="ko-KR" dirty="0"/>
              <a:t>. </a:t>
            </a:r>
            <a:r>
              <a:rPr lang="ko-KR" altLang="en-US" dirty="0"/>
              <a:t>그러면 </a:t>
            </a:r>
            <a:r>
              <a:rPr lang="ko-KR" altLang="en-US" dirty="0" err="1"/>
              <a:t>분자값이</a:t>
            </a:r>
            <a:r>
              <a:rPr lang="ko-KR" altLang="en-US" dirty="0"/>
              <a:t> </a:t>
            </a:r>
            <a:r>
              <a:rPr lang="ko-KR" altLang="en-US" dirty="0" err="1"/>
              <a:t>똑같을때</a:t>
            </a:r>
            <a:r>
              <a:rPr lang="en-US" altLang="ko-KR" dirty="0"/>
              <a:t>, </a:t>
            </a:r>
            <a:r>
              <a:rPr lang="ko-KR" altLang="en-US" dirty="0"/>
              <a:t>양성으로 예측하는 경우의 수가 늘어나면 당연히</a:t>
            </a:r>
            <a:r>
              <a:rPr lang="en-US" altLang="ko-KR" dirty="0"/>
              <a:t>! </a:t>
            </a:r>
            <a:r>
              <a:rPr lang="ko-KR" altLang="en-US" dirty="0"/>
              <a:t>정밀도의 분모는 증가하고</a:t>
            </a:r>
            <a:r>
              <a:rPr lang="en-US" altLang="ko-KR" dirty="0"/>
              <a:t>, </a:t>
            </a:r>
            <a:r>
              <a:rPr lang="ko-KR" altLang="en-US" dirty="0"/>
              <a:t>재현율의 </a:t>
            </a:r>
            <a:r>
              <a:rPr lang="ko-KR" altLang="en-US" dirty="0" err="1"/>
              <a:t>분모값은</a:t>
            </a:r>
            <a:r>
              <a:rPr lang="ko-KR" altLang="en-US" dirty="0"/>
              <a:t> 어차피 변동하지 않는 값이기 때문에 정밀도는 감소하게 되는 것입니다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아래 </a:t>
            </a:r>
            <a:r>
              <a:rPr lang="ko-KR" altLang="en-US" dirty="0" err="1"/>
              <a:t>임계값을</a:t>
            </a:r>
            <a:r>
              <a:rPr lang="ko-KR" altLang="en-US" dirty="0"/>
              <a:t> 여러 번 조정하여 정밀도와 재현율의 값을 그래프로 표현한 결과를 봤을 때에도 </a:t>
            </a:r>
            <a:r>
              <a:rPr lang="ko-KR" altLang="en-US" dirty="0" err="1"/>
              <a:t>임계값이</a:t>
            </a:r>
            <a:r>
              <a:rPr lang="ko-KR" altLang="en-US" dirty="0"/>
              <a:t> 낮을수록 재현율은 증가하고</a:t>
            </a:r>
            <a:r>
              <a:rPr lang="en-US" altLang="ko-KR" dirty="0"/>
              <a:t>, </a:t>
            </a:r>
            <a:r>
              <a:rPr lang="ko-KR" altLang="en-US" dirty="0"/>
              <a:t>높을수록 정밀도가 </a:t>
            </a:r>
            <a:r>
              <a:rPr lang="ko-KR" altLang="en-US" dirty="0" err="1"/>
              <a:t>증가하는걸</a:t>
            </a:r>
            <a:r>
              <a:rPr lang="ko-KR" altLang="en-US" dirty="0"/>
              <a:t> 살펴보실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그렇다면 어느 </a:t>
            </a:r>
            <a:r>
              <a:rPr lang="ko-KR" altLang="en-US" dirty="0" err="1"/>
              <a:t>임계값일</a:t>
            </a:r>
            <a:r>
              <a:rPr lang="ko-KR" altLang="en-US" dirty="0"/>
              <a:t> 때 가장 적절할까요</a:t>
            </a:r>
            <a:r>
              <a:rPr lang="en-US" altLang="ko-KR" dirty="0"/>
              <a:t>? </a:t>
            </a:r>
            <a:r>
              <a:rPr lang="ko-KR" altLang="en-US" dirty="0"/>
              <a:t>이는 예측 하는 상황에 따라 다를 수 있습니다</a:t>
            </a:r>
            <a:r>
              <a:rPr lang="en-US" altLang="ko-KR" dirty="0"/>
              <a:t>. </a:t>
            </a:r>
            <a:r>
              <a:rPr lang="ko-KR" altLang="en-US" dirty="0"/>
              <a:t>앞서 말씀드린 스팸메일과 암 진단 </a:t>
            </a:r>
            <a:r>
              <a:rPr lang="ko-KR" altLang="en-US" dirty="0" err="1"/>
              <a:t>상황처럼요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두 수치가 적절하게 배치된 지표를 만들 수 있지 않을까</a:t>
            </a:r>
            <a:r>
              <a:rPr lang="en-US" altLang="ko-KR" dirty="0"/>
              <a:t>… </a:t>
            </a:r>
            <a:r>
              <a:rPr lang="ko-KR" altLang="en-US" dirty="0"/>
              <a:t>라는 생각이 드시지 않나요</a:t>
            </a:r>
            <a:r>
              <a:rPr lang="en-US" altLang="ko-KR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3520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</a:t>
            </a:r>
            <a:r>
              <a:rPr lang="en-US" altLang="ko-KR" dirty="0"/>
              <a:t>, </a:t>
            </a:r>
            <a:r>
              <a:rPr lang="ko-KR" altLang="en-US" dirty="0"/>
              <a:t>그래서 정밀도와 재현율을 적절하게 결합한 지표 </a:t>
            </a:r>
            <a:r>
              <a:rPr lang="en-US" altLang="ko-KR" dirty="0"/>
              <a:t>F1-score </a:t>
            </a:r>
            <a:r>
              <a:rPr lang="ko-KR" altLang="en-US" dirty="0"/>
              <a:t>가 등장하게 됩니다</a:t>
            </a:r>
            <a:r>
              <a:rPr lang="en-US" altLang="ko-KR" dirty="0"/>
              <a:t>. </a:t>
            </a:r>
            <a:r>
              <a:rPr lang="ko-KR" altLang="en-US" dirty="0"/>
              <a:t>두 지표 어느 한쪽으로도 치우치지 않는 경우에</a:t>
            </a:r>
            <a:r>
              <a:rPr lang="en-US" altLang="ko-KR" dirty="0"/>
              <a:t>, F1-score</a:t>
            </a:r>
            <a:r>
              <a:rPr lang="ko-KR" altLang="en-US" dirty="0"/>
              <a:t>는 값이 커지는 경향을 가집니다</a:t>
            </a:r>
            <a:r>
              <a:rPr lang="en-US" altLang="ko-KR" dirty="0"/>
              <a:t>. (</a:t>
            </a:r>
            <a:r>
              <a:rPr lang="ko-KR" altLang="en-US" dirty="0"/>
              <a:t>사진</a:t>
            </a:r>
            <a:r>
              <a:rPr lang="en-US" altLang="ko-KR" dirty="0"/>
              <a:t> </a:t>
            </a:r>
            <a:r>
              <a:rPr lang="ko-KR" altLang="en-US" dirty="0"/>
              <a:t>가리키며</a:t>
            </a:r>
            <a:r>
              <a:rPr lang="en-US" altLang="ko-KR" dirty="0"/>
              <a:t>) </a:t>
            </a:r>
            <a:r>
              <a:rPr lang="ko-KR" altLang="en-US" dirty="0"/>
              <a:t>아래에 </a:t>
            </a:r>
            <a:r>
              <a:rPr lang="ko-KR" altLang="en-US" dirty="0" err="1"/>
              <a:t>예시처럼요</a:t>
            </a:r>
            <a:r>
              <a:rPr lang="en-US" altLang="ko-KR" dirty="0"/>
              <a:t>! </a:t>
            </a:r>
            <a:r>
              <a:rPr lang="en-US" dirty="0"/>
              <a:t>F1 </a:t>
            </a:r>
            <a:r>
              <a:rPr lang="ko-KR" altLang="en-US" dirty="0"/>
              <a:t>스코어는 </a:t>
            </a:r>
            <a:r>
              <a:rPr lang="ko-KR" altLang="en-US" dirty="0" err="1"/>
              <a:t>사이킷런</a:t>
            </a:r>
            <a:r>
              <a:rPr lang="ko-KR" altLang="en-US" dirty="0"/>
              <a:t> 모듈로 불러와 사용하실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임계값을</a:t>
            </a:r>
            <a:r>
              <a:rPr lang="ko-KR" altLang="en-US" dirty="0"/>
              <a:t> 변화시키면서 정밀도와 정확도를 봤던 것처럼 </a:t>
            </a:r>
            <a:r>
              <a:rPr lang="en-US" altLang="ko-KR" dirty="0"/>
              <a:t>F1 </a:t>
            </a:r>
            <a:r>
              <a:rPr lang="ko-KR" altLang="en-US" dirty="0"/>
              <a:t>스코어도 구해보았습니다</a:t>
            </a:r>
            <a:r>
              <a:rPr lang="en-US" altLang="ko-KR" dirty="0"/>
              <a:t>. </a:t>
            </a:r>
            <a:r>
              <a:rPr lang="ko-KR" altLang="en-US" dirty="0"/>
              <a:t>여기선 해당 빨간색 부분으로 표기한 경우가 가장 </a:t>
            </a:r>
            <a:r>
              <a:rPr lang="ko-KR" altLang="en-US" dirty="0" err="1"/>
              <a:t>지표값이</a:t>
            </a:r>
            <a:r>
              <a:rPr lang="ko-KR" altLang="en-US" dirty="0"/>
              <a:t> 높았는데요</a:t>
            </a:r>
            <a:r>
              <a:rPr lang="en-US" altLang="ko-KR" dirty="0"/>
              <a:t>. </a:t>
            </a:r>
            <a:r>
              <a:rPr lang="ko-KR" altLang="en-US" dirty="0"/>
              <a:t>그러나 여기서 재현율이 이전 값보다 </a:t>
            </a:r>
            <a:r>
              <a:rPr lang="en-US" altLang="ko-KR" dirty="0"/>
              <a:t>0.1</a:t>
            </a:r>
            <a:r>
              <a:rPr lang="ko-KR" altLang="en-US" dirty="0"/>
              <a:t>정도 크게 감소하였기 때문에 해당 </a:t>
            </a:r>
            <a:r>
              <a:rPr lang="ko-KR" altLang="en-US" dirty="0" err="1"/>
              <a:t>임계값을</a:t>
            </a:r>
            <a:r>
              <a:rPr lang="ko-KR" altLang="en-US" dirty="0"/>
              <a:t> 적용할 때에는 주의가 필요합니다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3023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</a:t>
            </a:r>
            <a:r>
              <a:rPr lang="en-US" altLang="ko-KR" dirty="0"/>
              <a:t>, </a:t>
            </a:r>
            <a:r>
              <a:rPr lang="ko-KR" altLang="en-US" dirty="0"/>
              <a:t>분류 지표에서 가장 많이 사용되는 지표로 </a:t>
            </a:r>
            <a:r>
              <a:rPr lang="en-US" altLang="ko-KR" dirty="0"/>
              <a:t>ROC </a:t>
            </a:r>
            <a:r>
              <a:rPr lang="ko-KR" altLang="en-US" dirty="0"/>
              <a:t>곡선과 </a:t>
            </a:r>
            <a:r>
              <a:rPr lang="en-US" altLang="ko-KR" dirty="0"/>
              <a:t>AUC </a:t>
            </a:r>
            <a:r>
              <a:rPr lang="ko-KR" altLang="en-US" dirty="0"/>
              <a:t>가 있습니다</a:t>
            </a:r>
            <a:r>
              <a:rPr lang="en-US" altLang="ko-KR" dirty="0"/>
              <a:t>. </a:t>
            </a:r>
            <a:r>
              <a:rPr lang="ko-KR" altLang="en-US" dirty="0"/>
              <a:t>일단 결론부터 말씀드리면 </a:t>
            </a:r>
            <a:r>
              <a:rPr lang="en-US" altLang="ko-KR" dirty="0"/>
              <a:t>ROC </a:t>
            </a:r>
            <a:r>
              <a:rPr lang="ko-KR" altLang="en-US" dirty="0"/>
              <a:t>곡선이 왼쪽 위 모서리 </a:t>
            </a:r>
            <a:r>
              <a:rPr lang="en-US" altLang="ko-KR" dirty="0"/>
              <a:t>(</a:t>
            </a:r>
            <a:r>
              <a:rPr lang="ko-KR" altLang="en-US" dirty="0"/>
              <a:t>그림</a:t>
            </a:r>
            <a:r>
              <a:rPr lang="en-US" altLang="ko-KR" dirty="0"/>
              <a:t> </a:t>
            </a:r>
            <a:r>
              <a:rPr lang="ko-KR" altLang="en-US" dirty="0"/>
              <a:t>가리키며</a:t>
            </a:r>
            <a:r>
              <a:rPr lang="en-US" altLang="ko-KR" dirty="0"/>
              <a:t>) </a:t>
            </a:r>
            <a:r>
              <a:rPr lang="ko-KR" altLang="en-US" dirty="0"/>
              <a:t>가까울수록</a:t>
            </a:r>
            <a:r>
              <a:rPr lang="en-US" altLang="ko-KR" dirty="0"/>
              <a:t>, AUC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에 가까울수록 모델 성능이 좋다고 할 수 있습니다</a:t>
            </a:r>
            <a:r>
              <a:rPr lang="en-US" altLang="ko-KR" dirty="0"/>
              <a:t>. </a:t>
            </a:r>
            <a:r>
              <a:rPr lang="ko-KR" altLang="en-US" dirty="0"/>
              <a:t>그럼 원리를 살펴봅시다</a:t>
            </a:r>
            <a:r>
              <a:rPr lang="en-US" altLang="ko-KR" dirty="0"/>
              <a:t>. ROC</a:t>
            </a:r>
            <a:r>
              <a:rPr lang="ko-KR" altLang="en-US" dirty="0"/>
              <a:t>와 </a:t>
            </a:r>
            <a:r>
              <a:rPr lang="en-US" altLang="ko-KR" dirty="0"/>
              <a:t>AUC</a:t>
            </a:r>
            <a:r>
              <a:rPr lang="ko-KR" altLang="en-US" dirty="0"/>
              <a:t>에서 보이는 축에 해당하는 값은 앞서 다뤘던 재현율이 </a:t>
            </a:r>
            <a:r>
              <a:rPr lang="en-US" altLang="ko-KR" dirty="0"/>
              <a:t>y</a:t>
            </a:r>
            <a:r>
              <a:rPr lang="ko-KR" altLang="en-US" dirty="0"/>
              <a:t>축으로 할당되고 </a:t>
            </a:r>
            <a:r>
              <a:rPr lang="en-US" altLang="ko-KR" dirty="0"/>
              <a:t>‘</a:t>
            </a:r>
            <a:r>
              <a:rPr lang="ko-KR" altLang="en-US" dirty="0"/>
              <a:t>특이도</a:t>
            </a:r>
            <a:r>
              <a:rPr lang="en-US" altLang="ko-KR" dirty="0"/>
              <a:t>’ </a:t>
            </a:r>
            <a:r>
              <a:rPr lang="ko-KR" altLang="en-US" dirty="0"/>
              <a:t>라는 새로운 지표가 </a:t>
            </a:r>
            <a:r>
              <a:rPr lang="en-US" altLang="ko-KR" dirty="0"/>
              <a:t>[1 – </a:t>
            </a:r>
            <a:r>
              <a:rPr lang="ko-KR" altLang="en-US" dirty="0"/>
              <a:t>특이도</a:t>
            </a:r>
            <a:r>
              <a:rPr lang="en-US" altLang="ko-KR" dirty="0"/>
              <a:t>]</a:t>
            </a:r>
            <a:r>
              <a:rPr lang="ko-KR" altLang="en-US" dirty="0"/>
              <a:t> 값으로 </a:t>
            </a:r>
            <a:r>
              <a:rPr lang="en-US" altLang="ko-KR" dirty="0"/>
              <a:t>x </a:t>
            </a:r>
            <a:r>
              <a:rPr lang="ko-KR" altLang="en-US" dirty="0"/>
              <a:t>축으로 할당 됩니다</a:t>
            </a:r>
            <a:r>
              <a:rPr lang="en-US" altLang="ko-KR" dirty="0"/>
              <a:t>. </a:t>
            </a:r>
            <a:r>
              <a:rPr lang="ko-KR" altLang="en-US" dirty="0"/>
              <a:t>재현율은 양성이 정확히 예측되어야 하는 수준</a:t>
            </a:r>
            <a:r>
              <a:rPr lang="en-US" altLang="ko-KR" dirty="0"/>
              <a:t>, </a:t>
            </a:r>
            <a:r>
              <a:rPr lang="ko-KR" altLang="en-US" dirty="0"/>
              <a:t>특이도는 음성이 정확히 예측되어야 하는 수준이라고 볼 수 있겠는데요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ROC </a:t>
            </a:r>
            <a:r>
              <a:rPr lang="ko-KR" altLang="en-US" dirty="0"/>
              <a:t>곡선의 왼쪽 상단 끝 지점은</a:t>
            </a:r>
            <a:r>
              <a:rPr lang="en-US" altLang="ko-KR" dirty="0"/>
              <a:t>, </a:t>
            </a:r>
            <a:r>
              <a:rPr lang="ko-KR" altLang="en-US" dirty="0"/>
              <a:t>양성도 모두 맞추고 음성도 모두 맞추는 결과에 해당한다고 볼 수 있습니다</a:t>
            </a:r>
            <a:r>
              <a:rPr lang="en-US" altLang="ko-KR" dirty="0"/>
              <a:t>. (</a:t>
            </a:r>
            <a:r>
              <a:rPr lang="ko-KR" altLang="en-US" dirty="0"/>
              <a:t>가장 좋은 성능이겠죠</a:t>
            </a:r>
            <a:r>
              <a:rPr lang="en-US" altLang="ko-KR" dirty="0"/>
              <a:t>?) </a:t>
            </a:r>
            <a:r>
              <a:rPr lang="en-US" altLang="ko-KR" dirty="0" err="1"/>
              <a:t>auc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/>
              <a:t>roc </a:t>
            </a:r>
            <a:r>
              <a:rPr lang="ko-KR" altLang="en-US" dirty="0"/>
              <a:t>모두 </a:t>
            </a:r>
            <a:r>
              <a:rPr lang="ko-KR" altLang="en-US" dirty="0" err="1"/>
              <a:t>사이킷런</a:t>
            </a:r>
            <a:r>
              <a:rPr lang="ko-KR" altLang="en-US" dirty="0"/>
              <a:t> 라이브러리로 제공하고 있으니 코드 참고 부탁드립니다</a:t>
            </a:r>
            <a:r>
              <a:rPr lang="en-US" altLang="ko-KR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8898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</a:t>
            </a:r>
            <a:r>
              <a:rPr lang="en-US" altLang="ko-KR" dirty="0"/>
              <a:t>– </a:t>
            </a:r>
            <a:r>
              <a:rPr lang="ko-KR" altLang="en-US" dirty="0"/>
              <a:t>그럼 </a:t>
            </a:r>
            <a:r>
              <a:rPr lang="en-US" altLang="ko-KR" dirty="0"/>
              <a:t>ch3 </a:t>
            </a:r>
            <a:r>
              <a:rPr lang="ko-KR" altLang="en-US" dirty="0"/>
              <a:t>에서 배운 내용을 실제 데이터셋에 적용해보겠습니다</a:t>
            </a:r>
            <a:r>
              <a:rPr lang="en-US" altLang="ko-KR" dirty="0"/>
              <a:t>. </a:t>
            </a:r>
            <a:r>
              <a:rPr lang="ko-KR" altLang="en-US" dirty="0"/>
              <a:t>책에서는 환자들의 당뇨병을 예측하는 데이터셋을 예시로 들었는데요</a:t>
            </a:r>
            <a:r>
              <a:rPr lang="en-US" altLang="ko-KR" dirty="0"/>
              <a:t>. </a:t>
            </a:r>
            <a:r>
              <a:rPr lang="ko-KR" altLang="en-US" dirty="0"/>
              <a:t>데이터를 </a:t>
            </a:r>
            <a:r>
              <a:rPr lang="ko-KR" altLang="en-US" dirty="0" err="1"/>
              <a:t>로딩하고</a:t>
            </a:r>
            <a:r>
              <a:rPr lang="en-US" altLang="ko-KR" dirty="0"/>
              <a:t>, info </a:t>
            </a:r>
            <a:r>
              <a:rPr lang="ko-KR" altLang="en-US" dirty="0"/>
              <a:t>함수를 통해 각 칼럼별로 특성을 간단하게 살펴본 이후에 </a:t>
            </a:r>
            <a:r>
              <a:rPr lang="en-US" altLang="ko-KR" dirty="0"/>
              <a:t>‘</a:t>
            </a:r>
            <a:r>
              <a:rPr lang="ko-KR" altLang="en-US" dirty="0"/>
              <a:t>로지스틱 회귀</a:t>
            </a:r>
            <a:r>
              <a:rPr lang="en-US" altLang="ko-KR" dirty="0"/>
              <a:t>‘ </a:t>
            </a:r>
            <a:r>
              <a:rPr lang="ko-KR" altLang="en-US" dirty="0"/>
              <a:t> 모델을 학습시키고 평가지표까지 도출하였습니다</a:t>
            </a:r>
            <a:r>
              <a:rPr lang="en-US" altLang="ko-KR" dirty="0"/>
              <a:t>. AUC </a:t>
            </a:r>
            <a:r>
              <a:rPr lang="ko-KR" altLang="en-US" dirty="0"/>
              <a:t>값이 </a:t>
            </a:r>
            <a:r>
              <a:rPr lang="en-US" altLang="ko-KR" dirty="0"/>
              <a:t>0.8</a:t>
            </a:r>
            <a:r>
              <a:rPr lang="ko-KR" altLang="en-US" dirty="0"/>
              <a:t>로 </a:t>
            </a:r>
            <a:r>
              <a:rPr lang="ko-KR" altLang="en-US" dirty="0" err="1"/>
              <a:t>그닥</a:t>
            </a:r>
            <a:r>
              <a:rPr lang="ko-KR" altLang="en-US" dirty="0"/>
              <a:t> 나쁘진 않았네요</a:t>
            </a:r>
            <a:r>
              <a:rPr lang="en-US" altLang="ko-KR" dirty="0"/>
              <a:t>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493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그렇지만 성능을 더 </a:t>
            </a:r>
            <a:r>
              <a:rPr lang="ko-KR" altLang="en-US" dirty="0" err="1"/>
              <a:t>높여보기</a:t>
            </a:r>
            <a:r>
              <a:rPr lang="ko-KR" altLang="en-US" dirty="0"/>
              <a:t> 위해</a:t>
            </a:r>
            <a:r>
              <a:rPr lang="en-US" altLang="ko-KR" dirty="0"/>
              <a:t>, </a:t>
            </a:r>
            <a:r>
              <a:rPr lang="ko-KR" altLang="en-US" dirty="0"/>
              <a:t>교재에선 </a:t>
            </a:r>
            <a:r>
              <a:rPr lang="ko-KR" altLang="en-US" dirty="0" err="1"/>
              <a:t>널값을</a:t>
            </a:r>
            <a:r>
              <a:rPr lang="ko-KR" altLang="en-US" dirty="0"/>
              <a:t> 대체하고</a:t>
            </a:r>
            <a:r>
              <a:rPr lang="en-US" altLang="ko-KR" dirty="0"/>
              <a:t>, standard scaler </a:t>
            </a:r>
            <a:r>
              <a:rPr lang="ko-KR" altLang="en-US" dirty="0"/>
              <a:t>를 통해 피처를 스케일링 하였습니다</a:t>
            </a:r>
            <a:r>
              <a:rPr lang="en-US" altLang="ko-KR" dirty="0"/>
              <a:t>. </a:t>
            </a:r>
            <a:r>
              <a:rPr lang="ko-KR" altLang="en-US" dirty="0"/>
              <a:t>일종의 데이터셋에 변환을 </a:t>
            </a:r>
            <a:r>
              <a:rPr lang="ko-KR" altLang="en-US" dirty="0" err="1"/>
              <a:t>준건데요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이렇게 조정을 해준 결과 성능이 어느정도 개선된 것을 확인해볼 수 있습니다</a:t>
            </a:r>
            <a:r>
              <a:rPr lang="en-US" altLang="ko-KR" dirty="0"/>
              <a:t>. </a:t>
            </a:r>
            <a:r>
              <a:rPr lang="ko-KR" altLang="en-US" dirty="0"/>
              <a:t>추후에 더 많은 </a:t>
            </a:r>
            <a:r>
              <a:rPr lang="ko-KR" altLang="en-US" dirty="0" err="1"/>
              <a:t>머신러닝</a:t>
            </a:r>
            <a:r>
              <a:rPr lang="ko-KR" altLang="en-US" dirty="0"/>
              <a:t> 프로세스를 경험하시게 되면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ko-KR" altLang="en-US" dirty="0" err="1"/>
              <a:t>피처스케일링과</a:t>
            </a:r>
            <a:r>
              <a:rPr lang="ko-KR" altLang="en-US" dirty="0"/>
              <a:t> </a:t>
            </a:r>
            <a:r>
              <a:rPr lang="ko-KR" altLang="en-US" dirty="0" err="1"/>
              <a:t>널값대체</a:t>
            </a:r>
            <a:r>
              <a:rPr lang="ko-KR" altLang="en-US" dirty="0"/>
              <a:t> 부분이 성능 개선에 매우 중요한 단계임을 깨달으실 수 </a:t>
            </a:r>
            <a:r>
              <a:rPr lang="ko-KR" altLang="en-US" dirty="0" err="1"/>
              <a:t>있으실겁니다</a:t>
            </a:r>
            <a:r>
              <a:rPr lang="en-US" altLang="ko-KR" dirty="0"/>
              <a:t>. </a:t>
            </a:r>
            <a:r>
              <a:rPr lang="ko-KR" altLang="en-US" dirty="0"/>
              <a:t>아무튼</a:t>
            </a:r>
            <a:r>
              <a:rPr lang="en-US" altLang="ko-KR" dirty="0"/>
              <a:t>! </a:t>
            </a:r>
            <a:r>
              <a:rPr lang="ko-KR" altLang="en-US" dirty="0"/>
              <a:t>여기선 최적의 </a:t>
            </a:r>
            <a:r>
              <a:rPr lang="ko-KR" altLang="en-US" dirty="0" err="1"/>
              <a:t>임계값까지</a:t>
            </a:r>
            <a:r>
              <a:rPr lang="ko-KR" altLang="en-US" dirty="0"/>
              <a:t> 찾아보는 것까지 진행하였는데요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임계값이</a:t>
            </a:r>
            <a:r>
              <a:rPr lang="ko-KR" altLang="en-US" dirty="0"/>
              <a:t> </a:t>
            </a:r>
            <a:r>
              <a:rPr lang="en-US" altLang="ko-KR" dirty="0"/>
              <a:t>0.48</a:t>
            </a:r>
            <a:r>
              <a:rPr lang="ko-KR" altLang="en-US" dirty="0"/>
              <a:t>일 때</a:t>
            </a:r>
            <a:r>
              <a:rPr lang="en-US" altLang="ko-KR" dirty="0"/>
              <a:t>, F1 score </a:t>
            </a:r>
            <a:r>
              <a:rPr lang="ko-KR" altLang="en-US" dirty="0"/>
              <a:t>값이 가장 높고 </a:t>
            </a:r>
            <a:r>
              <a:rPr lang="en-US" altLang="ko-KR" dirty="0"/>
              <a:t>AUC</a:t>
            </a:r>
            <a:r>
              <a:rPr lang="ko-KR" altLang="en-US" dirty="0"/>
              <a:t>는 모든 </a:t>
            </a:r>
            <a:r>
              <a:rPr lang="ko-KR" altLang="en-US" dirty="0" err="1"/>
              <a:t>임계값에</a:t>
            </a:r>
            <a:r>
              <a:rPr lang="ko-KR" altLang="en-US" dirty="0"/>
              <a:t> 대해 동일했기 때문에</a:t>
            </a:r>
            <a:r>
              <a:rPr lang="en-US" altLang="ko-KR" dirty="0"/>
              <a:t>, 0.48</a:t>
            </a:r>
            <a:r>
              <a:rPr lang="ko-KR" altLang="en-US" dirty="0"/>
              <a:t>을 최적의 </a:t>
            </a:r>
            <a:r>
              <a:rPr lang="ko-KR" altLang="en-US" dirty="0" err="1"/>
              <a:t>임계값으로</a:t>
            </a:r>
            <a:r>
              <a:rPr lang="ko-KR" altLang="en-US" dirty="0"/>
              <a:t> 찾아내는 것까지 하며 챕터를 마무리합니다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086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ko-KR" altLang="en-US" dirty="0" err="1"/>
              <a:t>마무리멘트</a:t>
            </a:r>
            <a:r>
              <a:rPr lang="en-US" altLang="ko-KR"/>
              <a:t>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61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55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3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hyperlink" Target="https://docs.w3cub.com/scikit_learn/modules/generated/sklearn.model_selection.cross_validate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cikit-learn.org/stable/modules/generated/sklearn.model_selection.GridSearchCV.html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4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4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4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4.png"/><Relationship Id="rId7" Type="http://schemas.openxmlformats.org/officeDocument/2006/relationships/image" Target="../media/image10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0B658B-BCEF-4B5C-870D-35BBC3882DBB}"/>
              </a:ext>
            </a:extLst>
          </p:cNvPr>
          <p:cNvSpPr txBox="1"/>
          <p:nvPr/>
        </p:nvSpPr>
        <p:spPr>
          <a:xfrm>
            <a:off x="661851" y="6078583"/>
            <a:ext cx="68710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latin typeface="a아시아헤드4" panose="02020600000000000000" pitchFamily="18" charset="-127"/>
                <a:ea typeface="a아시아헤드4" panose="02020600000000000000" pitchFamily="18" charset="-127"/>
              </a:rPr>
              <a:t>1</a:t>
            </a:r>
            <a:r>
              <a:rPr lang="ko-KR" altLang="en-US" sz="8800" dirty="0">
                <a:latin typeface="a아시아헤드4" panose="02020600000000000000" pitchFamily="18" charset="-127"/>
                <a:ea typeface="a아시아헤드4" panose="02020600000000000000" pitchFamily="18" charset="-127"/>
              </a:rPr>
              <a:t>주차 발표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96339-CF42-4896-9AF0-3A5824BC743F}"/>
              </a:ext>
            </a:extLst>
          </p:cNvPr>
          <p:cNvSpPr txBox="1"/>
          <p:nvPr/>
        </p:nvSpPr>
        <p:spPr>
          <a:xfrm>
            <a:off x="661851" y="8220891"/>
            <a:ext cx="4946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a아시아헤드4" panose="02020600000000000000" pitchFamily="18" charset="-127"/>
                <a:ea typeface="a아시아헤드4" panose="02020600000000000000" pitchFamily="18" charset="-127"/>
              </a:rPr>
              <a:t>최하경</a:t>
            </a:r>
            <a:r>
              <a:rPr lang="en-US" altLang="ko-KR" sz="3200" dirty="0">
                <a:latin typeface="a아시아헤드4" panose="02020600000000000000" pitchFamily="18" charset="-127"/>
                <a:ea typeface="a아시아헤드4" panose="02020600000000000000" pitchFamily="18" charset="-127"/>
              </a:rPr>
              <a:t>, </a:t>
            </a:r>
            <a:r>
              <a:rPr lang="ko-KR" altLang="en-US" sz="3200" dirty="0">
                <a:latin typeface="a아시아헤드4" panose="02020600000000000000" pitchFamily="18" charset="-127"/>
                <a:ea typeface="a아시아헤드4" panose="02020600000000000000" pitchFamily="18" charset="-127"/>
              </a:rPr>
              <a:t>임나영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1.3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넘파이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6049E6-8258-47D2-AEF5-35750D04A030}"/>
              </a:ext>
            </a:extLst>
          </p:cNvPr>
          <p:cNvSpPr txBox="1"/>
          <p:nvPr/>
        </p:nvSpPr>
        <p:spPr>
          <a:xfrm>
            <a:off x="1111170" y="2851451"/>
            <a:ext cx="861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③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np.argsort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EBAF6-2B5D-4B5D-90F1-39A90D0130BC}"/>
              </a:ext>
            </a:extLst>
          </p:cNvPr>
          <p:cNvSpPr txBox="1"/>
          <p:nvPr/>
        </p:nvSpPr>
        <p:spPr>
          <a:xfrm>
            <a:off x="1728216" y="3634478"/>
            <a:ext cx="15160907" cy="82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정렬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행렬의 원본 행렬 인덱스를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ndarray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형으로 변환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369516" y="1732757"/>
            <a:ext cx="985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</a:t>
            </a:r>
            <a:r>
              <a:rPr lang="ko-KR" altLang="en-US" sz="36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행렬의 정렬</a:t>
            </a:r>
            <a:endParaRPr lang="ko-KR" altLang="en-US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56F28F-657C-4ED5-BB23-D5D25EF80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077" y="5431415"/>
            <a:ext cx="14132794" cy="301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74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1.3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넘파이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6049E6-8258-47D2-AEF5-35750D04A030}"/>
              </a:ext>
            </a:extLst>
          </p:cNvPr>
          <p:cNvSpPr txBox="1"/>
          <p:nvPr/>
        </p:nvSpPr>
        <p:spPr>
          <a:xfrm>
            <a:off x="1111170" y="2851451"/>
            <a:ext cx="861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① np.dot(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EBAF6-2B5D-4B5D-90F1-39A90D0130BC}"/>
              </a:ext>
            </a:extLst>
          </p:cNvPr>
          <p:cNvSpPr txBox="1"/>
          <p:nvPr/>
        </p:nvSpPr>
        <p:spPr>
          <a:xfrm>
            <a:off x="1728216" y="3634478"/>
            <a:ext cx="15160907" cy="1657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행렬 내적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행렬 곱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왼쪽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행렬의 열 개수와 오른쪽 행렬의 행 개수가 동일해야 함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(A[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i,j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]*B[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j,k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])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369516" y="1732757"/>
            <a:ext cx="985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선형대수 연산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–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행렬 내적과 전치 행렬 구하기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13DA2D-F488-4C26-B6CB-43053F0ED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077" y="6184905"/>
            <a:ext cx="6137924" cy="35342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DCA85F-C9E3-4EDF-AA5B-BA7E389399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3183" y="5896408"/>
            <a:ext cx="6044334" cy="382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36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1.4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판다스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369516" y="1732757"/>
            <a:ext cx="985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기본 이해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26787-EA40-4BF1-BBBE-C18D0707953E}"/>
              </a:ext>
            </a:extLst>
          </p:cNvPr>
          <p:cNvSpPr txBox="1"/>
          <p:nvPr/>
        </p:nvSpPr>
        <p:spPr>
          <a:xfrm>
            <a:off x="1111170" y="2851451"/>
            <a:ext cx="861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① Pandas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핵심 개체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DataFrame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C72263-97C8-4221-A714-86F50263E018}"/>
              </a:ext>
            </a:extLst>
          </p:cNvPr>
          <p:cNvSpPr txBox="1"/>
          <p:nvPr/>
        </p:nvSpPr>
        <p:spPr>
          <a:xfrm>
            <a:off x="1111170" y="4220311"/>
            <a:ext cx="861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② Series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와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DataFrame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54D9D6-0999-43FB-A755-EE9CA3F7DCBF}"/>
              </a:ext>
            </a:extLst>
          </p:cNvPr>
          <p:cNvSpPr txBox="1"/>
          <p:nvPr/>
        </p:nvSpPr>
        <p:spPr>
          <a:xfrm>
            <a:off x="1820813" y="5090755"/>
            <a:ext cx="15160907" cy="1657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Series :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칼럼이 하나뿐인 데이터 구조체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DataFrame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: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칼럼이 여러 개인 데이터 구조체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(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여러 개의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Series)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5567F8-BB7B-449A-AC3B-73975BFF6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0081" y="1701086"/>
            <a:ext cx="7291639" cy="406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98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1.4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판다스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369516" y="1732757"/>
            <a:ext cx="1128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</a:t>
            </a:r>
            <a:r>
              <a:rPr lang="ko-KR" altLang="en-US" sz="3600" dirty="0" err="1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판다스</a:t>
            </a:r>
            <a:r>
              <a:rPr lang="ko-KR" altLang="en-US" sz="36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시작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–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파일을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DataFrame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으로 로딩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기본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API</a:t>
            </a:r>
            <a:endParaRPr lang="ko-KR" altLang="en-US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26787-EA40-4BF1-BBBE-C18D0707953E}"/>
              </a:ext>
            </a:extLst>
          </p:cNvPr>
          <p:cNvSpPr txBox="1"/>
          <p:nvPr/>
        </p:nvSpPr>
        <p:spPr>
          <a:xfrm>
            <a:off x="1111170" y="2851451"/>
            <a:ext cx="861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① </a:t>
            </a: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판다스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모듈 </a:t>
            </a: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임포트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C72263-97C8-4221-A714-86F50263E018}"/>
              </a:ext>
            </a:extLst>
          </p:cNvPr>
          <p:cNvSpPr txBox="1"/>
          <p:nvPr/>
        </p:nvSpPr>
        <p:spPr>
          <a:xfrm>
            <a:off x="1111170" y="4411046"/>
            <a:ext cx="861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②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DataFrame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불러오기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C356916-CD50-413C-A626-1A49111FF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611" y="2991786"/>
            <a:ext cx="3845673" cy="703477"/>
          </a:xfrm>
          <a:prstGeom prst="rect">
            <a:avLst/>
          </a:prstGeom>
        </p:spPr>
      </p:pic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FDF64139-7356-4183-830B-288F0ECD9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985913"/>
              </p:ext>
            </p:extLst>
          </p:nvPr>
        </p:nvGraphicFramePr>
        <p:xfrm>
          <a:off x="1111170" y="5543433"/>
          <a:ext cx="15614247" cy="40194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80749">
                  <a:extLst>
                    <a:ext uri="{9D8B030D-6E8A-4147-A177-3AD203B41FA5}">
                      <a16:colId xmlns:a16="http://schemas.microsoft.com/office/drawing/2014/main" val="1962477016"/>
                    </a:ext>
                  </a:extLst>
                </a:gridCol>
                <a:gridCol w="6728749">
                  <a:extLst>
                    <a:ext uri="{9D8B030D-6E8A-4147-A177-3AD203B41FA5}">
                      <a16:colId xmlns:a16="http://schemas.microsoft.com/office/drawing/2014/main" val="579823786"/>
                    </a:ext>
                  </a:extLst>
                </a:gridCol>
                <a:gridCol w="5204749">
                  <a:extLst>
                    <a:ext uri="{9D8B030D-6E8A-4147-A177-3AD203B41FA5}">
                      <a16:colId xmlns:a16="http://schemas.microsoft.com/office/drawing/2014/main" val="447565517"/>
                    </a:ext>
                  </a:extLst>
                </a:gridCol>
              </a:tblGrid>
              <a:tr h="851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Code</a:t>
                      </a:r>
                      <a:endParaRPr lang="ko-KR" altLang="en-US" sz="3200" b="1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kern="12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+mn-cs"/>
                        </a:rPr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632284"/>
                  </a:ext>
                </a:extLst>
              </a:tr>
              <a:tr h="851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pd.read_csv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 )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Csv 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파일 포맷 변환을 위한 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API</a:t>
                      </a:r>
                    </a:p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디폴트 필드 구분문자 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: ‘,’</a:t>
                      </a:r>
                    </a:p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Sep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인자를 활용 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</a:t>
                      </a:r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sep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=‘\t’)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016207"/>
                  </a:ext>
                </a:extLst>
              </a:tr>
              <a:tr h="851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pd.read_table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 )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디폴트 필드 구분문자 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: ‘\t＇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082187"/>
                  </a:ext>
                </a:extLst>
              </a:tr>
              <a:tr h="851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pd.read_fwf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 )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고정 길이 기반의 칼럼 포맷 대상</a:t>
                      </a:r>
                      <a:endParaRPr lang="en-US" altLang="ko-KR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잘 사용하지 않음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)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237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700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1.4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판다스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26787-EA40-4BF1-BBBE-C18D0707953E}"/>
              </a:ext>
            </a:extLst>
          </p:cNvPr>
          <p:cNvSpPr txBox="1"/>
          <p:nvPr/>
        </p:nvSpPr>
        <p:spPr>
          <a:xfrm>
            <a:off x="1111170" y="2851451"/>
            <a:ext cx="861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③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DataFrame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정보 확인하기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3F345816-3CEF-4925-8C33-B39144354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128586"/>
              </p:ext>
            </p:extLst>
          </p:nvPr>
        </p:nvGraphicFramePr>
        <p:xfrm>
          <a:off x="1111170" y="3971281"/>
          <a:ext cx="15614247" cy="538914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80749">
                  <a:extLst>
                    <a:ext uri="{9D8B030D-6E8A-4147-A177-3AD203B41FA5}">
                      <a16:colId xmlns:a16="http://schemas.microsoft.com/office/drawing/2014/main" val="1962477016"/>
                    </a:ext>
                  </a:extLst>
                </a:gridCol>
                <a:gridCol w="8275899">
                  <a:extLst>
                    <a:ext uri="{9D8B030D-6E8A-4147-A177-3AD203B41FA5}">
                      <a16:colId xmlns:a16="http://schemas.microsoft.com/office/drawing/2014/main" val="579823786"/>
                    </a:ext>
                  </a:extLst>
                </a:gridCol>
                <a:gridCol w="3657599">
                  <a:extLst>
                    <a:ext uri="{9D8B030D-6E8A-4147-A177-3AD203B41FA5}">
                      <a16:colId xmlns:a16="http://schemas.microsoft.com/office/drawing/2014/main" val="447565517"/>
                    </a:ext>
                  </a:extLst>
                </a:gridCol>
              </a:tblGrid>
              <a:tr h="851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Code</a:t>
                      </a:r>
                      <a:endParaRPr lang="ko-KR" altLang="en-US" sz="3200" b="1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kern="12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+mn-cs"/>
                        </a:rPr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632284"/>
                  </a:ext>
                </a:extLst>
              </a:tr>
              <a:tr h="851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DataFrame.head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 )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DataFrame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의 맨 앞에 있는 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N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개의 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row 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반환</a:t>
                      </a:r>
                      <a:endParaRPr lang="en-US" altLang="ko-KR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(default : 5)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016207"/>
                  </a:ext>
                </a:extLst>
              </a:tr>
              <a:tr h="851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DataFrame.shape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DataFrame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의 행과 열을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튜플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형태로 반환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082187"/>
                  </a:ext>
                </a:extLst>
              </a:tr>
              <a:tr h="851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DataFrame.info()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총 데이터 건수와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칼럼별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데이터 타입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, Null 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건수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237972"/>
                  </a:ext>
                </a:extLst>
              </a:tr>
              <a:tr h="851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DataFrame.describe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 )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숫자형 칼럼에 대한 개략적인 데이터 분포도</a:t>
                      </a:r>
                      <a:endParaRPr lang="en-US" altLang="ko-KR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(non-null 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건수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, mean, std, min, max, quantile)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522"/>
                  </a:ext>
                </a:extLst>
              </a:tr>
              <a:tr h="851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DataFrame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[‘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열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’].</a:t>
                      </a:r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value_counts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 )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해당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칼럼값의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유형과 건수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29243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3689657-7B03-4381-AE7C-FB00A8A4C7FE}"/>
              </a:ext>
            </a:extLst>
          </p:cNvPr>
          <p:cNvSpPr txBox="1"/>
          <p:nvPr/>
        </p:nvSpPr>
        <p:spPr>
          <a:xfrm>
            <a:off x="369516" y="1732757"/>
            <a:ext cx="1128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</a:t>
            </a:r>
            <a:r>
              <a:rPr lang="ko-KR" altLang="en-US" sz="3600" dirty="0" err="1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판다스</a:t>
            </a:r>
            <a:r>
              <a:rPr lang="ko-KR" altLang="en-US" sz="36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시작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–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파일을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DataFrame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으로 로딩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기본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API</a:t>
            </a:r>
            <a:endParaRPr lang="ko-KR" altLang="en-US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45692-2625-64F2-D69A-AF90B02D5C41}"/>
              </a:ext>
            </a:extLst>
          </p:cNvPr>
          <p:cNvSpPr txBox="1"/>
          <p:nvPr/>
        </p:nvSpPr>
        <p:spPr>
          <a:xfrm>
            <a:off x="243069" y="2875993"/>
            <a:ext cx="868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effectLst/>
                <a:latin typeface="Apple Color Emoji"/>
              </a:rPr>
              <a:t>⭐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40150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1.4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판다스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26787-EA40-4BF1-BBBE-C18D0707953E}"/>
              </a:ext>
            </a:extLst>
          </p:cNvPr>
          <p:cNvSpPr txBox="1"/>
          <p:nvPr/>
        </p:nvSpPr>
        <p:spPr>
          <a:xfrm>
            <a:off x="1111170" y="2851451"/>
            <a:ext cx="861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① [ ]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연산자 이용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689657-7B03-4381-AE7C-FB00A8A4C7FE}"/>
              </a:ext>
            </a:extLst>
          </p:cNvPr>
          <p:cNvSpPr txBox="1"/>
          <p:nvPr/>
        </p:nvSpPr>
        <p:spPr>
          <a:xfrm>
            <a:off x="369516" y="1732757"/>
            <a:ext cx="1128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DataFrame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칼럼 데이터 세트 생성과 수정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B79C5-EC9E-44F9-8C56-B7BBEE55C062}"/>
              </a:ext>
            </a:extLst>
          </p:cNvPr>
          <p:cNvSpPr txBox="1"/>
          <p:nvPr/>
        </p:nvSpPr>
        <p:spPr>
          <a:xfrm>
            <a:off x="1714017" y="3532430"/>
            <a:ext cx="15160907" cy="1657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DataFrame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[‘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열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’]=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숫자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DataFrame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[‘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열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’]=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수식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0579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1.4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판다스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369516" y="1732757"/>
            <a:ext cx="985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DataFrame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삭제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84B0C-ADE0-4B68-912F-0B263B44C1DF}"/>
              </a:ext>
            </a:extLst>
          </p:cNvPr>
          <p:cNvSpPr txBox="1"/>
          <p:nvPr/>
        </p:nvSpPr>
        <p:spPr>
          <a:xfrm>
            <a:off x="1111170" y="2851451"/>
            <a:ext cx="861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①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DataFrame.drop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5F2B5-FA85-4B18-BFFD-86AD15615ECF}"/>
              </a:ext>
            </a:extLst>
          </p:cNvPr>
          <p:cNvSpPr txBox="1"/>
          <p:nvPr/>
        </p:nvSpPr>
        <p:spPr>
          <a:xfrm>
            <a:off x="1714017" y="3532430"/>
            <a:ext cx="15160907" cy="331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labels : drop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할 칼럼이나 행 지정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 [ ]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안에 넣어서 입력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axis :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특정 칼럼 또는 특정 행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drop (axis=0 : row, axis=1 : column)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inplace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: drop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한 데이터프레임을 원본으로 저장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(default : False)</a:t>
            </a:r>
          </a:p>
          <a:p>
            <a:pPr lvl="1">
              <a:lnSpc>
                <a:spcPct val="150000"/>
              </a:lnSpc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	   :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inplace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=True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일 경우 </a:t>
            </a: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반환값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None =&gt;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따로 저장할 필요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76413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1.4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판다스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369516" y="1732757"/>
            <a:ext cx="985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Index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객체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84B0C-ADE0-4B68-912F-0B263B44C1DF}"/>
              </a:ext>
            </a:extLst>
          </p:cNvPr>
          <p:cNvSpPr txBox="1"/>
          <p:nvPr/>
        </p:nvSpPr>
        <p:spPr>
          <a:xfrm>
            <a:off x="1111170" y="2851451"/>
            <a:ext cx="861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①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DataFrame.index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5F2B5-FA85-4B18-BFFD-86AD15615ECF}"/>
              </a:ext>
            </a:extLst>
          </p:cNvPr>
          <p:cNvSpPr txBox="1"/>
          <p:nvPr/>
        </p:nvSpPr>
        <p:spPr>
          <a:xfrm>
            <a:off x="1714017" y="3532430"/>
            <a:ext cx="15160907" cy="1657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DataFrame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인덱스 객체 추출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출력값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F09542-FBDF-4BD5-B67F-D449A1D04DA0}"/>
              </a:ext>
            </a:extLst>
          </p:cNvPr>
          <p:cNvSpPr txBox="1"/>
          <p:nvPr/>
        </p:nvSpPr>
        <p:spPr>
          <a:xfrm>
            <a:off x="1111169" y="5978052"/>
            <a:ext cx="861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②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DataFrame.index.values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742792-A4B1-4A36-9F08-50A767569C79}"/>
              </a:ext>
            </a:extLst>
          </p:cNvPr>
          <p:cNvSpPr txBox="1"/>
          <p:nvPr/>
        </p:nvSpPr>
        <p:spPr>
          <a:xfrm>
            <a:off x="1714016" y="6659031"/>
            <a:ext cx="15160907" cy="1657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DataFrame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인덱스 객체를 실제 값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array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 변환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출력값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A61DFA-7554-4A6F-829A-43608D87F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136" y="4593201"/>
            <a:ext cx="6111592" cy="4736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167B81-F832-40B3-A38C-20E5D6E68B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7136" y="7833359"/>
            <a:ext cx="7097347" cy="95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20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1.4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판다스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369516" y="1732757"/>
            <a:ext cx="985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Index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객체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84B0C-ADE0-4B68-912F-0B263B44C1DF}"/>
              </a:ext>
            </a:extLst>
          </p:cNvPr>
          <p:cNvSpPr txBox="1"/>
          <p:nvPr/>
        </p:nvSpPr>
        <p:spPr>
          <a:xfrm>
            <a:off x="1111170" y="2851451"/>
            <a:ext cx="861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①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DataFrame.index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5F2B5-FA85-4B18-BFFD-86AD15615ECF}"/>
              </a:ext>
            </a:extLst>
          </p:cNvPr>
          <p:cNvSpPr txBox="1"/>
          <p:nvPr/>
        </p:nvSpPr>
        <p:spPr>
          <a:xfrm>
            <a:off x="1714017" y="3532430"/>
            <a:ext cx="15160907" cy="1657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DataFrame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인덱스 객체 추출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출력값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F09542-FBDF-4BD5-B67F-D449A1D04DA0}"/>
              </a:ext>
            </a:extLst>
          </p:cNvPr>
          <p:cNvSpPr txBox="1"/>
          <p:nvPr/>
        </p:nvSpPr>
        <p:spPr>
          <a:xfrm>
            <a:off x="1111169" y="5978052"/>
            <a:ext cx="861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②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DataFrame.index.values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742792-A4B1-4A36-9F08-50A767569C79}"/>
              </a:ext>
            </a:extLst>
          </p:cNvPr>
          <p:cNvSpPr txBox="1"/>
          <p:nvPr/>
        </p:nvSpPr>
        <p:spPr>
          <a:xfrm>
            <a:off x="1714016" y="6659031"/>
            <a:ext cx="15160907" cy="1657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DataFrame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인덱스 객체를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1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차원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array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 변환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단일 값 변환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/ </a:t>
            </a: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슬라이싱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가능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출력값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A61DFA-7554-4A6F-829A-43608D87F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136" y="4593201"/>
            <a:ext cx="6111592" cy="4736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167B81-F832-40B3-A38C-20E5D6E68B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7136" y="7833359"/>
            <a:ext cx="7097347" cy="95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1.4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판다스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369516" y="1732757"/>
            <a:ext cx="985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Index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객체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84B0C-ADE0-4B68-912F-0B263B44C1DF}"/>
              </a:ext>
            </a:extLst>
          </p:cNvPr>
          <p:cNvSpPr txBox="1"/>
          <p:nvPr/>
        </p:nvSpPr>
        <p:spPr>
          <a:xfrm>
            <a:off x="1111170" y="2851451"/>
            <a:ext cx="861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①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DataFrame.reset_index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5F2B5-FA85-4B18-BFFD-86AD15615ECF}"/>
              </a:ext>
            </a:extLst>
          </p:cNvPr>
          <p:cNvSpPr txBox="1"/>
          <p:nvPr/>
        </p:nvSpPr>
        <p:spPr>
          <a:xfrm>
            <a:off x="1714017" y="3532430"/>
            <a:ext cx="15160907" cy="4150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DataFrame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인덱스를 새롭게 연속 숫자형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(0~)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으로 할당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기존 인덱스는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‘index’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라는 새로운 칼럼명으로 추가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주요 파라미터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(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i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 drop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기존 인덱스를 새로운 칼럼으로 추가하지 않고 삭제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(default=False)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(ii)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inplace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: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reset_index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한 데이터프레임을 원본으로 저장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(default=False)</a:t>
            </a:r>
          </a:p>
        </p:txBody>
      </p:sp>
    </p:spTree>
    <p:extLst>
      <p:ext uri="{BB962C8B-B14F-4D97-AF65-F5344CB8AC3E}">
        <p14:creationId xmlns:p14="http://schemas.microsoft.com/office/powerpoint/2010/main" val="35602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43FF19-63C9-4588-B47C-DD7A4124E3B6}"/>
              </a:ext>
            </a:extLst>
          </p:cNvPr>
          <p:cNvSpPr txBox="1"/>
          <p:nvPr/>
        </p:nvSpPr>
        <p:spPr>
          <a:xfrm>
            <a:off x="1367246" y="-91279"/>
            <a:ext cx="68710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DAA229-C69A-4F14-A69F-C8D6D497C424}"/>
              </a:ext>
            </a:extLst>
          </p:cNvPr>
          <p:cNvSpPr txBox="1"/>
          <p:nvPr/>
        </p:nvSpPr>
        <p:spPr>
          <a:xfrm>
            <a:off x="1367245" y="1900384"/>
            <a:ext cx="10825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#01 </a:t>
            </a:r>
            <a:r>
              <a:rPr lang="ko-KR" altLang="en-US" sz="44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파이썬 기반의 </a:t>
            </a:r>
            <a:r>
              <a:rPr lang="ko-KR" altLang="en-US" sz="44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머신러닝과</a:t>
            </a:r>
            <a:r>
              <a:rPr lang="ko-KR" altLang="en-US" sz="44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생태계 이해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CE360-AAC7-4BCB-851C-F00DA443E479}"/>
              </a:ext>
            </a:extLst>
          </p:cNvPr>
          <p:cNvSpPr txBox="1"/>
          <p:nvPr/>
        </p:nvSpPr>
        <p:spPr>
          <a:xfrm>
            <a:off x="2228293" y="3353437"/>
            <a:ext cx="10825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#02 </a:t>
            </a:r>
            <a:r>
              <a:rPr lang="ko-KR" altLang="en-US" sz="44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사이킷런으로</a:t>
            </a:r>
            <a:r>
              <a:rPr lang="ko-KR" altLang="en-US" sz="44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시작하는 </a:t>
            </a:r>
            <a:r>
              <a:rPr lang="ko-KR" altLang="en-US" sz="44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머신러닝</a:t>
            </a:r>
            <a:endParaRPr lang="ko-KR" altLang="en-US" sz="44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87F30-583B-4186-81C9-FA7F6DF41AB3}"/>
              </a:ext>
            </a:extLst>
          </p:cNvPr>
          <p:cNvSpPr txBox="1"/>
          <p:nvPr/>
        </p:nvSpPr>
        <p:spPr>
          <a:xfrm>
            <a:off x="3258102" y="4801081"/>
            <a:ext cx="10825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#03 </a:t>
            </a:r>
            <a:r>
              <a:rPr lang="ko-KR" altLang="en-US" sz="44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평가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1.4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판다스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369516" y="1732757"/>
            <a:ext cx="985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 </a:t>
            </a: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셀렉션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및 필터링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84B0C-ADE0-4B68-912F-0B263B44C1DF}"/>
              </a:ext>
            </a:extLst>
          </p:cNvPr>
          <p:cNvSpPr txBox="1"/>
          <p:nvPr/>
        </p:nvSpPr>
        <p:spPr>
          <a:xfrm>
            <a:off x="1111170" y="2851451"/>
            <a:ext cx="861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① [ ]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연산자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5F2B5-FA85-4B18-BFFD-86AD15615ECF}"/>
              </a:ext>
            </a:extLst>
          </p:cNvPr>
          <p:cNvSpPr txBox="1"/>
          <p:nvPr/>
        </p:nvSpPr>
        <p:spPr>
          <a:xfrm>
            <a:off x="1714017" y="3532430"/>
            <a:ext cx="15160907" cy="4981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DataFrame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칼럼만 지정하는 </a:t>
            </a:r>
            <a:r>
              <a:rPr lang="en-US" altLang="ko-KR" sz="3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‘</a:t>
            </a:r>
            <a:r>
              <a:rPr lang="ko-KR" altLang="en-US" sz="3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칼럼 지정 연산자</a:t>
            </a:r>
            <a:r>
              <a:rPr lang="en-US" altLang="ko-KR" sz="3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’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단일 칼럼 추출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여러 칼럼 추출  </a:t>
            </a:r>
            <a:r>
              <a:rPr lang="en-US" altLang="ko-KR" sz="3600" dirty="0">
                <a:solidFill>
                  <a:srgbClr val="0070C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( [ ] </a:t>
            </a:r>
            <a:r>
              <a:rPr lang="ko-KR" altLang="en-US" sz="3600" dirty="0">
                <a:solidFill>
                  <a:srgbClr val="0070C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안에 해당 칼럼들이 포함된 </a:t>
            </a:r>
            <a:r>
              <a:rPr lang="en-US" altLang="ko-KR" sz="3600" dirty="0">
                <a:solidFill>
                  <a:srgbClr val="0070C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[ ] </a:t>
            </a:r>
            <a:r>
              <a:rPr lang="ko-KR" altLang="en-US" sz="3600" dirty="0">
                <a:solidFill>
                  <a:srgbClr val="0070C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입력 </a:t>
            </a:r>
            <a:r>
              <a:rPr lang="en-US" altLang="ko-KR" sz="3600" dirty="0">
                <a:solidFill>
                  <a:srgbClr val="0070C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rgbClr val="0070C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불린 인덱싱 가능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33488E-B549-4196-8850-53C2E086B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490" y="5431053"/>
            <a:ext cx="4103175" cy="6013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309CC6-55C0-424C-B4CD-03E161945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0490" y="7030212"/>
            <a:ext cx="6852267" cy="5803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36CC63-E3A9-4DF4-B29C-F37C34C62C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0490" y="8710033"/>
            <a:ext cx="6014695" cy="5706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18769B-B929-4516-843F-18666930A4A7}"/>
              </a:ext>
            </a:extLst>
          </p:cNvPr>
          <p:cNvSpPr txBox="1"/>
          <p:nvPr/>
        </p:nvSpPr>
        <p:spPr>
          <a:xfrm>
            <a:off x="12001982" y="3799649"/>
            <a:ext cx="4872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rgbClr val="00B05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슬라이싱을</a:t>
            </a:r>
            <a:r>
              <a:rPr lang="ko-KR" altLang="en-US" sz="2000" dirty="0">
                <a:solidFill>
                  <a:srgbClr val="00B05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이용해 인덱스 기반으로도 추출 가능 </a:t>
            </a:r>
            <a:r>
              <a:rPr lang="en-US" altLang="ko-KR" sz="2000" dirty="0">
                <a:solidFill>
                  <a:srgbClr val="00B05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but </a:t>
            </a:r>
            <a:r>
              <a:rPr lang="ko-KR" altLang="en-US" sz="2000" dirty="0">
                <a:solidFill>
                  <a:srgbClr val="00B05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사용 지양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15330-2442-8326-0AD7-B31F0A2C99AB}"/>
              </a:ext>
            </a:extLst>
          </p:cNvPr>
          <p:cNvSpPr txBox="1"/>
          <p:nvPr/>
        </p:nvSpPr>
        <p:spPr>
          <a:xfrm>
            <a:off x="-64535" y="1456041"/>
            <a:ext cx="868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effectLst/>
                <a:latin typeface="Apple Color Emoji"/>
              </a:rPr>
              <a:t>⭐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56747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1.4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판다스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369516" y="1732757"/>
            <a:ext cx="985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 </a:t>
            </a: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셀렉션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및 필터링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84B0C-ADE0-4B68-912F-0B263B44C1DF}"/>
              </a:ext>
            </a:extLst>
          </p:cNvPr>
          <p:cNvSpPr txBox="1"/>
          <p:nvPr/>
        </p:nvSpPr>
        <p:spPr>
          <a:xfrm>
            <a:off x="1111170" y="2851451"/>
            <a:ext cx="861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②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DataFrame.iloc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[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5F2B5-FA85-4B18-BFFD-86AD15615ECF}"/>
              </a:ext>
            </a:extLst>
          </p:cNvPr>
          <p:cNvSpPr txBox="1"/>
          <p:nvPr/>
        </p:nvSpPr>
        <p:spPr>
          <a:xfrm>
            <a:off x="1714017" y="3532430"/>
            <a:ext cx="15160907" cy="2488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위치 기반 인덱싱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행과 열 값으로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integer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혹은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integer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형의 </a:t>
            </a: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슬라이싱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팬시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인덱싱만 가능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칼럼 명칭을 입력하면 오류 발생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31B060-3751-4C06-B968-D3E12B7EB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016" y="7338906"/>
            <a:ext cx="3942903" cy="6476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B6FA117-3FDE-43DF-BFD2-90D85D0AE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5414" y="7338906"/>
            <a:ext cx="6342925" cy="601701"/>
          </a:xfrm>
          <a:prstGeom prst="rect">
            <a:avLst/>
          </a:prstGeom>
        </p:spPr>
      </p:pic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56813D9D-09FB-4D73-8D30-778DA61727FB}"/>
              </a:ext>
            </a:extLst>
          </p:cNvPr>
          <p:cNvSpPr/>
          <p:nvPr/>
        </p:nvSpPr>
        <p:spPr>
          <a:xfrm>
            <a:off x="3217762" y="8333772"/>
            <a:ext cx="1157468" cy="1053296"/>
          </a:xfrm>
          <a:prstGeom prst="donut">
            <a:avLst>
              <a:gd name="adj" fmla="val 19488"/>
            </a:avLst>
          </a:prstGeom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곱하기 기호 16">
            <a:extLst>
              <a:ext uri="{FF2B5EF4-FFF2-40B4-BE49-F238E27FC236}">
                <a16:creationId xmlns:a16="http://schemas.microsoft.com/office/drawing/2014/main" id="{2E0A1082-25E9-48AE-8715-638C056D94D8}"/>
              </a:ext>
            </a:extLst>
          </p:cNvPr>
          <p:cNvSpPr/>
          <p:nvPr/>
        </p:nvSpPr>
        <p:spPr>
          <a:xfrm>
            <a:off x="11702005" y="8137002"/>
            <a:ext cx="2199190" cy="1446836"/>
          </a:xfrm>
          <a:prstGeom prst="mathMultiply">
            <a:avLst>
              <a:gd name="adj1" fmla="val 1792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6F38F-FD7B-709F-1AA9-97432B5EE5E7}"/>
              </a:ext>
            </a:extLst>
          </p:cNvPr>
          <p:cNvSpPr txBox="1"/>
          <p:nvPr/>
        </p:nvSpPr>
        <p:spPr>
          <a:xfrm>
            <a:off x="-64535" y="1456041"/>
            <a:ext cx="868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effectLst/>
                <a:latin typeface="Apple Color Emoji"/>
              </a:rPr>
              <a:t>⭐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14473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1.4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판다스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369516" y="1732757"/>
            <a:ext cx="985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 </a:t>
            </a: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셀렉션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및 필터링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84B0C-ADE0-4B68-912F-0B263B44C1DF}"/>
              </a:ext>
            </a:extLst>
          </p:cNvPr>
          <p:cNvSpPr txBox="1"/>
          <p:nvPr/>
        </p:nvSpPr>
        <p:spPr>
          <a:xfrm>
            <a:off x="1111170" y="2851451"/>
            <a:ext cx="861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③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DataFrame.loc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[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5F2B5-FA85-4B18-BFFD-86AD15615ECF}"/>
              </a:ext>
            </a:extLst>
          </p:cNvPr>
          <p:cNvSpPr txBox="1"/>
          <p:nvPr/>
        </p:nvSpPr>
        <p:spPr>
          <a:xfrm>
            <a:off x="1714017" y="3532430"/>
            <a:ext cx="15160907" cy="2488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명칭 기반 인덱싱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인덱스는 숫자형으로 입력 가능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!!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예외적으로 </a:t>
            </a: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슬라이싱이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시작값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~</a:t>
            </a: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종료값의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범위를 가짐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03DCA3-364D-4077-9FE9-5A4E8C4B0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81" y="6435587"/>
            <a:ext cx="3964417" cy="311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0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1.4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판다스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369516" y="1732757"/>
            <a:ext cx="985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 </a:t>
            </a: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셀렉션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및 필터링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84B0C-ADE0-4B68-912F-0B263B44C1DF}"/>
              </a:ext>
            </a:extLst>
          </p:cNvPr>
          <p:cNvSpPr txBox="1"/>
          <p:nvPr/>
        </p:nvSpPr>
        <p:spPr>
          <a:xfrm>
            <a:off x="1111170" y="2851451"/>
            <a:ext cx="861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④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불린 인덱싱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5F2B5-FA85-4B18-BFFD-86AD15615ECF}"/>
              </a:ext>
            </a:extLst>
          </p:cNvPr>
          <p:cNvSpPr txBox="1"/>
          <p:nvPr/>
        </p:nvSpPr>
        <p:spPr>
          <a:xfrm>
            <a:off x="1714017" y="3532430"/>
            <a:ext cx="15160907" cy="4981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[ ]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연산자와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DataFrame.loc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[ ]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사용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복합 조건 결합해 사용 가능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(&amp; , | , ~)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[ ]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연산자의 경우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DatFrame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[[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조건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][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열 이름들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]]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.loc[ ]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경우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DataFrame.loc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[[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조건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],[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열 이름들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]]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5A32EC-9D7E-4C8F-ACD4-F1ADD5A92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814" y="6219134"/>
            <a:ext cx="5732444" cy="5459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845A61-9E0C-4074-B3CF-6BFE54F93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8496" y="7994274"/>
            <a:ext cx="6561274" cy="43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58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1.4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판다스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369516" y="1732757"/>
            <a:ext cx="985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정렬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Aggregation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함수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GroupBy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적용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84B0C-ADE0-4B68-912F-0B263B44C1DF}"/>
              </a:ext>
            </a:extLst>
          </p:cNvPr>
          <p:cNvSpPr txBox="1"/>
          <p:nvPr/>
        </p:nvSpPr>
        <p:spPr>
          <a:xfrm>
            <a:off x="1111170" y="2851451"/>
            <a:ext cx="861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①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DataFrame.sort_values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5F2B5-FA85-4B18-BFFD-86AD15615ECF}"/>
              </a:ext>
            </a:extLst>
          </p:cNvPr>
          <p:cNvSpPr txBox="1"/>
          <p:nvPr/>
        </p:nvSpPr>
        <p:spPr>
          <a:xfrm>
            <a:off x="1714017" y="3532430"/>
            <a:ext cx="15160907" cy="4150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DataFrame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과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Series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정렬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주요 파라미터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(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i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 by :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정렬의 기준이 될 열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들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을 리스트형으로 입력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(ii) ascending :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오름차순으로 정렬 여부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(default : True)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(iii)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inplace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: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정렬한 데이터프레임을 원본으로 저장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(default : false)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EFFC14-BA0C-463E-B450-4F1C0B3B9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017" y="8554243"/>
            <a:ext cx="13358356" cy="57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40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1.4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판다스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369516" y="1732757"/>
            <a:ext cx="985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정렬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Aggregation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함수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GroupBy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적용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84B0C-ADE0-4B68-912F-0B263B44C1DF}"/>
              </a:ext>
            </a:extLst>
          </p:cNvPr>
          <p:cNvSpPr txBox="1"/>
          <p:nvPr/>
        </p:nvSpPr>
        <p:spPr>
          <a:xfrm>
            <a:off x="1111170" y="2851451"/>
            <a:ext cx="861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② Aggregation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함수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5F2B5-FA85-4B18-BFFD-86AD15615ECF}"/>
              </a:ext>
            </a:extLst>
          </p:cNvPr>
          <p:cNvSpPr txBox="1"/>
          <p:nvPr/>
        </p:nvSpPr>
        <p:spPr>
          <a:xfrm>
            <a:off x="1714017" y="3532430"/>
            <a:ext cx="16134145" cy="4150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기본 연산을 도와주는 함수들의 집합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(min( ), max( ), sum( ), median( ), count( ))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DataFrame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전체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혹은 특정 칼럼들에 해당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aggregation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적용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전체 칼럼들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데이터프레임 뒤에 함수 적용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특정 칼럼들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데이터프레임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[[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칼럼들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]]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뒤에 함수 적용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axis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설정에 따라 적용되는 방향 달라짐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(axis=0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행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/ axis=1 :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열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2DB95B-4798-4D06-BA3A-E32E36946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5496" y="5483647"/>
            <a:ext cx="2654877" cy="4171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C59C047-705A-4B87-9E97-ED3E80A95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5496" y="6374624"/>
            <a:ext cx="4070474" cy="41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86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1.4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판다스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369516" y="1732757"/>
            <a:ext cx="985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정렬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Aggregation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함수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GroupBy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적용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84B0C-ADE0-4B68-912F-0B263B44C1DF}"/>
              </a:ext>
            </a:extLst>
          </p:cNvPr>
          <p:cNvSpPr txBox="1"/>
          <p:nvPr/>
        </p:nvSpPr>
        <p:spPr>
          <a:xfrm>
            <a:off x="1111170" y="2851451"/>
            <a:ext cx="861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③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DataFrame.groupby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5F2B5-FA85-4B18-BFFD-86AD15615ECF}"/>
              </a:ext>
            </a:extLst>
          </p:cNvPr>
          <p:cNvSpPr txBox="1"/>
          <p:nvPr/>
        </p:nvSpPr>
        <p:spPr>
          <a:xfrm>
            <a:off x="1714017" y="3532430"/>
            <a:ext cx="15160907" cy="581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입력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파라미터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by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 칼럼을 입력하면 대상 칼럼으로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groupby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반환된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DataFrame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Groupby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객체에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aggregation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함수를 호출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=&gt;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groupby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 )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대상 칼럼을 제외한 모든 칼럼에 해당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aggregation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함수 적용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=&gt;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특정 </a:t>
            </a: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칼럼들에만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적용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.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groupby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 )[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열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].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함수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 ) / .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groupby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 )[[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열들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]].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함수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 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agg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 )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을 이용해 여러 개의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aggregation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함수 적용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=&gt;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하나의 칼럼에 여러 개의 함수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.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agg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([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함수들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=&gt;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칼럼에 따라 서로 다른 함수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.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agg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dic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 ))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398582-E443-4F0B-9D35-1BDF64A54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4981" y="7966911"/>
            <a:ext cx="5394961" cy="4478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E4B156-E768-4E99-8537-B61A5A616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446" y="9193466"/>
            <a:ext cx="6617274" cy="87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50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1.4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판다스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369516" y="1732757"/>
            <a:ext cx="985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</a:t>
            </a:r>
            <a:r>
              <a:rPr lang="ko-KR" altLang="en-US" sz="36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결손 데이터 처리하기</a:t>
            </a:r>
            <a:endParaRPr lang="ko-KR" altLang="en-US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84B0C-ADE0-4B68-912F-0B263B44C1DF}"/>
              </a:ext>
            </a:extLst>
          </p:cNvPr>
          <p:cNvSpPr txBox="1"/>
          <p:nvPr/>
        </p:nvSpPr>
        <p:spPr>
          <a:xfrm>
            <a:off x="1111170" y="2851451"/>
            <a:ext cx="861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①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DataFrame.isna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5F2B5-FA85-4B18-BFFD-86AD15615ECF}"/>
              </a:ext>
            </a:extLst>
          </p:cNvPr>
          <p:cNvSpPr txBox="1"/>
          <p:nvPr/>
        </p:nvSpPr>
        <p:spPr>
          <a:xfrm>
            <a:off x="1714017" y="3532430"/>
            <a:ext cx="15160907" cy="1657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모든 칼럼 값이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NaN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인지 아닌지를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True/False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 반환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결손 데이터 개수를 확인하기 위해서는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DataFrame.isna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 ).sum( 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7F182A-8205-4E9F-BBCF-77578F6F1DA6}"/>
              </a:ext>
            </a:extLst>
          </p:cNvPr>
          <p:cNvSpPr txBox="1"/>
          <p:nvPr/>
        </p:nvSpPr>
        <p:spPr>
          <a:xfrm>
            <a:off x="1111170" y="6142888"/>
            <a:ext cx="861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②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DataFrame.fillna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8B1D3A-DBAA-4715-BC9C-6A977F846833}"/>
              </a:ext>
            </a:extLst>
          </p:cNvPr>
          <p:cNvSpPr txBox="1"/>
          <p:nvPr/>
        </p:nvSpPr>
        <p:spPr>
          <a:xfrm>
            <a:off x="1714017" y="6823867"/>
            <a:ext cx="16273041" cy="2488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결손 데이터를 다른 값으로 대체 가능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특정 칼럼에 대해서만 적용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DataFrame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[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열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].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fillna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 ) /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DataFrame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[[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열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]].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fillna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 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inplace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=True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혹은 다른 이름으로 저장해야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fillna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 )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실행 값 저장됨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340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1.4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판다스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369516" y="1732757"/>
            <a:ext cx="985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apply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lambda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식으로 데이터 가공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84B0C-ADE0-4B68-912F-0B263B44C1DF}"/>
              </a:ext>
            </a:extLst>
          </p:cNvPr>
          <p:cNvSpPr txBox="1"/>
          <p:nvPr/>
        </p:nvSpPr>
        <p:spPr>
          <a:xfrm>
            <a:off x="1111170" y="2851451"/>
            <a:ext cx="861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① lambda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5F2B5-FA85-4B18-BFFD-86AD15615ECF}"/>
              </a:ext>
            </a:extLst>
          </p:cNvPr>
          <p:cNvSpPr txBox="1"/>
          <p:nvPr/>
        </p:nvSpPr>
        <p:spPr>
          <a:xfrm>
            <a:off x="1714017" y="3532430"/>
            <a:ext cx="15160907" cy="82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함수의 선언과 함수 내의 처리를 한 줄로 변환한 식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7F182A-8205-4E9F-BBCF-77578F6F1DA6}"/>
              </a:ext>
            </a:extLst>
          </p:cNvPr>
          <p:cNvSpPr txBox="1"/>
          <p:nvPr/>
        </p:nvSpPr>
        <p:spPr>
          <a:xfrm>
            <a:off x="1111170" y="6466053"/>
            <a:ext cx="861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②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DataFrame.apply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(lambda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식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8B1D3A-DBAA-4715-BC9C-6A977F846833}"/>
              </a:ext>
            </a:extLst>
          </p:cNvPr>
          <p:cNvSpPr txBox="1"/>
          <p:nvPr/>
        </p:nvSpPr>
        <p:spPr>
          <a:xfrm>
            <a:off x="1714017" y="7147032"/>
            <a:ext cx="16273041" cy="2488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특정 칼럼에 대해서만 적용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DataFrame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[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열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]. apply( ) /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DataFrame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[[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열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]].apply( 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if else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문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list comprehension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사용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너무 길어질 경우 따로 함수 정의하는 것도 방법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339FB8-359E-4469-9DC4-20373AC11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979" y="4469018"/>
            <a:ext cx="5239019" cy="16256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0106E4-E817-4997-0146-B0663F7ADF0A}"/>
              </a:ext>
            </a:extLst>
          </p:cNvPr>
          <p:cNvSpPr txBox="1"/>
          <p:nvPr/>
        </p:nvSpPr>
        <p:spPr>
          <a:xfrm>
            <a:off x="-64535" y="1456041"/>
            <a:ext cx="868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effectLst/>
                <a:latin typeface="Apple Color Emoji"/>
              </a:rPr>
              <a:t>⭐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68862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2937341" y="4667042"/>
            <a:ext cx="90308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02. </a:t>
            </a:r>
            <a:endParaRPr lang="ko-KR" altLang="en-US" sz="28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F895A-8FA6-42E8-94C8-BCC6F4652C73}"/>
              </a:ext>
            </a:extLst>
          </p:cNvPr>
          <p:cNvSpPr txBox="1"/>
          <p:nvPr/>
        </p:nvSpPr>
        <p:spPr>
          <a:xfrm>
            <a:off x="4166885" y="4698713"/>
            <a:ext cx="47340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사이킷런으로</a:t>
            </a:r>
            <a:r>
              <a:rPr lang="ko-KR" altLang="en-US" sz="32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시작하는</a:t>
            </a:r>
            <a:endParaRPr lang="en-US" altLang="ko-KR" sz="32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r>
              <a:rPr lang="ko-KR" altLang="en-US" sz="32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머신러닝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4745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2937341" y="4667042"/>
            <a:ext cx="90308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01. </a:t>
            </a:r>
            <a:endParaRPr lang="ko-KR" altLang="en-US" sz="28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F895A-8FA6-42E8-94C8-BCC6F4652C73}"/>
              </a:ext>
            </a:extLst>
          </p:cNvPr>
          <p:cNvSpPr txBox="1"/>
          <p:nvPr/>
        </p:nvSpPr>
        <p:spPr>
          <a:xfrm>
            <a:off x="4166885" y="4698713"/>
            <a:ext cx="47340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파이썬 기반의 </a:t>
            </a:r>
            <a:r>
              <a:rPr lang="ko-KR" altLang="en-US" sz="32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머신러닝과</a:t>
            </a:r>
            <a:r>
              <a:rPr lang="ko-KR" altLang="en-US" sz="32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생태계 이해</a:t>
            </a:r>
            <a:endParaRPr lang="ko-KR" altLang="en-US" sz="3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2.2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첫 번째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머신러닝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만들어보기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369516" y="1732757"/>
            <a:ext cx="985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프로세스 정리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84B0C-ADE0-4B68-912F-0B263B44C1DF}"/>
              </a:ext>
            </a:extLst>
          </p:cNvPr>
          <p:cNvSpPr txBox="1"/>
          <p:nvPr/>
        </p:nvSpPr>
        <p:spPr>
          <a:xfrm>
            <a:off x="1111169" y="2851451"/>
            <a:ext cx="14109539" cy="331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① </a:t>
            </a:r>
            <a:r>
              <a:rPr lang="ko-KR" altLang="en-US" sz="3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 세트 분리</a:t>
            </a:r>
            <a:r>
              <a:rPr lang="en-US" altLang="ko-KR" sz="3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데이터를 학습 데이터와 테스트 데이터로 분리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②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3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모델 학습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학습 데이터 기반으로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ML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알고리즘 적용해 모델 학습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③ </a:t>
            </a:r>
            <a:r>
              <a:rPr lang="ko-KR" altLang="en-US" sz="3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예측 수행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학습된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ML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모델을 이용해 테스트 데이터 예측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④ </a:t>
            </a:r>
            <a:r>
              <a:rPr lang="ko-KR" altLang="en-US" sz="3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평가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예측된 결과값과 테스트 데이터의 실제 결과값 비교해 모델 성능 평가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6914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2.3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사이킷런의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기반 프레임워크 익히기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369516" y="1732757"/>
            <a:ext cx="985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</a:t>
            </a:r>
            <a:r>
              <a:rPr lang="en-US" altLang="ko-KR" sz="36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Estimator</a:t>
            </a:r>
            <a:r>
              <a:rPr lang="ko-KR" altLang="en-US" sz="36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 이해 및 </a:t>
            </a:r>
            <a:r>
              <a:rPr lang="en-US" altLang="ko-KR" sz="36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fit( ), predict( ) </a:t>
            </a:r>
            <a:r>
              <a:rPr lang="ko-KR" altLang="en-US" sz="36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메서드</a:t>
            </a:r>
            <a:endParaRPr lang="ko-KR" altLang="en-US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84B0C-ADE0-4B68-912F-0B263B44C1DF}"/>
              </a:ext>
            </a:extLst>
          </p:cNvPr>
          <p:cNvSpPr txBox="1"/>
          <p:nvPr/>
        </p:nvSpPr>
        <p:spPr>
          <a:xfrm>
            <a:off x="1111169" y="2851451"/>
            <a:ext cx="14109539" cy="82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①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지도학습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AB306-820A-4967-B6CF-BEF4DA74C6D6}"/>
              </a:ext>
            </a:extLst>
          </p:cNvPr>
          <p:cNvSpPr txBox="1"/>
          <p:nvPr/>
        </p:nvSpPr>
        <p:spPr>
          <a:xfrm>
            <a:off x="1714017" y="3677831"/>
            <a:ext cx="16273041" cy="2488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분류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Classificaiton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과 회귀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(Regression)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 구성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-&gt; Estimator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클래스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fit( )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과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predict( )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내부 구현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Evaluation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함수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하이퍼파라미터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튜닝 클래스의 경우 이를 인자로 받음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0EB859-CE00-4CD7-BF1E-11CD2B615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952" y="6301517"/>
            <a:ext cx="7073605" cy="377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53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2.3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사이킷런의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기반 프레임워크 익히기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369516" y="1732757"/>
            <a:ext cx="985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</a:t>
            </a:r>
            <a:r>
              <a:rPr lang="en-US" altLang="ko-KR" sz="36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Estimator</a:t>
            </a:r>
            <a:r>
              <a:rPr lang="ko-KR" altLang="en-US" sz="36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 이해 및 </a:t>
            </a:r>
            <a:r>
              <a:rPr lang="en-US" altLang="ko-KR" sz="36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fit( ), predict( ) </a:t>
            </a:r>
            <a:r>
              <a:rPr lang="ko-KR" altLang="en-US" sz="36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메서드</a:t>
            </a:r>
            <a:endParaRPr lang="ko-KR" altLang="en-US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84B0C-ADE0-4B68-912F-0B263B44C1DF}"/>
              </a:ext>
            </a:extLst>
          </p:cNvPr>
          <p:cNvSpPr txBox="1"/>
          <p:nvPr/>
        </p:nvSpPr>
        <p:spPr>
          <a:xfrm>
            <a:off x="1111169" y="2851451"/>
            <a:ext cx="14109539" cy="82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②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비지도학습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AB306-820A-4967-B6CF-BEF4DA74C6D6}"/>
              </a:ext>
            </a:extLst>
          </p:cNvPr>
          <p:cNvSpPr txBox="1"/>
          <p:nvPr/>
        </p:nvSpPr>
        <p:spPr>
          <a:xfrm>
            <a:off x="1714017" y="3677831"/>
            <a:ext cx="16273041" cy="315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차원 축소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클러스터링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피처 추출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(Feature Extraction)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등의 클래스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fit( )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과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transform( )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내부 구현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하나로 결합한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fit_transform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 )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제공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i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 fit( ) :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입력 데이터의 형태에 맞춰 데이터를 변환하기 위한 사전 구조 맞춤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 (ii)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transform(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이후 입력 데이터의 차원 변환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클러스터링 등 실제 작업 수행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048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2.3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사이킷런의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기반 프레임워크 익히기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369516" y="1732757"/>
            <a:ext cx="985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</a:t>
            </a:r>
            <a:r>
              <a:rPr lang="ko-KR" altLang="en-US" sz="3600" dirty="0" err="1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사이킷런의</a:t>
            </a:r>
            <a:r>
              <a:rPr lang="ko-KR" altLang="en-US" sz="36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 주요 모듈</a:t>
            </a:r>
            <a:endParaRPr lang="ko-KR" altLang="en-US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84B0C-ADE0-4B68-912F-0B263B44C1DF}"/>
              </a:ext>
            </a:extLst>
          </p:cNvPr>
          <p:cNvSpPr txBox="1"/>
          <p:nvPr/>
        </p:nvSpPr>
        <p:spPr>
          <a:xfrm>
            <a:off x="1111169" y="2851451"/>
            <a:ext cx="14109539" cy="82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①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피처 처리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610F1EE4-778F-4F83-856E-38782A105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534903"/>
              </p:ext>
            </p:extLst>
          </p:nvPr>
        </p:nvGraphicFramePr>
        <p:xfrm>
          <a:off x="1111169" y="4087303"/>
          <a:ext cx="15614247" cy="35927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67828">
                  <a:extLst>
                    <a:ext uri="{9D8B030D-6E8A-4147-A177-3AD203B41FA5}">
                      <a16:colId xmlns:a16="http://schemas.microsoft.com/office/drawing/2014/main" val="1962477016"/>
                    </a:ext>
                  </a:extLst>
                </a:gridCol>
                <a:gridCol w="5941670">
                  <a:extLst>
                    <a:ext uri="{9D8B030D-6E8A-4147-A177-3AD203B41FA5}">
                      <a16:colId xmlns:a16="http://schemas.microsoft.com/office/drawing/2014/main" val="579823786"/>
                    </a:ext>
                  </a:extLst>
                </a:gridCol>
                <a:gridCol w="5204749">
                  <a:extLst>
                    <a:ext uri="{9D8B030D-6E8A-4147-A177-3AD203B41FA5}">
                      <a16:colId xmlns:a16="http://schemas.microsoft.com/office/drawing/2014/main" val="447565517"/>
                    </a:ext>
                  </a:extLst>
                </a:gridCol>
              </a:tblGrid>
              <a:tr h="85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모듈명</a:t>
                      </a:r>
                      <a:endParaRPr lang="ko-KR" altLang="en-US" sz="3200" b="1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kern="12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+mn-cs"/>
                        </a:rPr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632284"/>
                  </a:ext>
                </a:extLst>
              </a:tr>
              <a:tr h="851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Sklearn.preprocessing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데이터 전처리에 필요한 기능</a:t>
                      </a:r>
                      <a:endParaRPr lang="en-US" altLang="ko-KR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인코딩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, 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정규화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, 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스케일링</a:t>
                      </a:r>
                      <a:endParaRPr lang="en-US" altLang="ko-KR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016207"/>
                  </a:ext>
                </a:extLst>
              </a:tr>
              <a:tr h="851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Sklearn.feature_selection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알고리즘에 큰 영향을 미치는 피처를</a:t>
                      </a:r>
                      <a:endParaRPr lang="en-US" altLang="ko-KR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우선순위대로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셀렉션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작업 수행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-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082187"/>
                  </a:ext>
                </a:extLst>
              </a:tr>
              <a:tr h="851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Sklearn.feature_extraction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텍스트 데이터나 이미지 데이터의</a:t>
                      </a:r>
                      <a:endParaRPr lang="en-US" altLang="ko-KR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벡터화된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피처 추출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Count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Vectorizer,</a:t>
                      </a:r>
                    </a:p>
                    <a:p>
                      <a:pPr algn="ctr" latinLnBrk="1"/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Tf-idf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Vectorizer 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237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96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2.3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사이킷런의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기반 프레임워크 익히기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369516" y="1732757"/>
            <a:ext cx="985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</a:t>
            </a:r>
            <a:r>
              <a:rPr lang="ko-KR" altLang="en-US" sz="3600" dirty="0" err="1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사이킷런의</a:t>
            </a:r>
            <a:r>
              <a:rPr lang="ko-KR" altLang="en-US" sz="36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 주요 모듈</a:t>
            </a:r>
            <a:endParaRPr lang="ko-KR" altLang="en-US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84B0C-ADE0-4B68-912F-0B263B44C1DF}"/>
              </a:ext>
            </a:extLst>
          </p:cNvPr>
          <p:cNvSpPr txBox="1"/>
          <p:nvPr/>
        </p:nvSpPr>
        <p:spPr>
          <a:xfrm>
            <a:off x="1111169" y="2851451"/>
            <a:ext cx="14109539" cy="82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②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피처 처리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&amp;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차원 축소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610F1EE4-778F-4F83-856E-38782A105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3810"/>
              </p:ext>
            </p:extLst>
          </p:nvPr>
        </p:nvGraphicFramePr>
        <p:xfrm>
          <a:off x="1111169" y="4087303"/>
          <a:ext cx="15614247" cy="17030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67828">
                  <a:extLst>
                    <a:ext uri="{9D8B030D-6E8A-4147-A177-3AD203B41FA5}">
                      <a16:colId xmlns:a16="http://schemas.microsoft.com/office/drawing/2014/main" val="1962477016"/>
                    </a:ext>
                  </a:extLst>
                </a:gridCol>
                <a:gridCol w="5941670">
                  <a:extLst>
                    <a:ext uri="{9D8B030D-6E8A-4147-A177-3AD203B41FA5}">
                      <a16:colId xmlns:a16="http://schemas.microsoft.com/office/drawing/2014/main" val="579823786"/>
                    </a:ext>
                  </a:extLst>
                </a:gridCol>
                <a:gridCol w="5204749">
                  <a:extLst>
                    <a:ext uri="{9D8B030D-6E8A-4147-A177-3AD203B41FA5}">
                      <a16:colId xmlns:a16="http://schemas.microsoft.com/office/drawing/2014/main" val="447565517"/>
                    </a:ext>
                  </a:extLst>
                </a:gridCol>
              </a:tblGrid>
              <a:tr h="85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모듈명</a:t>
                      </a:r>
                      <a:endParaRPr lang="ko-KR" altLang="en-US" sz="3200" b="1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kern="12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+mn-cs"/>
                        </a:rPr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632284"/>
                  </a:ext>
                </a:extLst>
              </a:tr>
              <a:tr h="851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Sklearn.decomposition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차원 축소 관련된 알고리즘</a:t>
                      </a:r>
                      <a:endParaRPr lang="en-US" altLang="ko-KR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PCA, NMF, Truncated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SVD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0162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C282D80-5201-4114-930B-461FFD681E46}"/>
              </a:ext>
            </a:extLst>
          </p:cNvPr>
          <p:cNvSpPr txBox="1"/>
          <p:nvPr/>
        </p:nvSpPr>
        <p:spPr>
          <a:xfrm>
            <a:off x="1111169" y="6546449"/>
            <a:ext cx="14109539" cy="82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③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 분리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검증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&amp;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파라미터 튜닝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6A50429D-A0A7-4F62-A916-04F082472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649253"/>
              </p:ext>
            </p:extLst>
          </p:nvPr>
        </p:nvGraphicFramePr>
        <p:xfrm>
          <a:off x="1111169" y="7782301"/>
          <a:ext cx="15614247" cy="179638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67828">
                  <a:extLst>
                    <a:ext uri="{9D8B030D-6E8A-4147-A177-3AD203B41FA5}">
                      <a16:colId xmlns:a16="http://schemas.microsoft.com/office/drawing/2014/main" val="1962477016"/>
                    </a:ext>
                  </a:extLst>
                </a:gridCol>
                <a:gridCol w="5941670">
                  <a:extLst>
                    <a:ext uri="{9D8B030D-6E8A-4147-A177-3AD203B41FA5}">
                      <a16:colId xmlns:a16="http://schemas.microsoft.com/office/drawing/2014/main" val="579823786"/>
                    </a:ext>
                  </a:extLst>
                </a:gridCol>
                <a:gridCol w="5204749">
                  <a:extLst>
                    <a:ext uri="{9D8B030D-6E8A-4147-A177-3AD203B41FA5}">
                      <a16:colId xmlns:a16="http://schemas.microsoft.com/office/drawing/2014/main" val="447565517"/>
                    </a:ext>
                  </a:extLst>
                </a:gridCol>
              </a:tblGrid>
              <a:tr h="85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모듈명</a:t>
                      </a:r>
                      <a:endParaRPr lang="ko-KR" altLang="en-US" sz="3200" b="1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kern="12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+mn-cs"/>
                        </a:rPr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632284"/>
                  </a:ext>
                </a:extLst>
              </a:tr>
              <a:tr h="851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Sklearn.model_selection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교차 검증을 위한 학습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/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테스트 분리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최적 파라미터 추출</a:t>
                      </a:r>
                      <a:endParaRPr lang="en-US" altLang="ko-KR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train_test_split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GridSearchCV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016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442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2.3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사이킷런의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기반 프레임워크 익히기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369516" y="1732757"/>
            <a:ext cx="985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</a:t>
            </a:r>
            <a:r>
              <a:rPr lang="ko-KR" altLang="en-US" sz="3600" dirty="0" err="1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사이킷런의</a:t>
            </a:r>
            <a:r>
              <a:rPr lang="ko-KR" altLang="en-US" sz="36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 주요 모듈</a:t>
            </a:r>
            <a:endParaRPr lang="ko-KR" altLang="en-US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84B0C-ADE0-4B68-912F-0B263B44C1DF}"/>
              </a:ext>
            </a:extLst>
          </p:cNvPr>
          <p:cNvSpPr txBox="1"/>
          <p:nvPr/>
        </p:nvSpPr>
        <p:spPr>
          <a:xfrm>
            <a:off x="1111169" y="2851451"/>
            <a:ext cx="14109539" cy="82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④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평가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610F1EE4-778F-4F83-856E-38782A105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530118"/>
              </p:ext>
            </p:extLst>
          </p:nvPr>
        </p:nvGraphicFramePr>
        <p:xfrm>
          <a:off x="1111169" y="4087303"/>
          <a:ext cx="15614247" cy="179638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67828">
                  <a:extLst>
                    <a:ext uri="{9D8B030D-6E8A-4147-A177-3AD203B41FA5}">
                      <a16:colId xmlns:a16="http://schemas.microsoft.com/office/drawing/2014/main" val="1962477016"/>
                    </a:ext>
                  </a:extLst>
                </a:gridCol>
                <a:gridCol w="5941670">
                  <a:extLst>
                    <a:ext uri="{9D8B030D-6E8A-4147-A177-3AD203B41FA5}">
                      <a16:colId xmlns:a16="http://schemas.microsoft.com/office/drawing/2014/main" val="579823786"/>
                    </a:ext>
                  </a:extLst>
                </a:gridCol>
                <a:gridCol w="5204749">
                  <a:extLst>
                    <a:ext uri="{9D8B030D-6E8A-4147-A177-3AD203B41FA5}">
                      <a16:colId xmlns:a16="http://schemas.microsoft.com/office/drawing/2014/main" val="447565517"/>
                    </a:ext>
                  </a:extLst>
                </a:gridCol>
              </a:tblGrid>
              <a:tr h="85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모듈명</a:t>
                      </a:r>
                      <a:endParaRPr lang="ko-KR" altLang="en-US" sz="3200" b="1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kern="12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+mn-cs"/>
                        </a:rPr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632284"/>
                  </a:ext>
                </a:extLst>
              </a:tr>
              <a:tr h="851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Sklearn.metrics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성능 측정 방법 제공</a:t>
                      </a:r>
                      <a:endParaRPr lang="en-US" altLang="ko-KR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Accuracy, Precision, Recall,</a:t>
                      </a:r>
                    </a:p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ROC-AUC, RMSE 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등</a:t>
                      </a:r>
                      <a:endParaRPr lang="en-US" altLang="ko-KR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016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140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2.3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사이킷런의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기반 프레임워크 익히기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369516" y="1732757"/>
            <a:ext cx="985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</a:t>
            </a:r>
            <a:r>
              <a:rPr lang="ko-KR" altLang="en-US" sz="3600" dirty="0" err="1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사이킷런의</a:t>
            </a:r>
            <a:r>
              <a:rPr lang="ko-KR" altLang="en-US" sz="36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 주요 모듈</a:t>
            </a:r>
            <a:endParaRPr lang="ko-KR" altLang="en-US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84B0C-ADE0-4B68-912F-0B263B44C1DF}"/>
              </a:ext>
            </a:extLst>
          </p:cNvPr>
          <p:cNvSpPr txBox="1"/>
          <p:nvPr/>
        </p:nvSpPr>
        <p:spPr>
          <a:xfrm>
            <a:off x="1111169" y="2851451"/>
            <a:ext cx="14109539" cy="82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⑤ ML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알고리즘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610F1EE4-778F-4F83-856E-38782A105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316528"/>
              </p:ext>
            </p:extLst>
          </p:nvPr>
        </p:nvGraphicFramePr>
        <p:xfrm>
          <a:off x="1111169" y="4087303"/>
          <a:ext cx="15614247" cy="349938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67828">
                  <a:extLst>
                    <a:ext uri="{9D8B030D-6E8A-4147-A177-3AD203B41FA5}">
                      <a16:colId xmlns:a16="http://schemas.microsoft.com/office/drawing/2014/main" val="1962477016"/>
                    </a:ext>
                  </a:extLst>
                </a:gridCol>
                <a:gridCol w="5941670">
                  <a:extLst>
                    <a:ext uri="{9D8B030D-6E8A-4147-A177-3AD203B41FA5}">
                      <a16:colId xmlns:a16="http://schemas.microsoft.com/office/drawing/2014/main" val="579823786"/>
                    </a:ext>
                  </a:extLst>
                </a:gridCol>
                <a:gridCol w="5204749">
                  <a:extLst>
                    <a:ext uri="{9D8B030D-6E8A-4147-A177-3AD203B41FA5}">
                      <a16:colId xmlns:a16="http://schemas.microsoft.com/office/drawing/2014/main" val="447565517"/>
                    </a:ext>
                  </a:extLst>
                </a:gridCol>
              </a:tblGrid>
              <a:tr h="85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모듈명</a:t>
                      </a:r>
                      <a:endParaRPr lang="ko-KR" altLang="en-US" sz="3200" b="1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kern="12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+mn-cs"/>
                        </a:rPr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632284"/>
                  </a:ext>
                </a:extLst>
              </a:tr>
              <a:tr h="851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Sklearn.ensemble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앙상블 알고리즘 제공</a:t>
                      </a:r>
                      <a:endParaRPr lang="en-US" altLang="ko-KR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RandomForest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,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</a:t>
                      </a:r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Adaboost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gradient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boosting 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등</a:t>
                      </a:r>
                      <a:endParaRPr lang="en-US" altLang="ko-KR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016207"/>
                  </a:ext>
                </a:extLst>
              </a:tr>
              <a:tr h="851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Sklearn.linear_model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회귀 알고리즘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선형회귀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,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릿지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,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라쏘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, 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로지스틱 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082187"/>
                  </a:ext>
                </a:extLst>
              </a:tr>
              <a:tr h="851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Sklearn.naïve_bayes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나이브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베이즈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알고리즘 제공</a:t>
                      </a:r>
                      <a:endParaRPr lang="en-US" altLang="ko-KR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가우시안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NB, 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다항분포 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NB 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237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2772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2.3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사이킷런의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기반 프레임워크 익히기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369516" y="1732757"/>
            <a:ext cx="985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</a:t>
            </a:r>
            <a:r>
              <a:rPr lang="ko-KR" altLang="en-US" sz="3600" dirty="0" err="1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사이킷런의</a:t>
            </a:r>
            <a:r>
              <a:rPr lang="ko-KR" altLang="en-US" sz="36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 주요 모듈</a:t>
            </a:r>
            <a:endParaRPr lang="ko-KR" altLang="en-US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84B0C-ADE0-4B68-912F-0B263B44C1DF}"/>
              </a:ext>
            </a:extLst>
          </p:cNvPr>
          <p:cNvSpPr txBox="1"/>
          <p:nvPr/>
        </p:nvSpPr>
        <p:spPr>
          <a:xfrm>
            <a:off x="1111169" y="2851451"/>
            <a:ext cx="14109539" cy="82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⑤ ML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알고리즘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5AF82CB-20B8-4DBD-9358-3FB9936AE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919692"/>
              </p:ext>
            </p:extLst>
          </p:nvPr>
        </p:nvGraphicFramePr>
        <p:xfrm>
          <a:off x="1111168" y="4130099"/>
          <a:ext cx="15417480" cy="4169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9160">
                  <a:extLst>
                    <a:ext uri="{9D8B030D-6E8A-4147-A177-3AD203B41FA5}">
                      <a16:colId xmlns:a16="http://schemas.microsoft.com/office/drawing/2014/main" val="3689895820"/>
                    </a:ext>
                  </a:extLst>
                </a:gridCol>
                <a:gridCol w="5729469">
                  <a:extLst>
                    <a:ext uri="{9D8B030D-6E8A-4147-A177-3AD203B41FA5}">
                      <a16:colId xmlns:a16="http://schemas.microsoft.com/office/drawing/2014/main" val="3619554054"/>
                    </a:ext>
                  </a:extLst>
                </a:gridCol>
                <a:gridCol w="4548851">
                  <a:extLst>
                    <a:ext uri="{9D8B030D-6E8A-4147-A177-3AD203B41FA5}">
                      <a16:colId xmlns:a16="http://schemas.microsoft.com/office/drawing/2014/main" val="972158380"/>
                    </a:ext>
                  </a:extLst>
                </a:gridCol>
              </a:tblGrid>
              <a:tr h="8338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모듈명</a:t>
                      </a:r>
                      <a:endParaRPr lang="ko-KR" altLang="en-US" sz="3200" b="1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kern="12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+mn-cs"/>
                        </a:rPr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119782"/>
                  </a:ext>
                </a:extLst>
              </a:tr>
              <a:tr h="833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Sklearn.neighbors</a:t>
                      </a:r>
                      <a:endParaRPr lang="ko-KR" altLang="en-US" sz="28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최근접</a:t>
                      </a:r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</a:t>
                      </a:r>
                      <a:r>
                        <a:rPr lang="ko-KR" altLang="en-US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이웃 알고리즘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KNN </a:t>
                      </a:r>
                      <a:r>
                        <a:rPr lang="ko-KR" altLang="en-US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663606"/>
                  </a:ext>
                </a:extLst>
              </a:tr>
              <a:tr h="833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Sklearn.svm</a:t>
                      </a:r>
                      <a:endParaRPr lang="ko-KR" altLang="en-US" sz="28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서포트 벡터 머신 알고리즘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-</a:t>
                      </a:r>
                      <a:endParaRPr lang="ko-KR" altLang="en-US" sz="28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24898"/>
                  </a:ext>
                </a:extLst>
              </a:tr>
              <a:tr h="833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Sklearn.tree</a:t>
                      </a:r>
                      <a:endParaRPr lang="ko-KR" altLang="en-US" sz="28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의사 결정 트리 알고리즘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Decision</a:t>
                      </a:r>
                      <a:r>
                        <a:rPr lang="ko-KR" altLang="en-US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</a:t>
                      </a:r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tree</a:t>
                      </a:r>
                      <a:r>
                        <a:rPr lang="ko-KR" altLang="en-US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825220"/>
                  </a:ext>
                </a:extLst>
              </a:tr>
              <a:tr h="833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Sklearn.cluster</a:t>
                      </a:r>
                      <a:endParaRPr lang="ko-KR" altLang="en-US" sz="28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비지도 클러스터링 알고리즘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K-</a:t>
                      </a:r>
                      <a:r>
                        <a:rPr lang="ko-KR" altLang="en-US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평균</a:t>
                      </a:r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, </a:t>
                      </a:r>
                      <a:r>
                        <a:rPr lang="ko-KR" altLang="en-US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계층형</a:t>
                      </a:r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, DBSCAN</a:t>
                      </a:r>
                      <a:endParaRPr lang="ko-KR" altLang="en-US" sz="28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21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3424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2.4 Model Selection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모듈 소개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369515" y="1732757"/>
            <a:ext cx="1224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학습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/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테스트 데이터 세트 분리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–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train_test_split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 )</a:t>
            </a:r>
            <a:endParaRPr lang="ko-KR" altLang="en-US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84B0C-ADE0-4B68-912F-0B263B44C1DF}"/>
              </a:ext>
            </a:extLst>
          </p:cNvPr>
          <p:cNvSpPr txBox="1"/>
          <p:nvPr/>
        </p:nvSpPr>
        <p:spPr>
          <a:xfrm>
            <a:off x="1111169" y="2851451"/>
            <a:ext cx="14109539" cy="82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①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train_test_split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AB306-820A-4967-B6CF-BEF4DA74C6D6}"/>
              </a:ext>
            </a:extLst>
          </p:cNvPr>
          <p:cNvSpPr txBox="1"/>
          <p:nvPr/>
        </p:nvSpPr>
        <p:spPr>
          <a:xfrm>
            <a:off x="1714017" y="3677831"/>
            <a:ext cx="16273041" cy="4448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학습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/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테스트 데이터 세트 분리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반환값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train_X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test_X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train_y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test_y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튜플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형태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주요 파라미터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(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i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test_size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전체에서 테스트 데이터 세트 크기를 얼마로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샘플링할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것인가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(default : 0.25)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(ii) shuffle :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데이터를 분리하기 전 분산시켜 효율적인 학습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/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테스트 데이터 분리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(default : True)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(iii)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random_state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: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호출할 때마다 동일한 학습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/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테스트 데이터 세트를 생성하기 위해 주어지는 난수 값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2F30F4-8AD6-4D6F-A2DE-2C8B339E1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990" y="8692587"/>
            <a:ext cx="10309229" cy="9274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001351-C1FA-4053-AD56-5EA289047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5389" y="3162585"/>
            <a:ext cx="8518494" cy="46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193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369516" y="1732757"/>
            <a:ext cx="985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</a:t>
            </a:r>
            <a:r>
              <a:rPr lang="ko-KR" altLang="en-US" sz="36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교차 검증</a:t>
            </a:r>
            <a:endParaRPr lang="ko-KR" altLang="en-US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AB306-820A-4967-B6CF-BEF4DA74C6D6}"/>
              </a:ext>
            </a:extLst>
          </p:cNvPr>
          <p:cNvSpPr txBox="1"/>
          <p:nvPr/>
        </p:nvSpPr>
        <p:spPr>
          <a:xfrm>
            <a:off x="1158432" y="2655126"/>
            <a:ext cx="16273041" cy="2488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과적합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(Overfitting)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방지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 편중을 막기 위해 별도의 여러 세트로 구성된 학습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/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테스트 데이터 세트에서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학습과 평가 수행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BCE7CA3-E07A-48BF-B452-95DE6C382B5D}"/>
              </a:ext>
            </a:extLst>
          </p:cNvPr>
          <p:cNvSpPr/>
          <p:nvPr/>
        </p:nvSpPr>
        <p:spPr>
          <a:xfrm>
            <a:off x="3312279" y="6128529"/>
            <a:ext cx="7239425" cy="917576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5E681B4-94DD-4533-BEF7-38419ECFBC8F}"/>
              </a:ext>
            </a:extLst>
          </p:cNvPr>
          <p:cNvSpPr/>
          <p:nvPr/>
        </p:nvSpPr>
        <p:spPr>
          <a:xfrm>
            <a:off x="3312280" y="7928484"/>
            <a:ext cx="4119624" cy="917576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47D3B01-FF11-4F54-9F47-16721EF7FCC1}"/>
              </a:ext>
            </a:extLst>
          </p:cNvPr>
          <p:cNvSpPr/>
          <p:nvPr/>
        </p:nvSpPr>
        <p:spPr>
          <a:xfrm>
            <a:off x="10849328" y="6128529"/>
            <a:ext cx="2801090" cy="9175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46EC40-A336-4307-94F1-1B567640F5C9}"/>
              </a:ext>
            </a:extLst>
          </p:cNvPr>
          <p:cNvSpPr txBox="1"/>
          <p:nvPr/>
        </p:nvSpPr>
        <p:spPr>
          <a:xfrm>
            <a:off x="5799872" y="6356484"/>
            <a:ext cx="280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학습 데이터 세트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028B91-5DED-4018-B4CF-6839CC218142}"/>
              </a:ext>
            </a:extLst>
          </p:cNvPr>
          <p:cNvSpPr txBox="1"/>
          <p:nvPr/>
        </p:nvSpPr>
        <p:spPr>
          <a:xfrm>
            <a:off x="11108255" y="6374961"/>
            <a:ext cx="254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테스트 데이터 세트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8FEC72-B46E-4630-B2E6-EE0EAFB31BC1}"/>
              </a:ext>
            </a:extLst>
          </p:cNvPr>
          <p:cNvSpPr txBox="1"/>
          <p:nvPr/>
        </p:nvSpPr>
        <p:spPr>
          <a:xfrm>
            <a:off x="4318305" y="8143954"/>
            <a:ext cx="2164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학습 데이터 세트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9C4A54C-A90A-4DBD-A8E7-C0FB8537BFA2}"/>
              </a:ext>
            </a:extLst>
          </p:cNvPr>
          <p:cNvSpPr/>
          <p:nvPr/>
        </p:nvSpPr>
        <p:spPr>
          <a:xfrm>
            <a:off x="7699084" y="7928484"/>
            <a:ext cx="2852620" cy="9175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6B68D3-B223-42F8-A0BF-67B5AE18F8CC}"/>
              </a:ext>
            </a:extLst>
          </p:cNvPr>
          <p:cNvSpPr txBox="1"/>
          <p:nvPr/>
        </p:nvSpPr>
        <p:spPr>
          <a:xfrm>
            <a:off x="8021462" y="8156440"/>
            <a:ext cx="2207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검증 데이터 세트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CF2E53B9-95FB-4CB9-B79C-A3C97C8D100D}"/>
              </a:ext>
            </a:extLst>
          </p:cNvPr>
          <p:cNvSpPr/>
          <p:nvPr/>
        </p:nvSpPr>
        <p:spPr>
          <a:xfrm>
            <a:off x="6610100" y="7219725"/>
            <a:ext cx="729205" cy="48080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F7F3B1-0F03-49A9-93DD-EC4B3C8A8223}"/>
              </a:ext>
            </a:extLst>
          </p:cNvPr>
          <p:cNvSpPr txBox="1"/>
          <p:nvPr/>
        </p:nvSpPr>
        <p:spPr>
          <a:xfrm>
            <a:off x="7538003" y="7219725"/>
            <a:ext cx="280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분할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440C9A-C000-4C8C-9589-9C52B6A03D27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2.4 Model Selection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모듈 소개</a:t>
            </a:r>
          </a:p>
        </p:txBody>
      </p:sp>
    </p:spTree>
    <p:extLst>
      <p:ext uri="{BB962C8B-B14F-4D97-AF65-F5344CB8AC3E}">
        <p14:creationId xmlns:p14="http://schemas.microsoft.com/office/powerpoint/2010/main" val="310395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1.3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넘파이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303851" y="3930292"/>
            <a:ext cx="861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 </a:t>
            </a: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넘파이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함수 및 메서드 정리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9D66195-ECB0-4B42-8C1F-DF7E3F632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799907"/>
              </p:ext>
            </p:extLst>
          </p:nvPr>
        </p:nvGraphicFramePr>
        <p:xfrm>
          <a:off x="1076446" y="5642341"/>
          <a:ext cx="15614247" cy="42575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80749">
                  <a:extLst>
                    <a:ext uri="{9D8B030D-6E8A-4147-A177-3AD203B41FA5}">
                      <a16:colId xmlns:a16="http://schemas.microsoft.com/office/drawing/2014/main" val="1962477016"/>
                    </a:ext>
                  </a:extLst>
                </a:gridCol>
                <a:gridCol w="6728749">
                  <a:extLst>
                    <a:ext uri="{9D8B030D-6E8A-4147-A177-3AD203B41FA5}">
                      <a16:colId xmlns:a16="http://schemas.microsoft.com/office/drawing/2014/main" val="579823786"/>
                    </a:ext>
                  </a:extLst>
                </a:gridCol>
                <a:gridCol w="5204749">
                  <a:extLst>
                    <a:ext uri="{9D8B030D-6E8A-4147-A177-3AD203B41FA5}">
                      <a16:colId xmlns:a16="http://schemas.microsoft.com/office/drawing/2014/main" val="447565517"/>
                    </a:ext>
                  </a:extLst>
                </a:gridCol>
              </a:tblGrid>
              <a:tr h="851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Code</a:t>
                      </a:r>
                      <a:endParaRPr lang="ko-KR" altLang="en-US" sz="3200" b="1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kern="12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+mn-cs"/>
                        </a:rPr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632284"/>
                  </a:ext>
                </a:extLst>
              </a:tr>
              <a:tr h="851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np.array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 )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인자를 받아 </a:t>
                      </a:r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ndarray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로 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016207"/>
                  </a:ext>
                </a:extLst>
              </a:tr>
              <a:tr h="851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np.arange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 )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0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부터 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인자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-1)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까지 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차원 </a:t>
                      </a:r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ndarray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082187"/>
                  </a:ext>
                </a:extLst>
              </a:tr>
              <a:tr h="851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np.zeros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 )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0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으로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입력받은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shape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만큼의 </a:t>
                      </a:r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ndarray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237972"/>
                  </a:ext>
                </a:extLst>
              </a:tr>
              <a:tr h="851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np.ones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 )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로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입력받은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shape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만큼의 </a:t>
                      </a:r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ndarray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52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AFB7368F-6F32-4E53-8BAB-C8FDFF553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460" y="2861313"/>
            <a:ext cx="4107010" cy="7056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7CFCC8D-DF2C-4EC9-B054-973223B70B8D}"/>
              </a:ext>
            </a:extLst>
          </p:cNvPr>
          <p:cNvSpPr txBox="1"/>
          <p:nvPr/>
        </p:nvSpPr>
        <p:spPr>
          <a:xfrm>
            <a:off x="303851" y="1851674"/>
            <a:ext cx="861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 </a:t>
            </a: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넘파이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모듈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불러오기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2FFBF5-A1DE-41C0-8FE0-3AC70EFE3278}"/>
              </a:ext>
            </a:extLst>
          </p:cNvPr>
          <p:cNvSpPr txBox="1"/>
          <p:nvPr/>
        </p:nvSpPr>
        <p:spPr>
          <a:xfrm>
            <a:off x="1076446" y="4777183"/>
            <a:ext cx="861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①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ndarray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배열 생성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0109DA1-3F7F-4DB6-BB6A-52A5F7AFA4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0522" y="1610556"/>
            <a:ext cx="4777574" cy="391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26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369516" y="1732757"/>
            <a:ext cx="985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교차 검증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84B0C-ADE0-4B68-912F-0B263B44C1DF}"/>
              </a:ext>
            </a:extLst>
          </p:cNvPr>
          <p:cNvSpPr txBox="1"/>
          <p:nvPr/>
        </p:nvSpPr>
        <p:spPr>
          <a:xfrm>
            <a:off x="1111169" y="2851451"/>
            <a:ext cx="14109539" cy="82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① K </a:t>
            </a: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폴드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교차 검증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AB306-820A-4967-B6CF-BEF4DA74C6D6}"/>
              </a:ext>
            </a:extLst>
          </p:cNvPr>
          <p:cNvSpPr txBox="1"/>
          <p:nvPr/>
        </p:nvSpPr>
        <p:spPr>
          <a:xfrm>
            <a:off x="1714017" y="3677831"/>
            <a:ext cx="16273041" cy="2488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K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개의 데이터 </a:t>
            </a: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폴드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세트를 만들어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K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번만큼 각 </a:t>
            </a: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폴드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세트에 학습과 검증 평가를 반복적으로 수행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n_splits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파라미터를 이용해 데이터 세트 지정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DB843A-B54D-4963-B1CF-F27DA0AB23D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2.4 Model Selection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모듈 소개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385096-761B-4D22-91F5-98A45EC89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2651" y="3228600"/>
            <a:ext cx="6378918" cy="3718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D0DA037-637B-47BD-925F-0950ED834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7178" y="6528123"/>
            <a:ext cx="9850946" cy="355652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86D834D-8848-4593-BEB5-67B3718D3C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613" y="7833607"/>
            <a:ext cx="3929952" cy="3929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76D68E-8D32-4AE0-BF91-6C69D84ECA80}"/>
              </a:ext>
            </a:extLst>
          </p:cNvPr>
          <p:cNvSpPr txBox="1"/>
          <p:nvPr/>
        </p:nvSpPr>
        <p:spPr>
          <a:xfrm>
            <a:off x="12986794" y="5147300"/>
            <a:ext cx="4282634" cy="142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★ </a:t>
            </a:r>
            <a:r>
              <a:rPr lang="en-US" altLang="ko-KR" sz="2000" dirty="0" err="1">
                <a:solidFill>
                  <a:srgbClr val="0070C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Kfold.split</a:t>
            </a:r>
            <a:r>
              <a:rPr lang="en-US" altLang="ko-KR" sz="2000" dirty="0">
                <a:solidFill>
                  <a:srgbClr val="0070C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( )</a:t>
            </a:r>
            <a:r>
              <a:rPr lang="ko-KR" altLang="en-US" sz="2000" dirty="0">
                <a:solidFill>
                  <a:srgbClr val="0070C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endParaRPr lang="en-US" altLang="ko-KR" sz="2000" dirty="0">
              <a:solidFill>
                <a:srgbClr val="0070C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rgbClr val="0070C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폴드별</a:t>
            </a:r>
            <a:r>
              <a:rPr lang="ko-KR" altLang="en-US" sz="2000" dirty="0">
                <a:solidFill>
                  <a:srgbClr val="0070C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학습용</a:t>
            </a:r>
            <a:r>
              <a:rPr lang="en-US" altLang="ko-KR" sz="2000" dirty="0">
                <a:solidFill>
                  <a:srgbClr val="0070C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000" dirty="0">
                <a:solidFill>
                  <a:srgbClr val="0070C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검증용 데이터의 인덱스를 </a:t>
            </a:r>
            <a:r>
              <a:rPr lang="en-US" altLang="ko-KR" sz="2000" dirty="0">
                <a:solidFill>
                  <a:srgbClr val="0070C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array</a:t>
            </a:r>
            <a:r>
              <a:rPr lang="ko-KR" altLang="en-US" sz="2000" dirty="0">
                <a:solidFill>
                  <a:srgbClr val="0070C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 반환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9BAC034-99CA-4F32-A62D-49840D08CFF6}"/>
              </a:ext>
            </a:extLst>
          </p:cNvPr>
          <p:cNvSpPr/>
          <p:nvPr/>
        </p:nvSpPr>
        <p:spPr>
          <a:xfrm>
            <a:off x="5046562" y="7833607"/>
            <a:ext cx="510616" cy="4885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999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369516" y="1732757"/>
            <a:ext cx="985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교차 검증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84B0C-ADE0-4B68-912F-0B263B44C1DF}"/>
              </a:ext>
            </a:extLst>
          </p:cNvPr>
          <p:cNvSpPr txBox="1"/>
          <p:nvPr/>
        </p:nvSpPr>
        <p:spPr>
          <a:xfrm>
            <a:off x="1111169" y="2851451"/>
            <a:ext cx="14109539" cy="82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② Stratified K </a:t>
            </a: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폴드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AB306-820A-4967-B6CF-BEF4DA74C6D6}"/>
              </a:ext>
            </a:extLst>
          </p:cNvPr>
          <p:cNvSpPr txBox="1"/>
          <p:nvPr/>
        </p:nvSpPr>
        <p:spPr>
          <a:xfrm>
            <a:off x="1714017" y="3677831"/>
            <a:ext cx="16273041" cy="331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이산값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형태의 레이블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(Y)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을 가진 데이터에 한해 적용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–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분류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로지스틱 회귀 등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불균형한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(imbalanced)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분포도를 가진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Y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 집합을 위한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K </a:t>
            </a: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폴드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방식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원본 데이터의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Y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분포를 먼저 고려한 뒤 이 분포와 동일하게 학습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/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검증 데이터 분배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코드 예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DB843A-B54D-4963-B1CF-F27DA0AB23D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2.4 Model Selection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모듈 소개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6D68E-8D32-4AE0-BF91-6C69D84ECA80}"/>
              </a:ext>
            </a:extLst>
          </p:cNvPr>
          <p:cNvSpPr txBox="1"/>
          <p:nvPr/>
        </p:nvSpPr>
        <p:spPr>
          <a:xfrm>
            <a:off x="12176567" y="6643928"/>
            <a:ext cx="4282634" cy="142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★ </a:t>
            </a:r>
            <a:r>
              <a:rPr lang="ko-KR" altLang="en-US" sz="2000" dirty="0">
                <a:solidFill>
                  <a:srgbClr val="0070C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불균형한 분포도</a:t>
            </a:r>
            <a:endParaRPr lang="en-US" altLang="ko-KR" sz="2000" dirty="0">
              <a:solidFill>
                <a:srgbClr val="0070C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0070C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특정 </a:t>
            </a:r>
            <a:r>
              <a:rPr lang="en-US" altLang="ko-KR" sz="2000" dirty="0">
                <a:solidFill>
                  <a:srgbClr val="0070C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Y </a:t>
            </a:r>
            <a:r>
              <a:rPr lang="ko-KR" altLang="en-US" sz="2000" dirty="0">
                <a:solidFill>
                  <a:srgbClr val="0070C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값이 특이하게 많거나 매우 적어서 값의 분포가 한쪽으로 치우치는 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CB7821-1FDD-45A8-AB02-4ACB2CC1EC7C}"/>
              </a:ext>
            </a:extLst>
          </p:cNvPr>
          <p:cNvSpPr txBox="1"/>
          <p:nvPr/>
        </p:nvSpPr>
        <p:spPr>
          <a:xfrm>
            <a:off x="1979271" y="4558725"/>
            <a:ext cx="613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★</a:t>
            </a:r>
            <a:endParaRPr lang="ko-KR" altLang="en-US" sz="3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D0E451-275A-4149-B12C-5E54B39B6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8185" y="2876942"/>
            <a:ext cx="6057987" cy="64633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6DF92E2-5401-4780-930B-AF2B3B1DF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7296881"/>
            <a:ext cx="6047772" cy="58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2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369516" y="1732757"/>
            <a:ext cx="985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교차 검증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84B0C-ADE0-4B68-912F-0B263B44C1DF}"/>
              </a:ext>
            </a:extLst>
          </p:cNvPr>
          <p:cNvSpPr txBox="1"/>
          <p:nvPr/>
        </p:nvSpPr>
        <p:spPr>
          <a:xfrm>
            <a:off x="1111169" y="2851451"/>
            <a:ext cx="14109539" cy="82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② Stratified K </a:t>
            </a: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폴드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AB306-820A-4967-B6CF-BEF4DA74C6D6}"/>
              </a:ext>
            </a:extLst>
          </p:cNvPr>
          <p:cNvSpPr txBox="1"/>
          <p:nvPr/>
        </p:nvSpPr>
        <p:spPr>
          <a:xfrm>
            <a:off x="1714017" y="3677831"/>
            <a:ext cx="16273041" cy="82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코드 예시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DB843A-B54D-4963-B1CF-F27DA0AB23D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2.4 Model Selection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모듈 소개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D0E451-275A-4149-B12C-5E54B39B6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8185" y="2876942"/>
            <a:ext cx="6057987" cy="6463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241A9BF-9E74-4332-9DE5-29841588A6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286"/>
          <a:stretch/>
        </p:blipFill>
        <p:spPr>
          <a:xfrm>
            <a:off x="2304461" y="4541545"/>
            <a:ext cx="9385971" cy="56282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B69110-FC0D-4A19-ADE0-7B7E40661535}"/>
              </a:ext>
            </a:extLst>
          </p:cNvPr>
          <p:cNvSpPr txBox="1"/>
          <p:nvPr/>
        </p:nvSpPr>
        <p:spPr>
          <a:xfrm>
            <a:off x="10108185" y="5663380"/>
            <a:ext cx="6783866" cy="2243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★ </a:t>
            </a:r>
            <a:r>
              <a:rPr lang="ko-KR" altLang="en-US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교차 검증 과정★</a:t>
            </a:r>
            <a:endParaRPr lang="en-US" altLang="ko-KR" sz="24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➊ </a:t>
            </a:r>
            <a:r>
              <a:rPr lang="ko-KR" altLang="en-US" sz="24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폴드</a:t>
            </a:r>
            <a:r>
              <a:rPr lang="ko-KR" altLang="en-US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세트 설정</a:t>
            </a:r>
            <a:endParaRPr lang="en-US" altLang="ko-KR" sz="24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➋ for </a:t>
            </a:r>
            <a:r>
              <a:rPr lang="ko-KR" altLang="en-US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루프에서 반복적으로 학습</a:t>
            </a:r>
            <a:r>
              <a:rPr lang="en-US" altLang="ko-KR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/</a:t>
            </a:r>
            <a:r>
              <a:rPr lang="ko-KR" altLang="en-US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검증용 인덱스 추출</a:t>
            </a:r>
            <a:endParaRPr lang="en-US" altLang="ko-KR" sz="24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➌ 학습과 예측 수행해 예측 성능 반환</a:t>
            </a:r>
          </a:p>
        </p:txBody>
      </p:sp>
    </p:spTree>
    <p:extLst>
      <p:ext uri="{BB962C8B-B14F-4D97-AF65-F5344CB8AC3E}">
        <p14:creationId xmlns:p14="http://schemas.microsoft.com/office/powerpoint/2010/main" val="34081403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369516" y="1732757"/>
            <a:ext cx="985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교차 검증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84B0C-ADE0-4B68-912F-0B263B44C1DF}"/>
              </a:ext>
            </a:extLst>
          </p:cNvPr>
          <p:cNvSpPr txBox="1"/>
          <p:nvPr/>
        </p:nvSpPr>
        <p:spPr>
          <a:xfrm>
            <a:off x="1111169" y="2851451"/>
            <a:ext cx="14109539" cy="82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③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cross_val_score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AB306-820A-4967-B6CF-BEF4DA74C6D6}"/>
              </a:ext>
            </a:extLst>
          </p:cNvPr>
          <p:cNvSpPr txBox="1"/>
          <p:nvPr/>
        </p:nvSpPr>
        <p:spPr>
          <a:xfrm>
            <a:off x="1714017" y="3677831"/>
            <a:ext cx="16273041" cy="574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교차 검증 과정을 한꺼번에 수행해주는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API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반환값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배열 형태의 지정된 성능 지표 측정값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주요 파라미터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 (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i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estimator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Classifier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또는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Regressor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 (ii)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X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피처 데이터 세트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(X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 해당하는 데이터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 (iii) y :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레이블 데이터 세트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(target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값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 (iv) scoring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예측 성능 평가 지표 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 (v)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cv :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교차 검증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폴드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수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(default : 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DB843A-B54D-4963-B1CF-F27DA0AB23D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2.4 Model Selection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모듈 소개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AC1730-D4D8-4CF8-AE32-7597F21DD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8610" y="3105304"/>
            <a:ext cx="9024474" cy="42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046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369516" y="1732757"/>
            <a:ext cx="985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교차 검증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84B0C-ADE0-4B68-912F-0B263B44C1DF}"/>
              </a:ext>
            </a:extLst>
          </p:cNvPr>
          <p:cNvSpPr txBox="1"/>
          <p:nvPr/>
        </p:nvSpPr>
        <p:spPr>
          <a:xfrm>
            <a:off x="1111169" y="2851451"/>
            <a:ext cx="14109539" cy="82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④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cross_validate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AB306-820A-4967-B6CF-BEF4DA74C6D6}"/>
              </a:ext>
            </a:extLst>
          </p:cNvPr>
          <p:cNvSpPr txBox="1"/>
          <p:nvPr/>
        </p:nvSpPr>
        <p:spPr>
          <a:xfrm>
            <a:off x="1714017" y="3677831"/>
            <a:ext cx="16273041" cy="6387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교차 검증 과정을 한꺼번에 수행해주는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API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반환값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dict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형태의 각 </a:t>
            </a: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폴드별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test_score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fit_time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등 반환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주요 파라미터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 (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i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estimator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Classifier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또는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Regressor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 (ii)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X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피처 데이터 세트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(X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 해당하는 데이터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 (iii) y :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레이블 데이터 세트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(target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값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 (iv) scoring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예측 성능 평가 지표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– [‘accuracy’, ‘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roc_auc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’]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처럼 리스트형으로 여러 개 지정 가능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 (v)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cv :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교차 검증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폴드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수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(default : 3)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 (vi)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return_train_score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: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훈련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폴드에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대한 점수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train_score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와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score_time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(default : True)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DB843A-B54D-4963-B1CF-F27DA0AB23D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2.4 Model Selection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모듈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94127C-EACE-45A0-92E9-3831B20F9230}"/>
              </a:ext>
            </a:extLst>
          </p:cNvPr>
          <p:cNvSpPr txBox="1"/>
          <p:nvPr/>
        </p:nvSpPr>
        <p:spPr>
          <a:xfrm>
            <a:off x="11296891" y="1732757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아시아헤드1" panose="02020600000000000000" pitchFamily="18" charset="-127"/>
                <a:ea typeface="a아시아헤드1" panose="02020600000000000000" pitchFamily="18" charset="-127"/>
                <a:hlinkClick r:id="rId4"/>
              </a:rPr>
              <a:t>https://docs.w3cub.com/scikit_learn/modules/generated/sklearn.model_selection.cross_validate</a:t>
            </a:r>
            <a:endParaRPr lang="en-US" altLang="ko-KR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ko-KR" altLang="en-US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C64169-AB04-40BF-B7F2-17B6EBDE2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8610" y="3105304"/>
            <a:ext cx="9024474" cy="42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311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369516" y="1732757"/>
            <a:ext cx="1348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GridSearchCV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–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교차검증과 최적 </a:t>
            </a: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하이퍼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파라미터 튜닝을 한 번에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84B0C-ADE0-4B68-912F-0B263B44C1DF}"/>
              </a:ext>
            </a:extLst>
          </p:cNvPr>
          <p:cNvSpPr txBox="1"/>
          <p:nvPr/>
        </p:nvSpPr>
        <p:spPr>
          <a:xfrm>
            <a:off x="1111169" y="2851451"/>
            <a:ext cx="14109539" cy="82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①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기본 정보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AB306-820A-4967-B6CF-BEF4DA74C6D6}"/>
              </a:ext>
            </a:extLst>
          </p:cNvPr>
          <p:cNvSpPr txBox="1"/>
          <p:nvPr/>
        </p:nvSpPr>
        <p:spPr>
          <a:xfrm>
            <a:off x="1714017" y="3677831"/>
            <a:ext cx="16273041" cy="491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교차 검증을 기반으로 </a:t>
            </a: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하이퍼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파라미터의 최적 값을 찾는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API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주요 파라미터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 (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i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estimator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Classifier, Regressor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또는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Pipeline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 (ii)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param_grid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: (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dict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형태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 estimator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튜닝을 위해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파라미터명과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여러 파라미터 값들 지정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 (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iiv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 scoring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예측 성능 평가 지표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 (iv)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cv :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교차 검증을 위해 분할되는 학습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/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테스트 세트의 개수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 (v) refit :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가장 최적의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하이퍼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파라미터를 찾은 뒤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estimator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객체에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재학습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(default : True)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DB843A-B54D-4963-B1CF-F27DA0AB23D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2.4 Model Selection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모듈 소개</a:t>
            </a:r>
          </a:p>
        </p:txBody>
      </p:sp>
    </p:spTree>
    <p:extLst>
      <p:ext uri="{BB962C8B-B14F-4D97-AF65-F5344CB8AC3E}">
        <p14:creationId xmlns:p14="http://schemas.microsoft.com/office/powerpoint/2010/main" val="2373406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369516" y="1732757"/>
            <a:ext cx="1348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GridSearchCV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–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교차검증과 최적 </a:t>
            </a: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하이퍼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파라미터 튜닝을 한 번에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84B0C-ADE0-4B68-912F-0B263B44C1DF}"/>
              </a:ext>
            </a:extLst>
          </p:cNvPr>
          <p:cNvSpPr txBox="1"/>
          <p:nvPr/>
        </p:nvSpPr>
        <p:spPr>
          <a:xfrm>
            <a:off x="1111169" y="2851451"/>
            <a:ext cx="14109539" cy="82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②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과정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DB843A-B54D-4963-B1CF-F27DA0AB23D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2.4 Model Selection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모듈 소개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3B688B-599D-44B6-BED8-06C20585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283" y="4111845"/>
            <a:ext cx="8457452" cy="53394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C058B9-7562-4698-BA93-E61CB48D692B}"/>
              </a:ext>
            </a:extLst>
          </p:cNvPr>
          <p:cNvSpPr txBox="1"/>
          <p:nvPr/>
        </p:nvSpPr>
        <p:spPr>
          <a:xfrm>
            <a:off x="9564175" y="5257048"/>
            <a:ext cx="6783866" cy="2602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➊ 파라미터 조합들 중 하나를 선택해 모델 생성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➋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입력받은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cv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만큼 교차검증해 성능 평가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➌ 모든 파라미터 조합들에 대해 이 과정을 반복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➍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가장 성능이 좋은 파라미터 조합을 채택</a:t>
            </a:r>
          </a:p>
        </p:txBody>
      </p:sp>
    </p:spTree>
    <p:extLst>
      <p:ext uri="{BB962C8B-B14F-4D97-AF65-F5344CB8AC3E}">
        <p14:creationId xmlns:p14="http://schemas.microsoft.com/office/powerpoint/2010/main" val="24393472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369516" y="1732757"/>
            <a:ext cx="1348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GridSearchCV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–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교차검증과 최적 </a:t>
            </a: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하이퍼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파라미터 튜닝을 한 번에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84B0C-ADE0-4B68-912F-0B263B44C1DF}"/>
              </a:ext>
            </a:extLst>
          </p:cNvPr>
          <p:cNvSpPr txBox="1"/>
          <p:nvPr/>
        </p:nvSpPr>
        <p:spPr>
          <a:xfrm>
            <a:off x="1111169" y="2851451"/>
            <a:ext cx="14109539" cy="82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②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과정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–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코드 예시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DB843A-B54D-4963-B1CF-F27DA0AB23D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2.4 Model Selection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모듈 소개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150450-A480-45E0-A7F0-0EE3DCABF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881" y="4240954"/>
            <a:ext cx="9142867" cy="22883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76E5E0-94F6-43AF-A94A-7623184452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5881" y="7045738"/>
            <a:ext cx="11425362" cy="200682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47A43FD-566D-4551-BCD9-310BAE443610}"/>
              </a:ext>
            </a:extLst>
          </p:cNvPr>
          <p:cNvSpPr/>
          <p:nvPr/>
        </p:nvSpPr>
        <p:spPr>
          <a:xfrm rot="10800000">
            <a:off x="5960962" y="8686219"/>
            <a:ext cx="335666" cy="24422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57CC3-1129-4CEF-BFC9-FDF129FD2224}"/>
              </a:ext>
            </a:extLst>
          </p:cNvPr>
          <p:cNvSpPr txBox="1"/>
          <p:nvPr/>
        </p:nvSpPr>
        <p:spPr>
          <a:xfrm>
            <a:off x="6296628" y="8590898"/>
            <a:ext cx="413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여기에서 앞서 말한 과정들 수행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539DA1-1B73-428E-AA30-4120B7DE334E}"/>
              </a:ext>
            </a:extLst>
          </p:cNvPr>
          <p:cNvSpPr txBox="1"/>
          <p:nvPr/>
        </p:nvSpPr>
        <p:spPr>
          <a:xfrm>
            <a:off x="11030673" y="4268723"/>
            <a:ext cx="6227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헷갈리지 말자</a:t>
            </a:r>
            <a:r>
              <a:rPr lang="en-US" altLang="ko-KR" sz="2400" dirty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!!</a:t>
            </a:r>
          </a:p>
          <a:p>
            <a:r>
              <a:rPr lang="ko-KR" altLang="en-US" sz="2400" dirty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★ </a:t>
            </a:r>
            <a:r>
              <a:rPr lang="en-US" altLang="ko-KR" sz="2400" dirty="0" err="1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train_test_split</a:t>
            </a:r>
            <a:r>
              <a:rPr lang="ko-KR" altLang="en-US" sz="2400" dirty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은 </a:t>
            </a:r>
            <a:r>
              <a:rPr lang="en-US" altLang="ko-KR" sz="2400" dirty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train, test data</a:t>
            </a:r>
            <a:r>
              <a:rPr lang="ko-KR" altLang="en-US" sz="2400" dirty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분리</a:t>
            </a:r>
            <a:endParaRPr lang="en-US" altLang="ko-KR" sz="24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ko-KR" sz="2400" dirty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★</a:t>
            </a:r>
            <a:r>
              <a:rPr lang="en-US" altLang="ko-KR" sz="2400" dirty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2400" dirty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교차검증은 </a:t>
            </a:r>
            <a:r>
              <a:rPr lang="en-US" altLang="ko-KR" sz="2400" dirty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train data </a:t>
            </a:r>
            <a:r>
              <a:rPr lang="ko-KR" altLang="en-US" sz="2400" dirty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내에서 시행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695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369516" y="1732757"/>
            <a:ext cx="1348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GridSearchCV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–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교차검증과 최적 </a:t>
            </a: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하이퍼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파라미터 튜닝을 한 번에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84B0C-ADE0-4B68-912F-0B263B44C1DF}"/>
              </a:ext>
            </a:extLst>
          </p:cNvPr>
          <p:cNvSpPr txBox="1"/>
          <p:nvPr/>
        </p:nvSpPr>
        <p:spPr>
          <a:xfrm>
            <a:off x="1111169" y="2851451"/>
            <a:ext cx="14109539" cy="82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③ attributes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DB843A-B54D-4963-B1CF-F27DA0AB23D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2.4 Model Selection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모듈 소개</a:t>
            </a: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55C9D7DB-1A75-4369-AC56-CF77CB1BA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980609"/>
              </p:ext>
            </p:extLst>
          </p:nvPr>
        </p:nvGraphicFramePr>
        <p:xfrm>
          <a:off x="1111168" y="4130099"/>
          <a:ext cx="15417480" cy="4169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9160">
                  <a:extLst>
                    <a:ext uri="{9D8B030D-6E8A-4147-A177-3AD203B41FA5}">
                      <a16:colId xmlns:a16="http://schemas.microsoft.com/office/drawing/2014/main" val="3689895820"/>
                    </a:ext>
                  </a:extLst>
                </a:gridCol>
                <a:gridCol w="5729469">
                  <a:extLst>
                    <a:ext uri="{9D8B030D-6E8A-4147-A177-3AD203B41FA5}">
                      <a16:colId xmlns:a16="http://schemas.microsoft.com/office/drawing/2014/main" val="3619554054"/>
                    </a:ext>
                  </a:extLst>
                </a:gridCol>
                <a:gridCol w="4548851">
                  <a:extLst>
                    <a:ext uri="{9D8B030D-6E8A-4147-A177-3AD203B41FA5}">
                      <a16:colId xmlns:a16="http://schemas.microsoft.com/office/drawing/2014/main" val="972158380"/>
                    </a:ext>
                  </a:extLst>
                </a:gridCol>
              </a:tblGrid>
              <a:tr h="833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Attribute</a:t>
                      </a:r>
                      <a:endParaRPr lang="ko-KR" altLang="en-US" sz="3200" b="1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반환값</a:t>
                      </a:r>
                      <a:endParaRPr lang="ko-KR" altLang="en-US" sz="32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kern="12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+mn-cs"/>
                        </a:rPr>
                        <a:t>코드 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119782"/>
                  </a:ext>
                </a:extLst>
              </a:tr>
              <a:tr h="833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cv_results</a:t>
                      </a:r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_</a:t>
                      </a:r>
                      <a:endParaRPr lang="ko-KR" altLang="en-US" sz="28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</a:t>
                      </a:r>
                      <a:r>
                        <a:rPr lang="en-US" altLang="ko-KR" sz="2800" dirty="0" err="1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dict</a:t>
                      </a:r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</a:t>
                      </a:r>
                      <a:r>
                        <a:rPr lang="ko-KR" altLang="en-US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형태</a:t>
                      </a:r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) </a:t>
                      </a:r>
                      <a:r>
                        <a:rPr lang="ko-KR" altLang="en-US" sz="2800" dirty="0" err="1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파라미터별</a:t>
                      </a:r>
                      <a:r>
                        <a:rPr lang="ko-KR" altLang="en-US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</a:t>
                      </a:r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score</a:t>
                      </a:r>
                      <a:endParaRPr lang="ko-KR" altLang="en-US" sz="28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grid.cv_results</a:t>
                      </a:r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_</a:t>
                      </a:r>
                      <a:endParaRPr lang="ko-KR" altLang="en-US" sz="28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663606"/>
                  </a:ext>
                </a:extLst>
              </a:tr>
              <a:tr h="833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best_estimators</a:t>
                      </a:r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_</a:t>
                      </a:r>
                      <a:endParaRPr lang="ko-KR" altLang="en-US" sz="28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(estimator) </a:t>
                      </a:r>
                      <a:r>
                        <a:rPr lang="ko-KR" altLang="en-US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파라미터가 최적화된 모델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grid.best_estimators</a:t>
                      </a:r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_</a:t>
                      </a:r>
                      <a:endParaRPr lang="ko-KR" altLang="en-US" sz="28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24898"/>
                  </a:ext>
                </a:extLst>
              </a:tr>
              <a:tr h="833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best_score</a:t>
                      </a:r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_</a:t>
                      </a:r>
                      <a:endParaRPr lang="ko-KR" altLang="en-US" sz="28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(float) </a:t>
                      </a:r>
                      <a:r>
                        <a:rPr lang="ko-KR" altLang="en-US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가장 좋은 모델의 성능 평균값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grid.best_score</a:t>
                      </a:r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_</a:t>
                      </a:r>
                      <a:endParaRPr lang="ko-KR" altLang="en-US" sz="28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825220"/>
                  </a:ext>
                </a:extLst>
              </a:tr>
              <a:tr h="833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best_params</a:t>
                      </a:r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_</a:t>
                      </a:r>
                      <a:endParaRPr lang="ko-KR" altLang="en-US" sz="28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</a:t>
                      </a:r>
                      <a:r>
                        <a:rPr lang="en-US" altLang="ko-KR" sz="2800" dirty="0" err="1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dict</a:t>
                      </a:r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)</a:t>
                      </a:r>
                      <a:r>
                        <a:rPr lang="ko-KR" altLang="en-US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최적의 파라미터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grid.best_params</a:t>
                      </a:r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_</a:t>
                      </a:r>
                      <a:endParaRPr lang="ko-KR" altLang="en-US" sz="28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21392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80D8497-158F-418C-85D3-4550D8B5FB7C}"/>
              </a:ext>
            </a:extLst>
          </p:cNvPr>
          <p:cNvSpPr txBox="1"/>
          <p:nvPr/>
        </p:nvSpPr>
        <p:spPr>
          <a:xfrm>
            <a:off x="11551535" y="9135982"/>
            <a:ext cx="5497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아시아헤드1" panose="02020600000000000000" pitchFamily="18" charset="-127"/>
                <a:ea typeface="a아시아헤드1" panose="02020600000000000000" pitchFamily="18" charset="-127"/>
                <a:hlinkClick r:id="rId4"/>
              </a:rPr>
              <a:t>https://scikit-learn.org/stable/modules/generated/sklearn.model_selection.GridSearchCV.html</a:t>
            </a:r>
            <a:endParaRPr lang="en-US" altLang="ko-KR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ko-KR" altLang="en-US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4884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369516" y="1732757"/>
            <a:ext cx="1348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</a:t>
            </a:r>
            <a:r>
              <a:rPr lang="ko-KR" altLang="en-US" sz="3600" dirty="0" err="1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결손값</a:t>
            </a:r>
            <a:r>
              <a:rPr lang="ko-KR" altLang="en-US" sz="36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6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(Null </a:t>
            </a:r>
            <a:r>
              <a:rPr lang="ko-KR" altLang="en-US" sz="36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값</a:t>
            </a:r>
            <a:r>
              <a:rPr lang="en-US" altLang="ko-KR" sz="36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) </a:t>
            </a:r>
            <a:r>
              <a:rPr lang="ko-KR" altLang="en-US" sz="36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처리</a:t>
            </a:r>
            <a:endParaRPr lang="ko-KR" altLang="en-US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AB306-820A-4967-B6CF-BEF4DA74C6D6}"/>
              </a:ext>
            </a:extLst>
          </p:cNvPr>
          <p:cNvSpPr txBox="1"/>
          <p:nvPr/>
        </p:nvSpPr>
        <p:spPr>
          <a:xfrm>
            <a:off x="1007479" y="2838351"/>
            <a:ext cx="16273041" cy="427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① 피처들 중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Null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값이 적은 경우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해당 피처의 평균값 등으로 대체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                                                   :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이때 피처의 중요도에 따라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대체값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선정에 유의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②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피처들 중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Null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값이 많은 경우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해당 피처를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drop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하는게 일반적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2400" dirty="0">
                <a:solidFill>
                  <a:srgbClr val="0070C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★</a:t>
            </a:r>
            <a:r>
              <a:rPr lang="en-US" altLang="ko-KR" sz="2400" dirty="0">
                <a:solidFill>
                  <a:srgbClr val="0070C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Null</a:t>
            </a:r>
            <a:r>
              <a:rPr lang="ko-KR" altLang="en-US" sz="2400" dirty="0">
                <a:solidFill>
                  <a:srgbClr val="0070C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값의 많고 적음의 기준 </a:t>
            </a:r>
            <a:r>
              <a:rPr lang="en-US" altLang="ko-KR" sz="2400" dirty="0">
                <a:solidFill>
                  <a:srgbClr val="0070C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ko-KR" altLang="en-US" sz="2400" dirty="0">
                <a:solidFill>
                  <a:srgbClr val="0070C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해당 피처에서의 </a:t>
            </a:r>
            <a:r>
              <a:rPr lang="en-US" altLang="ko-KR" sz="2400" dirty="0">
                <a:solidFill>
                  <a:srgbClr val="0070C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Null </a:t>
            </a:r>
            <a:r>
              <a:rPr lang="ko-KR" altLang="en-US" sz="2400" dirty="0">
                <a:solidFill>
                  <a:srgbClr val="0070C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값 비율로 따지는 게 일반적</a:t>
            </a:r>
            <a:endParaRPr lang="en-US" altLang="ko-KR" sz="2400" dirty="0">
              <a:solidFill>
                <a:srgbClr val="0070C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0070C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                                     but </a:t>
            </a:r>
            <a:r>
              <a:rPr lang="ko-KR" altLang="en-US" sz="2400" dirty="0">
                <a:solidFill>
                  <a:srgbClr val="0070C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절대적인 기준은 없다</a:t>
            </a:r>
            <a:r>
              <a:rPr lang="en-US" altLang="ko-KR" sz="2400" dirty="0">
                <a:solidFill>
                  <a:srgbClr val="0070C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!!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DB843A-B54D-4963-B1CF-F27DA0AB23D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2.5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데이터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전처리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4A91AD-63A7-462F-BDA9-F8FC97000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698" y="7256826"/>
            <a:ext cx="9137582" cy="280998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3EFB5BC9-CACE-4887-AC4F-E3A0162AB7AC}"/>
              </a:ext>
            </a:extLst>
          </p:cNvPr>
          <p:cNvSpPr/>
          <p:nvPr/>
        </p:nvSpPr>
        <p:spPr>
          <a:xfrm>
            <a:off x="6620719" y="9468091"/>
            <a:ext cx="520861" cy="28936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FA225FE-1B72-4EF1-814E-7CE61B450A73}"/>
              </a:ext>
            </a:extLst>
          </p:cNvPr>
          <p:cNvSpPr/>
          <p:nvPr/>
        </p:nvSpPr>
        <p:spPr>
          <a:xfrm>
            <a:off x="6337139" y="9722869"/>
            <a:ext cx="520861" cy="28936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403982-7B08-4858-BD67-0B444AEA2623}"/>
              </a:ext>
            </a:extLst>
          </p:cNvPr>
          <p:cNvSpPr txBox="1"/>
          <p:nvPr/>
        </p:nvSpPr>
        <p:spPr>
          <a:xfrm>
            <a:off x="7425160" y="9557403"/>
            <a:ext cx="5150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여기 예시에서는 </a:t>
            </a:r>
            <a:r>
              <a:rPr lang="en-US" altLang="ko-KR" sz="2000" dirty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75% </a:t>
            </a:r>
            <a:r>
              <a:rPr lang="ko-KR" altLang="en-US" sz="2000" dirty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이상이 </a:t>
            </a:r>
            <a:r>
              <a:rPr lang="en-US" altLang="ko-KR" sz="2000" dirty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Null </a:t>
            </a:r>
            <a:r>
              <a:rPr lang="ko-KR" altLang="en-US" sz="2000" dirty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값인 경우 </a:t>
            </a:r>
            <a:r>
              <a:rPr lang="en-US" altLang="ko-KR" sz="2000" dirty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drop</a:t>
            </a:r>
            <a:endParaRPr lang="ko-KR" altLang="en-US" sz="20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9031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1.3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넘파이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09A4E037-610C-4E07-95B0-BA7E22DCB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044616"/>
              </p:ext>
            </p:extLst>
          </p:nvPr>
        </p:nvGraphicFramePr>
        <p:xfrm>
          <a:off x="1111170" y="3716609"/>
          <a:ext cx="15614247" cy="42575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80749">
                  <a:extLst>
                    <a:ext uri="{9D8B030D-6E8A-4147-A177-3AD203B41FA5}">
                      <a16:colId xmlns:a16="http://schemas.microsoft.com/office/drawing/2014/main" val="1962477016"/>
                    </a:ext>
                  </a:extLst>
                </a:gridCol>
                <a:gridCol w="6728749">
                  <a:extLst>
                    <a:ext uri="{9D8B030D-6E8A-4147-A177-3AD203B41FA5}">
                      <a16:colId xmlns:a16="http://schemas.microsoft.com/office/drawing/2014/main" val="579823786"/>
                    </a:ext>
                  </a:extLst>
                </a:gridCol>
                <a:gridCol w="5204749">
                  <a:extLst>
                    <a:ext uri="{9D8B030D-6E8A-4147-A177-3AD203B41FA5}">
                      <a16:colId xmlns:a16="http://schemas.microsoft.com/office/drawing/2014/main" val="447565517"/>
                    </a:ext>
                  </a:extLst>
                </a:gridCol>
              </a:tblGrid>
              <a:tr h="851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Code</a:t>
                      </a:r>
                      <a:endParaRPr lang="ko-KR" altLang="en-US" sz="3200" b="1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kern="12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+mn-cs"/>
                        </a:rPr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632284"/>
                  </a:ext>
                </a:extLst>
              </a:tr>
              <a:tr h="851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ndarray.shape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ndarray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의 차원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행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,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열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)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016207"/>
                  </a:ext>
                </a:extLst>
              </a:tr>
              <a:tr h="851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ndarray.ndim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ndarray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의 차원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행만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)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082187"/>
                  </a:ext>
                </a:extLst>
              </a:tr>
              <a:tr h="851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ndarray.dtype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ndarray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의 데이터 타입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(int32,bool,etc) 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237972"/>
                  </a:ext>
                </a:extLst>
              </a:tr>
              <a:tr h="851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ndarray.reshape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 )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로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입력받은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shape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의 </a:t>
                      </a:r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ndarray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52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F6049E6-8258-47D2-AEF5-35750D04A030}"/>
              </a:ext>
            </a:extLst>
          </p:cNvPr>
          <p:cNvSpPr txBox="1"/>
          <p:nvPr/>
        </p:nvSpPr>
        <p:spPr>
          <a:xfrm>
            <a:off x="1111170" y="2851451"/>
            <a:ext cx="861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②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ndarray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속성 확인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CC7015-44F8-49CD-80F8-67DED860B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081" y="8429748"/>
            <a:ext cx="8254694" cy="14806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480DD1-4230-13E2-025D-95F4DDD5BE28}"/>
              </a:ext>
            </a:extLst>
          </p:cNvPr>
          <p:cNvSpPr txBox="1"/>
          <p:nvPr/>
        </p:nvSpPr>
        <p:spPr>
          <a:xfrm>
            <a:off x="243069" y="7266233"/>
            <a:ext cx="868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effectLst/>
                <a:latin typeface="Apple Color Emoji"/>
              </a:rPr>
              <a:t>⭐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320179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369516" y="1732757"/>
            <a:ext cx="1348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 인코딩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84B0C-ADE0-4B68-912F-0B263B44C1DF}"/>
              </a:ext>
            </a:extLst>
          </p:cNvPr>
          <p:cNvSpPr txBox="1"/>
          <p:nvPr/>
        </p:nvSpPr>
        <p:spPr>
          <a:xfrm>
            <a:off x="1111169" y="2851451"/>
            <a:ext cx="14109539" cy="82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①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LabelEncoder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AB306-820A-4967-B6CF-BEF4DA74C6D6}"/>
              </a:ext>
            </a:extLst>
          </p:cNvPr>
          <p:cNvSpPr txBox="1"/>
          <p:nvPr/>
        </p:nvSpPr>
        <p:spPr>
          <a:xfrm>
            <a:off x="1714017" y="3677831"/>
            <a:ext cx="16273041" cy="2488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문자열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값을 숫자형 카테고리 값으로 변환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일괄적인 숫자 값으로 변환되면서 특정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ML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알고리즘에서는 예측성능 저하 문제 발생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트리 계열의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ML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알고리즘에서 사용 추천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DB843A-B54D-4963-B1CF-F27DA0AB23D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2.5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데이터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전처리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3F59E2-A4E1-4B88-B0E0-60FAC63C2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669" y="3044940"/>
            <a:ext cx="5722015" cy="5243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C95725-2416-45F7-BE4F-4EF6A11D9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688" y="7132924"/>
            <a:ext cx="9603316" cy="218735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FAECAE5-77CB-4DFB-A96A-AE3CC7FCD10C}"/>
              </a:ext>
            </a:extLst>
          </p:cNvPr>
          <p:cNvSpPr/>
          <p:nvPr/>
        </p:nvSpPr>
        <p:spPr>
          <a:xfrm>
            <a:off x="7106856" y="7717317"/>
            <a:ext cx="5414148" cy="49771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9237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369516" y="1732757"/>
            <a:ext cx="1348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 인코딩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84B0C-ADE0-4B68-912F-0B263B44C1DF}"/>
              </a:ext>
            </a:extLst>
          </p:cNvPr>
          <p:cNvSpPr txBox="1"/>
          <p:nvPr/>
        </p:nvSpPr>
        <p:spPr>
          <a:xfrm>
            <a:off x="1111169" y="2851451"/>
            <a:ext cx="14109539" cy="82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② One-Hot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Encoding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AB306-820A-4967-B6CF-BEF4DA74C6D6}"/>
              </a:ext>
            </a:extLst>
          </p:cNvPr>
          <p:cNvSpPr txBox="1"/>
          <p:nvPr/>
        </p:nvSpPr>
        <p:spPr>
          <a:xfrm>
            <a:off x="1714017" y="3677831"/>
            <a:ext cx="16273041" cy="2488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행 형태의 피처 고유 값을 열 형태로 차원 변환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고유 값에 해당하는 칼럼에만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1,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나머지는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0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표시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예시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DB843A-B54D-4963-B1CF-F27DA0AB23D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2.5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데이터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전처리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138373-4470-42E8-9585-5D934A005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818" y="6056919"/>
            <a:ext cx="8820165" cy="37094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7C518C0-90A9-4F1F-A418-AABA287F9A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9254" y="3191118"/>
            <a:ext cx="6156933" cy="4867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3372752-DE1A-4014-9727-3E9811163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8400" y="6146678"/>
            <a:ext cx="5615374" cy="352637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06492C-41AE-4636-8123-2D1F836E3E0D}"/>
              </a:ext>
            </a:extLst>
          </p:cNvPr>
          <p:cNvSpPr/>
          <p:nvPr/>
        </p:nvSpPr>
        <p:spPr>
          <a:xfrm>
            <a:off x="1808400" y="7179927"/>
            <a:ext cx="3029818" cy="49771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6B96AC-AB8D-415E-B629-5787455CD141}"/>
              </a:ext>
            </a:extLst>
          </p:cNvPr>
          <p:cNvSpPr txBox="1"/>
          <p:nvPr/>
        </p:nvSpPr>
        <p:spPr>
          <a:xfrm>
            <a:off x="4848407" y="7352714"/>
            <a:ext cx="5150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★</a:t>
            </a:r>
          </a:p>
          <a:p>
            <a:r>
              <a:rPr lang="ko-KR" altLang="en-US" sz="2000" dirty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변환 전 </a:t>
            </a:r>
            <a:r>
              <a:rPr lang="ko-KR" altLang="en-US" sz="2000" dirty="0" err="1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입력값으로</a:t>
            </a:r>
            <a:endParaRPr lang="en-US" altLang="ko-KR" sz="20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000" dirty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2</a:t>
            </a:r>
            <a:r>
              <a:rPr lang="ko-KR" altLang="en-US" sz="2000" dirty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차원 데이터 필요</a:t>
            </a:r>
          </a:p>
        </p:txBody>
      </p:sp>
    </p:spTree>
    <p:extLst>
      <p:ext uri="{BB962C8B-B14F-4D97-AF65-F5344CB8AC3E}">
        <p14:creationId xmlns:p14="http://schemas.microsoft.com/office/powerpoint/2010/main" val="5550773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369516" y="1732757"/>
            <a:ext cx="1348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 인코딩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84B0C-ADE0-4B68-912F-0B263B44C1DF}"/>
              </a:ext>
            </a:extLst>
          </p:cNvPr>
          <p:cNvSpPr txBox="1"/>
          <p:nvPr/>
        </p:nvSpPr>
        <p:spPr>
          <a:xfrm>
            <a:off x="1111169" y="2851451"/>
            <a:ext cx="14109539" cy="82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③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pd.get_dummies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AB306-820A-4967-B6CF-BEF4DA74C6D6}"/>
              </a:ext>
            </a:extLst>
          </p:cNvPr>
          <p:cNvSpPr txBox="1"/>
          <p:nvPr/>
        </p:nvSpPr>
        <p:spPr>
          <a:xfrm>
            <a:off x="1714017" y="3677831"/>
            <a:ext cx="16273041" cy="1657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판다스에서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제공하는 인코딩 방법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데이터프레임을 인수로 받아야 함</a:t>
            </a:r>
            <a:endParaRPr lang="en-US" altLang="ko-KR" sz="36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DB843A-B54D-4963-B1CF-F27DA0AB23D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2.5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데이터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전처리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8FC506-4198-4F86-A7B9-7625CE9B0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304" y="5790019"/>
            <a:ext cx="11689592" cy="147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492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369516" y="1732757"/>
            <a:ext cx="1348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📌피처 스케일링</a:t>
            </a:r>
            <a:endParaRPr lang="ko-KR" altLang="en-US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84B0C-ADE0-4B68-912F-0B263B44C1DF}"/>
              </a:ext>
            </a:extLst>
          </p:cNvPr>
          <p:cNvSpPr txBox="1"/>
          <p:nvPr/>
        </p:nvSpPr>
        <p:spPr>
          <a:xfrm>
            <a:off x="1111169" y="2851451"/>
            <a:ext cx="14109539" cy="82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①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표준화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AB306-820A-4967-B6CF-BEF4DA74C6D6}"/>
              </a:ext>
            </a:extLst>
          </p:cNvPr>
          <p:cNvSpPr txBox="1"/>
          <p:nvPr/>
        </p:nvSpPr>
        <p:spPr>
          <a:xfrm>
            <a:off x="1714017" y="3677831"/>
            <a:ext cx="16273041" cy="2488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각 피처 값을 </a:t>
            </a: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가우시안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정규 분포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평균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=0,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분산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=1)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가진 값으로 변환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StandardScaler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이용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특히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SVM,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선형회귀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로지스틱 회귀 적용하기 전 꼭 수행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!!!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DB843A-B54D-4963-B1CF-F27DA0AB23D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2.5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데이터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전처리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372D6B-2FE6-450A-B75C-44FC0F8F3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404" y="6865262"/>
            <a:ext cx="8639118" cy="248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742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369516" y="1732757"/>
            <a:ext cx="1348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📌피처 스케일링</a:t>
            </a:r>
            <a:endParaRPr lang="ko-KR" altLang="en-US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84B0C-ADE0-4B68-912F-0B263B44C1DF}"/>
              </a:ext>
            </a:extLst>
          </p:cNvPr>
          <p:cNvSpPr txBox="1"/>
          <p:nvPr/>
        </p:nvSpPr>
        <p:spPr>
          <a:xfrm>
            <a:off x="1111169" y="2851451"/>
            <a:ext cx="14109539" cy="82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②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정규화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AB306-820A-4967-B6CF-BEF4DA74C6D6}"/>
              </a:ext>
            </a:extLst>
          </p:cNvPr>
          <p:cNvSpPr txBox="1"/>
          <p:nvPr/>
        </p:nvSpPr>
        <p:spPr>
          <a:xfrm>
            <a:off x="1714017" y="3677831"/>
            <a:ext cx="16273041" cy="2488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서로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다른 피처의 크기를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0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과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1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사이 값으로 통일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음수가 있을 경우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-1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과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1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사이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MinMaxScaler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이용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 분포가 </a:t>
            </a: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가우시안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분포가 아닐 경우 적용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DB843A-B54D-4963-B1CF-F27DA0AB23D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2.5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데이터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전처리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21C1BB-FCCE-47CC-989A-823CBC19C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0646" y="2062232"/>
            <a:ext cx="6365419" cy="15101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1AF24E-DF7B-4A3E-972D-E1C5E713FE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661" y="6717567"/>
            <a:ext cx="9282933" cy="280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361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1214468" y="1930178"/>
            <a:ext cx="13485380" cy="149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📌데이터 </a:t>
            </a:r>
            <a:r>
              <a:rPr lang="ko-KR" altLang="en-US" sz="3600" dirty="0" err="1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전처리</a:t>
            </a:r>
            <a:endParaRPr lang="en-US" altLang="ko-KR" sz="3600" dirty="0">
              <a:effectLst/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 Null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값 처리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scaling =&gt;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sklearn.preprocessing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모듈</a:t>
            </a:r>
            <a:endParaRPr lang="ko-KR" altLang="en-US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DB843A-B54D-4963-B1CF-F27DA0AB23D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2.6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프로세스 정리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F72814-CDBE-4542-837B-7C5714FBFF43}"/>
              </a:ext>
            </a:extLst>
          </p:cNvPr>
          <p:cNvSpPr txBox="1"/>
          <p:nvPr/>
        </p:nvSpPr>
        <p:spPr>
          <a:xfrm>
            <a:off x="1214468" y="3754379"/>
            <a:ext cx="13485380" cy="149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📌</a:t>
            </a:r>
            <a:r>
              <a:rPr lang="en-US" altLang="ko-KR" sz="36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train, test data </a:t>
            </a:r>
            <a:r>
              <a:rPr lang="ko-KR" altLang="en-US" sz="36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분리</a:t>
            </a:r>
            <a:endParaRPr lang="en-US" altLang="ko-KR" sz="3600" dirty="0">
              <a:effectLst/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  =&gt;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sklearn.model_selection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모듈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994997-32F0-4AE5-84D7-D5198BED581E}"/>
              </a:ext>
            </a:extLst>
          </p:cNvPr>
          <p:cNvSpPr txBox="1"/>
          <p:nvPr/>
        </p:nvSpPr>
        <p:spPr>
          <a:xfrm>
            <a:off x="1214468" y="5685182"/>
            <a:ext cx="13485380" cy="2140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📌모델 학습 </a:t>
            </a:r>
            <a:r>
              <a:rPr lang="en-US" altLang="ko-KR" sz="36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(train data </a:t>
            </a:r>
            <a:r>
              <a:rPr lang="ko-KR" altLang="en-US" sz="36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이용</a:t>
            </a:r>
            <a:r>
              <a:rPr lang="en-US" altLang="ko-KR" sz="36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 데이터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특성별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모델 선택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 교차 검증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=&gt;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sklearn.model_selection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모듈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D105E4-A81C-4470-89B0-0E8AC67BC0E1}"/>
              </a:ext>
            </a:extLst>
          </p:cNvPr>
          <p:cNvSpPr txBox="1"/>
          <p:nvPr/>
        </p:nvSpPr>
        <p:spPr>
          <a:xfrm>
            <a:off x="1214468" y="8262316"/>
            <a:ext cx="1348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 📌모델 성능 평가 </a:t>
            </a:r>
            <a:r>
              <a:rPr lang="en-US" altLang="ko-KR" sz="36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(test data </a:t>
            </a:r>
            <a:r>
              <a:rPr lang="ko-KR" altLang="en-US" sz="36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이용</a:t>
            </a:r>
            <a:r>
              <a:rPr lang="en-US" altLang="ko-KR" sz="36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  <a:endParaRPr lang="ko-KR" altLang="en-US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4134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5113382" y="4662072"/>
            <a:ext cx="3058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03. </a:t>
            </a:r>
            <a:r>
              <a:rPr lang="ko-KR" altLang="en-US" sz="6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평가 </a:t>
            </a:r>
          </a:p>
        </p:txBody>
      </p:sp>
    </p:spTree>
    <p:extLst>
      <p:ext uri="{BB962C8B-B14F-4D97-AF65-F5344CB8AC3E}">
        <p14:creationId xmlns:p14="http://schemas.microsoft.com/office/powerpoint/2010/main" val="20472578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분류 문제의 성능 평가 지표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193AB95-F694-4233-AF9C-40E0DE4CA5EF}"/>
              </a:ext>
            </a:extLst>
          </p:cNvPr>
          <p:cNvSpPr/>
          <p:nvPr/>
        </p:nvSpPr>
        <p:spPr>
          <a:xfrm>
            <a:off x="886004" y="1949586"/>
            <a:ext cx="4295554" cy="187133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A2FBE1E-3CA9-4595-AFA3-9B1BF12F6157}"/>
              </a:ext>
            </a:extLst>
          </p:cNvPr>
          <p:cNvSpPr/>
          <p:nvPr/>
        </p:nvSpPr>
        <p:spPr>
          <a:xfrm>
            <a:off x="7421525" y="1949586"/>
            <a:ext cx="3700131" cy="187133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A72C6B0-3D62-4AF1-ABAA-948DE834ADAB}"/>
              </a:ext>
            </a:extLst>
          </p:cNvPr>
          <p:cNvSpPr/>
          <p:nvPr/>
        </p:nvSpPr>
        <p:spPr>
          <a:xfrm>
            <a:off x="13177242" y="1949586"/>
            <a:ext cx="1935127" cy="1871330"/>
          </a:xfrm>
          <a:prstGeom prst="roundRect">
            <a:avLst/>
          </a:prstGeom>
          <a:solidFill>
            <a:srgbClr val="92D050"/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D0A7-CF8D-42D7-9BE5-6C5EA10DCAD7}"/>
              </a:ext>
            </a:extLst>
          </p:cNvPr>
          <p:cNvSpPr txBox="1"/>
          <p:nvPr/>
        </p:nvSpPr>
        <p:spPr>
          <a:xfrm>
            <a:off x="1626977" y="2651711"/>
            <a:ext cx="2943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 가공 및 변환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1AB439-5190-45D9-98F7-AAB6D8D2DCB5}"/>
              </a:ext>
            </a:extLst>
          </p:cNvPr>
          <p:cNvSpPr txBox="1"/>
          <p:nvPr/>
        </p:nvSpPr>
        <p:spPr>
          <a:xfrm>
            <a:off x="7994854" y="2665228"/>
            <a:ext cx="2656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모델 학습 및 예측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EA4FA0-021B-4B2F-B36C-D93DB175158F}"/>
              </a:ext>
            </a:extLst>
          </p:cNvPr>
          <p:cNvSpPr txBox="1"/>
          <p:nvPr/>
        </p:nvSpPr>
        <p:spPr>
          <a:xfrm>
            <a:off x="13772666" y="2613668"/>
            <a:ext cx="928537" cy="53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평가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7278C49-B755-4188-A51D-41EF142E1F00}"/>
              </a:ext>
            </a:extLst>
          </p:cNvPr>
          <p:cNvSpPr/>
          <p:nvPr/>
        </p:nvSpPr>
        <p:spPr>
          <a:xfrm>
            <a:off x="5720316" y="2613668"/>
            <a:ext cx="906126" cy="53319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743EBED9-2466-48B8-A3EC-1B4101177245}"/>
              </a:ext>
            </a:extLst>
          </p:cNvPr>
          <p:cNvSpPr/>
          <p:nvPr/>
        </p:nvSpPr>
        <p:spPr>
          <a:xfrm>
            <a:off x="11700544" y="2613668"/>
            <a:ext cx="906126" cy="53319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7BD305-6801-4F82-9E23-4A79E9A5454C}"/>
              </a:ext>
            </a:extLst>
          </p:cNvPr>
          <p:cNvSpPr txBox="1"/>
          <p:nvPr/>
        </p:nvSpPr>
        <p:spPr>
          <a:xfrm>
            <a:off x="1546623" y="4313105"/>
            <a:ext cx="13787749" cy="17712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회귀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RMSE, MSE, MAE …  ⇨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실제 값과 예측 값의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‘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차이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‘,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즉 오차 평균 값에 기반한 평가지표를 사용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F6B43D-010C-4611-AEC6-C199CBE7D2B9}"/>
              </a:ext>
            </a:extLst>
          </p:cNvPr>
          <p:cNvSpPr txBox="1"/>
          <p:nvPr/>
        </p:nvSpPr>
        <p:spPr>
          <a:xfrm>
            <a:off x="1546623" y="6429823"/>
            <a:ext cx="13598586" cy="306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분류</a:t>
            </a:r>
            <a:endParaRPr lang="en-US" altLang="ko-KR" sz="4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분류도 실제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label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과 예측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label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 얼마나 정확하고 오류가 적게 발생하는가에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focus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두지만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분류 문제는 </a:t>
            </a:r>
            <a:r>
              <a:rPr lang="ko-KR" altLang="en-US" sz="2800" u="sng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이진 분류</a:t>
            </a:r>
            <a:r>
              <a:rPr lang="en-US" altLang="ko-KR" sz="2800" u="sng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/</a:t>
            </a:r>
            <a:r>
              <a:rPr lang="ko-KR" altLang="en-US" sz="2800" u="sng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멀티분류</a:t>
            </a:r>
            <a:r>
              <a:rPr lang="en-US" altLang="ko-KR" sz="2800" u="sng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class imbalance </a:t>
            </a:r>
            <a:r>
              <a:rPr lang="ko-KR" altLang="en-US" sz="2800" u="sng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문제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등 고려할 부분이 많기 때문에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단순히 정답을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맞췄는지만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가지고 판단하면 잘못된 평가 결과를 도출할 수 있다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👉 </a:t>
            </a:r>
            <a:r>
              <a:rPr lang="ko-KR" altLang="en-US" sz="28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여러 평가 지표가 존재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3.1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정확도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589435" y="3966671"/>
            <a:ext cx="8618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effectLst/>
                <a:latin typeface="Apple Color Emoji"/>
              </a:rPr>
              <a:t>📌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이진분류에서 정확도는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ML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모델의 성능을 왜곡할 수 있다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 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00F915-303D-40C1-BE1A-B7479E357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35" y="1804166"/>
            <a:ext cx="7995684" cy="17885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E89FA83-5387-4A1E-A561-618E67816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435" y="5112756"/>
            <a:ext cx="8618360" cy="42159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F8D7BD-A328-4187-ADAF-704E8A453F1C}"/>
              </a:ext>
            </a:extLst>
          </p:cNvPr>
          <p:cNvSpPr txBox="1"/>
          <p:nvPr/>
        </p:nvSpPr>
        <p:spPr>
          <a:xfrm>
            <a:off x="4898615" y="7725957"/>
            <a:ext cx="343731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🗣️ 성별이 여성이면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1(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생존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남성이면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0(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사망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으로 예측해줘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46FE844-0E03-4EE9-84ED-E5F97D23F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7269" y="3097113"/>
            <a:ext cx="7577614" cy="46288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38E73F-F885-451F-B4DE-1A909C7D07FE}"/>
              </a:ext>
            </a:extLst>
          </p:cNvPr>
          <p:cNvSpPr txBox="1"/>
          <p:nvPr/>
        </p:nvSpPr>
        <p:spPr>
          <a:xfrm>
            <a:off x="12403446" y="7402791"/>
            <a:ext cx="39515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너무 간단한 알고리즘에도 정확도 수치가 꽤 높게 나옴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F3ACF6C-E4BF-4D59-8BF1-7ECBEF13A844}"/>
              </a:ext>
            </a:extLst>
          </p:cNvPr>
          <p:cNvSpPr/>
          <p:nvPr/>
        </p:nvSpPr>
        <p:spPr>
          <a:xfrm>
            <a:off x="13127262" y="3708573"/>
            <a:ext cx="318890" cy="18764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847211-D27B-4294-8BF7-28C4E70AC681}"/>
              </a:ext>
            </a:extLst>
          </p:cNvPr>
          <p:cNvSpPr txBox="1"/>
          <p:nvPr/>
        </p:nvSpPr>
        <p:spPr>
          <a:xfrm>
            <a:off x="13523819" y="3617729"/>
            <a:ext cx="1691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정확도 평가지표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329BF1-9E72-446C-9803-A2F0B17A1139}"/>
              </a:ext>
            </a:extLst>
          </p:cNvPr>
          <p:cNvSpPr txBox="1"/>
          <p:nvPr/>
        </p:nvSpPr>
        <p:spPr>
          <a:xfrm>
            <a:off x="7009296" y="5089782"/>
            <a:ext cx="1852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타이타닉 예제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5F631B2-08BC-47F7-9C33-340BCB166D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8933" y="5614347"/>
            <a:ext cx="2474761" cy="118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250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3.1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정확도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370754" y="2005846"/>
            <a:ext cx="8618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effectLst/>
                <a:latin typeface="Apple Color Emoji"/>
              </a:rPr>
              <a:t>📌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이진분류에서 정확도는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ML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모델의 성능을 왜곡할 수 있다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 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CA139-0CEA-44A9-A9AD-E02DEFBB20C6}"/>
              </a:ext>
            </a:extLst>
          </p:cNvPr>
          <p:cNvSpPr txBox="1"/>
          <p:nvPr/>
        </p:nvSpPr>
        <p:spPr>
          <a:xfrm>
            <a:off x="875369" y="3185764"/>
            <a:ext cx="8428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👀 </a:t>
            </a:r>
            <a:r>
              <a:rPr lang="en-US" altLang="ko-KR" sz="28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Imbalance </a:t>
            </a:r>
            <a:r>
              <a:rPr lang="ko-KR" altLang="en-US" sz="28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레이블 데이터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에서는 문제가 더 심각하다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 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974922A-EFA5-49B3-9973-949D723F276E}"/>
              </a:ext>
            </a:extLst>
          </p:cNvPr>
          <p:cNvSpPr/>
          <p:nvPr/>
        </p:nvSpPr>
        <p:spPr>
          <a:xfrm>
            <a:off x="875370" y="4837661"/>
            <a:ext cx="1935127" cy="1871330"/>
          </a:xfrm>
          <a:prstGeom prst="roundRect">
            <a:avLst/>
          </a:prstGeom>
          <a:solidFill>
            <a:srgbClr val="92D050"/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100</a:t>
            </a:r>
            <a:r>
              <a:rPr lang="ko-KR" altLang="en-US" sz="3600" dirty="0">
                <a:solidFill>
                  <a:schemeClr val="bg1"/>
                </a:solidFill>
              </a:rPr>
              <a:t>개 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AC2BB53-51E5-4D27-9CE7-9C6D702F73F6}"/>
              </a:ext>
            </a:extLst>
          </p:cNvPr>
          <p:cNvCxnSpPr>
            <a:stCxn id="17" idx="3"/>
          </p:cNvCxnSpPr>
          <p:nvPr/>
        </p:nvCxnSpPr>
        <p:spPr>
          <a:xfrm flipV="1">
            <a:off x="2810497" y="5033099"/>
            <a:ext cx="1558099" cy="740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FDDB33B-3C0A-4839-A5FD-D1C196B6CF66}"/>
              </a:ext>
            </a:extLst>
          </p:cNvPr>
          <p:cNvCxnSpPr>
            <a:cxnSpLocks/>
          </p:cNvCxnSpPr>
          <p:nvPr/>
        </p:nvCxnSpPr>
        <p:spPr>
          <a:xfrm>
            <a:off x="2810497" y="5828006"/>
            <a:ext cx="1558099" cy="69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E6F3443-CC84-4DB9-82BD-F4B22788F07A}"/>
              </a:ext>
            </a:extLst>
          </p:cNvPr>
          <p:cNvSpPr txBox="1"/>
          <p:nvPr/>
        </p:nvSpPr>
        <p:spPr>
          <a:xfrm>
            <a:off x="4443145" y="4771489"/>
            <a:ext cx="3997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레이블이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0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인 데이터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90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85084E-766F-449A-8873-63F4A7DD83A2}"/>
              </a:ext>
            </a:extLst>
          </p:cNvPr>
          <p:cNvSpPr txBox="1"/>
          <p:nvPr/>
        </p:nvSpPr>
        <p:spPr>
          <a:xfrm>
            <a:off x="4443145" y="6185771"/>
            <a:ext cx="3997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레이블이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1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인 데이터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10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F478EF8-D002-4677-A7B9-B82E64587D2E}"/>
              </a:ext>
            </a:extLst>
          </p:cNvPr>
          <p:cNvSpPr/>
          <p:nvPr/>
        </p:nvSpPr>
        <p:spPr>
          <a:xfrm rot="5400000">
            <a:off x="4007690" y="7426254"/>
            <a:ext cx="906126" cy="53319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8EDDF2-A629-4C5B-BF4F-A3A052A99426}"/>
              </a:ext>
            </a:extLst>
          </p:cNvPr>
          <p:cNvSpPr txBox="1"/>
          <p:nvPr/>
        </p:nvSpPr>
        <p:spPr>
          <a:xfrm>
            <a:off x="2681013" y="8467087"/>
            <a:ext cx="3997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모두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0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으로 맞춰도 정확도는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90%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가 됨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2986FE-F46D-4441-A690-FF58453A3A17}"/>
              </a:ext>
            </a:extLst>
          </p:cNvPr>
          <p:cNvSpPr txBox="1"/>
          <p:nvPr/>
        </p:nvSpPr>
        <p:spPr>
          <a:xfrm>
            <a:off x="9454700" y="1570064"/>
            <a:ext cx="2028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MNIST </a:t>
            </a:r>
            <a:r>
              <a:rPr lang="ko-KR" altLang="en-US" sz="28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예제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022AAC7-17AB-4C7D-ABA3-71F5D329B0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485"/>
          <a:stretch/>
        </p:blipFill>
        <p:spPr>
          <a:xfrm>
            <a:off x="9454700" y="2267456"/>
            <a:ext cx="6915124" cy="342988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71A7AE1-9F68-4E4A-AB34-4AE551C19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4700" y="5789248"/>
            <a:ext cx="6915124" cy="82466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4B81651-0358-4286-8AFF-3A2D8E214B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4700" y="6705818"/>
            <a:ext cx="6915125" cy="312463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CBF61B9-98B2-4207-A257-EB86F5180A41}"/>
              </a:ext>
            </a:extLst>
          </p:cNvPr>
          <p:cNvSpPr txBox="1"/>
          <p:nvPr/>
        </p:nvSpPr>
        <p:spPr>
          <a:xfrm>
            <a:off x="13726642" y="3561612"/>
            <a:ext cx="296636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🗣️ </a:t>
            </a:r>
            <a:r>
              <a:rPr lang="ko-KR" altLang="en-US" sz="16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전부다 </a:t>
            </a:r>
            <a:r>
              <a:rPr lang="en-US" altLang="ko-KR" sz="16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0(False)</a:t>
            </a:r>
            <a:r>
              <a:rPr lang="ko-KR" altLang="en-US" sz="16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으로 예측해줘</a:t>
            </a:r>
            <a:endParaRPr lang="en-US" altLang="ko-KR" sz="1600" dirty="0">
              <a:effectLst/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1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⇨ Target </a:t>
            </a:r>
            <a:r>
              <a:rPr lang="ko-KR" altLang="en-US" sz="1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예측값을</a:t>
            </a:r>
            <a:r>
              <a:rPr lang="ko-KR" altLang="en-US" sz="1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모두 </a:t>
            </a:r>
            <a:r>
              <a:rPr lang="en-US" altLang="ko-KR" sz="1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False</a:t>
            </a:r>
            <a:r>
              <a:rPr lang="ko-KR" altLang="en-US" sz="1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레이블로 반환함 </a:t>
            </a:r>
            <a:r>
              <a:rPr lang="en-US" altLang="ko-KR" sz="1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[0,0,0,…0,0]</a:t>
            </a:r>
            <a:endParaRPr lang="ko-KR" altLang="en-US" sz="20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820A476-10B3-4218-B8B0-3B458D166B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07071" y="1532580"/>
            <a:ext cx="2838846" cy="647790"/>
          </a:xfrm>
          <a:prstGeom prst="rect">
            <a:avLst/>
          </a:prstGeom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5B6D59F-A0A6-4A3D-8FFA-3023BB2176ED}"/>
              </a:ext>
            </a:extLst>
          </p:cNvPr>
          <p:cNvCxnSpPr/>
          <p:nvPr/>
        </p:nvCxnSpPr>
        <p:spPr>
          <a:xfrm>
            <a:off x="13715999" y="6037942"/>
            <a:ext cx="2481943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0F17E03-34BA-4E4A-9306-9778E3F8A612}"/>
              </a:ext>
            </a:extLst>
          </p:cNvPr>
          <p:cNvSpPr txBox="1"/>
          <p:nvPr/>
        </p:nvSpPr>
        <p:spPr>
          <a:xfrm>
            <a:off x="12716184" y="8857693"/>
            <a:ext cx="2590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highlight>
                  <a:srgbClr val="00FFFF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accuracy</a:t>
            </a:r>
          </a:p>
          <a:p>
            <a:pPr algn="ctr"/>
            <a:r>
              <a:rPr lang="en-US" altLang="ko-KR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405 / 450 = 9/10</a:t>
            </a:r>
            <a:endParaRPr lang="ko-KR" altLang="en-US" sz="24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0F9651-1C08-4E04-8288-BEAA5E7481D4}"/>
              </a:ext>
            </a:extLst>
          </p:cNvPr>
          <p:cNvSpPr txBox="1"/>
          <p:nvPr/>
        </p:nvSpPr>
        <p:spPr>
          <a:xfrm>
            <a:off x="14499771" y="1691486"/>
            <a:ext cx="1698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다중 레이블 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17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1.3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넘파이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369516" y="1732757"/>
            <a:ext cx="11112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 </a:t>
            </a: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넘파이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 세트 선택하기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–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인덱싱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(Indexing)</a:t>
            </a:r>
            <a:endParaRPr lang="ko-KR" altLang="en-US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6049E6-8258-47D2-AEF5-35750D04A030}"/>
              </a:ext>
            </a:extLst>
          </p:cNvPr>
          <p:cNvSpPr txBox="1"/>
          <p:nvPr/>
        </p:nvSpPr>
        <p:spPr>
          <a:xfrm>
            <a:off x="1111170" y="2851451"/>
            <a:ext cx="861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①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특정한 데이터만 추출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EBAF6-2B5D-4B5D-90F1-39A90D0130BC}"/>
              </a:ext>
            </a:extLst>
          </p:cNvPr>
          <p:cNvSpPr txBox="1"/>
          <p:nvPr/>
        </p:nvSpPr>
        <p:spPr>
          <a:xfrm>
            <a:off x="1633960" y="3643725"/>
            <a:ext cx="1225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원하는 위치의 인덱스 값을 지정해 해당 위치의 데이터를 반환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E0E74-4E0D-4E11-869D-C8D51535BA9C}"/>
              </a:ext>
            </a:extLst>
          </p:cNvPr>
          <p:cNvSpPr txBox="1"/>
          <p:nvPr/>
        </p:nvSpPr>
        <p:spPr>
          <a:xfrm>
            <a:off x="562761" y="5178776"/>
            <a:ext cx="2330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i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1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차원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9428FF-612D-40CF-867C-0F4163125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16" y="6257519"/>
            <a:ext cx="6990165" cy="23172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ADBD1C-BEA3-4BD5-AA6C-BBBA7B6BD193}"/>
              </a:ext>
            </a:extLst>
          </p:cNvPr>
          <p:cNvSpPr txBox="1"/>
          <p:nvPr/>
        </p:nvSpPr>
        <p:spPr>
          <a:xfrm>
            <a:off x="8423900" y="5172402"/>
            <a:ext cx="2330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(ii)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2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차원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94DC92B-7A0C-48C6-B6DF-BD66E1B496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4255" y="5780542"/>
            <a:ext cx="8177971" cy="411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345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3.2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오차행렬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692456" y="1900384"/>
            <a:ext cx="9394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🟩 앞선 한계점을 극복하기 위해 나온 지표 ⇨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Confusion matrix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83C64-2400-433D-96E4-21D520A36DD9}"/>
              </a:ext>
            </a:extLst>
          </p:cNvPr>
          <p:cNvSpPr txBox="1"/>
          <p:nvPr/>
        </p:nvSpPr>
        <p:spPr>
          <a:xfrm>
            <a:off x="1482572" y="3069862"/>
            <a:ext cx="734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👀 학습을 잘한 것도 보여주고 못한 것도 보여주자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!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E73D49-3FA2-4D4E-BF12-575974DAB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00" y="3962367"/>
            <a:ext cx="8477250" cy="4276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2055F3D-48D4-4846-9C50-2E39C6957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5444" y="8596590"/>
            <a:ext cx="6506483" cy="11812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2866169-A84B-49B1-9936-D0D4C09436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6523" y="2326808"/>
            <a:ext cx="5839640" cy="14861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79B044-E47D-480B-B394-82FEA6CD6406}"/>
              </a:ext>
            </a:extLst>
          </p:cNvPr>
          <p:cNvSpPr txBox="1"/>
          <p:nvPr/>
        </p:nvSpPr>
        <p:spPr>
          <a:xfrm>
            <a:off x="10636523" y="1803588"/>
            <a:ext cx="2028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MNIST </a:t>
            </a:r>
            <a:r>
              <a:rPr lang="ko-KR" altLang="en-US" sz="28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예제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5918878-C6B0-46B3-A7B2-5F295665E7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36523" y="3865571"/>
            <a:ext cx="6011114" cy="10669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7CC2173-1657-44EF-B2E0-5EB3EE550327}"/>
              </a:ext>
            </a:extLst>
          </p:cNvPr>
          <p:cNvSpPr txBox="1"/>
          <p:nvPr/>
        </p:nvSpPr>
        <p:spPr>
          <a:xfrm>
            <a:off x="4838929" y="5689599"/>
            <a:ext cx="1249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(Positive</a:t>
            </a:r>
            <a:r>
              <a:rPr lang="en-US" altLang="ko-KR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BA09BC-3F73-437F-9120-8A9AAB715539}"/>
              </a:ext>
            </a:extLst>
          </p:cNvPr>
          <p:cNvSpPr txBox="1"/>
          <p:nvPr/>
        </p:nvSpPr>
        <p:spPr>
          <a:xfrm>
            <a:off x="2727101" y="6712856"/>
            <a:ext cx="1249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(Positive</a:t>
            </a:r>
            <a:r>
              <a:rPr lang="en-US" altLang="ko-KR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88E602-0125-40B3-95D2-9BC9028EDE73}"/>
              </a:ext>
            </a:extLst>
          </p:cNvPr>
          <p:cNvSpPr txBox="1"/>
          <p:nvPr/>
        </p:nvSpPr>
        <p:spPr>
          <a:xfrm>
            <a:off x="7504342" y="5689599"/>
            <a:ext cx="1249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(Negative</a:t>
            </a:r>
            <a:r>
              <a:rPr lang="en-US" altLang="ko-KR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C08BDE-B534-439A-A3A1-C774D1A90254}"/>
              </a:ext>
            </a:extLst>
          </p:cNvPr>
          <p:cNvSpPr txBox="1"/>
          <p:nvPr/>
        </p:nvSpPr>
        <p:spPr>
          <a:xfrm>
            <a:off x="2653208" y="7736810"/>
            <a:ext cx="1249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(Negative</a:t>
            </a:r>
            <a:r>
              <a:rPr lang="en-US" altLang="ko-KR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1073360D-0512-4F12-B8E4-5D9B13723F7A}"/>
              </a:ext>
            </a:extLst>
          </p:cNvPr>
          <p:cNvSpPr/>
          <p:nvPr/>
        </p:nvSpPr>
        <p:spPr>
          <a:xfrm>
            <a:off x="10087430" y="6897522"/>
            <a:ext cx="906126" cy="53319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7B72305-C0F0-4EE8-8FED-0A6CBD3EA9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24274" y="5448474"/>
            <a:ext cx="5110602" cy="427621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F925CC0-CEE3-400C-A6C4-E176F7F9CFC7}"/>
              </a:ext>
            </a:extLst>
          </p:cNvPr>
          <p:cNvSpPr txBox="1"/>
          <p:nvPr/>
        </p:nvSpPr>
        <p:spPr>
          <a:xfrm>
            <a:off x="1076848" y="4052778"/>
            <a:ext cx="1991905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example</a:t>
            </a:r>
            <a:r>
              <a:rPr lang="ko-KR" altLang="en-US" sz="1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endParaRPr lang="en-US" altLang="ko-KR" sz="1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1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👉 사기</a:t>
            </a:r>
            <a:r>
              <a:rPr lang="en-US" altLang="ko-KR" sz="1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1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행위 예측 </a:t>
            </a:r>
            <a:endParaRPr lang="en-US" altLang="ko-KR" sz="1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1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Positive : </a:t>
            </a:r>
            <a:r>
              <a:rPr lang="ko-KR" altLang="en-US" sz="1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사기 행위</a:t>
            </a:r>
            <a:endParaRPr lang="en-US" altLang="ko-KR" sz="1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1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Negetive</a:t>
            </a:r>
            <a:r>
              <a:rPr lang="en-US" altLang="ko-KR" sz="1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: </a:t>
            </a:r>
            <a:r>
              <a:rPr lang="ko-KR" altLang="en-US" sz="1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정상 행위</a:t>
            </a:r>
            <a:endParaRPr lang="en-US" altLang="ko-KR" sz="1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1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👉 암 검진 예측</a:t>
            </a:r>
            <a:endParaRPr lang="en-US" altLang="ko-KR" sz="1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1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Positive : </a:t>
            </a:r>
            <a:r>
              <a:rPr lang="ko-KR" altLang="en-US" sz="1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양성</a:t>
            </a:r>
            <a:endParaRPr lang="en-US" altLang="ko-KR" sz="1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1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Negetive</a:t>
            </a:r>
            <a:r>
              <a:rPr lang="en-US" altLang="ko-KR" sz="1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: </a:t>
            </a:r>
            <a:r>
              <a:rPr lang="ko-KR" altLang="en-US" sz="1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음성</a:t>
            </a:r>
          </a:p>
          <a:p>
            <a:endParaRPr lang="ko-KR" altLang="en-US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6A2BB6-F3D7-4D65-B0D8-1CC495640978}"/>
              </a:ext>
            </a:extLst>
          </p:cNvPr>
          <p:cNvSpPr txBox="1"/>
          <p:nvPr/>
        </p:nvSpPr>
        <p:spPr>
          <a:xfrm>
            <a:off x="4233740" y="7807151"/>
            <a:ext cx="2543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Neg</a:t>
            </a:r>
            <a:r>
              <a:rPr lang="ko-KR" altLang="en-US" sz="1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 예측했는데 </a:t>
            </a:r>
            <a:r>
              <a:rPr lang="ko-KR" altLang="en-US" sz="1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틀린거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EFB332-EFFE-432F-A62A-C2EFAB7FD2EF}"/>
              </a:ext>
            </a:extLst>
          </p:cNvPr>
          <p:cNvSpPr txBox="1"/>
          <p:nvPr/>
        </p:nvSpPr>
        <p:spPr>
          <a:xfrm>
            <a:off x="6928600" y="6733093"/>
            <a:ext cx="2543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latin typeface="a아시아헤드1" panose="02020600000000000000" pitchFamily="18" charset="-127"/>
                <a:ea typeface="a아시아헤드1" panose="02020600000000000000" pitchFamily="18" charset="-127"/>
              </a:rPr>
              <a:t>Pos</a:t>
            </a:r>
            <a:r>
              <a:rPr lang="ko-KR" altLang="en-US" sz="1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 예측했는데 </a:t>
            </a:r>
            <a:r>
              <a:rPr lang="ko-KR" altLang="en-US" sz="1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틀린거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5156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3.3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정밀도와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재현율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05431-F14C-46D5-8F7F-DB9E3C8C5EE0}"/>
              </a:ext>
            </a:extLst>
          </p:cNvPr>
          <p:cNvSpPr txBox="1"/>
          <p:nvPr/>
        </p:nvSpPr>
        <p:spPr>
          <a:xfrm>
            <a:off x="544925" y="2023235"/>
            <a:ext cx="1188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effectLst/>
                <a:latin typeface="Apple Color Emoji"/>
              </a:rPr>
              <a:t>📌 </a:t>
            </a:r>
            <a:r>
              <a:rPr lang="en-US" altLang="ko-KR" sz="28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accuracy </a:t>
            </a:r>
            <a:r>
              <a:rPr lang="ko-KR" altLang="en-US" sz="28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는 불균형한 이진 분류 문제에 취약하다</a:t>
            </a:r>
            <a:r>
              <a:rPr lang="en-US" altLang="ko-KR" sz="28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⇨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대안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Precision, Recall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EADAA45-E95D-4CCA-8C07-3EC4A3A0D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99" y="3295540"/>
            <a:ext cx="7457478" cy="14194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73DE44A-6B09-4CEF-A6CB-7A398D336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884" y="3212137"/>
            <a:ext cx="6782747" cy="1419423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9D656AB8-F320-4108-A65B-9C010402BEEC}"/>
              </a:ext>
            </a:extLst>
          </p:cNvPr>
          <p:cNvSpPr/>
          <p:nvPr/>
        </p:nvSpPr>
        <p:spPr>
          <a:xfrm>
            <a:off x="3539367" y="3295540"/>
            <a:ext cx="420914" cy="2820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7B2FEB-FA43-4D3A-B8B4-A396204F16B2}"/>
              </a:ext>
            </a:extLst>
          </p:cNvPr>
          <p:cNvSpPr/>
          <p:nvPr/>
        </p:nvSpPr>
        <p:spPr>
          <a:xfrm>
            <a:off x="9966999" y="3568986"/>
            <a:ext cx="420914" cy="2820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C1DEF2-43B4-4A75-BF3D-4D51689F211C}"/>
              </a:ext>
            </a:extLst>
          </p:cNvPr>
          <p:cNvSpPr txBox="1"/>
          <p:nvPr/>
        </p:nvSpPr>
        <p:spPr>
          <a:xfrm>
            <a:off x="5020463" y="5205309"/>
            <a:ext cx="73145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👀 </a:t>
            </a:r>
            <a:r>
              <a:rPr lang="en-US" altLang="ko-KR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Positive </a:t>
            </a:r>
            <a:r>
              <a:rPr lang="ko-KR" altLang="en-US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 세트의 예측 성능에 초점을 맞춘 지표</a:t>
            </a:r>
            <a:endParaRPr lang="ko-KR" altLang="en-US" sz="24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46BE0CD-E117-48D5-821A-08399BD2318D}"/>
              </a:ext>
            </a:extLst>
          </p:cNvPr>
          <p:cNvSpPr/>
          <p:nvPr/>
        </p:nvSpPr>
        <p:spPr>
          <a:xfrm>
            <a:off x="5135937" y="4208379"/>
            <a:ext cx="1770743" cy="3149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040B100-4CBF-45D0-960C-B1DF8C09F8A2}"/>
              </a:ext>
            </a:extLst>
          </p:cNvPr>
          <p:cNvSpPr/>
          <p:nvPr/>
        </p:nvSpPr>
        <p:spPr>
          <a:xfrm>
            <a:off x="12422108" y="4268703"/>
            <a:ext cx="1770743" cy="3149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A7904DC-1EB3-4FDC-8068-4BB59FE709AF}"/>
              </a:ext>
            </a:extLst>
          </p:cNvPr>
          <p:cNvCxnSpPr>
            <a:cxnSpLocks/>
          </p:cNvCxnSpPr>
          <p:nvPr/>
        </p:nvCxnSpPr>
        <p:spPr>
          <a:xfrm>
            <a:off x="8677743" y="5993636"/>
            <a:ext cx="0" cy="2860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C3FD9AA-5937-4B13-ABE1-29193D698CD5}"/>
              </a:ext>
            </a:extLst>
          </p:cNvPr>
          <p:cNvCxnSpPr>
            <a:cxnSpLocks/>
          </p:cNvCxnSpPr>
          <p:nvPr/>
        </p:nvCxnSpPr>
        <p:spPr>
          <a:xfrm>
            <a:off x="8663548" y="3212137"/>
            <a:ext cx="0" cy="16840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562DEB5-7EB2-4C0B-A181-DD053DBA2CFA}"/>
              </a:ext>
            </a:extLst>
          </p:cNvPr>
          <p:cNvSpPr txBox="1"/>
          <p:nvPr/>
        </p:nvSpPr>
        <p:spPr>
          <a:xfrm>
            <a:off x="8880942" y="6096646"/>
            <a:ext cx="8098971" cy="2807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👉 실제 </a:t>
            </a:r>
            <a:r>
              <a:rPr lang="en-US" altLang="ko-KR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Positive </a:t>
            </a:r>
            <a:r>
              <a:rPr lang="ko-KR" altLang="en-US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양성 데이터를 </a:t>
            </a:r>
            <a:r>
              <a:rPr lang="en-US" altLang="ko-KR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Negative </a:t>
            </a:r>
            <a:r>
              <a:rPr lang="ko-KR" altLang="en-US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 잘못 판단하게 되면 큰 문제가 생기는 상황에 중요한 지표로 쓰임 </a:t>
            </a:r>
            <a:r>
              <a:rPr lang="en-US" altLang="ko-KR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(ex. </a:t>
            </a:r>
            <a:r>
              <a:rPr lang="ko-KR" altLang="en-US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암 진단 모델</a:t>
            </a:r>
            <a:r>
              <a:rPr lang="en-US" altLang="ko-KR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금융 사기 적발 모델</a:t>
            </a:r>
            <a:endParaRPr lang="en-US" altLang="ko-KR" sz="20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a아시아헤드1" panose="02020600000000000000" pitchFamily="18" charset="-127"/>
                <a:ea typeface="a아시아헤드1" panose="02020600000000000000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latin typeface="a아시아헤드1" panose="02020600000000000000" pitchFamily="18" charset="-127"/>
                <a:ea typeface="a아시아헤드1" panose="02020600000000000000" pitchFamily="18" charset="-127"/>
                <a:sym typeface="Wingdings" panose="05000000000000000000" pitchFamily="2" charset="2"/>
              </a:rPr>
              <a:t>사기거래를 정상 거래로 판단하는 경우</a:t>
            </a:r>
            <a:r>
              <a:rPr lang="en-US" altLang="ko-KR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sz="20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👉 </a:t>
            </a:r>
            <a:r>
              <a:rPr lang="en-US" altLang="ko-KR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FN (</a:t>
            </a:r>
            <a:r>
              <a:rPr lang="ko-KR" altLang="en-US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실제 </a:t>
            </a:r>
            <a:r>
              <a:rPr lang="en-US" altLang="ko-KR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Pos, </a:t>
            </a:r>
            <a:r>
              <a:rPr lang="ko-KR" altLang="en-US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예측 </a:t>
            </a:r>
            <a:r>
              <a:rPr lang="en-US" altLang="ko-KR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Neg)</a:t>
            </a:r>
            <a:r>
              <a:rPr lang="ko-KR" altLang="en-US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</a:t>
            </a:r>
            <a:r>
              <a:rPr lang="en-US" altLang="ko-KR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낮추는데 초점</a:t>
            </a:r>
            <a:endParaRPr lang="en-US" altLang="ko-KR" sz="20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BAD20D-586C-4CAB-9BB8-9AE476F0C03D}"/>
              </a:ext>
            </a:extLst>
          </p:cNvPr>
          <p:cNvSpPr txBox="1"/>
          <p:nvPr/>
        </p:nvSpPr>
        <p:spPr>
          <a:xfrm>
            <a:off x="375574" y="6108476"/>
            <a:ext cx="8098971" cy="2808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👉 실제 </a:t>
            </a:r>
            <a:r>
              <a:rPr lang="en-US" altLang="ko-KR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Negative </a:t>
            </a:r>
            <a:r>
              <a:rPr lang="ko-KR" altLang="en-US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음성 데이터를</a:t>
            </a:r>
            <a:r>
              <a:rPr lang="en-US" altLang="ko-KR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Positive </a:t>
            </a:r>
            <a:r>
              <a:rPr lang="ko-KR" altLang="en-US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양성으로 잘못 판단하게 되면 큰 문제가 생기는 상황에 중요한 지표로 쓰임 </a:t>
            </a:r>
            <a:r>
              <a:rPr lang="en-US" altLang="ko-KR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(ex. </a:t>
            </a:r>
            <a:r>
              <a:rPr lang="ko-KR" altLang="en-US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내가 </a:t>
            </a:r>
            <a:r>
              <a:rPr lang="ko-KR" altLang="en-US" sz="20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교수님한테</a:t>
            </a:r>
            <a:r>
              <a:rPr lang="ko-KR" altLang="en-US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보낸 메일이 스팸으로 분류되는 경우</a:t>
            </a:r>
            <a:r>
              <a:rPr lang="en-US" altLang="ko-KR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sz="20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👉 </a:t>
            </a:r>
            <a:r>
              <a:rPr lang="en-US" altLang="ko-KR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FP (</a:t>
            </a:r>
            <a:r>
              <a:rPr lang="ko-KR" altLang="en-US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실제 </a:t>
            </a:r>
            <a:r>
              <a:rPr lang="en-US" altLang="ko-KR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Neg, </a:t>
            </a:r>
            <a:r>
              <a:rPr lang="ko-KR" altLang="en-US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예측 </a:t>
            </a:r>
            <a:r>
              <a:rPr lang="en-US" altLang="ko-KR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Pos)</a:t>
            </a:r>
            <a:r>
              <a:rPr lang="ko-KR" altLang="en-US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</a:t>
            </a:r>
            <a:r>
              <a:rPr lang="en-US" altLang="ko-KR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낮추는데 초점</a:t>
            </a:r>
            <a:endParaRPr lang="en-US" altLang="ko-KR" sz="20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D6AC6A-5565-4F50-866B-596CB75BA440}"/>
              </a:ext>
            </a:extLst>
          </p:cNvPr>
          <p:cNvSpPr txBox="1"/>
          <p:nvPr/>
        </p:nvSpPr>
        <p:spPr>
          <a:xfrm>
            <a:off x="5020463" y="9130488"/>
            <a:ext cx="73145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👀 가장 좋은 성능 평가는 두 값이 모두 높은 수치인 경우</a:t>
            </a:r>
            <a:r>
              <a:rPr lang="en-US" altLang="ko-KR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!</a:t>
            </a:r>
          </a:p>
          <a:p>
            <a:pPr algn="ctr"/>
            <a:r>
              <a:rPr lang="en-US" altLang="ko-KR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BUT…</a:t>
            </a:r>
          </a:p>
        </p:txBody>
      </p:sp>
    </p:spTree>
    <p:extLst>
      <p:ext uri="{BB962C8B-B14F-4D97-AF65-F5344CB8AC3E}">
        <p14:creationId xmlns:p14="http://schemas.microsoft.com/office/powerpoint/2010/main" val="40812396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3.3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정밀도와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재현율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63783E-2D9A-48A1-9D62-4C8318A57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97" y="2102642"/>
            <a:ext cx="7983064" cy="241016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5DEEA9-83B7-484A-9326-CCB93B742078}"/>
              </a:ext>
            </a:extLst>
          </p:cNvPr>
          <p:cNvSpPr txBox="1"/>
          <p:nvPr/>
        </p:nvSpPr>
        <p:spPr>
          <a:xfrm>
            <a:off x="376268" y="1665272"/>
            <a:ext cx="1852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타이타닉 예제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C63A04-3E4E-42FF-BFAC-2C298D069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897" y="4985794"/>
            <a:ext cx="6849431" cy="455358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EABD7C6-B39D-4BB2-8226-62E01B3F7C4A}"/>
              </a:ext>
            </a:extLst>
          </p:cNvPr>
          <p:cNvSpPr txBox="1"/>
          <p:nvPr/>
        </p:nvSpPr>
        <p:spPr>
          <a:xfrm>
            <a:off x="551439" y="4556656"/>
            <a:ext cx="30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로지스틱 회귀로 분류를 수행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018F401-0961-4496-8569-3A592180E8AF}"/>
              </a:ext>
            </a:extLst>
          </p:cNvPr>
          <p:cNvSpPr/>
          <p:nvPr/>
        </p:nvSpPr>
        <p:spPr>
          <a:xfrm>
            <a:off x="4772129" y="5842174"/>
            <a:ext cx="318890" cy="18764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484322-E5F7-45EE-A55F-64BA2EA57294}"/>
              </a:ext>
            </a:extLst>
          </p:cNvPr>
          <p:cNvSpPr txBox="1"/>
          <p:nvPr/>
        </p:nvSpPr>
        <p:spPr>
          <a:xfrm>
            <a:off x="5091019" y="5751330"/>
            <a:ext cx="1691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로지스틱 회귀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793DDF3-44FC-4D22-B4B0-4034C613807A}"/>
              </a:ext>
            </a:extLst>
          </p:cNvPr>
          <p:cNvSpPr/>
          <p:nvPr/>
        </p:nvSpPr>
        <p:spPr>
          <a:xfrm>
            <a:off x="6604000" y="2572230"/>
            <a:ext cx="1248229" cy="3149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6D02476A-8CCE-4637-919F-5AF3612C536A}"/>
              </a:ext>
            </a:extLst>
          </p:cNvPr>
          <p:cNvSpPr/>
          <p:nvPr/>
        </p:nvSpPr>
        <p:spPr>
          <a:xfrm>
            <a:off x="4227843" y="9351735"/>
            <a:ext cx="318890" cy="18764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4E762E-D830-4B7A-B5AB-1AE6157EE8F5}"/>
              </a:ext>
            </a:extLst>
          </p:cNvPr>
          <p:cNvSpPr txBox="1"/>
          <p:nvPr/>
        </p:nvSpPr>
        <p:spPr>
          <a:xfrm>
            <a:off x="4646374" y="8983892"/>
            <a:ext cx="14621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재현율이 정밀도에 비해 낮게 나옴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5DB9FE4-869A-4E23-8BB0-434EA13D2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545" y="8812276"/>
            <a:ext cx="3745298" cy="133368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F0ADBA6-E04D-4930-B6AB-212D8BCD5CAA}"/>
              </a:ext>
            </a:extLst>
          </p:cNvPr>
          <p:cNvSpPr txBox="1"/>
          <p:nvPr/>
        </p:nvSpPr>
        <p:spPr>
          <a:xfrm>
            <a:off x="9797041" y="2680872"/>
            <a:ext cx="6479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effectLst/>
                <a:latin typeface="Apple Color Emoji"/>
              </a:rPr>
              <a:t>📌 </a:t>
            </a:r>
            <a:r>
              <a:rPr lang="ko-KR" altLang="en-US" sz="28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둘 다 성능을 올릴 수 있는 방법 없나</a:t>
            </a:r>
            <a:r>
              <a:rPr lang="en-US" altLang="ko-KR" sz="28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? </a:t>
            </a:r>
            <a:r>
              <a:rPr lang="ko-KR" altLang="en-US" sz="28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❎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F1D731-981E-4F27-9696-5B1A7BE3CD51}"/>
              </a:ext>
            </a:extLst>
          </p:cNvPr>
          <p:cNvSpPr txBox="1"/>
          <p:nvPr/>
        </p:nvSpPr>
        <p:spPr>
          <a:xfrm>
            <a:off x="10471316" y="3407765"/>
            <a:ext cx="49638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👉 정밀도</a:t>
            </a:r>
            <a:r>
              <a:rPr lang="en-US" altLang="ko-KR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/</a:t>
            </a:r>
            <a:r>
              <a:rPr lang="ko-KR" altLang="en-US" sz="24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재현율</a:t>
            </a:r>
            <a:r>
              <a:rPr lang="ko-KR" altLang="en-US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트레이드오프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D7B68BF-9CF7-4FF7-AE61-AF9642B563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0" y="4239040"/>
            <a:ext cx="7810607" cy="494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892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3.3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정밀도와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재현율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5DEEA9-83B7-484A-9326-CCB93B742078}"/>
              </a:ext>
            </a:extLst>
          </p:cNvPr>
          <p:cNvSpPr txBox="1"/>
          <p:nvPr/>
        </p:nvSpPr>
        <p:spPr>
          <a:xfrm>
            <a:off x="3239334" y="1778508"/>
            <a:ext cx="1852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 err="1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임계값</a:t>
            </a:r>
            <a:endParaRPr lang="ko-KR" altLang="en-US" sz="2800" dirty="0">
              <a:highlight>
                <a:srgbClr val="FFFF00"/>
              </a:highlight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5FF6B2-A6B1-47CF-B4D2-13E3C841D8B6}"/>
              </a:ext>
            </a:extLst>
          </p:cNvPr>
          <p:cNvSpPr txBox="1"/>
          <p:nvPr/>
        </p:nvSpPr>
        <p:spPr>
          <a:xfrm>
            <a:off x="1468591" y="2470655"/>
            <a:ext cx="4963885" cy="3351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이진 분류 </a:t>
            </a:r>
            <a:r>
              <a:rPr lang="en-US" altLang="ko-KR" sz="24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example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0 </a:t>
            </a:r>
            <a:r>
              <a:rPr lang="ko-KR" altLang="en-US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 될 확률 </a:t>
            </a:r>
            <a:r>
              <a:rPr lang="en-US" altLang="ko-KR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(10%), 1 </a:t>
            </a:r>
            <a:r>
              <a:rPr lang="ko-KR" altLang="en-US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 될 확률 </a:t>
            </a:r>
            <a:r>
              <a:rPr lang="en-US" altLang="ko-KR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(90%)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∴ label : 1 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⇨ </a:t>
            </a:r>
            <a:r>
              <a:rPr lang="ko-KR" altLang="en-US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일반적으로 </a:t>
            </a:r>
            <a:r>
              <a:rPr lang="ko-KR" altLang="en-US" sz="24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임계값을</a:t>
            </a:r>
            <a:r>
              <a:rPr lang="ko-KR" altLang="en-US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0.5</a:t>
            </a:r>
            <a:r>
              <a:rPr lang="ko-KR" altLang="en-US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 설정하여 기준 값보다 확률이 크면 </a:t>
            </a:r>
            <a:r>
              <a:rPr lang="en-US" altLang="ko-KR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Pos, </a:t>
            </a:r>
            <a:r>
              <a:rPr lang="ko-KR" altLang="en-US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작으면 </a:t>
            </a:r>
            <a:r>
              <a:rPr lang="en-US" altLang="ko-KR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Neg </a:t>
            </a:r>
            <a:r>
              <a:rPr lang="ko-KR" altLang="en-US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 결정한다</a:t>
            </a:r>
            <a:r>
              <a:rPr lang="en-US" altLang="ko-KR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 </a:t>
            </a:r>
            <a:endParaRPr lang="ko-KR" altLang="en-US" sz="24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5CD3B8-E993-444B-A8EB-7A49E9760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55" y="5992471"/>
            <a:ext cx="6555159" cy="3607123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8867706-3A08-4C67-9831-4B3C169BA4DD}"/>
              </a:ext>
            </a:extLst>
          </p:cNvPr>
          <p:cNvSpPr/>
          <p:nvPr/>
        </p:nvSpPr>
        <p:spPr>
          <a:xfrm>
            <a:off x="818097" y="9004508"/>
            <a:ext cx="2273445" cy="2020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619AB3-85C9-47E6-AB4E-0B5702C63099}"/>
              </a:ext>
            </a:extLst>
          </p:cNvPr>
          <p:cNvSpPr txBox="1"/>
          <p:nvPr/>
        </p:nvSpPr>
        <p:spPr>
          <a:xfrm>
            <a:off x="4513943" y="8149676"/>
            <a:ext cx="33092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사이킷런은</a:t>
            </a:r>
            <a:r>
              <a:rPr lang="ko-KR" altLang="en-US" sz="1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1600" dirty="0" err="1">
                <a:highlight>
                  <a:srgbClr val="00FFFF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predict_proba</a:t>
            </a:r>
            <a:r>
              <a:rPr lang="en-US" altLang="ko-KR" sz="1600" dirty="0">
                <a:highlight>
                  <a:srgbClr val="00FFFF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() </a:t>
            </a:r>
            <a:r>
              <a:rPr lang="ko-KR" altLang="en-US" sz="1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 예측 확률을 반환하는 메서드를 제공한다</a:t>
            </a:r>
            <a:r>
              <a:rPr lang="en-US" altLang="ko-KR" sz="1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</a:p>
          <a:p>
            <a:r>
              <a:rPr lang="ko-KR" altLang="en-US" sz="1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학습이 완료된 </a:t>
            </a:r>
            <a:r>
              <a:rPr lang="ko-KR" altLang="en-US" sz="1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사이킷런</a:t>
            </a:r>
            <a:r>
              <a:rPr lang="ko-KR" altLang="en-US" sz="1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분류 모델에서</a:t>
            </a:r>
            <a:endParaRPr lang="en-US" altLang="ko-KR" sz="1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1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불러올 수 있다</a:t>
            </a:r>
            <a:r>
              <a:rPr lang="en-US" altLang="ko-KR" sz="1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 </a:t>
            </a:r>
            <a:endParaRPr lang="ko-KR" altLang="en-US" sz="16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823C622-FA48-4477-9795-D9B027511110}"/>
              </a:ext>
            </a:extLst>
          </p:cNvPr>
          <p:cNvSpPr/>
          <p:nvPr/>
        </p:nvSpPr>
        <p:spPr>
          <a:xfrm>
            <a:off x="1677089" y="6102961"/>
            <a:ext cx="1965998" cy="2020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7EBCD4-B269-4792-B808-46038AEEC5B0}"/>
              </a:ext>
            </a:extLst>
          </p:cNvPr>
          <p:cNvSpPr txBox="1"/>
          <p:nvPr/>
        </p:nvSpPr>
        <p:spPr>
          <a:xfrm>
            <a:off x="3715657" y="5983063"/>
            <a:ext cx="1719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로지스틱 회귀</a:t>
            </a:r>
            <a:endParaRPr lang="ko-KR" altLang="en-US" dirty="0"/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26E7CD78-ADD0-4FDB-BE77-48A33FEB78F7}"/>
              </a:ext>
            </a:extLst>
          </p:cNvPr>
          <p:cNvCxnSpPr>
            <a:cxnSpLocks/>
          </p:cNvCxnSpPr>
          <p:nvPr/>
        </p:nvCxnSpPr>
        <p:spPr>
          <a:xfrm flipV="1">
            <a:off x="5618988" y="3898619"/>
            <a:ext cx="489567" cy="430841"/>
          </a:xfrm>
          <a:prstGeom prst="curvedConnector3">
            <a:avLst>
              <a:gd name="adj1" fmla="val 55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136E934-C4F8-4778-B685-41003DD2B2D9}"/>
              </a:ext>
            </a:extLst>
          </p:cNvPr>
          <p:cNvSpPr txBox="1"/>
          <p:nvPr/>
        </p:nvSpPr>
        <p:spPr>
          <a:xfrm>
            <a:off x="6183087" y="3663323"/>
            <a:ext cx="330925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임계값을</a:t>
            </a:r>
            <a:r>
              <a:rPr lang="ko-KR" altLang="en-US" sz="1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변경하면서</a:t>
            </a:r>
            <a:endParaRPr lang="en-US" altLang="ko-KR" sz="1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1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재현율과 정밀도 값의 변동을 살펴보자</a:t>
            </a:r>
            <a:r>
              <a:rPr lang="en-US" altLang="ko-KR" sz="1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!</a:t>
            </a:r>
            <a:endParaRPr lang="ko-KR" altLang="en-US" sz="1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3BEDF6-906E-4D31-ACF7-3279DD7C1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2072" y="1610062"/>
            <a:ext cx="4998067" cy="3562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B087FD-5901-4CF7-8638-AB0C6C2E17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3545" y="3418885"/>
            <a:ext cx="4643414" cy="2690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028983D-EF85-4D66-83D8-C9DBEC073A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91312" y="1966318"/>
            <a:ext cx="1695687" cy="136226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F19376F-C64B-44CA-9801-3F783FC69E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78672" y="2085199"/>
            <a:ext cx="1629002" cy="133368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9ADADEB-C140-4487-A8D4-77447C5C5F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77714" y="3897046"/>
            <a:ext cx="6431655" cy="66163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10F88C6-83FE-43A8-9F6B-B5900A4B9F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80357" y="4558677"/>
            <a:ext cx="2229161" cy="53347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8227DAC-65D6-4122-9082-433D8833D84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9845"/>
          <a:stretch/>
        </p:blipFill>
        <p:spPr>
          <a:xfrm>
            <a:off x="13113226" y="4510646"/>
            <a:ext cx="1064965" cy="67636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B0BA561-3F17-49F1-970D-AB1F79F3AD9F}"/>
              </a:ext>
            </a:extLst>
          </p:cNvPr>
          <p:cNvSpPr txBox="1"/>
          <p:nvPr/>
        </p:nvSpPr>
        <p:spPr>
          <a:xfrm>
            <a:off x="10559441" y="5320334"/>
            <a:ext cx="6172329" cy="1290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정밀도는 분모</a:t>
            </a:r>
            <a:r>
              <a:rPr lang="en-US" altLang="ko-KR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(Pos </a:t>
            </a:r>
            <a:r>
              <a:rPr lang="ko-KR" altLang="en-US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 예측한 데이터 수</a:t>
            </a:r>
            <a:r>
              <a:rPr lang="en-US" altLang="ko-KR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 </a:t>
            </a:r>
            <a:r>
              <a:rPr lang="ko-KR" altLang="en-US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가 증가하고</a:t>
            </a:r>
            <a:r>
              <a:rPr lang="en-US" altLang="ko-KR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재현율은 </a:t>
            </a:r>
            <a:r>
              <a:rPr lang="en-US" altLang="ko-KR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</a:t>
            </a:r>
            <a:r>
              <a:rPr lang="ko-KR" altLang="en-US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전체 </a:t>
            </a:r>
            <a:r>
              <a:rPr lang="en-US" altLang="ko-KR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Pos</a:t>
            </a:r>
            <a:r>
              <a:rPr lang="ko-KR" altLang="en-US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데이터 수</a:t>
            </a:r>
            <a:r>
              <a:rPr lang="en-US" altLang="ko-KR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  <a:r>
              <a:rPr lang="ko-KR" altLang="en-US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 </a:t>
            </a:r>
            <a:r>
              <a:rPr lang="ko-KR" altLang="en-US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분모값이</a:t>
            </a:r>
            <a:r>
              <a:rPr lang="ko-KR" altLang="en-US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고정되는 격이기 때문에 분자 값이 똑같이 증가할 때</a:t>
            </a:r>
            <a:r>
              <a:rPr lang="en-US" altLang="ko-KR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정밀도는 감소하는 것이다</a:t>
            </a:r>
            <a:r>
              <a:rPr lang="en-US" altLang="ko-KR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  </a:t>
            </a:r>
            <a:endParaRPr lang="ko-KR" altLang="en-US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B4B92F6-0E9C-4AA5-829E-096563204F8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64801" y="6939368"/>
            <a:ext cx="6344568" cy="2876129"/>
          </a:xfrm>
          <a:prstGeom prst="rect">
            <a:avLst/>
          </a:prstGeom>
        </p:spPr>
      </p:pic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A2C00C76-09F8-4FB1-AB59-8BC645709960}"/>
              </a:ext>
            </a:extLst>
          </p:cNvPr>
          <p:cNvSpPr/>
          <p:nvPr/>
        </p:nvSpPr>
        <p:spPr>
          <a:xfrm rot="10800000">
            <a:off x="11099030" y="9793942"/>
            <a:ext cx="418580" cy="24630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81534D-3A06-4308-B229-E35AEA873FEA}"/>
              </a:ext>
            </a:extLst>
          </p:cNvPr>
          <p:cNvSpPr txBox="1"/>
          <p:nvPr/>
        </p:nvSpPr>
        <p:spPr>
          <a:xfrm>
            <a:off x="11615710" y="9717980"/>
            <a:ext cx="2259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양성 예측 수 증가 방향 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D058E03-B4EF-49CA-9B4B-F647CD461F56}"/>
              </a:ext>
            </a:extLst>
          </p:cNvPr>
          <p:cNvSpPr/>
          <p:nvPr/>
        </p:nvSpPr>
        <p:spPr>
          <a:xfrm>
            <a:off x="13224795" y="7443921"/>
            <a:ext cx="420914" cy="2820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D3CB763-E7F8-4E31-8A5E-73ED17CD73F2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H="1" flipV="1">
            <a:off x="10582071" y="1788189"/>
            <a:ext cx="198283" cy="422585"/>
          </a:xfrm>
          <a:prstGeom prst="curvedConnector4">
            <a:avLst>
              <a:gd name="adj1" fmla="val -115290"/>
              <a:gd name="adj2" fmla="val 710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6704402E-9B4F-4042-BDA7-D09A47A971CE}"/>
              </a:ext>
            </a:extLst>
          </p:cNvPr>
          <p:cNvCxnSpPr>
            <a:cxnSpLocks/>
            <a:endCxn id="12" idx="3"/>
          </p:cNvCxnSpPr>
          <p:nvPr/>
        </p:nvCxnSpPr>
        <p:spPr>
          <a:xfrm rot="16200000" flipH="1">
            <a:off x="15459541" y="3255987"/>
            <a:ext cx="418016" cy="176820"/>
          </a:xfrm>
          <a:prstGeom prst="curvedConnector4">
            <a:avLst>
              <a:gd name="adj1" fmla="val 33910"/>
              <a:gd name="adj2" fmla="val 2292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9447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3.4 F1 Score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592570" y="4744876"/>
            <a:ext cx="8142836" cy="2602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🟩 </a:t>
            </a:r>
            <a:r>
              <a:rPr lang="en-US" altLang="ko-KR" sz="28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F1-score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정밀도와 재현율을 결합한 지표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정밀도와 재현율이 어느 한쪽으로 치우치지 않는 수치를 나타낼 때 상대적으로 높은 값을 가진다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 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2BDBB8-9A7C-4DA1-A3A9-269D10A9E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498" y="2591514"/>
            <a:ext cx="7372980" cy="15599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0CB783-8D36-4855-9EA7-6D7688C33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570" y="7791046"/>
            <a:ext cx="7205934" cy="11402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09E9842-98DD-4262-9BEB-81C609FA11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75232" y="1639202"/>
            <a:ext cx="5288014" cy="1727318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FA933BD-346C-4982-A9AD-C15E3C46D089}"/>
              </a:ext>
            </a:extLst>
          </p:cNvPr>
          <p:cNvSpPr/>
          <p:nvPr/>
        </p:nvSpPr>
        <p:spPr>
          <a:xfrm>
            <a:off x="10941302" y="1814709"/>
            <a:ext cx="4542971" cy="3149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AE86A87-189F-4AFD-8AE3-C656ABB257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4328" y="3505019"/>
            <a:ext cx="7394445" cy="30422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8ACFC8D-1110-4FDD-94C7-59CAF423E00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58700"/>
          <a:stretch/>
        </p:blipFill>
        <p:spPr>
          <a:xfrm>
            <a:off x="8589644" y="6997789"/>
            <a:ext cx="3996726" cy="189245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73A1703-A9BC-4D51-8084-4C6E0A2C468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8795"/>
          <a:stretch/>
        </p:blipFill>
        <p:spPr>
          <a:xfrm>
            <a:off x="12728123" y="6692865"/>
            <a:ext cx="4216270" cy="2554029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C68B78F-385D-4B3D-902D-D8186600C912}"/>
              </a:ext>
            </a:extLst>
          </p:cNvPr>
          <p:cNvSpPr/>
          <p:nvPr/>
        </p:nvSpPr>
        <p:spPr>
          <a:xfrm>
            <a:off x="12728123" y="8890246"/>
            <a:ext cx="4216270" cy="2834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3CEAEE-4C01-46ED-8CDF-D14544AF3C69}"/>
              </a:ext>
            </a:extLst>
          </p:cNvPr>
          <p:cNvSpPr txBox="1"/>
          <p:nvPr/>
        </p:nvSpPr>
        <p:spPr>
          <a:xfrm>
            <a:off x="13998952" y="9306889"/>
            <a:ext cx="297064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임계값을</a:t>
            </a:r>
            <a:r>
              <a:rPr lang="ko-KR" altLang="en-US" sz="1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변화하면서 살펴봤을 때 가장 </a:t>
            </a:r>
            <a:r>
              <a:rPr lang="en-US" altLang="ko-KR" sz="1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F1 </a:t>
            </a:r>
            <a:r>
              <a:rPr lang="ko-KR" altLang="en-US" sz="1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점수가 높은 경우</a:t>
            </a:r>
            <a:r>
              <a:rPr lang="en-US" altLang="ko-KR" sz="1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! </a:t>
            </a:r>
            <a:r>
              <a:rPr lang="ko-KR" altLang="en-US" sz="1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그러나 재현율이 크게 감소하였으니 주의해야함</a:t>
            </a:r>
          </a:p>
        </p:txBody>
      </p:sp>
    </p:spTree>
    <p:extLst>
      <p:ext uri="{BB962C8B-B14F-4D97-AF65-F5344CB8AC3E}">
        <p14:creationId xmlns:p14="http://schemas.microsoft.com/office/powerpoint/2010/main" val="40116486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3.5 ROC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곡선과 </a:t>
            </a:r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AUC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83C64-2400-433D-96E4-21D520A36DD9}"/>
              </a:ext>
            </a:extLst>
          </p:cNvPr>
          <p:cNvSpPr txBox="1"/>
          <p:nvPr/>
        </p:nvSpPr>
        <p:spPr>
          <a:xfrm>
            <a:off x="605371" y="3202889"/>
            <a:ext cx="560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👀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2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진분류에서 중요한 지표로 활용됨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E8D304B-2F8B-4A0E-AEE4-26305B1D3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55" y="1878485"/>
            <a:ext cx="8784393" cy="10594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1261ACA-D09E-4114-95C3-8F9ABDAA32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8503"/>
          <a:stretch/>
        </p:blipFill>
        <p:spPr>
          <a:xfrm>
            <a:off x="9862249" y="1805491"/>
            <a:ext cx="2972215" cy="10594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D791BE1-CEB7-4BC3-93C6-8FCA9A74AF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000"/>
          <a:stretch/>
        </p:blipFill>
        <p:spPr>
          <a:xfrm>
            <a:off x="13307078" y="1727018"/>
            <a:ext cx="2972215" cy="12765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E6CDB0-EFEC-47DB-954A-F3C4BB285039}"/>
              </a:ext>
            </a:extLst>
          </p:cNvPr>
          <p:cNvSpPr txBox="1"/>
          <p:nvPr/>
        </p:nvSpPr>
        <p:spPr>
          <a:xfrm>
            <a:off x="9453531" y="3095720"/>
            <a:ext cx="364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Pos </a:t>
            </a:r>
            <a:r>
              <a:rPr lang="ko-KR" altLang="en-US" dirty="0"/>
              <a:t>가 정확히 예측돼야 하는 수준</a:t>
            </a:r>
            <a:endParaRPr lang="en-US" altLang="ko-KR" dirty="0"/>
          </a:p>
          <a:p>
            <a:pPr algn="ctr"/>
            <a:r>
              <a:rPr lang="ko-KR" altLang="en-US" sz="1400" dirty="0"/>
              <a:t>질병이 있는 사람을 질병 있다고 판단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8D26C3-2A05-4A09-B4EF-09B901FB622D}"/>
              </a:ext>
            </a:extLst>
          </p:cNvPr>
          <p:cNvSpPr txBox="1"/>
          <p:nvPr/>
        </p:nvSpPr>
        <p:spPr>
          <a:xfrm>
            <a:off x="13102270" y="3095720"/>
            <a:ext cx="364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Neg</a:t>
            </a:r>
            <a:r>
              <a:rPr lang="ko-KR" altLang="en-US" dirty="0"/>
              <a:t>가 정확히 예측돼야 하는 수준</a:t>
            </a:r>
            <a:endParaRPr lang="en-US" altLang="ko-KR" dirty="0"/>
          </a:p>
          <a:p>
            <a:pPr algn="ctr"/>
            <a:r>
              <a:rPr lang="ko-KR" altLang="en-US" sz="1400" dirty="0"/>
              <a:t>질병이 없는 사람을 질병 없다고 판단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D324D77-4A27-4215-A1EF-75007364639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5754" b="16275"/>
          <a:stretch/>
        </p:blipFill>
        <p:spPr>
          <a:xfrm>
            <a:off x="435423" y="5733289"/>
            <a:ext cx="3941705" cy="351877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DE09D20-BB20-459B-B9EE-A1FDCFF00B4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3444"/>
          <a:stretch/>
        </p:blipFill>
        <p:spPr>
          <a:xfrm>
            <a:off x="818608" y="4425486"/>
            <a:ext cx="3753374" cy="115267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097D55B-BEC0-40B3-86F7-BD4CE100638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88" t="70559"/>
          <a:stretch/>
        </p:blipFill>
        <p:spPr>
          <a:xfrm>
            <a:off x="11430358" y="4304448"/>
            <a:ext cx="3648740" cy="92832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665A674-4BD5-4BD9-B535-66FEF4FCDA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9744" y="4499970"/>
            <a:ext cx="4680978" cy="128705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F8B6990-A1BA-4E43-B34C-7AF29A3C7B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3482" y="5917845"/>
            <a:ext cx="4889450" cy="333421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1DEBE55-EB25-40CF-9926-2A5BAC66E19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4639" b="16275"/>
          <a:stretch/>
        </p:blipFill>
        <p:spPr>
          <a:xfrm>
            <a:off x="11447025" y="5165049"/>
            <a:ext cx="3526398" cy="251600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E13FF6B-69BF-4069-9E11-8CA79DEF7E7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9658"/>
          <a:stretch/>
        </p:blipFill>
        <p:spPr>
          <a:xfrm>
            <a:off x="4377128" y="9575084"/>
            <a:ext cx="8908556" cy="43464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B00574DC-F8DF-4C3E-8BC1-484A4725CB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38403" y="7820446"/>
            <a:ext cx="3419952" cy="41915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132A18CA-E62F-48EC-8264-93DE2B1858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538403" y="8310949"/>
            <a:ext cx="4692151" cy="705587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CCC06CB-60FF-4F0A-8F9A-401B66CA8BC3}"/>
              </a:ext>
            </a:extLst>
          </p:cNvPr>
          <p:cNvSpPr/>
          <p:nvPr/>
        </p:nvSpPr>
        <p:spPr>
          <a:xfrm>
            <a:off x="7870544" y="5578161"/>
            <a:ext cx="1273456" cy="1551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0259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3.6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피마 인디언 당뇨병 예측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07A1858-A831-4E1E-837F-E0981E81B312}"/>
              </a:ext>
            </a:extLst>
          </p:cNvPr>
          <p:cNvSpPr/>
          <p:nvPr/>
        </p:nvSpPr>
        <p:spPr>
          <a:xfrm>
            <a:off x="667658" y="1725890"/>
            <a:ext cx="2235199" cy="654453"/>
          </a:xfrm>
          <a:prstGeom prst="roundRect">
            <a:avLst/>
          </a:prstGeom>
          <a:solidFill>
            <a:srgbClr val="92D050"/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 로딩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882FA27-3C64-46BB-9EFB-A585F4E0C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58" y="2380343"/>
            <a:ext cx="7445828" cy="47345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6D0FA9-5166-4B70-9B6F-361C16B557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01" y="7114929"/>
            <a:ext cx="4086795" cy="30007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3C3A896-E752-4D50-A9C2-ED465BDD1C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5440" y="2455888"/>
            <a:ext cx="8411749" cy="3439005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83EA62B-4069-4449-8E87-1849A7CAC684}"/>
              </a:ext>
            </a:extLst>
          </p:cNvPr>
          <p:cNvSpPr/>
          <p:nvPr/>
        </p:nvSpPr>
        <p:spPr>
          <a:xfrm>
            <a:off x="8360229" y="1714824"/>
            <a:ext cx="2525485" cy="654453"/>
          </a:xfrm>
          <a:prstGeom prst="roundRect">
            <a:avLst/>
          </a:prstGeom>
          <a:solidFill>
            <a:srgbClr val="92D050"/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모델 훈련 및 평가</a:t>
            </a:r>
            <a:endParaRPr lang="ko-KR" altLang="en-US" sz="2400" dirty="0">
              <a:solidFill>
                <a:schemeClr val="bg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7E87DCC-0F5E-4ED7-A961-50830D7347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5537" y="5970393"/>
            <a:ext cx="4855206" cy="421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234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3.6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피마 인디언 당뇨병 예측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07A1858-A831-4E1E-837F-E0981E81B312}"/>
              </a:ext>
            </a:extLst>
          </p:cNvPr>
          <p:cNvSpPr/>
          <p:nvPr/>
        </p:nvSpPr>
        <p:spPr>
          <a:xfrm>
            <a:off x="667658" y="1725890"/>
            <a:ext cx="2235199" cy="654453"/>
          </a:xfrm>
          <a:prstGeom prst="roundRect">
            <a:avLst/>
          </a:prstGeom>
          <a:solidFill>
            <a:srgbClr val="92D050"/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널값</a:t>
            </a:r>
            <a:r>
              <a:rPr lang="en-US" altLang="ko-KR" sz="2400" dirty="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(0) </a:t>
            </a:r>
            <a:r>
              <a:rPr lang="ko-KR" altLang="en-US" sz="2400" dirty="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대체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83EA62B-4069-4449-8E87-1849A7CAC684}"/>
              </a:ext>
            </a:extLst>
          </p:cNvPr>
          <p:cNvSpPr/>
          <p:nvPr/>
        </p:nvSpPr>
        <p:spPr>
          <a:xfrm>
            <a:off x="9997300" y="1725890"/>
            <a:ext cx="1846357" cy="654453"/>
          </a:xfrm>
          <a:prstGeom prst="roundRect">
            <a:avLst/>
          </a:prstGeom>
          <a:solidFill>
            <a:srgbClr val="92D050"/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모델 평가</a:t>
            </a:r>
            <a:endParaRPr lang="ko-KR" altLang="en-US" sz="2400" dirty="0">
              <a:solidFill>
                <a:schemeClr val="bg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694E6C-C59A-4F1B-B6D5-53D06B14D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57" y="3453926"/>
            <a:ext cx="7670128" cy="9064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E96311-3134-4FA4-A229-F81D3C3CE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213" y="2608648"/>
            <a:ext cx="7329713" cy="70252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A69BD92-5795-4812-972A-B82951A2C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657" y="5733217"/>
            <a:ext cx="9030960" cy="3829584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FB3B78B-4252-450F-A3EC-6365FF73B83D}"/>
              </a:ext>
            </a:extLst>
          </p:cNvPr>
          <p:cNvSpPr/>
          <p:nvPr/>
        </p:nvSpPr>
        <p:spPr>
          <a:xfrm>
            <a:off x="690101" y="4779746"/>
            <a:ext cx="3765785" cy="654453"/>
          </a:xfrm>
          <a:prstGeom prst="roundRect">
            <a:avLst/>
          </a:prstGeom>
          <a:solidFill>
            <a:srgbClr val="92D050"/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피처 스케일링 및 모델 훈련</a:t>
            </a:r>
            <a:endParaRPr lang="ko-KR" altLang="en-US" sz="2400" dirty="0">
              <a:solidFill>
                <a:schemeClr val="bg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F44DECF-6176-426F-992D-426DB73E8677}"/>
              </a:ext>
            </a:extLst>
          </p:cNvPr>
          <p:cNvSpPr/>
          <p:nvPr/>
        </p:nvSpPr>
        <p:spPr>
          <a:xfrm>
            <a:off x="5471827" y="9390743"/>
            <a:ext cx="987030" cy="1663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601603-7691-4FD9-B6EC-F8B63C9A95B6}"/>
              </a:ext>
            </a:extLst>
          </p:cNvPr>
          <p:cNvSpPr txBox="1"/>
          <p:nvPr/>
        </p:nvSpPr>
        <p:spPr>
          <a:xfrm>
            <a:off x="6675532" y="9368789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성능이 어느정도 개선됨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4A04327-CFE3-49A5-9D3A-DDCA070FE2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97300" y="5733217"/>
            <a:ext cx="5801535" cy="95263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F7A4C53-AE06-4417-83C6-3EFD2FB374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97300" y="2713678"/>
            <a:ext cx="6268325" cy="277216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0F03044-07F2-4071-9990-2C1483CEF473}"/>
              </a:ext>
            </a:extLst>
          </p:cNvPr>
          <p:cNvSpPr txBox="1"/>
          <p:nvPr/>
        </p:nvSpPr>
        <p:spPr>
          <a:xfrm>
            <a:off x="11521381" y="6933227"/>
            <a:ext cx="4943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임계값을</a:t>
            </a:r>
            <a:r>
              <a:rPr lang="ko-KR" altLang="en-US" dirty="0"/>
              <a:t> </a:t>
            </a:r>
            <a:r>
              <a:rPr lang="ko-KR" altLang="en-US" dirty="0" err="1"/>
              <a:t>조절했을때</a:t>
            </a:r>
            <a:r>
              <a:rPr lang="ko-KR" altLang="en-US" dirty="0"/>
              <a:t> </a:t>
            </a:r>
            <a:r>
              <a:rPr lang="en-US" altLang="ko-KR" dirty="0"/>
              <a:t>AUC </a:t>
            </a:r>
            <a:r>
              <a:rPr lang="ko-KR" altLang="en-US" dirty="0"/>
              <a:t>값은 모두</a:t>
            </a:r>
            <a:endParaRPr lang="en-US" altLang="ko-KR" dirty="0"/>
          </a:p>
          <a:p>
            <a:r>
              <a:rPr lang="en-US" altLang="ko-KR" dirty="0"/>
              <a:t>0.8433</a:t>
            </a:r>
            <a:r>
              <a:rPr lang="ko-KR" altLang="en-US" dirty="0"/>
              <a:t>으로 동일했으므로</a:t>
            </a:r>
            <a:r>
              <a:rPr lang="en-US" altLang="ko-KR" dirty="0"/>
              <a:t>, F1-score </a:t>
            </a:r>
            <a:r>
              <a:rPr lang="ko-KR" altLang="en-US" dirty="0"/>
              <a:t>가 가장 높은</a:t>
            </a:r>
            <a:endParaRPr lang="en-US" altLang="ko-KR" dirty="0"/>
          </a:p>
          <a:p>
            <a:r>
              <a:rPr lang="en-US" altLang="ko-KR" dirty="0"/>
              <a:t>0.48</a:t>
            </a:r>
            <a:r>
              <a:rPr lang="ko-KR" altLang="en-US" dirty="0"/>
              <a:t>을 최종 </a:t>
            </a:r>
            <a:r>
              <a:rPr lang="ko-KR" altLang="en-US" dirty="0" err="1"/>
              <a:t>임계값으로</a:t>
            </a:r>
            <a:r>
              <a:rPr lang="ko-KR" altLang="en-US" dirty="0"/>
              <a:t> 설정함</a:t>
            </a:r>
          </a:p>
        </p:txBody>
      </p:sp>
    </p:spTree>
    <p:extLst>
      <p:ext uri="{BB962C8B-B14F-4D97-AF65-F5344CB8AC3E}">
        <p14:creationId xmlns:p14="http://schemas.microsoft.com/office/powerpoint/2010/main" val="4861885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3C658A-8DC8-4BDA-8B30-3A8E5E38D40C}"/>
              </a:ext>
            </a:extLst>
          </p:cNvPr>
          <p:cNvSpPr txBox="1"/>
          <p:nvPr/>
        </p:nvSpPr>
        <p:spPr>
          <a:xfrm>
            <a:off x="661851" y="6078583"/>
            <a:ext cx="11887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THANK YOU</a:t>
            </a:r>
            <a:endParaRPr lang="ko-KR" altLang="en-US" sz="88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1.3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넘파이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369516" y="1732757"/>
            <a:ext cx="985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 </a:t>
            </a: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넘파이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 세트 선택하기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–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인덱싱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(Indexing)</a:t>
            </a:r>
            <a:endParaRPr lang="ko-KR" altLang="en-US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6049E6-8258-47D2-AEF5-35750D04A030}"/>
              </a:ext>
            </a:extLst>
          </p:cNvPr>
          <p:cNvSpPr txBox="1"/>
          <p:nvPr/>
        </p:nvSpPr>
        <p:spPr>
          <a:xfrm>
            <a:off x="1111170" y="2851451"/>
            <a:ext cx="861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② </a:t>
            </a: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슬라이싱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(Slicing)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EBAF6-2B5D-4B5D-90F1-39A90D0130BC}"/>
              </a:ext>
            </a:extLst>
          </p:cNvPr>
          <p:cNvSpPr txBox="1"/>
          <p:nvPr/>
        </p:nvSpPr>
        <p:spPr>
          <a:xfrm>
            <a:off x="1633960" y="3751377"/>
            <a:ext cx="1225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rgbClr val="0070C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‘:’</a:t>
            </a:r>
            <a:r>
              <a:rPr lang="ko-KR" altLang="en-US" sz="3600" dirty="0">
                <a:solidFill>
                  <a:srgbClr val="0070C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을</a:t>
            </a:r>
            <a:r>
              <a:rPr lang="en-US" altLang="ko-KR" sz="3600" dirty="0">
                <a:solidFill>
                  <a:srgbClr val="0070C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3600" dirty="0">
                <a:solidFill>
                  <a:srgbClr val="0070C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이용해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연속된 인덱스상의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ndarray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추출하는 방식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E0E74-4E0D-4E11-869D-C8D51535BA9C}"/>
              </a:ext>
            </a:extLst>
          </p:cNvPr>
          <p:cNvSpPr txBox="1"/>
          <p:nvPr/>
        </p:nvSpPr>
        <p:spPr>
          <a:xfrm>
            <a:off x="562761" y="5178776"/>
            <a:ext cx="2330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i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1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차원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ADBD1C-BEA3-4BD5-AA6C-BBBA7B6BD193}"/>
              </a:ext>
            </a:extLst>
          </p:cNvPr>
          <p:cNvSpPr txBox="1"/>
          <p:nvPr/>
        </p:nvSpPr>
        <p:spPr>
          <a:xfrm>
            <a:off x="8423900" y="5172402"/>
            <a:ext cx="2330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(ii)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2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차원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366CB8-2FDF-4307-AAC5-5EA25481C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60" y="6078702"/>
            <a:ext cx="7505184" cy="35398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BFC887-91E0-46BC-B3E3-F68A1115E0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1882" y="6048870"/>
            <a:ext cx="7658494" cy="38800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63FABB-9770-4FF6-AE6C-9520FFC3F878}"/>
              </a:ext>
            </a:extLst>
          </p:cNvPr>
          <p:cNvSpPr txBox="1"/>
          <p:nvPr/>
        </p:nvSpPr>
        <p:spPr>
          <a:xfrm>
            <a:off x="12954000" y="4570858"/>
            <a:ext cx="5139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★ a:b -&gt; a</a:t>
            </a:r>
            <a:r>
              <a:rPr lang="ko-KR" altLang="en-US" sz="2800" dirty="0">
                <a:solidFill>
                  <a:srgbClr val="FF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부터</a:t>
            </a:r>
            <a:r>
              <a:rPr lang="en-US" altLang="ko-KR" sz="2800" dirty="0">
                <a:solidFill>
                  <a:srgbClr val="FF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(b-1)</a:t>
            </a:r>
            <a:r>
              <a:rPr lang="ko-KR" altLang="en-US" sz="2800" dirty="0">
                <a:solidFill>
                  <a:srgbClr val="FF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까지</a:t>
            </a:r>
          </a:p>
        </p:txBody>
      </p:sp>
    </p:spTree>
    <p:extLst>
      <p:ext uri="{BB962C8B-B14F-4D97-AF65-F5344CB8AC3E}">
        <p14:creationId xmlns:p14="http://schemas.microsoft.com/office/powerpoint/2010/main" val="193941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1.3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넘파이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6049E6-8258-47D2-AEF5-35750D04A030}"/>
              </a:ext>
            </a:extLst>
          </p:cNvPr>
          <p:cNvSpPr txBox="1"/>
          <p:nvPr/>
        </p:nvSpPr>
        <p:spPr>
          <a:xfrm>
            <a:off x="1111170" y="2851451"/>
            <a:ext cx="861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③ </a:t>
            </a: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팬시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인덱싱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(Fancy Indexing)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EBAF6-2B5D-4B5D-90F1-39A90D0130BC}"/>
              </a:ext>
            </a:extLst>
          </p:cNvPr>
          <p:cNvSpPr txBox="1"/>
          <p:nvPr/>
        </p:nvSpPr>
        <p:spPr>
          <a:xfrm>
            <a:off x="1728216" y="3634478"/>
            <a:ext cx="151609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특정 조건에 따라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T/F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값 인덱싱 집합을 기반으로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True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 해당하는 데이터의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ndarray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반환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매커니즘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2A6C114-9874-4474-A85D-F342BDA2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577" y="5487075"/>
            <a:ext cx="9370483" cy="457973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47AE552-6DE4-4DCB-84E0-E80690593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7024" y="7198192"/>
            <a:ext cx="4609824" cy="892225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8F969D24-AF27-4ABD-80D3-C5315BCB90EC}"/>
              </a:ext>
            </a:extLst>
          </p:cNvPr>
          <p:cNvSpPr/>
          <p:nvPr/>
        </p:nvSpPr>
        <p:spPr>
          <a:xfrm>
            <a:off x="5995686" y="7308781"/>
            <a:ext cx="1002342" cy="671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369516" y="1732757"/>
            <a:ext cx="985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 </a:t>
            </a: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넘파이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 세트 선택하기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–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인덱싱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(Indexing)</a:t>
            </a:r>
            <a:endParaRPr lang="ko-KR" altLang="en-US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25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1.3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넘파이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6049E6-8258-47D2-AEF5-35750D04A030}"/>
              </a:ext>
            </a:extLst>
          </p:cNvPr>
          <p:cNvSpPr txBox="1"/>
          <p:nvPr/>
        </p:nvSpPr>
        <p:spPr>
          <a:xfrm>
            <a:off x="1111170" y="2851451"/>
            <a:ext cx="861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①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np.sort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EBAF6-2B5D-4B5D-90F1-39A90D0130BC}"/>
              </a:ext>
            </a:extLst>
          </p:cNvPr>
          <p:cNvSpPr txBox="1"/>
          <p:nvPr/>
        </p:nvSpPr>
        <p:spPr>
          <a:xfrm>
            <a:off x="1728216" y="3634478"/>
            <a:ext cx="15160907" cy="1657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넘파이에서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sort( )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호출하는 방식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원 행렬을 그대로 유지한 채 원 행렬의 정렬된 행렬을 반환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600" dirty="0">
                <a:solidFill>
                  <a:srgbClr val="0070C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=&gt; </a:t>
            </a:r>
            <a:r>
              <a:rPr lang="ko-KR" altLang="en-US" sz="3600" dirty="0">
                <a:solidFill>
                  <a:srgbClr val="0070C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저장 필요</a:t>
            </a:r>
            <a:endParaRPr lang="en-US" altLang="ko-KR" sz="3600" dirty="0">
              <a:solidFill>
                <a:srgbClr val="0070C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4AEEC-B078-4D20-A4EB-212F9CB4ADB5}"/>
              </a:ext>
            </a:extLst>
          </p:cNvPr>
          <p:cNvSpPr txBox="1"/>
          <p:nvPr/>
        </p:nvSpPr>
        <p:spPr>
          <a:xfrm>
            <a:off x="369516" y="1732757"/>
            <a:ext cx="985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/>
                <a:latin typeface="Apple Color Emoji"/>
              </a:rPr>
              <a:t>📌</a:t>
            </a:r>
            <a:r>
              <a:rPr lang="ko-KR" altLang="en-US" sz="360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행렬의 정렬</a:t>
            </a:r>
            <a:endParaRPr lang="ko-KR" altLang="en-US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126900-C6A4-4BB3-A187-D21A3667C88C}"/>
              </a:ext>
            </a:extLst>
          </p:cNvPr>
          <p:cNvSpPr txBox="1"/>
          <p:nvPr/>
        </p:nvSpPr>
        <p:spPr>
          <a:xfrm>
            <a:off x="1111170" y="5997719"/>
            <a:ext cx="861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②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ndarray.sort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 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29DCAA-902F-4EDA-B50E-3E0E405B366B}"/>
              </a:ext>
            </a:extLst>
          </p:cNvPr>
          <p:cNvSpPr txBox="1"/>
          <p:nvPr/>
        </p:nvSpPr>
        <p:spPr>
          <a:xfrm>
            <a:off x="1728216" y="6780746"/>
            <a:ext cx="15160907" cy="1657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행렬 자체에서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sort( )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호출하는 방식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원 행렬 자체를 정렬한 상태로 변환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</a:t>
            </a: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반환값은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None) </a:t>
            </a:r>
            <a:r>
              <a:rPr lang="en-US" altLang="ko-KR" sz="3600" dirty="0">
                <a:solidFill>
                  <a:srgbClr val="0070C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=&gt; </a:t>
            </a:r>
            <a:r>
              <a:rPr lang="ko-KR" altLang="en-US" sz="3600" dirty="0">
                <a:solidFill>
                  <a:srgbClr val="0070C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저장할 필요 </a:t>
            </a:r>
            <a:r>
              <a:rPr lang="en-US" altLang="ko-KR" sz="3600" dirty="0">
                <a:solidFill>
                  <a:srgbClr val="0070C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C1658C-581D-49BB-B3D2-770F23E42597}"/>
              </a:ext>
            </a:extLst>
          </p:cNvPr>
          <p:cNvSpPr txBox="1"/>
          <p:nvPr/>
        </p:nvSpPr>
        <p:spPr>
          <a:xfrm>
            <a:off x="10981985" y="2118166"/>
            <a:ext cx="6053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★ 기본적으로 오름차순으로 행렬 내 원소 정렬</a:t>
            </a:r>
            <a:endParaRPr lang="en-US" altLang="ko-KR" sz="2400" dirty="0">
              <a:solidFill>
                <a:srgbClr val="FF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400" dirty="0">
                <a:solidFill>
                  <a:srgbClr val="FF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★ 내림차순 정렬 </a:t>
            </a:r>
            <a:r>
              <a:rPr lang="en-US" altLang="ko-KR" sz="2400" dirty="0">
                <a:solidFill>
                  <a:srgbClr val="FF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: [::-1] </a:t>
            </a:r>
            <a:r>
              <a:rPr lang="ko-KR" altLang="en-US" sz="2400" dirty="0">
                <a:solidFill>
                  <a:srgbClr val="FF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적용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014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5824</Words>
  <Application>Microsoft Office PowerPoint</Application>
  <PresentationFormat>사용자 지정</PresentationFormat>
  <Paragraphs>711</Paragraphs>
  <Slides>68</Slides>
  <Notes>68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6" baseType="lpstr">
      <vt:lpstr>Apple Color Emoji</vt:lpstr>
      <vt:lpstr>a아시아헤드1</vt:lpstr>
      <vt:lpstr>a아시아헤드2</vt:lpstr>
      <vt:lpstr>a아시아헤드4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최 하경</cp:lastModifiedBy>
  <cp:revision>94</cp:revision>
  <dcterms:created xsi:type="dcterms:W3CDTF">2022-02-26T11:26:54Z</dcterms:created>
  <dcterms:modified xsi:type="dcterms:W3CDTF">2022-08-28T06:19:40Z</dcterms:modified>
</cp:coreProperties>
</file>