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9" r:id="rId5"/>
    <p:sldId id="280" r:id="rId6"/>
    <p:sldId id="278" r:id="rId7"/>
    <p:sldId id="281" r:id="rId8"/>
    <p:sldId id="282" r:id="rId9"/>
    <p:sldId id="290" r:id="rId10"/>
    <p:sldId id="291" r:id="rId11"/>
    <p:sldId id="292" r:id="rId12"/>
    <p:sldId id="293" r:id="rId13"/>
    <p:sldId id="294" r:id="rId14"/>
    <p:sldId id="283" r:id="rId15"/>
    <p:sldId id="288" r:id="rId16"/>
    <p:sldId id="289" r:id="rId17"/>
    <p:sldId id="260" r:id="rId1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6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9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4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73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72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4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9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9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4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6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24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7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B658B-BCEF-4B5C-870D-35BBC3882DBB}"/>
              </a:ext>
            </a:extLst>
          </p:cNvPr>
          <p:cNvSpPr txBox="1"/>
          <p:nvPr/>
        </p:nvSpPr>
        <p:spPr>
          <a:xfrm>
            <a:off x="661850" y="6078583"/>
            <a:ext cx="15437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err="1">
                <a:latin typeface="a아시아헤드4" panose="02020600000000000000" pitchFamily="18" charset="-127"/>
                <a:ea typeface="a아시아헤드4" panose="02020600000000000000" pitchFamily="18" charset="-127"/>
              </a:rPr>
              <a:t>Swin</a:t>
            </a:r>
            <a:r>
              <a:rPr lang="en-US" altLang="ko-KR" sz="88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 UNETR</a:t>
            </a:r>
          </a:p>
          <a:p>
            <a:r>
              <a:rPr lang="en-US" altLang="ko-KR" sz="28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: </a:t>
            </a:r>
            <a:r>
              <a:rPr lang="en-US" altLang="ko-KR" sz="2800" dirty="0" err="1">
                <a:latin typeface="a아시아헤드4" panose="02020600000000000000" pitchFamily="18" charset="-127"/>
                <a:ea typeface="a아시아헤드4" panose="02020600000000000000" pitchFamily="18" charset="-127"/>
              </a:rPr>
              <a:t>Swin</a:t>
            </a:r>
            <a:r>
              <a:rPr lang="en-US" altLang="ko-KR" sz="28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 Transformers for Semantic Segmentation of Brain Tumors in MRI Images</a:t>
            </a:r>
            <a:endParaRPr lang="ko-KR" altLang="en-US" sz="2800" dirty="0">
              <a:latin typeface="a아시아헤드4" panose="02020600000000000000" pitchFamily="18" charset="-127"/>
              <a:ea typeface="a아시아헤드4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6339-CF42-4896-9AF0-3A5824BC743F}"/>
              </a:ext>
            </a:extLst>
          </p:cNvPr>
          <p:cNvSpPr txBox="1"/>
          <p:nvPr/>
        </p:nvSpPr>
        <p:spPr>
          <a:xfrm>
            <a:off x="661851" y="8220891"/>
            <a:ext cx="494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박지원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6515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Swin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Transformer </a:t>
            </a:r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Patch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Partition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&amp;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Linear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Embedding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900271" y="4756182"/>
            <a:ext cx="139948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Patch Partition</a:t>
            </a:r>
            <a:b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raw input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겹치지 않는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patch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쪼갬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patch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일종의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token</a:t>
            </a:r>
          </a:p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patch size: 4*4, channel=3</a:t>
            </a:r>
            <a:b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H * W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H/4 * W/4 * 48</a:t>
            </a: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2. Linear Embedding</a:t>
            </a:r>
            <a:b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C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차원으로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사영</a:t>
            </a:r>
            <a:b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C: convolutional channel</a:t>
            </a:r>
          </a:p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H/4 * W/4 * 48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H/4 * W/4 * C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BBB88B-3AB9-DE8C-3410-3BFCF9938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782" y="1478427"/>
            <a:ext cx="10137799" cy="32777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157E2A-B819-766D-000A-DC86E82BA2B2}"/>
              </a:ext>
            </a:extLst>
          </p:cNvPr>
          <p:cNvSpPr/>
          <p:nvPr/>
        </p:nvSpPr>
        <p:spPr>
          <a:xfrm>
            <a:off x="3729789" y="2622884"/>
            <a:ext cx="1016382" cy="189072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0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6515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Swin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Transformer </a:t>
            </a:r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4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Swin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Transformer Block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740888" y="7776682"/>
            <a:ext cx="15925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Multihead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self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attention(MSA)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모듈을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window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기반의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W-MSA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SW-MSA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교체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각각의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MSA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모듈을 포함한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연속적인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transformer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하나의 </a:t>
            </a: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swin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transformer block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구성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다른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layer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</a:t>
            </a: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ViT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동일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2300DC-D97D-C91A-FFF8-F56093EEFEB5}"/>
              </a:ext>
            </a:extLst>
          </p:cNvPr>
          <p:cNvGrpSpPr/>
          <p:nvPr/>
        </p:nvGrpSpPr>
        <p:grpSpPr>
          <a:xfrm>
            <a:off x="595197" y="1601076"/>
            <a:ext cx="8752003" cy="4117553"/>
            <a:chOff x="2828782" y="1478427"/>
            <a:chExt cx="7151293" cy="327775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A50FA9A-2576-809B-F4BE-85A1753A6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9459"/>
            <a:stretch/>
          </p:blipFill>
          <p:spPr>
            <a:xfrm>
              <a:off x="2828782" y="1478427"/>
              <a:ext cx="7151293" cy="327775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F40CACD-1A29-546D-8DEE-B7E4E18F709E}"/>
                </a:ext>
              </a:extLst>
            </p:cNvPr>
            <p:cNvSpPr/>
            <p:nvPr/>
          </p:nvSpPr>
          <p:spPr>
            <a:xfrm>
              <a:off x="4629675" y="2622884"/>
              <a:ext cx="1016382" cy="189072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65C835-490E-9121-1721-281A9B63F93C}"/>
                </a:ext>
              </a:extLst>
            </p:cNvPr>
            <p:cNvSpPr/>
            <p:nvPr/>
          </p:nvSpPr>
          <p:spPr>
            <a:xfrm>
              <a:off x="6146418" y="2650649"/>
              <a:ext cx="1016382" cy="189072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03C91F-1B13-5230-9A93-EC3E708D618E}"/>
                </a:ext>
              </a:extLst>
            </p:cNvPr>
            <p:cNvSpPr/>
            <p:nvPr/>
          </p:nvSpPr>
          <p:spPr>
            <a:xfrm>
              <a:off x="7531565" y="2622883"/>
              <a:ext cx="1016382" cy="189072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3789A3-7322-087F-2FA2-AB66C1A80DBA}"/>
                </a:ext>
              </a:extLst>
            </p:cNvPr>
            <p:cNvSpPr/>
            <p:nvPr/>
          </p:nvSpPr>
          <p:spPr>
            <a:xfrm>
              <a:off x="8963693" y="2650649"/>
              <a:ext cx="1016382" cy="189072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10E3C59-9916-6FB0-E180-06224F386C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89" t="14801" r="2181"/>
          <a:stretch/>
        </p:blipFill>
        <p:spPr>
          <a:xfrm>
            <a:off x="11225293" y="1823712"/>
            <a:ext cx="4383315" cy="45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6515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Swin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Transformer </a:t>
            </a:r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4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Swin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Transformer Block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643045" y="2263418"/>
            <a:ext cx="10842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W-MSA: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window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잘라서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window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내부의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sequence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끼리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attention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수행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SW-MSA: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swifted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window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이용해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W-MSA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하는 것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0E3C59-9916-6FB0-E180-06224F386C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89" t="14801" r="2181"/>
          <a:stretch/>
        </p:blipFill>
        <p:spPr>
          <a:xfrm>
            <a:off x="629865" y="3621553"/>
            <a:ext cx="4383315" cy="45342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438C22-EBB3-F6BA-3D53-AB1AB5814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759" y="3512192"/>
            <a:ext cx="6413798" cy="30957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F6091CF-BBEF-7567-1E28-36BC7AF10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045" y="6607919"/>
            <a:ext cx="7876298" cy="30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4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6515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Swin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Transformer </a:t>
            </a:r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Patch Merging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50850" y="7155309"/>
            <a:ext cx="161712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인접한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2*2, 4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patch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들끼리 결합해 하나의 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patch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형성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과정에서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dimension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C-&gt;4C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되기 때문에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linear layer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활용해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2C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조정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(feature transformation)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(H/4, W/4, C)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  <a:sym typeface="Wingdings" panose="05000000000000000000" pitchFamily="2" charset="2"/>
              </a:rPr>
              <a:t> (H/8, W/8, 2C) 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  <a:sym typeface="Wingdings" panose="05000000000000000000" pitchFamily="2" charset="2"/>
              </a:rPr>
            </a:b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  <a:sym typeface="Wingdings" panose="05000000000000000000" pitchFamily="2" charset="2"/>
              </a:rPr>
              <a:t>이 과정을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  <a:sym typeface="Wingdings" panose="05000000000000000000" pitchFamily="2" charset="2"/>
              </a:rPr>
              <a:t>3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  <a:sym typeface="Wingdings" panose="05000000000000000000" pitchFamily="2" charset="2"/>
              </a:rPr>
              <a:t>번 반복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  <a:sym typeface="Wingdings" panose="05000000000000000000" pitchFamily="2" charset="2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Ex) (4,4,C)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  <a:sym typeface="Wingdings" panose="05000000000000000000" pitchFamily="2" charset="2"/>
              </a:rPr>
              <a:t> (2, 2, 4C)  (2, 2, 2C)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654A96-DAD2-8BDF-6F44-65E711ADFF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822"/>
          <a:stretch/>
        </p:blipFill>
        <p:spPr>
          <a:xfrm>
            <a:off x="650850" y="2636886"/>
            <a:ext cx="7215893" cy="32777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738497-11CE-224F-E89F-E1A684531EDC}"/>
              </a:ext>
            </a:extLst>
          </p:cNvPr>
          <p:cNvSpPr/>
          <p:nvPr/>
        </p:nvSpPr>
        <p:spPr>
          <a:xfrm>
            <a:off x="3482448" y="3781343"/>
            <a:ext cx="580954" cy="189072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07B02-FB1A-1C72-1B5F-8C8C5C6F82B4}"/>
              </a:ext>
            </a:extLst>
          </p:cNvPr>
          <p:cNvSpPr/>
          <p:nvPr/>
        </p:nvSpPr>
        <p:spPr>
          <a:xfrm>
            <a:off x="4912105" y="3795345"/>
            <a:ext cx="580954" cy="189072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73AE11-0CF5-61BC-4915-10A8BB766259}"/>
              </a:ext>
            </a:extLst>
          </p:cNvPr>
          <p:cNvSpPr/>
          <p:nvPr/>
        </p:nvSpPr>
        <p:spPr>
          <a:xfrm>
            <a:off x="6370600" y="3781342"/>
            <a:ext cx="580954" cy="189072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CADBBF-C56D-3ECE-6F34-A33616B9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613" y="2343752"/>
            <a:ext cx="7357382" cy="444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3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Swin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UNETR - Architecture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F6995D-D4C1-DFE2-226D-49485AD29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25" y="1598583"/>
            <a:ext cx="13059326" cy="5469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E7F97-5B01-8714-E2E3-2FF75CB5FD85}"/>
              </a:ext>
            </a:extLst>
          </p:cNvPr>
          <p:cNvSpPr txBox="1"/>
          <p:nvPr/>
        </p:nvSpPr>
        <p:spPr>
          <a:xfrm>
            <a:off x="1240730" y="7068457"/>
            <a:ext cx="150068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1. Encoder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통해 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image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feature map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형성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000" i="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downsampling</a:t>
            </a:r>
            <a:endParaRPr lang="ko-KR" altLang="en-US" sz="2000" i="0" dirty="0"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l"/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   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- Encoder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통과하기 전에 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Patch partition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통해서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3D token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대한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sequence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생성</a:t>
            </a:r>
            <a:endParaRPr lang="ko-KR" altLang="en-US" sz="2000" i="0" dirty="0"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l"/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   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en-US" altLang="ko-KR" sz="2000" i="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Swin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Transformer Block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지나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가며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 W-MSA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SW-MSA 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메커니즘을 적용</a:t>
            </a:r>
            <a:endParaRPr lang="en-US" altLang="ko-KR" sz="2000" i="0" dirty="0"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l"/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    - 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각각의 </a:t>
            </a:r>
            <a:r>
              <a:rPr lang="en-US" altLang="ko-KR" sz="2000" i="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Swin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Transformer Block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지나면서 총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4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중간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output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skip-connection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이용</a:t>
            </a:r>
            <a:endParaRPr lang="en-US" altLang="ko-KR" sz="2000" i="0" dirty="0"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l"/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2.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 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Decoder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3D </a:t>
            </a:r>
            <a:r>
              <a:rPr lang="en-US" altLang="ko-KR" sz="2000" i="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UNet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구조를 통해서 각각의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sequence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다시 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3D voxel 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형태로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reshape 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후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deconvolution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통해서 </a:t>
            </a:r>
            <a:r>
              <a:rPr lang="en-US" altLang="ko-KR" sz="2000" i="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upsampling</a:t>
            </a:r>
            <a:endParaRPr lang="ko-KR" altLang="en-US" sz="2000" i="0" dirty="0"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l"/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   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- Skip-connection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총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4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차례 진행한 후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원래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voxel 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사이즈로 원상복귀</a:t>
            </a:r>
            <a:endParaRPr lang="en-US" altLang="ko-KR" sz="2000" i="0" dirty="0"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l"/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3. 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마지막 단계에서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 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기존의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input voxel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channel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48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(C)</a:t>
            </a:r>
            <a:r>
              <a:rPr lang="ko-KR" altLang="en-US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동일하게 만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들어 준 후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,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 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3D </a:t>
            </a:r>
            <a:r>
              <a:rPr lang="en-US" altLang="ko-KR" sz="2000" i="0" dirty="0" err="1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UNet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구조에서 나온 최종 결과값과  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concatenate</a:t>
            </a:r>
          </a:p>
          <a:p>
            <a:pPr algn="l"/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4.  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마지막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1x1x1 conv layer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sigmoid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통해서 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HxWxDx</a:t>
            </a:r>
            <a:r>
              <a:rPr lang="en-US" altLang="ko-KR" sz="2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 shape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만들어 준다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. (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여기서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3</a:t>
            </a:r>
            <a:r>
              <a:rPr lang="ko-KR" altLang="en-US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은 </a:t>
            </a:r>
            <a:r>
              <a:rPr lang="en-US" altLang="ko-KR" sz="2000" i="0" dirty="0">
                <a:effectLst/>
                <a:latin typeface="a아시아헤드1" panose="02020600000000000000" pitchFamily="18" charset="-127"/>
                <a:ea typeface="a아시아헤드1" panose="02020600000000000000" pitchFamily="18" charset="-127"/>
              </a:rPr>
              <a:t>ET, WT, TC)</a:t>
            </a:r>
            <a:endParaRPr lang="ko-KR" altLang="en-US" sz="2000" i="0" dirty="0">
              <a:effectLst/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54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Swin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UNETR – Result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9E08FD-4901-4ED0-7A40-CAF24CD81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58" y="2942226"/>
            <a:ext cx="15718971" cy="4481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B092B-91FC-F5D3-FFA1-888FB83F01C8}"/>
              </a:ext>
            </a:extLst>
          </p:cNvPr>
          <p:cNvSpPr txBox="1"/>
          <p:nvPr/>
        </p:nvSpPr>
        <p:spPr>
          <a:xfrm>
            <a:off x="803291" y="8162952"/>
            <a:ext cx="9670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Enhancing Tumor (ET):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종양이 활발하게 성장하고 있는 부분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Whole Tumor (WT):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뇌종양 전체 영역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Tumer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Core(TC):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종양의 핵심 부분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중심부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14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Discussion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4" y="6999170"/>
            <a:ext cx="9670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과정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1. Patch Partition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2. Linear Embedding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3.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Swin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Transformer Block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4. Patch Merging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692454" y="1957201"/>
            <a:ext cx="14298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특징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Shifted Windows</a:t>
            </a:r>
          </a:p>
          <a:p>
            <a:pPr lvl="1"/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자연어와 달리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vision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scale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정보를 포함한다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고정된 크기의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token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사용했을 때 문제 발생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resolution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따라 정보 압축이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심해짐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/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Hierarchical feature map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구성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/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작은 단위의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patch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로부터 시작해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merge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하는 방식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/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image -&gt; patch 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swin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transformer: patch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proportion of image -&gt; image</a:t>
            </a:r>
          </a:p>
        </p:txBody>
      </p:sp>
    </p:spTree>
    <p:extLst>
      <p:ext uri="{BB962C8B-B14F-4D97-AF65-F5344CB8AC3E}">
        <p14:creationId xmlns:p14="http://schemas.microsoft.com/office/powerpoint/2010/main" val="343612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658A-8DC8-4BDA-8B30-3A8E5E38D40C}"/>
              </a:ext>
            </a:extLst>
          </p:cNvPr>
          <p:cNvSpPr txBox="1"/>
          <p:nvPr/>
        </p:nvSpPr>
        <p:spPr>
          <a:xfrm>
            <a:off x="661851" y="6078583"/>
            <a:ext cx="1188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THANK YOU</a:t>
            </a:r>
            <a:endParaRPr lang="ko-KR" altLang="en-US" sz="8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3FF19-63C9-4588-B47C-DD7A4124E3B6}"/>
              </a:ext>
            </a:extLst>
          </p:cNvPr>
          <p:cNvSpPr txBox="1"/>
          <p:nvPr/>
        </p:nvSpPr>
        <p:spPr>
          <a:xfrm>
            <a:off x="1367246" y="-91279"/>
            <a:ext cx="6871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AA229-C69A-4F14-A69F-C8D6D497C424}"/>
              </a:ext>
            </a:extLst>
          </p:cNvPr>
          <p:cNvSpPr txBox="1"/>
          <p:nvPr/>
        </p:nvSpPr>
        <p:spPr>
          <a:xfrm>
            <a:off x="1367246" y="1900384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#01 Introduction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CE360-AAC7-4BCB-851C-F00DA443E479}"/>
              </a:ext>
            </a:extLst>
          </p:cNvPr>
          <p:cNvSpPr txBox="1"/>
          <p:nvPr/>
        </p:nvSpPr>
        <p:spPr>
          <a:xfrm>
            <a:off x="2228294" y="2968717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#02 U-Net,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3D U-Net, UNETR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87F30-583B-4186-81C9-FA7F6DF41AB3}"/>
              </a:ext>
            </a:extLst>
          </p:cNvPr>
          <p:cNvSpPr txBox="1"/>
          <p:nvPr/>
        </p:nvSpPr>
        <p:spPr>
          <a:xfrm>
            <a:off x="3258103" y="4037050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#03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Swin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Transformer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5D2BD-CDEF-E16A-1568-475D13693153}"/>
              </a:ext>
            </a:extLst>
          </p:cNvPr>
          <p:cNvSpPr txBox="1"/>
          <p:nvPr/>
        </p:nvSpPr>
        <p:spPr>
          <a:xfrm>
            <a:off x="4215089" y="5105383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#04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Swin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UNETR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7238B-5C4A-AA3A-FA9A-9B5B8FA4B2A3}"/>
              </a:ext>
            </a:extLst>
          </p:cNvPr>
          <p:cNvSpPr txBox="1"/>
          <p:nvPr/>
        </p:nvSpPr>
        <p:spPr>
          <a:xfrm>
            <a:off x="5197960" y="6173716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#05 Result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FAD2D-0F43-E956-10A3-A65A1472D325}"/>
              </a:ext>
            </a:extLst>
          </p:cNvPr>
          <p:cNvSpPr txBox="1"/>
          <p:nvPr/>
        </p:nvSpPr>
        <p:spPr>
          <a:xfrm>
            <a:off x="6059008" y="7242049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#06 Discussion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2782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Introduction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829493" y="7220529"/>
            <a:ext cx="87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- 3D Image Segmentation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829493" y="8058348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변형된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U-NET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C209B2-DA6A-AF2C-C47A-96238E4C3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93" y="2804861"/>
            <a:ext cx="15047969" cy="34173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U-Net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8861128" y="2104637"/>
            <a:ext cx="7884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Image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Segmentation: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픽셀 단위 분류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D4951F-C2AE-DF5D-99B3-54AC680F3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46" y="1577570"/>
            <a:ext cx="7430036" cy="51480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E5F53C-D5CF-EC46-686D-332ECF540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494" y="2965468"/>
            <a:ext cx="7247744" cy="22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B0671F-56BA-09DC-6883-2D8D908C330D}"/>
              </a:ext>
            </a:extLst>
          </p:cNvPr>
          <p:cNvSpPr txBox="1"/>
          <p:nvPr/>
        </p:nvSpPr>
        <p:spPr>
          <a:xfrm>
            <a:off x="976790" y="7067371"/>
            <a:ext cx="138942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인코딩 단계에서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input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특징 포착을 위해 채널의 수를 늘리면서 차원 축소 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위치 정보 손실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디코딩 단계에서 저차원으로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인코딩된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정보의 채널의 수를 줄이고 차원을 늘려 고차원의 이미지 복원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저차원의 정보만 이용하기 때문에 손실된 정보 회복 불가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U-Net: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저차원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뿐만 아니라 고차원 정보도 이용해 이미지 특징 추출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+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정확한 위치 파악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  skip-connection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적용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3D U-Net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06AB81-83A7-AD24-4EEB-D2EAD8616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161" y="1523123"/>
            <a:ext cx="11366808" cy="6311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B4326-00D3-7C18-3F8D-5DDCE085A13A}"/>
              </a:ext>
            </a:extLst>
          </p:cNvPr>
          <p:cNvSpPr txBox="1"/>
          <p:nvPr/>
        </p:nvSpPr>
        <p:spPr>
          <a:xfrm>
            <a:off x="1295444" y="7640492"/>
            <a:ext cx="85412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차원 데이터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Segmentation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3D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구조의 데이터는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pixel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아닌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voxel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개념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Pixel: 1*1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 기본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unit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사각형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Voxel: 1*1*1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 기본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unit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사각형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64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UNETR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599849" y="6804180"/>
            <a:ext cx="13517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3d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데이터셋을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3d patch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쪼갠 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차원으로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flatten(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ViT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3d U-NET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모델에 넣어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segmentation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Normalization + Multi-Head-Attention 12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번 반복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(transformer)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transformer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연산 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3d voxel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형식으로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reshape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upsampling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N=3,6,9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나온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feature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들과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skip-connection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마지막 레이어에서 최종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dimension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channel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input data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동일하게 조절 후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7979581" y="2446269"/>
            <a:ext cx="8876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3D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U-NET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문제점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FCNN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locality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FCNN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컨볼루션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레이어의 지역성은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long-range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학습을 제한 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transformer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개념을 적용하여 해결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ViT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7979581" y="4349183"/>
            <a:ext cx="9029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ViT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(Vision Transformer)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란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?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NLP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처럼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transformer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개념을 적용 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이미지도 쪼개서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sentence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형태의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input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만들자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D6C984-4954-6707-8FCA-7EDADD658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82" y="2013894"/>
            <a:ext cx="7316492" cy="39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Swin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UNETR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4" y="7445540"/>
            <a:ext cx="12968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ViT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대신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Swin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Transformer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적용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</a:p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이동된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window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활용해 다섯 가지 다른 해상도에서 특징 추출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692454" y="1957201"/>
            <a:ext cx="142981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UNETR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문제점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transformer(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ViT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한계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스케일의 큰 변동성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/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자연어와 달리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vision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scale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정보를 포함한다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다양한 크기의 종양 존재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).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고정된 크기의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token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사용했을 때 문제 발생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resolution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따라 정보 압축이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심해짐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/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높은 해상도의 이미지를 다룰 수 없음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/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표준 트랜스포머 아키텍처의 경우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token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사이의 관계를 계산하는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global self-attention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수행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토큰 수에 비례해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quadratic complexity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갖게 되므로 고해상도 이미지를 다루기에 부적합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83B717-9CB5-DED9-C635-60E570C47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6732" y="2043795"/>
            <a:ext cx="1892576" cy="77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4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Swin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Transformer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773897" y="2955907"/>
            <a:ext cx="142981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Shifted Windows</a:t>
            </a:r>
          </a:p>
          <a:p>
            <a:pPr lvl="1"/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이전 레이어의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window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현재의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window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사이를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/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이어주며 모델 성능 향상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/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Self attention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계산의 효율성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/>
            <a:endParaRPr lang="en-US" altLang="ko-KR" sz="2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/>
            <a:endParaRPr lang="en-US" altLang="ko-KR" sz="2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Hierarchical feature map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구성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/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작은 단위의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patch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로부터 시작해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merge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하는 방식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lvl="1"/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image -&gt; patch </a:t>
            </a:r>
            <a:b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swin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transformer: patch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proportion of image -&gt; image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B795DE-D0CF-4D70-5E25-C58B66B81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187" y="4910288"/>
            <a:ext cx="5852912" cy="3716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35997A-D2DB-2E5E-C9FC-F857E8228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423" y="2148049"/>
            <a:ext cx="5707138" cy="23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Swin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Transformer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11448596" y="3014976"/>
            <a:ext cx="68167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Patch Partition</a:t>
            </a:r>
          </a:p>
          <a:p>
            <a:pPr marL="742950" indent="-742950">
              <a:buAutoNum type="arabicPeriod"/>
            </a:pP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2. Linear Embedding</a:t>
            </a: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3.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Swin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Transformer Block</a:t>
            </a: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4. Patch Merging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BCA92E-AEEF-9134-3188-E017A6DDE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59" y="3326564"/>
            <a:ext cx="11239237" cy="36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945</Words>
  <Application>Microsoft Office PowerPoint</Application>
  <PresentationFormat>사용자 지정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a아시아헤드1</vt:lpstr>
      <vt:lpstr>a아시아헤드2</vt:lpstr>
      <vt:lpstr>a아시아헤드4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박지원(컴퓨터공학전공)</cp:lastModifiedBy>
  <cp:revision>9</cp:revision>
  <dcterms:created xsi:type="dcterms:W3CDTF">2022-02-26T11:26:54Z</dcterms:created>
  <dcterms:modified xsi:type="dcterms:W3CDTF">2023-11-21T07:56:09Z</dcterms:modified>
</cp:coreProperties>
</file>