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6" r:id="rId7"/>
    <p:sldId id="276" r:id="rId8"/>
    <p:sldId id="277" r:id="rId9"/>
    <p:sldId id="280" r:id="rId10"/>
    <p:sldId id="273" r:id="rId11"/>
    <p:sldId id="278" r:id="rId12"/>
    <p:sldId id="281" r:id="rId13"/>
    <p:sldId id="288" r:id="rId14"/>
    <p:sldId id="272" r:id="rId15"/>
    <p:sldId id="289" r:id="rId16"/>
    <p:sldId id="282" r:id="rId17"/>
    <p:sldId id="283" r:id="rId18"/>
    <p:sldId id="284" r:id="rId19"/>
    <p:sldId id="279" r:id="rId20"/>
    <p:sldId id="262" r:id="rId21"/>
    <p:sldId id="275" r:id="rId22"/>
    <p:sldId id="267" r:id="rId23"/>
    <p:sldId id="263" r:id="rId24"/>
    <p:sldId id="268" r:id="rId25"/>
    <p:sldId id="264" r:id="rId26"/>
    <p:sldId id="269" r:id="rId27"/>
    <p:sldId id="286" r:id="rId28"/>
    <p:sldId id="287" r:id="rId29"/>
    <p:sldId id="265" r:id="rId30"/>
    <p:sldId id="270" r:id="rId31"/>
    <p:sldId id="285" r:id="rId32"/>
    <p:sldId id="260" r:id="rId3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9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7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9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7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3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9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3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6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6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9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5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14093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wav2vec 2.0</a:t>
            </a:r>
          </a:p>
          <a:p>
            <a:r>
              <a:rPr lang="en-US" altLang="ko-KR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: A Framework for Self-Supervised Learning of Speech Representations</a:t>
            </a:r>
            <a:endParaRPr lang="ko-KR" altLang="en-US" sz="3200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박지원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Transformer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E79963-1AE2-7D40-4483-2C006C4EEC8E}"/>
              </a:ext>
            </a:extLst>
          </p:cNvPr>
          <p:cNvGrpSpPr/>
          <p:nvPr/>
        </p:nvGrpSpPr>
        <p:grpSpPr>
          <a:xfrm>
            <a:off x="3175627" y="1528470"/>
            <a:ext cx="10982555" cy="4298357"/>
            <a:chOff x="5149708" y="2486130"/>
            <a:chExt cx="12070233" cy="49734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1D9813-275E-F8E7-0B50-43ADE888D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54" b="19802"/>
            <a:stretch/>
          </p:blipFill>
          <p:spPr>
            <a:xfrm>
              <a:off x="5149708" y="2486130"/>
              <a:ext cx="12070233" cy="497344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85DB44-339F-81C0-8B0F-42BB169C6647}"/>
                </a:ext>
              </a:extLst>
            </p:cNvPr>
            <p:cNvSpPr/>
            <p:nvPr/>
          </p:nvSpPr>
          <p:spPr>
            <a:xfrm>
              <a:off x="5149708" y="5503659"/>
              <a:ext cx="2959576" cy="728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99B7A7-D297-BA44-56D9-F6352BC981A9}"/>
              </a:ext>
            </a:extLst>
          </p:cNvPr>
          <p:cNvSpPr txBox="1"/>
          <p:nvPr/>
        </p:nvSpPr>
        <p:spPr>
          <a:xfrm>
            <a:off x="1034943" y="7830666"/>
            <a:ext cx="14245162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전체 시퀀스의 정보를 포함하는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representation c1 …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convolutional layer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사용한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relative positional embedding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convolutional layer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 Activation Function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Layer Normalization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DA18C-7912-C91E-16BA-059ED9214297}"/>
              </a:ext>
            </a:extLst>
          </p:cNvPr>
          <p:cNvSpPr txBox="1"/>
          <p:nvPr/>
        </p:nvSpPr>
        <p:spPr>
          <a:xfrm>
            <a:off x="3888623" y="5892865"/>
            <a:ext cx="9556561" cy="13388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 Module &lt; g : Z ⟼ C &gt;</a:t>
            </a:r>
            <a:br>
              <a:rPr lang="en-US" altLang="ko-KR" sz="27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input: time-steps T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 (z1,…, </a:t>
            </a:r>
            <a:r>
              <a:rPr lang="en-US" altLang="ko-KR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zT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b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output: context representation c1,…, </a:t>
            </a:r>
            <a:r>
              <a:rPr lang="en-US" altLang="ko-KR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cT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42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Transformer - Masking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9B7A7-D297-BA44-56D9-F6352BC981A9}"/>
              </a:ext>
            </a:extLst>
          </p:cNvPr>
          <p:cNvSpPr txBox="1"/>
          <p:nvPr/>
        </p:nvSpPr>
        <p:spPr>
          <a:xfrm>
            <a:off x="442751" y="5876925"/>
            <a:ext cx="167901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[Masked Language Models (MLM)]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BERT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사용되는 기법을 음성 데이터에 적용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 space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일정 비율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대하여 무작위로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sampling(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선택된 각각의 시점에서 연속적인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중복 가능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CNN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주변 정보를 이용하여 복원된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 representations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생성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❓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Masking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방법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데이터를 변경하는 것이 아니라 해당 부분을 무시하도록 모델에 지시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특별한 값 또는 플래그 사용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3048D2-969D-EC4E-3D5C-3CD27920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67" y="1664677"/>
            <a:ext cx="11949640" cy="42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Transformer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100" name="Picture 4" descr="Wav2vec 2.0 변환기 컨텍스트 네트워크">
            <a:extLst>
              <a:ext uri="{FF2B5EF4-FFF2-40B4-BE49-F238E27FC236}">
                <a16:creationId xmlns:a16="http://schemas.microsoft.com/office/drawing/2014/main" id="{B6D94D55-0F9A-B61D-FF0B-94EC11D2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5" y="1788402"/>
            <a:ext cx="14126308" cy="7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5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Quantization (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양자화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FFC6A-341C-2701-17CF-80EC15C2D570}"/>
              </a:ext>
            </a:extLst>
          </p:cNvPr>
          <p:cNvSpPr txBox="1"/>
          <p:nvPr/>
        </p:nvSpPr>
        <p:spPr>
          <a:xfrm>
            <a:off x="853508" y="1828934"/>
            <a:ext cx="1506642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개념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연속된 변화량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아날로그 신호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유한개의 레벨로 구분하고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레벨에 대해 특정 값을 부여하는 것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Vector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quantization: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연속적으로 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샘플링된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진폭들을 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그룹핑하여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대표 값 몇 개로 양자화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특징 벡터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K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특징 벡터 집합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y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mapping</a:t>
            </a: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Ex) x = {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유재석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이정재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강호동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싸이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아이유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}, y = {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가수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영화배우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개그맨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} 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 때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가수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 {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싸이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아이유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}.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영화배우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 {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이정재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},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개그맨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 {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유재석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강호동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}</a:t>
            </a: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이때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y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각 원소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(feature)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codeword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또는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cluste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라고 하고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y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codebook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이라고 한다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따라서 음성인식에서 행해지는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vector quantization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이란 학습가능한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embedding matrix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codebook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사용하여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특징 벡터들을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codebook 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내의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codeword features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들로 </a:t>
            </a:r>
            <a:r>
              <a:rPr lang="en-US" altLang="ko-KR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mapping</a:t>
            </a:r>
            <a:r>
              <a:rPr lang="ko-KR" altLang="en-US" sz="32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시키는 과정</a:t>
            </a:r>
            <a:endParaRPr lang="en-US" altLang="ko-KR" sz="3200" dirty="0">
              <a:solidFill>
                <a:schemeClr val="accent6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❓어떤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방식으로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mapping -&gt; Gumbel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/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56310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Quantization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BAE16-EEAA-CD60-16B2-6570B74F4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84" b="20411"/>
          <a:stretch/>
        </p:blipFill>
        <p:spPr>
          <a:xfrm>
            <a:off x="1275539" y="1825450"/>
            <a:ext cx="14980741" cy="2427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22F14-6B62-1C6E-C291-D2914F1919EE}"/>
              </a:ext>
            </a:extLst>
          </p:cNvPr>
          <p:cNvSpPr txBox="1"/>
          <p:nvPr/>
        </p:nvSpPr>
        <p:spPr>
          <a:xfrm>
            <a:off x="3983266" y="4378842"/>
            <a:ext cx="9193472" cy="13388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Quantization Module &lt; Z ⟼ Q &gt;</a:t>
            </a:r>
            <a:b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input: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time-steps T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 (z1,…, </a:t>
            </a:r>
            <a:r>
              <a:rPr lang="en-US" altLang="ko-KR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zT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algn="ctr"/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output: quantized representation q1,…, </a:t>
            </a:r>
            <a:r>
              <a:rPr lang="en-US" altLang="ko-KR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qT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FFC6A-341C-2701-17CF-80EC15C2D570}"/>
                  </a:ext>
                </a:extLst>
              </p:cNvPr>
              <p:cNvSpPr txBox="1"/>
              <p:nvPr/>
            </p:nvSpPr>
            <p:spPr>
              <a:xfrm>
                <a:off x="1275539" y="6672362"/>
                <a:ext cx="14058246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Self-supervised training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위해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feature encoder f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통과한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z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product quantization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수행</a:t>
                </a: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codeword: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인간이 발음할 수 있는 음소에 대한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representation (embedding vector) 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codebook: learned units inventory / codeword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모아 만든 행렬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(embedding matrix)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하나의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 e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안에서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V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개의 음소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(codeword)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중 현 시점에서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와 가장 적절하게 대응될 음소 벡터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codeword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이산화 과정을 통해 고른 것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FFC6A-341C-2701-17CF-80EC15C2D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39" y="6672362"/>
                <a:ext cx="14058246" cy="2739211"/>
              </a:xfrm>
              <a:prstGeom prst="rect">
                <a:avLst/>
              </a:prstGeom>
              <a:blipFill>
                <a:blip r:embed="rId5"/>
                <a:stretch>
                  <a:fillRect l="-867" t="-2450" r="-694" b="-5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Product Quantization (PQ)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7150D-2E4B-1B84-0D8D-D64C51491432}"/>
                  </a:ext>
                </a:extLst>
              </p:cNvPr>
              <p:cNvSpPr txBox="1"/>
              <p:nvPr/>
            </p:nvSpPr>
            <p:spPr>
              <a:xfrm>
                <a:off x="619698" y="1636042"/>
                <a:ext cx="15496447" cy="843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G: Product quantization (PQ)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서브벡터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(codebook)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개수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𝑉𝑥𝑑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CNN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통과한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embedding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V: time-step, d: CNN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통과한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embedding vector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크기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z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로부터 크기가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R^(V*d/G)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개의 서브벡터를 만들고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PQ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수행하여 각 서브벡터의 데이터들을 클러스터링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각 서브벡터에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PQ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수행할 때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서브벡터의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entry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들이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내에서 정의된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centroid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중 가장 가까운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centroid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data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 변환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 때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내의 가장 가까운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centroid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index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 변환하는 과정이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discrete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하고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미분 불가능하기 때문에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loss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계산에 사용할 수 없음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이러한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미분불가능한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작업을 역전파가 가능하게끔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미분가능하게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만들어주기 위해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gumbel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softmax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activation function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사용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(forward propagation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에서는 가장 가까운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centroid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찾는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argmax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함수를 활용하고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backward propagation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에서는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gumbel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softmax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로 진행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  <a:endParaRPr lang="ko-KR" altLang="en-US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7150D-2E4B-1B84-0D8D-D64C5149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8" y="1636042"/>
                <a:ext cx="15496447" cy="8430769"/>
              </a:xfrm>
              <a:prstGeom prst="rect">
                <a:avLst/>
              </a:prstGeom>
              <a:blipFill>
                <a:blip r:embed="rId4"/>
                <a:stretch>
                  <a:fillRect l="-826" r="-905" b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1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Quantization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FFC6A-341C-2701-17CF-80EC15C2D570}"/>
                  </a:ext>
                </a:extLst>
              </p:cNvPr>
              <p:cNvSpPr txBox="1"/>
              <p:nvPr/>
            </p:nvSpPr>
            <p:spPr>
              <a:xfrm>
                <a:off x="759723" y="5398325"/>
                <a:ext cx="14058246" cy="4713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행렬이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,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하나의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V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 word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벡터 시퀀스로 구성 </a:t>
                </a:r>
                <a:b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</a:b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-&gt; G * V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크기의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multiple codebooks</a:t>
                </a: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Z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레이어를 통과하면서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logit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l∈RG×V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으로 변환 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gumble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softmax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/argmax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거쳐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one-hot encoding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되는 이산화 과정을 거침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❓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Logit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변환 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Logit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함수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</a:t>
                </a:r>
                <a:r>
                  <a:rPr lang="en-US" altLang="ko-KR" sz="2800" dirty="0"/>
                  <a:t>logit(p) = ln(p / (1 - p))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그룹에서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v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번째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codeword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속할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log-odds)</a:t>
                </a:r>
              </a:p>
              <a:p>
                <a:endParaRPr lang="en-US" altLang="ko-KR" dirty="0"/>
              </a:p>
              <a:p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주어진 확률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[0,1]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범위에서 실수 전체의 범위로 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매핑되어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softmax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함수를 통해 다시 확률로 변환됨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FFC6A-341C-2701-17CF-80EC15C2D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3" y="5398325"/>
                <a:ext cx="14058246" cy="4713213"/>
              </a:xfrm>
              <a:prstGeom prst="rect">
                <a:avLst/>
              </a:prstGeom>
              <a:blipFill>
                <a:blip r:embed="rId4"/>
                <a:stretch>
                  <a:fillRect l="-911" t="-1423" b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4BE98177-DAF8-C045-0F97-2DD7E955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40" y="1645300"/>
            <a:ext cx="7221415" cy="36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4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Quantization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895836-D096-6EAB-03CB-BB356EC2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055" y="2451512"/>
            <a:ext cx="8348890" cy="2206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57BE22-CD67-7D3E-0D8A-D62FD5238703}"/>
              </a:ext>
            </a:extLst>
          </p:cNvPr>
          <p:cNvSpPr txBox="1"/>
          <p:nvPr/>
        </p:nvSpPr>
        <p:spPr>
          <a:xfrm>
            <a:off x="1078693" y="5733714"/>
            <a:ext cx="1405824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codebook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cord word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벡터가 선택될 확률을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gumbel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표현한 것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l-GR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gumbel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non-negative temperature.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n:  −log(log(u))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uniform distribution U(0,1)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랜덤하게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샘플링된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값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2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gumbel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1) forward pass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확률 값에 대한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argmax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 나온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index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해당하는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codeword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선택됨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2) backward pass :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gumbel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기울기가 계산되어 학습됨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one-hot encoding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결과를 가지고 각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codebook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하나의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code word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벡터 선택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따라서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e1, e2,…,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eG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벡터 추출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28C616-7F57-8E97-04C7-8D680111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93" y="1768260"/>
            <a:ext cx="7323328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CA5ECF-1895-7025-15EE-E61B14783DD8}"/>
              </a:ext>
            </a:extLst>
          </p:cNvPr>
          <p:cNvSpPr/>
          <p:nvPr/>
        </p:nvSpPr>
        <p:spPr>
          <a:xfrm>
            <a:off x="2313597" y="1553396"/>
            <a:ext cx="3547941" cy="38757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9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Quantization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57BE22-CD67-7D3E-0D8A-D62FD5238703}"/>
                  </a:ext>
                </a:extLst>
              </p:cNvPr>
              <p:cNvSpPr txBox="1"/>
              <p:nvPr/>
            </p:nvSpPr>
            <p:spPr>
              <a:xfrm>
                <a:off x="938016" y="6969566"/>
                <a:ext cx="14606784" cy="273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one-hot encoding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결과를 가지고 각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codebook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에서 하나의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code word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벡터 선택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따라서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e1, e2,…,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eG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벡터 추출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클러스터링 후 변환된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G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개의 데이터들을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concatenate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하여 크기가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d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인 벡터로 변환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단순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36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적용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quantized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얻음</a:t>
                </a:r>
                <a:endParaRPr lang="en-US" altLang="ko-KR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57BE22-CD67-7D3E-0D8A-D62FD5238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16" y="6969566"/>
                <a:ext cx="14606784" cy="2739468"/>
              </a:xfrm>
              <a:prstGeom prst="rect">
                <a:avLst/>
              </a:prstGeom>
              <a:blipFill>
                <a:blip r:embed="rId4"/>
                <a:stretch>
                  <a:fillRect l="-876" b="-7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C28C616-7F57-8E97-04C7-8D680111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38" y="1768260"/>
            <a:ext cx="10155967" cy="52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CA5ECF-1895-7025-15EE-E61B14783DD8}"/>
              </a:ext>
            </a:extLst>
          </p:cNvPr>
          <p:cNvSpPr/>
          <p:nvPr/>
        </p:nvSpPr>
        <p:spPr>
          <a:xfrm>
            <a:off x="10814719" y="1652354"/>
            <a:ext cx="1095927" cy="44201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D0E2FD-8719-2612-1849-28EC070D1F02}"/>
              </a:ext>
            </a:extLst>
          </p:cNvPr>
          <p:cNvSpPr/>
          <p:nvPr/>
        </p:nvSpPr>
        <p:spPr>
          <a:xfrm>
            <a:off x="12572344" y="1665237"/>
            <a:ext cx="1095927" cy="44201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928D30-83B9-EE9D-0434-C817AB51AA82}"/>
                  </a:ext>
                </a:extLst>
              </p:cNvPr>
              <p:cNvSpPr txBox="1"/>
              <p:nvPr/>
            </p:nvSpPr>
            <p:spPr>
              <a:xfrm>
                <a:off x="11008139" y="6022012"/>
                <a:ext cx="9025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400" dirty="0">
                  <a:solidFill>
                    <a:srgbClr val="FF0000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928D30-83B9-EE9D-0434-C817AB51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139" y="6022012"/>
                <a:ext cx="902507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74A1F5-B75F-E6B5-E8C6-C351D01214F4}"/>
                  </a:ext>
                </a:extLst>
              </p:cNvPr>
              <p:cNvSpPr txBox="1"/>
              <p:nvPr/>
            </p:nvSpPr>
            <p:spPr>
              <a:xfrm>
                <a:off x="12765764" y="6048260"/>
                <a:ext cx="9025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400" dirty="0">
                  <a:solidFill>
                    <a:srgbClr val="FF0000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74A1F5-B75F-E6B5-E8C6-C351D0121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64" y="6048260"/>
                <a:ext cx="90250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34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Quantization Module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2050" name="Picture 2" descr="Wav2vec 2.0 Architecture Overview">
            <a:extLst>
              <a:ext uri="{FF2B5EF4-FFF2-40B4-BE49-F238E27FC236}">
                <a16:creationId xmlns:a16="http://schemas.microsoft.com/office/drawing/2014/main" id="{55926578-F664-B001-7020-FCFBF2A0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3" y="1235852"/>
            <a:ext cx="15464589" cy="8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5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367246" y="1900384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#01 Introduction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360-AAC7-4BCB-851C-F00DA443E479}"/>
              </a:ext>
            </a:extLst>
          </p:cNvPr>
          <p:cNvSpPr txBox="1"/>
          <p:nvPr/>
        </p:nvSpPr>
        <p:spPr>
          <a:xfrm>
            <a:off x="2228294" y="2968717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#02 Model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7F30-583B-4186-81C9-FA7F6DF41AB3}"/>
              </a:ext>
            </a:extLst>
          </p:cNvPr>
          <p:cNvSpPr txBox="1"/>
          <p:nvPr/>
        </p:nvSpPr>
        <p:spPr>
          <a:xfrm>
            <a:off x="3258103" y="4037050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#03 Training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5D2BD-CDEF-E16A-1568-475D13693153}"/>
              </a:ext>
            </a:extLst>
          </p:cNvPr>
          <p:cNvSpPr txBox="1"/>
          <p:nvPr/>
        </p:nvSpPr>
        <p:spPr>
          <a:xfrm>
            <a:off x="4215089" y="5105383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#04 Experimental Setup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7238B-5C4A-AA3A-FA9A-9B5B8FA4B2A3}"/>
              </a:ext>
            </a:extLst>
          </p:cNvPr>
          <p:cNvSpPr txBox="1"/>
          <p:nvPr/>
        </p:nvSpPr>
        <p:spPr>
          <a:xfrm>
            <a:off x="5197960" y="6173716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#05 Results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FAD2D-0F43-E956-10A3-A65A1472D325}"/>
              </a:ext>
            </a:extLst>
          </p:cNvPr>
          <p:cNvSpPr txBox="1"/>
          <p:nvPr/>
        </p:nvSpPr>
        <p:spPr>
          <a:xfrm>
            <a:off x="6059008" y="7242049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#06 Conclusion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152274" y="4589502"/>
            <a:ext cx="5010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Training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95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Training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1873610"/>
            <a:ext cx="1188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Masking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Bert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비슷한 방식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해당하는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speech representation z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마스킹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남은 부분으로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마스킹한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부분의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Quantized representation(target)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유추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6" y="4285126"/>
            <a:ext cx="9670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Objective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=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contrastive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+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l-GR" altLang="ko-KR" sz="4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* diversity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2454" y="7043784"/>
            <a:ext cx="135862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Fine-tuning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pre-train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 network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위에 무작위로 초기화된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linear projection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더함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CTC 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최소화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중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channel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마스킹하는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SpecAugment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수정된 버전을 적용하여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과적합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방지 및 최종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오류율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개선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F9705-4AC0-AED9-7F8C-CEDAD7DAB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87" b="14423"/>
          <a:stretch/>
        </p:blipFill>
        <p:spPr>
          <a:xfrm>
            <a:off x="2097478" y="5613630"/>
            <a:ext cx="4851382" cy="9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Training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615C61-21E6-479A-AEDF-0797C60D5A55}"/>
                  </a:ext>
                </a:extLst>
              </p:cNvPr>
              <p:cNvSpPr txBox="1"/>
              <p:nvPr/>
            </p:nvSpPr>
            <p:spPr>
              <a:xfrm>
                <a:off x="692457" y="2161994"/>
                <a:ext cx="12662596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Contrastive Loss(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</a:p>
              <a:p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	</a:t>
                </a:r>
                <a:r>
                  <a:rPr lang="ko-KR" altLang="en-US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마스킹된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time-step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Quantized representation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을 유추할 때 활용하는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Loss</a:t>
                </a:r>
                <a:b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</a:b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	Transformer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통과한 벡터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가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Quantized vector q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와 비슷할수록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Loss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 감소</a:t>
                </a:r>
                <a:b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</a:b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𝑠𝑖𝑚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cosine similarity</a:t>
                </a:r>
                <a:endParaRPr lang="ko-KR" altLang="en-US" sz="28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615C61-21E6-479A-AEDF-0797C60D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" y="2161994"/>
                <a:ext cx="12662596" cy="1877437"/>
              </a:xfrm>
              <a:prstGeom prst="rect">
                <a:avLst/>
              </a:prstGeom>
              <a:blipFill>
                <a:blip r:embed="rId4"/>
                <a:stretch>
                  <a:fillRect l="-1252" t="-4221" b="-8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5D0A7-CF8D-42D7-9BE5-6C5EA10DCAD7}"/>
                  </a:ext>
                </a:extLst>
              </p:cNvPr>
              <p:cNvSpPr txBox="1"/>
              <p:nvPr/>
            </p:nvSpPr>
            <p:spPr>
              <a:xfrm>
                <a:off x="692457" y="6091306"/>
                <a:ext cx="9482085" cy="148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- Diversity Loss(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ko-KR" sz="3200" b="1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</a:t>
                </a:r>
                <a:b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</a:b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	Codebook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의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entry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들이 균일하게 활용될수록 </a:t>
                </a: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Loss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값 감소</a:t>
                </a:r>
                <a:b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</a:br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	</a:t>
                </a:r>
                <a:r>
                  <a:rPr lang="en-US" altLang="ko-KR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 Quantized representation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에 </a:t>
                </a:r>
                <a:r>
                  <a:rPr lang="en-US" altLang="ko-KR" sz="2800" dirty="0" err="1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softmax</a:t>
                </a:r>
                <a:r>
                  <a:rPr lang="ko-KR" altLang="en-US" sz="28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를 씌운 것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5D0A7-CF8D-42D7-9BE5-6C5EA10D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" y="6091306"/>
                <a:ext cx="9482085" cy="1481559"/>
              </a:xfrm>
              <a:prstGeom prst="rect">
                <a:avLst/>
              </a:prstGeom>
              <a:blipFill>
                <a:blip r:embed="rId5"/>
                <a:stretch>
                  <a:fillRect l="-1672" t="-5350" b="-8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426A0AA-3F7D-A8EA-A9DE-DCF8C31E5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71" y="3977876"/>
            <a:ext cx="8216674" cy="1707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898D8F-FEFD-AB82-9600-7839D604B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171" y="7607562"/>
            <a:ext cx="9482085" cy="16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29390" y="4589502"/>
            <a:ext cx="7632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Experimental Setup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1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Experimental Setup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457995" y="1788091"/>
            <a:ext cx="9670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Datasets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Unlabeled Data: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Librispeech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LibriVox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Labeled Data : subset of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Librispeech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TIMIT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9144000" y="1788091"/>
            <a:ext cx="7661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Pre-training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fariseq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프레임워크 기반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time-step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49%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masking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BASE/LARGE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두 가지 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457995" y="3731436"/>
            <a:ext cx="1188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Fine-tuning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Transformer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위에 무작위로 초기화된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layer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추가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Optimizer: Adam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learning rate scheduler: tri-state rate schedule 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			 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처음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10%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증가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40%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유지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50%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감소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Feature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Encoder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추가로 학습되지 않는다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FAEF5-6D47-A0D8-A4CB-B83F589816CB}"/>
              </a:ext>
            </a:extLst>
          </p:cNvPr>
          <p:cNvSpPr txBox="1"/>
          <p:nvPr/>
        </p:nvSpPr>
        <p:spPr>
          <a:xfrm>
            <a:off x="457995" y="6894042"/>
            <a:ext cx="158370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Language Models and Decoding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신호를 텍스트로 변환하는 과정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wav2vec2.0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음성 데이터를 처리하여 잠재적인 특징을 추출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이러한 특징들에 후속 작업이 필요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언어 모델은 문장의 패턴과 규칙을 학습해 주어진 일련의 단어 다음에 올 가능성이 높은 단어를 예측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1. 4-gram: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현재 단어 앞에 있는 세 개의 단어만 고려해 다음 단어 예측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2. Transformer LM: transformer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기반의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attention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메커니즘이 적용된 네트워크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전체 문맥을 고려하여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		   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다음 단어 예측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8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29390" y="4589502"/>
            <a:ext cx="7632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Results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1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Results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1764480"/>
            <a:ext cx="144537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Low-Resource Labeled Data Evaluation</a:t>
            </a: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LibriVox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사전 훈련되고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 분량의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라벨링된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데이터로만 세부 조정된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LARGE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Librispeech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clean/other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5.2/8.6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달성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극단적으로 적은 자원을 가진 환경에서도 음성 인식 가능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100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WER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2.3/5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달성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(LARGE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/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이전 방식은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WER 4.2/8.6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10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시간 분량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WER 3.2/6.1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6" y="5955649"/>
            <a:ext cx="156026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High-Resource Labeled Data Evaluation on </a:t>
            </a:r>
            <a:r>
              <a:rPr lang="en-US" altLang="ko-KR" sz="32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Librispeech</a:t>
            </a: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960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WER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2.1/4.6 / SOTA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ContextNet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WER 1.9/4.1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CTC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사용한 간단한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사용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seq2seq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만큼 성능이 좋지 않음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모델에서의 어휘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(character)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언어모델의 어휘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(word)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일치하지 않아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에서의 피드백이 지연됨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현재 대부분의 연구는 더 좋은 성능을 낼 수 있는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word pieces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self-training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pre-training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상호보완적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combination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했을 때 좋은 결과를 얻을 수 있을 것</a:t>
            </a:r>
          </a:p>
        </p:txBody>
      </p:sp>
    </p:spTree>
    <p:extLst>
      <p:ext uri="{BB962C8B-B14F-4D97-AF65-F5344CB8AC3E}">
        <p14:creationId xmlns:p14="http://schemas.microsoft.com/office/powerpoint/2010/main" val="206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Results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50CDCC-96C1-647B-ADDF-AE09E2BDF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16" y="1538652"/>
            <a:ext cx="8733001" cy="87483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2FC42D-8D4E-B6D8-4FFC-DD82B050A5C0}"/>
              </a:ext>
            </a:extLst>
          </p:cNvPr>
          <p:cNvSpPr/>
          <p:nvPr/>
        </p:nvSpPr>
        <p:spPr>
          <a:xfrm>
            <a:off x="11558954" y="9659815"/>
            <a:ext cx="1347463" cy="2579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9A687-F934-C27C-A23F-D0425ADBDCF2}"/>
              </a:ext>
            </a:extLst>
          </p:cNvPr>
          <p:cNvSpPr/>
          <p:nvPr/>
        </p:nvSpPr>
        <p:spPr>
          <a:xfrm>
            <a:off x="11558954" y="6928338"/>
            <a:ext cx="1347463" cy="2579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ED040-F3A5-4CCE-013F-CD987AC20B72}"/>
              </a:ext>
            </a:extLst>
          </p:cNvPr>
          <p:cNvSpPr/>
          <p:nvPr/>
        </p:nvSpPr>
        <p:spPr>
          <a:xfrm>
            <a:off x="11594956" y="2971800"/>
            <a:ext cx="1347463" cy="2579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Results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2456" y="2306294"/>
            <a:ext cx="1300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Phoneme Recognition on TIMIT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TIMIT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음소 인식에 대한 정확도 평가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언어 모델 사용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Libri-light 10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subset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대해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최고 기록 달성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– PER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7.4/8.3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E6B4D-36DE-365F-27C9-DEBCA55A4083}"/>
              </a:ext>
            </a:extLst>
          </p:cNvPr>
          <p:cNvSpPr txBox="1"/>
          <p:nvPr/>
        </p:nvSpPr>
        <p:spPr>
          <a:xfrm>
            <a:off x="692456" y="5143500"/>
            <a:ext cx="14594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Ablations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contrastive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대해서만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양자화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continuous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값을 입력으로 받고 양자화된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사용할 때 가장 성능이 좋음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연속적인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더 나은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표현을 가능하게 하고 더 많은 정보를 유지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양자화된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target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견고한 학습을 위해 필요함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775BE7-1A17-0F17-73A7-439932C4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256" y="1871530"/>
            <a:ext cx="9521797" cy="3271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CEAEF-236D-0BA7-46F6-62A694C9B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94"/>
          <a:stretch/>
        </p:blipFill>
        <p:spPr>
          <a:xfrm>
            <a:off x="1840325" y="7661137"/>
            <a:ext cx="13118321" cy="23549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E29468-4A55-969F-241A-04241F4645E0}"/>
              </a:ext>
            </a:extLst>
          </p:cNvPr>
          <p:cNvSpPr/>
          <p:nvPr/>
        </p:nvSpPr>
        <p:spPr>
          <a:xfrm>
            <a:off x="11160370" y="8286516"/>
            <a:ext cx="1735015" cy="2579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133AD-9F61-FEED-BA52-67FF9A9A0032}"/>
              </a:ext>
            </a:extLst>
          </p:cNvPr>
          <p:cNvSpPr/>
          <p:nvPr/>
        </p:nvSpPr>
        <p:spPr>
          <a:xfrm>
            <a:off x="13047926" y="4694977"/>
            <a:ext cx="1723151" cy="2579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5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29390" y="4589502"/>
            <a:ext cx="7632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Conclusion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152274" y="4589502"/>
            <a:ext cx="5010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Introduction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#06 Conclusion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1744308"/>
            <a:ext cx="136565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새로운 모델을 제시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Wav2Vec 2.0</a:t>
            </a: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waveform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Quantization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contrastive task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수행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라벨이 없는 데이터에서 사전 학습하는 것이 음성 처리에 효과가 있음을 보여줌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6" y="4489472"/>
            <a:ext cx="7661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 성능 향상 방법</a:t>
            </a: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라벨링된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데이터가 많을 때도 효과적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seq2seq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아키텍처와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word piece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어휘로 전환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2457" y="6803748"/>
            <a:ext cx="139379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</a:t>
            </a:r>
            <a:r>
              <a:rPr lang="ko-KR" altLang="en-US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다양한 언어</a:t>
            </a:r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세계에는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7,000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언어와 그보다 많은 방언이 있지만 현재 시스템에서 그 언어들에 대한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대량의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라벨링된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데이터는 없음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연구가 음성 인식 기술을 많은 다른 언어와 방언으로 넓게 확산시키는데 도움이 될 것</a:t>
            </a:r>
          </a:p>
        </p:txBody>
      </p:sp>
    </p:spTree>
    <p:extLst>
      <p:ext uri="{BB962C8B-B14F-4D97-AF65-F5344CB8AC3E}">
        <p14:creationId xmlns:p14="http://schemas.microsoft.com/office/powerpoint/2010/main" val="416323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#06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핵심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813214" y="2225909"/>
            <a:ext cx="1447367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1) contrastive task </a:t>
            </a:r>
            <a:br>
              <a:rPr lang="en-US" altLang="ko-KR" sz="32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speech representations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 representations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비슷하게 함으로써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unlabeled data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학습하는 방법</a:t>
            </a:r>
          </a:p>
          <a:p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2) bi-directional contextualized representation </a:t>
            </a:r>
            <a:b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현재 위치를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masking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하고 주변의 데이터로부터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masking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위치를 유추할 수 있는 트랜스포머 구조</a:t>
            </a:r>
          </a:p>
          <a:p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3) vector quantized targets</a:t>
            </a:r>
            <a:b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gumbel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방법으로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speech representations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영향을 많이 미치는 벡터를 추출하는 방법</a:t>
            </a:r>
          </a:p>
          <a:p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48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142896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Data </a:t>
            </a: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레이블이 지정되지 않은 데이터를 구하는 것보다 레이블이 지정된 데이터를 구하는 것이 어려움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레이블이 지정된 데이터만 사용하는 것은 인간의 언어 습득 방식과 다름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self-supervised learning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자연어 처리에서 성과를 거두었으며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컴퓨터 비전에서도 활발한 연구가 이뤄지고 있음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7" y="6016022"/>
            <a:ext cx="127187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Previous Work</a:t>
            </a:r>
          </a:p>
          <a:p>
            <a:endParaRPr lang="en-US" altLang="ko-KR" sz="32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에서는 데이터의 양자화를 학습한 다음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self-attention model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통해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contextualized 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생성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800" dirty="0">
                <a:solidFill>
                  <a:schemeClr val="accent6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본 연구에서는 두 문제를 한 번에 해결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152274" y="4589502"/>
            <a:ext cx="5010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Model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1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C4E3C-74B9-5B5F-733F-F999780B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708" y="2013874"/>
            <a:ext cx="12070233" cy="679037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42A93C-026C-EC16-D61C-68038775B628}"/>
              </a:ext>
            </a:extLst>
          </p:cNvPr>
          <p:cNvGrpSpPr/>
          <p:nvPr/>
        </p:nvGrpSpPr>
        <p:grpSpPr>
          <a:xfrm>
            <a:off x="4615593" y="6705279"/>
            <a:ext cx="706919" cy="1419727"/>
            <a:chOff x="4081649" y="6448926"/>
            <a:chExt cx="706919" cy="141972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5A34EF-9FC9-6AB6-DB8F-599906F5E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649" y="6448926"/>
              <a:ext cx="706919" cy="0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976F6B7-19BA-8B0B-B042-CB2E558D7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649" y="7852611"/>
              <a:ext cx="706919" cy="0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98B69CD-6D83-7AC0-C6FB-5FC0C83D1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49" y="6448926"/>
              <a:ext cx="0" cy="1419727"/>
            </a:xfrm>
            <a:prstGeom prst="line">
              <a:avLst/>
            </a:prstGeom>
            <a:ln w="63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1E513-F083-80A1-1D18-4AD01845B55D}"/>
              </a:ext>
            </a:extLst>
          </p:cNvPr>
          <p:cNvSpPr txBox="1"/>
          <p:nvPr/>
        </p:nvSpPr>
        <p:spPr>
          <a:xfrm>
            <a:off x="172804" y="7209235"/>
            <a:ext cx="4976904" cy="512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 Encoder  &lt; f : X ⟼ Z &gt;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46F3588-B0DA-69D0-30FD-C2CB91FE61E2}"/>
              </a:ext>
            </a:extLst>
          </p:cNvPr>
          <p:cNvCxnSpPr>
            <a:cxnSpLocks/>
          </p:cNvCxnSpPr>
          <p:nvPr/>
        </p:nvCxnSpPr>
        <p:spPr>
          <a:xfrm flipH="1">
            <a:off x="4305335" y="5637280"/>
            <a:ext cx="1017177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C869C6-DE8E-78C4-040E-68C291013310}"/>
              </a:ext>
            </a:extLst>
          </p:cNvPr>
          <p:cNvCxnSpPr>
            <a:cxnSpLocks/>
          </p:cNvCxnSpPr>
          <p:nvPr/>
        </p:nvCxnSpPr>
        <p:spPr>
          <a:xfrm flipH="1">
            <a:off x="4305334" y="6822372"/>
            <a:ext cx="1017178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8B0BFC-656D-6054-2AB8-1587F950470A}"/>
              </a:ext>
            </a:extLst>
          </p:cNvPr>
          <p:cNvCxnSpPr>
            <a:cxnSpLocks/>
          </p:cNvCxnSpPr>
          <p:nvPr/>
        </p:nvCxnSpPr>
        <p:spPr>
          <a:xfrm flipV="1">
            <a:off x="4305335" y="5637280"/>
            <a:ext cx="0" cy="118509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5EC2F7-4122-98F7-E0E9-8D2ED5184AE3}"/>
              </a:ext>
            </a:extLst>
          </p:cNvPr>
          <p:cNvCxnSpPr>
            <a:cxnSpLocks/>
          </p:cNvCxnSpPr>
          <p:nvPr/>
        </p:nvCxnSpPr>
        <p:spPr>
          <a:xfrm flipH="1">
            <a:off x="4843193" y="3681807"/>
            <a:ext cx="508589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84757B4-9CFE-A7D2-A0D8-27378E839FB1}"/>
              </a:ext>
            </a:extLst>
          </p:cNvPr>
          <p:cNvCxnSpPr>
            <a:cxnSpLocks/>
          </p:cNvCxnSpPr>
          <p:nvPr/>
        </p:nvCxnSpPr>
        <p:spPr>
          <a:xfrm flipH="1">
            <a:off x="4819130" y="6960398"/>
            <a:ext cx="527446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BB3298-A07E-7D7C-D3E4-49BC87542839}"/>
              </a:ext>
            </a:extLst>
          </p:cNvPr>
          <p:cNvCxnSpPr>
            <a:cxnSpLocks/>
          </p:cNvCxnSpPr>
          <p:nvPr/>
        </p:nvCxnSpPr>
        <p:spPr>
          <a:xfrm flipV="1">
            <a:off x="4859642" y="3729789"/>
            <a:ext cx="0" cy="321350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AC2975-01EF-2EA3-A3BE-60108AD297A7}"/>
              </a:ext>
            </a:extLst>
          </p:cNvPr>
          <p:cNvSpPr txBox="1"/>
          <p:nvPr/>
        </p:nvSpPr>
        <p:spPr>
          <a:xfrm>
            <a:off x="164955" y="6009997"/>
            <a:ext cx="4976904" cy="5128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Quantization Module &lt; Z ⟼ Q &gt;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77EE9C-838F-EB94-5506-42EE1D1E0F56}"/>
              </a:ext>
            </a:extLst>
          </p:cNvPr>
          <p:cNvSpPr txBox="1"/>
          <p:nvPr/>
        </p:nvSpPr>
        <p:spPr>
          <a:xfrm>
            <a:off x="172804" y="2556386"/>
            <a:ext cx="4976904" cy="9233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 Module </a:t>
            </a:r>
          </a:p>
          <a:p>
            <a:pPr algn="ctr"/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&lt; g : Z ⟼ C &gt;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3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Feature Encoder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C4E3C-74B9-5B5F-733F-F999780BF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605"/>
          <a:stretch/>
        </p:blipFill>
        <p:spPr>
          <a:xfrm>
            <a:off x="2661256" y="1876041"/>
            <a:ext cx="12070233" cy="2403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21E513-F083-80A1-1D18-4AD01845B55D}"/>
              </a:ext>
            </a:extLst>
          </p:cNvPr>
          <p:cNvSpPr txBox="1"/>
          <p:nvPr/>
        </p:nvSpPr>
        <p:spPr>
          <a:xfrm>
            <a:off x="3861949" y="4407208"/>
            <a:ext cx="9072185" cy="13542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 Encoder  &lt; f : X ⟼ Z &gt;</a:t>
            </a:r>
            <a:br>
              <a:rPr lang="en-US" altLang="ko-KR" sz="28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input: 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평균이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이고 분산이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되도록 </a:t>
            </a:r>
            <a:r>
              <a:rPr lang="ko-KR" altLang="en-US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정규화된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waveform</a:t>
            </a:r>
            <a:b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output: time-steps T</a:t>
            </a:r>
            <a:r>
              <a:rPr lang="ko-KR" altLang="en-US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 (z1,…, </a:t>
            </a:r>
            <a:r>
              <a:rPr lang="en-US" altLang="ko-KR" sz="27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zT</a:t>
            </a:r>
            <a:r>
              <a:rPr lang="en-US" altLang="ko-KR" sz="27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27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9B7A7-D297-BA44-56D9-F6352BC981A9}"/>
              </a:ext>
            </a:extLst>
          </p:cNvPr>
          <p:cNvSpPr txBox="1"/>
          <p:nvPr/>
        </p:nvSpPr>
        <p:spPr>
          <a:xfrm>
            <a:off x="1034943" y="6014234"/>
            <a:ext cx="14245162" cy="3678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waveform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형태의 원본 오디오 데이터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time-steps 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latent representation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Temporal Convolution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Layer Normalization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 Activation Function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stride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 step 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결정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❓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time-step, latent representation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❓왜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사용할까</a:t>
            </a:r>
          </a:p>
        </p:txBody>
      </p:sp>
    </p:spTree>
    <p:extLst>
      <p:ext uri="{BB962C8B-B14F-4D97-AF65-F5344CB8AC3E}">
        <p14:creationId xmlns:p14="http://schemas.microsoft.com/office/powerpoint/2010/main" val="16898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3647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GELU (Gaussian Error Linear Unit)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9B7A7-D297-BA44-56D9-F6352BC981A9}"/>
              </a:ext>
            </a:extLst>
          </p:cNvPr>
          <p:cNvSpPr txBox="1"/>
          <p:nvPr/>
        </p:nvSpPr>
        <p:spPr>
          <a:xfrm>
            <a:off x="1155143" y="6906401"/>
            <a:ext cx="14245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ReLU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입력이 음수가 되어버리는 순간 기울기가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되어 그 노드에 연결된 파라미터들이 업데이트 되지 않음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-&gt; dying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ReLU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발생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처럼 음수 부분이 값을 가지지만 너무 커지지 않게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bounded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하면서 기울기가 잘 정의되어 있는 함수가 많이 사용되고 있음</a:t>
            </a:r>
          </a:p>
        </p:txBody>
      </p:sp>
      <p:pic>
        <p:nvPicPr>
          <p:cNvPr id="6" name="그림 5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1C33817F-E7D3-239A-0F33-AD436199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06" y="1785003"/>
            <a:ext cx="7258050" cy="4695825"/>
          </a:xfrm>
          <a:prstGeom prst="rect">
            <a:avLst/>
          </a:prstGeom>
        </p:spPr>
      </p:pic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6EA6739D-AB20-25C1-C981-DB35E4DDD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641"/>
          <a:stretch/>
        </p:blipFill>
        <p:spPr>
          <a:xfrm>
            <a:off x="8277724" y="1712814"/>
            <a:ext cx="8124325" cy="48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Model – Feature Encoder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3076" name="Picture 4" descr="Wav2vec 2.0 Latent Feature Encoder">
            <a:extLst>
              <a:ext uri="{FF2B5EF4-FFF2-40B4-BE49-F238E27FC236}">
                <a16:creationId xmlns:a16="http://schemas.microsoft.com/office/drawing/2014/main" id="{FDBBCA0B-A894-06FA-5739-3BD48B25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08" y="1807818"/>
            <a:ext cx="14057271" cy="79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1896</Words>
  <Application>Microsoft Office PowerPoint</Application>
  <PresentationFormat>사용자 지정</PresentationFormat>
  <Paragraphs>216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a아시아헤드1</vt:lpstr>
      <vt:lpstr>a아시아헤드2</vt:lpstr>
      <vt:lpstr>a아시아헤드4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박지원(컴퓨터공학전공)</cp:lastModifiedBy>
  <cp:revision>5</cp:revision>
  <dcterms:created xsi:type="dcterms:W3CDTF">2022-02-26T11:26:54Z</dcterms:created>
  <dcterms:modified xsi:type="dcterms:W3CDTF">2023-10-17T07:45:08Z</dcterms:modified>
</cp:coreProperties>
</file>