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6" r:id="rId16"/>
    <p:sldId id="275" r:id="rId17"/>
    <p:sldId id="274" r:id="rId18"/>
    <p:sldId id="281" r:id="rId19"/>
    <p:sldId id="273" r:id="rId20"/>
    <p:sldId id="279" r:id="rId21"/>
    <p:sldId id="278" r:id="rId22"/>
    <p:sldId id="277" r:id="rId23"/>
    <p:sldId id="280" r:id="rId24"/>
    <p:sldId id="271" r:id="rId25"/>
    <p:sldId id="286" r:id="rId26"/>
    <p:sldId id="285" r:id="rId27"/>
    <p:sldId id="287" r:id="rId28"/>
    <p:sldId id="288" r:id="rId2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2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8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5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1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2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rchive.ics.uci.edu/dataset/240/human+activity+recognition+using+smartphone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강정인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EBF15-5AE7-ECE9-AF52-0E87A2BCB26D}"/>
              </a:ext>
            </a:extLst>
          </p:cNvPr>
          <p:cNvSpPr txBox="1"/>
          <p:nvPr/>
        </p:nvSpPr>
        <p:spPr>
          <a:xfrm>
            <a:off x="661851" y="6137564"/>
            <a:ext cx="12499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아시아헤드2"/>
              </a:rPr>
              <a:t>4</a:t>
            </a:r>
            <a:r>
              <a:rPr lang="ko-KR" altLang="en-US" sz="5400" dirty="0">
                <a:latin typeface="a아시아헤드2"/>
              </a:rPr>
              <a:t>장 </a:t>
            </a:r>
            <a:r>
              <a:rPr lang="en-US" altLang="ko-KR" sz="5400" dirty="0">
                <a:latin typeface="a아시아헤드2"/>
              </a:rPr>
              <a:t>02 </a:t>
            </a:r>
            <a:r>
              <a:rPr lang="ko-KR" altLang="en-US" sz="5400" dirty="0">
                <a:latin typeface="a아시아헤드2"/>
              </a:rPr>
              <a:t>결정 트리 실습 </a:t>
            </a:r>
            <a:r>
              <a:rPr lang="en-US" altLang="ko-KR" sz="5400" dirty="0">
                <a:latin typeface="a아시아헤드2"/>
              </a:rPr>
              <a:t>~</a:t>
            </a:r>
          </a:p>
          <a:p>
            <a:r>
              <a:rPr lang="en-US" altLang="ko-KR" sz="5400" dirty="0">
                <a:latin typeface="a아시아헤드2"/>
              </a:rPr>
              <a:t>                               03 </a:t>
            </a:r>
            <a:r>
              <a:rPr lang="ko-KR" altLang="en-US" sz="5400" dirty="0">
                <a:latin typeface="a아시아헤드2"/>
              </a:rPr>
              <a:t>앙상블 학습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동작 예측 분류 수행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7B9F4-9775-4743-3A46-5C31DB1703A2}"/>
              </a:ext>
            </a:extLst>
          </p:cNvPr>
          <p:cNvSpPr txBox="1"/>
          <p:nvPr/>
        </p:nvSpPr>
        <p:spPr>
          <a:xfrm>
            <a:off x="383458" y="1737181"/>
            <a:ext cx="14099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아시아헤드1"/>
              </a:rPr>
              <a:t>사이킷런의</a:t>
            </a:r>
            <a:r>
              <a:rPr lang="ko-KR" altLang="en-US" sz="2800" b="1" dirty="0">
                <a:latin typeface="a아시아헤드1"/>
              </a:rPr>
              <a:t> </a:t>
            </a:r>
            <a:r>
              <a:rPr lang="en-US" altLang="ko-KR" sz="2800" b="1" dirty="0" err="1">
                <a:latin typeface="a아시아헤드1"/>
              </a:rPr>
              <a:t>DecisionTreeClassifier</a:t>
            </a:r>
            <a:r>
              <a:rPr lang="ko-KR" altLang="en-US" sz="2800" b="1" dirty="0">
                <a:latin typeface="a아시아헤드1"/>
              </a:rPr>
              <a:t>를 이용해 동작 </a:t>
            </a:r>
            <a:r>
              <a:rPr lang="ko-KR" altLang="en-US" sz="2800" b="1" dirty="0" err="1">
                <a:latin typeface="a아시아헤드1"/>
              </a:rPr>
              <a:t>에측</a:t>
            </a:r>
            <a:r>
              <a:rPr lang="ko-KR" altLang="en-US" sz="2800" b="1" dirty="0">
                <a:latin typeface="a아시아헤드1"/>
              </a:rPr>
              <a:t> 분류 수행</a:t>
            </a:r>
            <a:endParaRPr lang="en-US" altLang="ko-KR" sz="2800" b="1" dirty="0">
              <a:latin typeface="a아시아헤드1"/>
            </a:endParaRPr>
          </a:p>
          <a:p>
            <a:r>
              <a:rPr lang="ko-KR" altLang="en-US" sz="2800" b="1" dirty="0" err="1">
                <a:latin typeface="a아시아헤드1"/>
              </a:rPr>
              <a:t>하이퍼</a:t>
            </a:r>
            <a:r>
              <a:rPr lang="ko-KR" altLang="en-US" sz="2800" b="1" dirty="0">
                <a:latin typeface="a아시아헤드1"/>
              </a:rPr>
              <a:t> 파라미터의 값 추출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30AA96-890B-5ABB-3B31-484E9C169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8" y="2973033"/>
            <a:ext cx="16300929" cy="695791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5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예측 정확도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24B76-5B1D-2413-C89E-D9A29380B776}"/>
              </a:ext>
            </a:extLst>
          </p:cNvPr>
          <p:cNvSpPr txBox="1"/>
          <p:nvPr/>
        </p:nvSpPr>
        <p:spPr>
          <a:xfrm>
            <a:off x="164955" y="1663681"/>
            <a:ext cx="174151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아시아헤드1"/>
              </a:rPr>
              <a:t>결정 트리의 깊이</a:t>
            </a:r>
            <a:r>
              <a:rPr lang="en-US" altLang="ko-KR" sz="2800" b="1" dirty="0">
                <a:latin typeface="a아시아헤드1"/>
              </a:rPr>
              <a:t>(Tree Depth)</a:t>
            </a:r>
            <a:r>
              <a:rPr lang="ko-KR" altLang="en-US" sz="2800" b="1" dirty="0">
                <a:latin typeface="a아시아헤드1"/>
              </a:rPr>
              <a:t>가 예측 정확도에 주는 영향</a:t>
            </a:r>
            <a:endParaRPr lang="en-US" altLang="ko-KR" sz="2800" b="1" dirty="0">
              <a:latin typeface="a아시아헤드1"/>
            </a:endParaRPr>
          </a:p>
          <a:p>
            <a:endParaRPr lang="en-US" altLang="ko-KR" sz="2800" b="1" dirty="0">
              <a:latin typeface="a아시아헤드1"/>
            </a:endParaRPr>
          </a:p>
          <a:p>
            <a:r>
              <a:rPr lang="en-US" altLang="ko-KR" sz="4000" b="1" dirty="0">
                <a:latin typeface="a아시아헤드1"/>
              </a:rPr>
              <a:t>-</a:t>
            </a:r>
            <a:r>
              <a:rPr lang="en-US" altLang="ko-KR" sz="2800" b="1" dirty="0">
                <a:latin typeface="a아시아헤드1"/>
              </a:rPr>
              <a:t> </a:t>
            </a:r>
            <a:r>
              <a:rPr lang="ko-KR" altLang="en-US" sz="2800" b="1" dirty="0">
                <a:latin typeface="a아시아헤드1"/>
              </a:rPr>
              <a:t>결정 트리의 경우 리프</a:t>
            </a:r>
            <a:r>
              <a:rPr lang="en-US" altLang="ko-KR" sz="2800" b="1" dirty="0">
                <a:latin typeface="a아시아헤드1"/>
              </a:rPr>
              <a:t> </a:t>
            </a:r>
            <a:r>
              <a:rPr lang="ko-KR" altLang="en-US" sz="2800" b="1" dirty="0">
                <a:latin typeface="a아시아헤드1"/>
              </a:rPr>
              <a:t>노드가 될 수 있는 적합한 수준이 될 때까지 트리의 분할 수행</a:t>
            </a:r>
            <a:endParaRPr lang="en-US" altLang="ko-KR" sz="2800" b="1" dirty="0">
              <a:latin typeface="a아시아헤드1"/>
            </a:endParaRPr>
          </a:p>
          <a:p>
            <a:r>
              <a:rPr lang="en-US" altLang="ko-KR" sz="4400" b="1" dirty="0">
                <a:latin typeface="a아시아헤드1"/>
              </a:rPr>
              <a:t>-</a:t>
            </a:r>
            <a:r>
              <a:rPr lang="en-US" altLang="ko-KR" sz="2800" b="1" dirty="0">
                <a:latin typeface="a아시아헤드1"/>
              </a:rPr>
              <a:t> </a:t>
            </a:r>
            <a:r>
              <a:rPr lang="en-US" altLang="ko-KR" sz="2800" b="1" dirty="0" err="1">
                <a:latin typeface="a아시아헤드1"/>
              </a:rPr>
              <a:t>GridSearchCV</a:t>
            </a:r>
            <a:r>
              <a:rPr lang="ko-KR" altLang="en-US" sz="2800" b="1" dirty="0">
                <a:latin typeface="a아시아헤드1"/>
              </a:rPr>
              <a:t>를 이용해 </a:t>
            </a:r>
            <a:r>
              <a:rPr lang="ko-KR" altLang="en-US" sz="2800" b="1" dirty="0" err="1">
                <a:latin typeface="a아시아헤드1"/>
              </a:rPr>
              <a:t>하이퍼</a:t>
            </a:r>
            <a:r>
              <a:rPr lang="ko-KR" altLang="en-US" sz="2800" b="1" dirty="0">
                <a:latin typeface="a아시아헤드1"/>
              </a:rPr>
              <a:t> 파라미터 </a:t>
            </a:r>
            <a:r>
              <a:rPr lang="en-US" altLang="ko-KR" sz="2800" b="1" dirty="0" err="1">
                <a:latin typeface="a아시아헤드1"/>
              </a:rPr>
              <a:t>max_depth</a:t>
            </a:r>
            <a:r>
              <a:rPr lang="ko-KR" altLang="en-US" sz="2800" b="1" dirty="0">
                <a:latin typeface="a아시아헤드1"/>
              </a:rPr>
              <a:t>의 값을 변화시킴</a:t>
            </a:r>
            <a:endParaRPr lang="en-US" altLang="ko-KR" sz="2800" b="1" dirty="0">
              <a:latin typeface="a아시아헤드1"/>
            </a:endParaRPr>
          </a:p>
          <a:p>
            <a:r>
              <a:rPr lang="en-US" altLang="ko-KR" sz="4400" b="1" dirty="0">
                <a:latin typeface="a아시아헤드1"/>
              </a:rPr>
              <a:t>-</a:t>
            </a:r>
            <a:r>
              <a:rPr lang="en-US" altLang="ko-KR" sz="2800" b="1" dirty="0">
                <a:latin typeface="a아시아헤드1"/>
              </a:rPr>
              <a:t> </a:t>
            </a:r>
            <a:r>
              <a:rPr lang="en-US" altLang="ko-KR" sz="2800" b="1" dirty="0" err="1">
                <a:latin typeface="a아시아헤드1"/>
              </a:rPr>
              <a:t>Min_samples_split</a:t>
            </a:r>
            <a:r>
              <a:rPr lang="ko-KR" altLang="en-US" sz="2800" b="1" dirty="0">
                <a:latin typeface="a아시아헤드1"/>
              </a:rPr>
              <a:t>는 </a:t>
            </a:r>
            <a:r>
              <a:rPr lang="en-US" altLang="ko-KR" sz="2800" b="1" dirty="0">
                <a:latin typeface="a아시아헤드1"/>
              </a:rPr>
              <a:t>16</a:t>
            </a:r>
            <a:r>
              <a:rPr lang="ko-KR" altLang="en-US" sz="2800" b="1" dirty="0">
                <a:latin typeface="a아시아헤드1"/>
              </a:rPr>
              <a:t>으로 고정 후 </a:t>
            </a:r>
            <a:r>
              <a:rPr lang="en-US" altLang="ko-KR" sz="2800" b="1" dirty="0" err="1">
                <a:latin typeface="a아시아헤드1"/>
              </a:rPr>
              <a:t>max_depth</a:t>
            </a:r>
            <a:r>
              <a:rPr lang="ko-KR" altLang="en-US" sz="2800" b="1" dirty="0">
                <a:latin typeface="a아시아헤드1"/>
              </a:rPr>
              <a:t>를 </a:t>
            </a:r>
            <a:r>
              <a:rPr lang="en-US" altLang="ko-KR" sz="2800" b="1" dirty="0">
                <a:latin typeface="a아시아헤드1"/>
              </a:rPr>
              <a:t>6,8,10,12,16,20,24</a:t>
            </a:r>
            <a:r>
              <a:rPr lang="ko-KR" altLang="en-US" sz="2800" b="1" dirty="0">
                <a:latin typeface="a아시아헤드1"/>
              </a:rPr>
              <a:t>로 계속 늘리면서 예측 성능 측정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515A8-C551-3104-BF12-0B36D5258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95" y="4880069"/>
            <a:ext cx="12740681" cy="5026936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06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예측 성능 변화 관찰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1BB04E-1EAA-01A6-C66C-6E3F805A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9" y="1804204"/>
            <a:ext cx="14678065" cy="788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21E80-6ED6-5642-A1F8-A2A06C1C44AD}"/>
              </a:ext>
            </a:extLst>
          </p:cNvPr>
          <p:cNvSpPr txBox="1"/>
          <p:nvPr/>
        </p:nvSpPr>
        <p:spPr>
          <a:xfrm>
            <a:off x="1222728" y="5748310"/>
            <a:ext cx="6297561" cy="442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09AEE14-F5A0-728D-D721-10A08C90256C}"/>
              </a:ext>
            </a:extLst>
          </p:cNvPr>
          <p:cNvSpPr/>
          <p:nvPr/>
        </p:nvSpPr>
        <p:spPr>
          <a:xfrm>
            <a:off x="7247664" y="4133448"/>
            <a:ext cx="535703" cy="1429269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67793D5C-2216-30A7-97DA-E6965BD2B9FF}"/>
              </a:ext>
            </a:extLst>
          </p:cNvPr>
          <p:cNvSpPr/>
          <p:nvPr/>
        </p:nvSpPr>
        <p:spPr>
          <a:xfrm>
            <a:off x="7247664" y="6394759"/>
            <a:ext cx="535702" cy="2994404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1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결정 트리의 정확도 측정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AEE7CE-F4D7-47B4-FD05-C48001110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5" y="2087675"/>
            <a:ext cx="16434504" cy="6816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ACA4A-D54C-65C0-DBCF-72DFD2565AE5}"/>
              </a:ext>
            </a:extLst>
          </p:cNvPr>
          <p:cNvSpPr txBox="1"/>
          <p:nvPr/>
        </p:nvSpPr>
        <p:spPr>
          <a:xfrm>
            <a:off x="974361" y="6400800"/>
            <a:ext cx="4931764" cy="41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82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정확도 성능 튜닝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4026B-EFE7-528D-DC92-9166E5F2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8" y="2584029"/>
            <a:ext cx="16252791" cy="5929589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767C3-CF87-9216-61FB-7BAC7B4B16B6}"/>
              </a:ext>
            </a:extLst>
          </p:cNvPr>
          <p:cNvSpPr txBox="1"/>
          <p:nvPr/>
        </p:nvSpPr>
        <p:spPr>
          <a:xfrm>
            <a:off x="557408" y="1773382"/>
            <a:ext cx="162527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a아시아헤드1"/>
                <a:ea typeface="a아시아헤드2" panose="02020600000000000000"/>
              </a:rPr>
              <a:t>max_depth</a:t>
            </a:r>
            <a:r>
              <a:rPr lang="ko-KR" altLang="en-US" sz="2800" b="1" dirty="0">
                <a:latin typeface="a아시아헤드1"/>
                <a:ea typeface="a아시아헤드2" panose="02020600000000000000"/>
              </a:rPr>
              <a:t>와 </a:t>
            </a:r>
            <a:r>
              <a:rPr lang="en-US" altLang="ko-KR" sz="2800" b="1" dirty="0" err="1">
                <a:latin typeface="a아시아헤드1"/>
                <a:ea typeface="a아시아헤드2" panose="02020600000000000000"/>
              </a:rPr>
              <a:t>min_samples_split</a:t>
            </a:r>
            <a:r>
              <a:rPr lang="en-US" altLang="ko-KR" sz="2800" b="1" dirty="0">
                <a:latin typeface="a아시아헤드1"/>
                <a:ea typeface="a아시아헤드2" panose="02020600000000000000"/>
              </a:rPr>
              <a:t> </a:t>
            </a:r>
            <a:r>
              <a:rPr lang="ko-KR" altLang="en-US" sz="2800" b="1" dirty="0">
                <a:latin typeface="a아시아헤드1"/>
                <a:ea typeface="a아시아헤드2" panose="02020600000000000000"/>
              </a:rPr>
              <a:t>둘 다 변경</a:t>
            </a:r>
            <a:endParaRPr lang="en-US" altLang="ko-KR" sz="2800" b="1" dirty="0">
              <a:latin typeface="a아시아헤드1"/>
              <a:ea typeface="a아시아헤드2" panose="02020600000000000000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2C969-EB05-DC04-1270-59CEDFB6632E}"/>
              </a:ext>
            </a:extLst>
          </p:cNvPr>
          <p:cNvSpPr txBox="1"/>
          <p:nvPr/>
        </p:nvSpPr>
        <p:spPr>
          <a:xfrm>
            <a:off x="557408" y="9074728"/>
            <a:ext cx="16252791" cy="5232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max_depth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가 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8,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min_samples_split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이 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일 때 정확도 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85.49%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결정 트리의 예측 정확도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2FFFF2-D789-C37E-B18F-04B6451B3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81" y="3597527"/>
            <a:ext cx="13145683" cy="3765691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3B37E-4D9F-5F35-ED6E-8208C3998653}"/>
              </a:ext>
            </a:extLst>
          </p:cNvPr>
          <p:cNvSpPr txBox="1"/>
          <p:nvPr/>
        </p:nvSpPr>
        <p:spPr>
          <a:xfrm>
            <a:off x="623456" y="1939636"/>
            <a:ext cx="17110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a아시아헤드1"/>
              </a:rPr>
              <a:t>best_estimator</a:t>
            </a:r>
            <a:r>
              <a:rPr lang="en-US" altLang="ko-KR" sz="2800" b="1" dirty="0">
                <a:latin typeface="a아시아헤드1"/>
              </a:rPr>
              <a:t>_ :</a:t>
            </a:r>
          </a:p>
          <a:p>
            <a:r>
              <a:rPr lang="ko-KR" altLang="en-US" sz="2800" b="1" dirty="0">
                <a:latin typeface="a아시아헤드1"/>
              </a:rPr>
              <a:t>최적 </a:t>
            </a:r>
            <a:r>
              <a:rPr lang="ko-KR" altLang="en-US" sz="2800" b="1" dirty="0" err="1">
                <a:latin typeface="a아시아헤드1"/>
              </a:rPr>
              <a:t>하이퍼</a:t>
            </a:r>
            <a:r>
              <a:rPr lang="ko-KR" altLang="en-US" sz="2800" b="1" dirty="0">
                <a:latin typeface="a아시아헤드1"/>
              </a:rPr>
              <a:t> 파라미터인 </a:t>
            </a:r>
            <a:r>
              <a:rPr lang="en-US" altLang="ko-KR" sz="2800" b="1" dirty="0">
                <a:latin typeface="a아시아헤드1"/>
              </a:rPr>
              <a:t>max_depth8, </a:t>
            </a:r>
            <a:r>
              <a:rPr lang="en-US" altLang="ko-KR" sz="2800" b="1" dirty="0" err="1">
                <a:latin typeface="a아시아헤드1"/>
              </a:rPr>
              <a:t>min_samples_split</a:t>
            </a:r>
            <a:r>
              <a:rPr lang="en-US" altLang="ko-KR" sz="2800" b="1" dirty="0">
                <a:latin typeface="a아시아헤드1"/>
              </a:rPr>
              <a:t> 16</a:t>
            </a:r>
            <a:r>
              <a:rPr lang="ko-KR" altLang="en-US" sz="2800" b="1" dirty="0">
                <a:latin typeface="a아시아헤드1"/>
              </a:rPr>
              <a:t>으로 학습이 완료된 </a:t>
            </a:r>
            <a:r>
              <a:rPr lang="en-US" altLang="ko-KR" sz="2800" b="1" dirty="0">
                <a:latin typeface="a아시아헤드1"/>
              </a:rPr>
              <a:t>Estimator </a:t>
            </a:r>
            <a:r>
              <a:rPr lang="ko-KR" altLang="en-US" sz="2800" b="1" dirty="0">
                <a:latin typeface="a아시아헤드1"/>
              </a:rPr>
              <a:t>객체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51F0-23F6-3D09-446D-D2D7E4A3A70F}"/>
              </a:ext>
            </a:extLst>
          </p:cNvPr>
          <p:cNvSpPr txBox="1"/>
          <p:nvPr/>
        </p:nvSpPr>
        <p:spPr>
          <a:xfrm>
            <a:off x="623455" y="8162698"/>
            <a:ext cx="1542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a아시아헤드1"/>
              </a:rPr>
              <a:t>max_depth</a:t>
            </a:r>
            <a:r>
              <a:rPr lang="en-US" altLang="ko-KR" sz="2800" b="1" dirty="0">
                <a:latin typeface="a아시아헤드1"/>
              </a:rPr>
              <a:t> 8, </a:t>
            </a:r>
            <a:r>
              <a:rPr lang="en-US" altLang="ko-KR" sz="2800" b="1" dirty="0" err="1">
                <a:latin typeface="a아시아헤드1"/>
              </a:rPr>
              <a:t>min_samples_split</a:t>
            </a:r>
            <a:r>
              <a:rPr lang="en-US" altLang="ko-KR" sz="2800" b="1" dirty="0">
                <a:latin typeface="a아시아헤드1"/>
              </a:rPr>
              <a:t> 16</a:t>
            </a:r>
            <a:r>
              <a:rPr lang="ko-KR" altLang="en-US" sz="2800" b="1" dirty="0">
                <a:latin typeface="a아시아헤드1"/>
              </a:rPr>
              <a:t>일 때 테스트 데이터 세트의 예측 정확도는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약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87.17%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335638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피처의 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4E5DD-F544-36A3-1916-C591D0A9A32C}"/>
              </a:ext>
            </a:extLst>
          </p:cNvPr>
          <p:cNvSpPr txBox="1"/>
          <p:nvPr/>
        </p:nvSpPr>
        <p:spPr>
          <a:xfrm>
            <a:off x="310099" y="1773382"/>
            <a:ext cx="1520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/>
              </a:rPr>
              <a:t>Feature</a:t>
            </a:r>
            <a:r>
              <a:rPr lang="ko-KR" altLang="en-US" sz="3200" b="1" dirty="0">
                <a:latin typeface="a아시아헤드1"/>
              </a:rPr>
              <a:t>의 중요도를 </a:t>
            </a:r>
            <a:r>
              <a:rPr lang="en-US" altLang="ko-KR" sz="3200" b="1" dirty="0" err="1">
                <a:latin typeface="a아시아헤드1"/>
              </a:rPr>
              <a:t>feature_importances</a:t>
            </a:r>
            <a:r>
              <a:rPr lang="en-US" altLang="ko-KR" sz="3200" b="1" dirty="0">
                <a:latin typeface="a아시아헤드1"/>
              </a:rPr>
              <a:t>_ </a:t>
            </a:r>
            <a:r>
              <a:rPr lang="ko-KR" altLang="en-US" sz="3200" b="1" dirty="0">
                <a:latin typeface="a아시아헤드1"/>
              </a:rPr>
              <a:t>속성을 이용해 알아보기</a:t>
            </a:r>
            <a:endParaRPr lang="en-US" altLang="ko-KR" sz="3200" b="1" dirty="0">
              <a:latin typeface="a아시아헤드1"/>
            </a:endParaRPr>
          </a:p>
          <a:p>
            <a:endParaRPr lang="en-US" altLang="ko-KR" sz="3200" b="1" dirty="0">
              <a:latin typeface="a아시아헤드1"/>
            </a:endParaRPr>
          </a:p>
          <a:p>
            <a:r>
              <a:rPr lang="ko-KR" altLang="en-US" sz="3200" b="1" dirty="0">
                <a:latin typeface="a아시아헤드1"/>
              </a:rPr>
              <a:t>중요도 높은 순으로 </a:t>
            </a:r>
            <a:r>
              <a:rPr lang="en-US" altLang="ko-KR" sz="3200" b="1" dirty="0">
                <a:latin typeface="a아시아헤드1"/>
              </a:rPr>
              <a:t>Top 20 </a:t>
            </a:r>
            <a:r>
              <a:rPr lang="ko-KR" altLang="en-US" sz="3200" b="1" dirty="0">
                <a:latin typeface="a아시아헤드1"/>
              </a:rPr>
              <a:t>피처를 막대그래프로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F5BCD-3B60-9847-2C93-326FEAD3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5" y="3769998"/>
            <a:ext cx="16415238" cy="5020712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613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5583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중요도 높은 순으로 막대 그래프로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F319C-7304-89AA-E18D-CC822EF3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40" y="1639763"/>
            <a:ext cx="15098071" cy="84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708468" y="3193946"/>
            <a:ext cx="12205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03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앙상블 학습</a:t>
            </a:r>
          </a:p>
        </p:txBody>
      </p:sp>
    </p:spTree>
    <p:extLst>
      <p:ext uri="{BB962C8B-B14F-4D97-AF65-F5344CB8AC3E}">
        <p14:creationId xmlns:p14="http://schemas.microsoft.com/office/powerpoint/2010/main" val="56934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앙상블 학습의 개요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2ED86-9A9E-0C0E-EF05-8AD080B70787}"/>
              </a:ext>
            </a:extLst>
          </p:cNvPr>
          <p:cNvSpPr txBox="1"/>
          <p:nvPr/>
        </p:nvSpPr>
        <p:spPr>
          <a:xfrm>
            <a:off x="318655" y="1773382"/>
            <a:ext cx="17124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a아시아헤드1"/>
              </a:rPr>
              <a:t>여러 개의 분류기를 생성하고 그 예측을 결합함으로써 보다 정확한 최종 예측 도출</a:t>
            </a:r>
            <a:endParaRPr lang="en-US" altLang="ko-KR" sz="3600" b="1" dirty="0">
              <a:latin typeface="a아시아헤드1"/>
            </a:endParaRPr>
          </a:p>
          <a:p>
            <a:endParaRPr lang="en-US" altLang="ko-KR" sz="3600" b="1" dirty="0">
              <a:latin typeface="a아시아헤드1"/>
            </a:endParaRPr>
          </a:p>
          <a:p>
            <a:r>
              <a:rPr lang="en-US" altLang="ko-KR" sz="3600" b="1" dirty="0">
                <a:latin typeface="a아시아헤드1"/>
              </a:rPr>
              <a:t>-</a:t>
            </a:r>
            <a:r>
              <a:rPr lang="ko-KR" altLang="en-US" sz="3600" b="1" dirty="0">
                <a:latin typeface="a아시아헤드1"/>
              </a:rPr>
              <a:t>단일 분류기보다 신뢰성의 높은 </a:t>
            </a:r>
            <a:r>
              <a:rPr lang="ko-KR" altLang="en-US" sz="3600" b="1" dirty="0" err="1">
                <a:latin typeface="a아시아헤드1"/>
              </a:rPr>
              <a:t>예측값을</a:t>
            </a:r>
            <a:r>
              <a:rPr lang="ko-KR" altLang="en-US" sz="3600" b="1" dirty="0">
                <a:latin typeface="a아시아헤드1"/>
              </a:rPr>
              <a:t> 얻음</a:t>
            </a:r>
            <a:endParaRPr lang="en-US" altLang="ko-KR" sz="3600" b="1" dirty="0">
              <a:latin typeface="a아시아헤드1"/>
            </a:endParaRPr>
          </a:p>
          <a:p>
            <a:endParaRPr lang="ko-KR" altLang="en-US" dirty="0"/>
          </a:p>
        </p:txBody>
      </p:sp>
      <p:pic>
        <p:nvPicPr>
          <p:cNvPr id="6" name="그림 5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A39EE1E2-9BF6-2153-CFD5-E607DACA6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396" y="4357092"/>
            <a:ext cx="12556775" cy="56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7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708468" y="2418276"/>
            <a:ext cx="122054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결정 트리 실습</a:t>
            </a:r>
            <a:endParaRPr lang="en-US" altLang="ko-KR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-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사용자 행동 인식 데이터 세트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앙상블 학습의 유형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_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보팅과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배깅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1FC50-AF27-6EA1-08DB-5B15096D9D73}"/>
              </a:ext>
            </a:extLst>
          </p:cNvPr>
          <p:cNvSpPr txBox="1"/>
          <p:nvPr/>
        </p:nvSpPr>
        <p:spPr>
          <a:xfrm>
            <a:off x="360217" y="1941382"/>
            <a:ext cx="16583891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atin typeface="a아시아헤드1"/>
              </a:rPr>
              <a:t>보팅과</a:t>
            </a:r>
            <a:r>
              <a:rPr lang="ko-KR" altLang="en-US" sz="4000" b="1" dirty="0">
                <a:latin typeface="a아시아헤드1"/>
              </a:rPr>
              <a:t> </a:t>
            </a:r>
            <a:r>
              <a:rPr lang="ko-KR" altLang="en-US" sz="4000" b="1" dirty="0" err="1">
                <a:latin typeface="a아시아헤드1"/>
              </a:rPr>
              <a:t>배깅</a:t>
            </a:r>
            <a:endParaRPr lang="en-US" altLang="ko-KR" sz="4000" b="1" dirty="0">
              <a:latin typeface="a아시아헤드1"/>
            </a:endParaRPr>
          </a:p>
          <a:p>
            <a:endParaRPr lang="en-US" altLang="ko-KR" sz="4000" b="1" dirty="0">
              <a:latin typeface="a아시아헤드1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>
                <a:latin typeface="a아시아헤드1"/>
              </a:rPr>
              <a:t>여러 개의 분류기가 투표를 통해 최종 예측 결과를 결정하는 방식</a:t>
            </a:r>
            <a:endParaRPr lang="en-US" altLang="ko-KR" sz="4000" b="1" dirty="0">
              <a:latin typeface="a아시아헤드1"/>
            </a:endParaRPr>
          </a:p>
          <a:p>
            <a:endParaRPr lang="en-US" altLang="ko-KR" sz="4000" b="1" dirty="0">
              <a:latin typeface="a아시아헤드1"/>
            </a:endParaRPr>
          </a:p>
          <a:p>
            <a:r>
              <a:rPr lang="ko-KR" altLang="en-US" sz="4000" b="1" dirty="0" err="1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보팅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endParaRPr lang="en-US" altLang="ko-KR" sz="4000" b="1" i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u="sng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서로 다른 알고리즘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을 가진 분류기 결합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endParaRPr lang="en-US" altLang="ko-KR" sz="4000" b="1" dirty="0">
              <a:latin typeface="a아시아헤드1"/>
            </a:endParaRPr>
          </a:p>
          <a:p>
            <a:r>
              <a:rPr lang="ko-KR" altLang="en-US" sz="4000" b="1" dirty="0" err="1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배깅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endParaRPr lang="en-US" altLang="ko-KR" sz="4000" b="1" i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각각의 분류기가 </a:t>
            </a:r>
            <a:r>
              <a:rPr lang="ko-KR" altLang="en-US" sz="4000" b="1" u="sng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모두 같은 유형의 알고리즘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 기반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데이터 샘플링을 서로 다르게 가져가면서 학습 수행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랜덤 포레스트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321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분류기 도식화</a:t>
            </a:r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40B33BF-EBF7-E44F-BD29-6FD70C79C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8" t="11548" r="6130" b="3953"/>
          <a:stretch/>
        </p:blipFill>
        <p:spPr>
          <a:xfrm>
            <a:off x="3779652" y="1504189"/>
            <a:ext cx="9811657" cy="6135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21DC9-68B4-761F-60A5-EC5AA2FD3F1F}"/>
              </a:ext>
            </a:extLst>
          </p:cNvPr>
          <p:cNvSpPr txBox="1"/>
          <p:nvPr/>
        </p:nvSpPr>
        <p:spPr>
          <a:xfrm>
            <a:off x="360218" y="7789679"/>
            <a:ext cx="8177462" cy="200054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보팅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 분류기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r>
              <a:rPr lang="en-US" altLang="ko-KR" sz="2400" b="1" dirty="0">
                <a:latin typeface="a아시아헤드1"/>
              </a:rPr>
              <a:t>‘</a:t>
            </a:r>
            <a:r>
              <a:rPr lang="ko-KR" altLang="en-US" sz="2400" b="1" dirty="0">
                <a:latin typeface="a아시아헤드1"/>
              </a:rPr>
              <a:t>선형 회귀</a:t>
            </a:r>
            <a:r>
              <a:rPr lang="en-US" altLang="ko-KR" sz="2400" b="1" dirty="0">
                <a:latin typeface="a아시아헤드1"/>
              </a:rPr>
              <a:t>, K </a:t>
            </a:r>
            <a:r>
              <a:rPr lang="ko-KR" altLang="en-US" sz="2400" b="1" dirty="0">
                <a:latin typeface="a아시아헤드1"/>
              </a:rPr>
              <a:t>최근접 이웃</a:t>
            </a:r>
            <a:r>
              <a:rPr lang="en-US" altLang="ko-KR" sz="2400" b="1" dirty="0">
                <a:latin typeface="a아시아헤드1"/>
              </a:rPr>
              <a:t>, </a:t>
            </a:r>
            <a:r>
              <a:rPr lang="ko-KR" altLang="en-US" sz="2400" b="1" dirty="0">
                <a:latin typeface="a아시아헤드1"/>
              </a:rPr>
              <a:t>서포트 벡터 머신</a:t>
            </a:r>
            <a:r>
              <a:rPr lang="en-US" altLang="ko-KR" sz="2400" b="1" dirty="0">
                <a:latin typeface="a아시아헤드1"/>
              </a:rPr>
              <a:t>’</a:t>
            </a:r>
            <a:r>
              <a:rPr lang="ko-KR" altLang="en-US" sz="2400" b="1" dirty="0">
                <a:latin typeface="a아시아헤드1"/>
              </a:rPr>
              <a:t>이라는 </a:t>
            </a:r>
            <a:endParaRPr lang="en-US" altLang="ko-KR" sz="2400" b="1" dirty="0">
              <a:latin typeface="a아시아헤드1"/>
            </a:endParaRPr>
          </a:p>
          <a:p>
            <a:r>
              <a:rPr lang="en-US" altLang="ko-KR" sz="2400" b="1" dirty="0">
                <a:latin typeface="a아시아헤드1"/>
              </a:rPr>
              <a:t> 3</a:t>
            </a:r>
            <a:r>
              <a:rPr lang="ko-KR" altLang="en-US" sz="2400" b="1" dirty="0">
                <a:latin typeface="a아시아헤드1"/>
              </a:rPr>
              <a:t>개의 </a:t>
            </a:r>
            <a:r>
              <a:rPr lang="en-US" altLang="ko-KR" sz="2400" b="1" dirty="0">
                <a:latin typeface="a아시아헤드1"/>
              </a:rPr>
              <a:t>ML</a:t>
            </a:r>
            <a:r>
              <a:rPr lang="ko-KR" altLang="en-US" sz="2400" b="1" dirty="0">
                <a:latin typeface="a아시아헤드1"/>
              </a:rPr>
              <a:t>알고리즘이 같은 데이터 세트에 대해 학습하고 예측한 결과를 </a:t>
            </a:r>
            <a:r>
              <a:rPr lang="ko-KR" altLang="en-US" sz="2400" b="1" dirty="0" err="1">
                <a:latin typeface="a아시아헤드1"/>
              </a:rPr>
              <a:t>보팅을</a:t>
            </a:r>
            <a:r>
              <a:rPr lang="ko-KR" altLang="en-US" sz="2400" b="1" dirty="0">
                <a:latin typeface="a아시아헤드1"/>
              </a:rPr>
              <a:t> 통해 최종 예측 결과 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62FC0-0C86-E9AE-9888-F6D9AE9B8038}"/>
              </a:ext>
            </a:extLst>
          </p:cNvPr>
          <p:cNvSpPr txBox="1"/>
          <p:nvPr/>
        </p:nvSpPr>
        <p:spPr>
          <a:xfrm>
            <a:off x="8833281" y="7789679"/>
            <a:ext cx="8177462" cy="200054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배깅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 분류기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r>
              <a:rPr lang="ko-KR" altLang="en-US" sz="2400" b="1" dirty="0">
                <a:latin typeface="a아시아헤드1"/>
              </a:rPr>
              <a:t>개별 분류기가 부트 </a:t>
            </a:r>
            <a:r>
              <a:rPr lang="ko-KR" altLang="en-US" sz="2400" b="1" dirty="0" err="1">
                <a:latin typeface="a아시아헤드1"/>
              </a:rPr>
              <a:t>스트래핑</a:t>
            </a:r>
            <a:r>
              <a:rPr lang="ko-KR" altLang="en-US" sz="2400" b="1" dirty="0">
                <a:latin typeface="a아시아헤드1"/>
              </a:rPr>
              <a:t> 방식으로 </a:t>
            </a:r>
            <a:r>
              <a:rPr lang="ko-KR" altLang="en-US" sz="2400" b="1" dirty="0" err="1">
                <a:latin typeface="a아시아헤드1"/>
              </a:rPr>
              <a:t>샘플링된</a:t>
            </a:r>
            <a:r>
              <a:rPr lang="ko-KR" altLang="en-US" sz="2400" b="1" dirty="0">
                <a:latin typeface="a아시아헤드1"/>
              </a:rPr>
              <a:t> 데이터 세트에 대해 학습을 통해 개별적인 예측을 수행한 결과를 </a:t>
            </a:r>
            <a:r>
              <a:rPr lang="ko-KR" altLang="en-US" sz="2400" b="1" dirty="0" err="1">
                <a:latin typeface="a아시아헤드1"/>
              </a:rPr>
              <a:t>보팅을</a:t>
            </a:r>
            <a:r>
              <a:rPr lang="ko-KR" altLang="en-US" sz="2400" b="1" dirty="0">
                <a:latin typeface="a아시아헤드1"/>
              </a:rPr>
              <a:t> 통해 최종 예측 결과 선정</a:t>
            </a:r>
          </a:p>
        </p:txBody>
      </p:sp>
    </p:spTree>
    <p:extLst>
      <p:ext uri="{BB962C8B-B14F-4D97-AF65-F5344CB8AC3E}">
        <p14:creationId xmlns:p14="http://schemas.microsoft.com/office/powerpoint/2010/main" val="1852728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보팅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유형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F480-5B51-C7D4-BCAF-4ECFA8022504}"/>
              </a:ext>
            </a:extLst>
          </p:cNvPr>
          <p:cNvSpPr txBox="1"/>
          <p:nvPr/>
        </p:nvSpPr>
        <p:spPr>
          <a:xfrm>
            <a:off x="554182" y="1995055"/>
            <a:ext cx="15960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아시아헤드1"/>
              </a:rPr>
              <a:t>하드 </a:t>
            </a:r>
            <a:r>
              <a:rPr lang="ko-KR" altLang="en-US" sz="3200" b="1" dirty="0" err="1">
                <a:latin typeface="a아시아헤드1"/>
              </a:rPr>
              <a:t>보팅</a:t>
            </a:r>
            <a:r>
              <a:rPr lang="ko-KR" altLang="en-US" sz="3200" b="1" dirty="0">
                <a:latin typeface="a아시아헤드1"/>
              </a:rPr>
              <a:t> </a:t>
            </a:r>
            <a:r>
              <a:rPr lang="en-US" altLang="ko-KR" sz="3200" b="1" dirty="0">
                <a:latin typeface="a아시아헤드1"/>
              </a:rPr>
              <a:t>– </a:t>
            </a:r>
            <a:r>
              <a:rPr lang="ko-KR" altLang="en-US" sz="3200" b="1" dirty="0">
                <a:latin typeface="a아시아헤드1"/>
              </a:rPr>
              <a:t>다수결의 원칙</a:t>
            </a:r>
            <a:endParaRPr lang="en-US" altLang="ko-KR" sz="3200" b="1" dirty="0">
              <a:latin typeface="a아시아헤드1"/>
            </a:endParaRPr>
          </a:p>
          <a:p>
            <a:endParaRPr lang="en-US" altLang="ko-KR" sz="3200" b="1" dirty="0">
              <a:latin typeface="a아시아헤드1"/>
            </a:endParaRPr>
          </a:p>
          <a:p>
            <a:r>
              <a:rPr lang="ko-KR" altLang="en-US" sz="3200" b="1" dirty="0">
                <a:latin typeface="a아시아헤드1"/>
              </a:rPr>
              <a:t>소프트 </a:t>
            </a:r>
            <a:r>
              <a:rPr lang="ko-KR" altLang="en-US" sz="3200" b="1" dirty="0" err="1">
                <a:latin typeface="a아시아헤드1"/>
              </a:rPr>
              <a:t>보팅</a:t>
            </a:r>
            <a:r>
              <a:rPr lang="ko-KR" altLang="en-US" sz="3200" b="1" dirty="0">
                <a:latin typeface="a아시아헤드1"/>
              </a:rPr>
              <a:t> </a:t>
            </a:r>
            <a:r>
              <a:rPr lang="en-US" altLang="ko-KR" sz="3200" b="1" dirty="0">
                <a:latin typeface="a아시아헤드1"/>
              </a:rPr>
              <a:t>– </a:t>
            </a:r>
            <a:r>
              <a:rPr lang="ko-KR" altLang="en-US" sz="3200" b="1" dirty="0">
                <a:latin typeface="a아시아헤드1"/>
              </a:rPr>
              <a:t>확률을 평균하여 결정</a:t>
            </a:r>
            <a:endParaRPr lang="ko-KR" altLang="en-US" sz="2000" b="1" dirty="0">
              <a:latin typeface="a아시아헤드1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3708A77-0C54-FD6D-3E7F-9071754B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8" y="3594789"/>
            <a:ext cx="16476934" cy="64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보팅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분류기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0DC67-598E-FCE5-CFB1-B3D64B99ED7E}"/>
              </a:ext>
            </a:extLst>
          </p:cNvPr>
          <p:cNvSpPr txBox="1"/>
          <p:nvPr/>
        </p:nvSpPr>
        <p:spPr>
          <a:xfrm>
            <a:off x="609599" y="1925782"/>
            <a:ext cx="1614054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사이킷런은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보팅</a:t>
            </a:r>
            <a:r>
              <a:rPr lang="ko-KR" altLang="en-US" sz="4000" b="1" dirty="0"/>
              <a:t> 방식의 앙상블을 구현한 </a:t>
            </a:r>
            <a:r>
              <a:rPr lang="en-US" altLang="ko-KR" sz="4000" b="1" dirty="0" err="1"/>
              <a:t>VotingClasiifier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클래스 제공</a:t>
            </a:r>
            <a:endParaRPr lang="en-US" altLang="ko-KR" sz="4000" b="1" dirty="0"/>
          </a:p>
          <a:p>
            <a:endParaRPr lang="en-US" altLang="ko-KR" sz="4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4000" b="1" i="1" dirty="0">
                <a:solidFill>
                  <a:schemeClr val="accent6">
                    <a:lumMod val="50000"/>
                  </a:schemeClr>
                </a:solidFill>
              </a:rPr>
              <a:t>위스콘신 유방암 데이터 세트 예측 분석</a:t>
            </a:r>
            <a:endParaRPr lang="en-US" altLang="ko-KR" sz="4000" b="1" i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b="1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유방암의 악성종양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양성종양 여부를 결정하는 이진 분류 데이터 세트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종양의 크기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모양 등의 형태와 관련한 피처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b="1" dirty="0"/>
          </a:p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로지스틱 회귀와 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KNN 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기반으로 </a:t>
            </a:r>
            <a:r>
              <a:rPr lang="ko-KR" altLang="en-US" sz="4000" b="1" dirty="0" err="1">
                <a:solidFill>
                  <a:schemeClr val="accent6">
                    <a:lumMod val="50000"/>
                  </a:schemeClr>
                </a:solidFill>
              </a:rPr>
              <a:t>보팅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 분류기 생성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4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위스콘신 데이터 세트 예측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CFFC7F-6B97-C154-4325-FCDCAAFF1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5" y="1875345"/>
            <a:ext cx="16955169" cy="68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소프트 방식의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보팅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분류기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96926-2FC4-5EFE-E89C-C7BAC802BFFB}"/>
              </a:ext>
            </a:extLst>
          </p:cNvPr>
          <p:cNvSpPr txBox="1"/>
          <p:nvPr/>
        </p:nvSpPr>
        <p:spPr>
          <a:xfrm>
            <a:off x="632690" y="1760297"/>
            <a:ext cx="1519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err="1"/>
              <a:t>VotingClassifier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클래스는 주요 생성 인자로 </a:t>
            </a:r>
            <a:r>
              <a:rPr lang="en-US" altLang="ko-KR" sz="2800" b="1" dirty="0"/>
              <a:t>estimators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voting </a:t>
            </a:r>
            <a:r>
              <a:rPr lang="ko-KR" altLang="en-US" sz="2800" b="1" dirty="0"/>
              <a:t>값 입력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i="1" dirty="0"/>
              <a:t>Estimators</a:t>
            </a:r>
            <a:r>
              <a:rPr lang="ko-KR" altLang="en-US" sz="2800" b="1" dirty="0"/>
              <a:t>는 리스트 값으로 </a:t>
            </a:r>
            <a:r>
              <a:rPr lang="ko-KR" altLang="en-US" sz="2800" b="1" dirty="0" err="1"/>
              <a:t>보팅에</a:t>
            </a:r>
            <a:r>
              <a:rPr lang="ko-KR" altLang="en-US" sz="2800" b="1" dirty="0"/>
              <a:t> 사용될 여러 개의 </a:t>
            </a:r>
            <a:r>
              <a:rPr lang="en-US" altLang="ko-KR" sz="2800" b="1" dirty="0"/>
              <a:t>Classifier </a:t>
            </a:r>
            <a:r>
              <a:rPr lang="ko-KR" altLang="en-US" sz="2800" b="1" dirty="0"/>
              <a:t>객체들을 </a:t>
            </a:r>
            <a:r>
              <a:rPr lang="ko-KR" altLang="en-US" sz="2800" b="1" dirty="0" err="1"/>
              <a:t>튜플</a:t>
            </a:r>
            <a:r>
              <a:rPr lang="ko-KR" altLang="en-US" sz="2800" b="1" dirty="0"/>
              <a:t> 형식으로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F52DD2-A4D4-ACAF-BD63-D694C8B7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510" y="3365481"/>
            <a:ext cx="9349436" cy="670133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7249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#ML </a:t>
            </a:r>
            <a:r>
              <a:rPr lang="ko-KR" altLang="en-US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모델의 성능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6C049-BDD2-2564-2D86-2CFB5BF77379}"/>
              </a:ext>
            </a:extLst>
          </p:cNvPr>
          <p:cNvSpPr txBox="1"/>
          <p:nvPr/>
        </p:nvSpPr>
        <p:spPr>
          <a:xfrm>
            <a:off x="319974" y="1973943"/>
            <a:ext cx="17109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a아시아헤드1"/>
              </a:rPr>
              <a:t>보팅과</a:t>
            </a:r>
            <a:r>
              <a:rPr lang="ko-KR" altLang="en-US" sz="3200" b="1" dirty="0">
                <a:latin typeface="a아시아헤드1"/>
              </a:rPr>
              <a:t> </a:t>
            </a:r>
            <a:r>
              <a:rPr lang="ko-KR" altLang="en-US" sz="3200" b="1" dirty="0" err="1">
                <a:latin typeface="a아시아헤드1"/>
              </a:rPr>
              <a:t>배깅</a:t>
            </a:r>
            <a:r>
              <a:rPr lang="ko-KR" altLang="en-US" sz="3200" b="1" dirty="0">
                <a:latin typeface="a아시아헤드1"/>
              </a:rPr>
              <a:t> 등의 앙상블 방법은 다른 단일 </a:t>
            </a:r>
            <a:r>
              <a:rPr lang="en-US" altLang="ko-KR" sz="3200" b="1" dirty="0">
                <a:latin typeface="a아시아헤드1"/>
              </a:rPr>
              <a:t>ML </a:t>
            </a:r>
            <a:r>
              <a:rPr lang="ko-KR" altLang="en-US" sz="3200" b="1" dirty="0">
                <a:latin typeface="a아시아헤드1"/>
              </a:rPr>
              <a:t>알고리즘보다 예측 성능이 뛰어남</a:t>
            </a:r>
            <a:endParaRPr lang="en-US" altLang="ko-KR" sz="3200" b="1" dirty="0">
              <a:latin typeface="a아시아헤드1"/>
            </a:endParaRPr>
          </a:p>
          <a:p>
            <a:endParaRPr lang="en-US" altLang="ko-KR" sz="3200" b="1" dirty="0">
              <a:latin typeface="a아시아헤드1"/>
            </a:endParaRPr>
          </a:p>
          <a:p>
            <a:r>
              <a:rPr lang="ko-KR" altLang="en-US" sz="3200" b="1" dirty="0">
                <a:latin typeface="a아시아헤드1"/>
              </a:rPr>
              <a:t> 현실 세계는 다양한 변수와 예측이 어려운 규칙으로 구성됨</a:t>
            </a:r>
            <a:endParaRPr lang="en-US" altLang="ko-KR" sz="3200" b="1" dirty="0">
              <a:latin typeface="a아시아헤드1"/>
            </a:endParaRPr>
          </a:p>
          <a:p>
            <a:endParaRPr lang="en-US" altLang="ko-KR" sz="3200" b="1" dirty="0">
              <a:latin typeface="a아시아헤드1"/>
            </a:endParaRPr>
          </a:p>
          <a:p>
            <a:r>
              <a:rPr lang="ko-KR" altLang="en-US" sz="3200" b="1" dirty="0">
                <a:latin typeface="a아시아헤드1"/>
              </a:rPr>
              <a:t> 다양한 관점을 가진 알고리즘이 서로 결합하면 더 나은 성능을 실제 환경에서 끌어낼 수 있음</a:t>
            </a:r>
            <a:endParaRPr lang="en-US" altLang="ko-KR" sz="3200" b="1" dirty="0">
              <a:latin typeface="a아시아헤드1"/>
            </a:endParaRPr>
          </a:p>
          <a:p>
            <a:endParaRPr lang="en-US" altLang="ko-KR" sz="32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D9F5B0-916C-4952-D06B-316831B9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629" y="4740630"/>
            <a:ext cx="6918441" cy="53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0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#ML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모델의 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6C049-BDD2-2564-2D86-2CFB5BF77379}"/>
              </a:ext>
            </a:extLst>
          </p:cNvPr>
          <p:cNvSpPr txBox="1"/>
          <p:nvPr/>
        </p:nvSpPr>
        <p:spPr>
          <a:xfrm>
            <a:off x="319974" y="1973943"/>
            <a:ext cx="171090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/>
              <a:t>ML </a:t>
            </a:r>
            <a:r>
              <a:rPr lang="ko-KR" altLang="en-US" sz="3200" b="1" dirty="0"/>
              <a:t>모델의 어떻게 높은 유연성을 가지고 현실에 대처할 수 있는가가 중요한 평가요소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      -’</a:t>
            </a:r>
            <a:r>
              <a:rPr lang="ko-KR" altLang="en-US" sz="3200" b="1" dirty="0"/>
              <a:t>편향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분산 트레이드오프</a:t>
            </a:r>
            <a:r>
              <a:rPr lang="en-US" altLang="ko-KR" sz="3200" b="1" dirty="0"/>
              <a:t>‘ </a:t>
            </a:r>
            <a:r>
              <a:rPr lang="ko-KR" altLang="en-US" sz="3200" b="1" dirty="0"/>
              <a:t>극복이 중요</a:t>
            </a:r>
            <a:endParaRPr lang="en-US" altLang="ko-KR" sz="3200" b="1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8" name="그림 7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599C54B-FB2D-9B35-7E05-225B0A43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40" y="3989160"/>
            <a:ext cx="8640511" cy="59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#ML </a:t>
            </a:r>
            <a:r>
              <a:rPr lang="ko-KR" altLang="en-US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모델의 성능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6C049-BDD2-2564-2D86-2CFB5BF77379}"/>
              </a:ext>
            </a:extLst>
          </p:cNvPr>
          <p:cNvSpPr txBox="1"/>
          <p:nvPr/>
        </p:nvSpPr>
        <p:spPr>
          <a:xfrm>
            <a:off x="319974" y="1973943"/>
            <a:ext cx="171090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err="1"/>
              <a:t>배깅과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부스팅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     - </a:t>
            </a:r>
            <a:r>
              <a:rPr lang="ko-KR" altLang="en-US" sz="3200" b="1" dirty="0"/>
              <a:t>결정 트리 알고리즘 기반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     - </a:t>
            </a:r>
            <a:r>
              <a:rPr lang="ko-KR" altLang="en-US" sz="3200" b="1" dirty="0"/>
              <a:t>예외 상황에 집착해 </a:t>
            </a:r>
            <a:r>
              <a:rPr lang="ko-KR" altLang="en-US" sz="3200" b="1" dirty="0" err="1"/>
              <a:t>과적합</a:t>
            </a:r>
            <a:r>
              <a:rPr lang="ko-KR" altLang="en-US" sz="3200" b="1" dirty="0"/>
              <a:t> 발생 가능성이 있음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앙상블 학습에서는 매우 많은 분류기를 결합해 다양한 상황을 학습함으로써 극복 </a:t>
            </a:r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6" name="그림 5" descr="스케치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4513C43C-2031-C153-F5A9-F5D598E34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309" y="6049320"/>
            <a:ext cx="3135890" cy="31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2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266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177427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사용자 행동 인식 데이터 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1698923"/>
            <a:ext cx="1409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스마트폰 센서를 장착한 뒤 사람의 동작과 관련된 여러 가지 피처를 수집한 데이터</a:t>
            </a:r>
          </a:p>
        </p:txBody>
      </p:sp>
      <p:pic>
        <p:nvPicPr>
          <p:cNvPr id="8" name="그림 7" descr="텍스트, 스크린샷, 소프트웨어, 컴퓨터 아이콘이(가) 표시된 사진">
            <a:extLst>
              <a:ext uri="{FF2B5EF4-FFF2-40B4-BE49-F238E27FC236}">
                <a16:creationId xmlns:a16="http://schemas.microsoft.com/office/drawing/2014/main" id="{B22BC4AF-A823-FB52-A0F1-CF394356A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333"/>
          <a:stretch/>
        </p:blipFill>
        <p:spPr>
          <a:xfrm>
            <a:off x="1258002" y="3440180"/>
            <a:ext cx="13524798" cy="6669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7" y="2354107"/>
            <a:ext cx="15242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hlinkClick r:id="rId5"/>
              </a:rPr>
              <a:t>Human Activity Recognition Using Smartphones - UCI Machine Learning Repository</a:t>
            </a:r>
            <a:r>
              <a:rPr lang="ko-KR" altLang="en-US" sz="2800" b="1" dirty="0"/>
              <a:t>에 접속 후</a:t>
            </a:r>
            <a:endParaRPr lang="en-US" altLang="ko-KR" sz="2800" b="1" dirty="0"/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 set zip Download</a:t>
            </a:r>
            <a:endParaRPr lang="ko-KR" altLang="en-US" sz="28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84813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파일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DataFrame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으로 로딩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9C0B06-A2E6-74AB-EB00-3BA7C3A1B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17" y="2937158"/>
            <a:ext cx="14773292" cy="499172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BACF83-4B7B-6C4B-8490-66A20D5A9648}"/>
              </a:ext>
            </a:extLst>
          </p:cNvPr>
          <p:cNvSpPr txBox="1"/>
          <p:nvPr/>
        </p:nvSpPr>
        <p:spPr>
          <a:xfrm>
            <a:off x="731217" y="1939404"/>
            <a:ext cx="14773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a typeface="a아시아헤드1" panose="02020600000000000000"/>
              </a:rPr>
              <a:t>features.txt </a:t>
            </a:r>
            <a:r>
              <a:rPr lang="ko-KR" altLang="en-US" sz="3200" b="1" dirty="0">
                <a:ea typeface="a아시아헤드1" panose="02020600000000000000"/>
              </a:rPr>
              <a:t>파일을 </a:t>
            </a:r>
            <a:r>
              <a:rPr lang="en-US" altLang="ko-KR" sz="3200" b="1" dirty="0" err="1">
                <a:ea typeface="a아시아헤드1" panose="02020600000000000000"/>
              </a:rPr>
              <a:t>DataFrame</a:t>
            </a:r>
            <a:r>
              <a:rPr lang="ko-KR" altLang="en-US" sz="3200" b="1" dirty="0">
                <a:ea typeface="a아시아헤드1" panose="02020600000000000000"/>
              </a:rPr>
              <a:t>으로 로딩하기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D960B6-86F2-3CC5-D846-F0C9DEC91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5" y="8535193"/>
            <a:ext cx="18005058" cy="101566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17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중복된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피처명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5" name="그림 4" descr="텍스트, 소프트웨어, 컴퓨터 아이콘, 번호이(가) 표시된 사진&#10;&#10;자동 생성된 설명">
            <a:extLst>
              <a:ext uri="{FF2B5EF4-FFF2-40B4-BE49-F238E27FC236}">
                <a16:creationId xmlns:a16="http://schemas.microsoft.com/office/drawing/2014/main" id="{476D8AFF-CABF-C02C-CB0E-027DD8CC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6" y="1766952"/>
            <a:ext cx="11524349" cy="4304064"/>
          </a:xfrm>
          <a:prstGeom prst="rect">
            <a:avLst/>
          </a:prstGeom>
        </p:spPr>
      </p:pic>
      <p:pic>
        <p:nvPicPr>
          <p:cNvPr id="7" name="그림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BA2A0EEF-AEA3-FEE1-23E2-F3E20AF6C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3299" y="641297"/>
            <a:ext cx="5804009" cy="95222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F23454-A386-8C9D-1B2B-BDE207DB9AE7}"/>
              </a:ext>
            </a:extLst>
          </p:cNvPr>
          <p:cNvCxnSpPr/>
          <p:nvPr/>
        </p:nvCxnSpPr>
        <p:spPr>
          <a:xfrm>
            <a:off x="8665029" y="4746170"/>
            <a:ext cx="1175657" cy="540000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0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883254-113B-7147-3744-17E00B756F52}"/>
              </a:ext>
            </a:extLst>
          </p:cNvPr>
          <p:cNvSpPr/>
          <p:nvPr/>
        </p:nvSpPr>
        <p:spPr>
          <a:xfrm>
            <a:off x="1124262" y="4294188"/>
            <a:ext cx="3102964" cy="457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중복된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피처명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C890E-4E03-5CBE-9405-A088783C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36" y="1804805"/>
            <a:ext cx="10729890" cy="1865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83282F-C03E-80E5-1E3E-6D1FADF34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226" y="4315939"/>
            <a:ext cx="9076594" cy="558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A3A87B-74D5-4C0E-9DCC-E83EC736F509}"/>
              </a:ext>
            </a:extLst>
          </p:cNvPr>
          <p:cNvSpPr txBox="1"/>
          <p:nvPr/>
        </p:nvSpPr>
        <p:spPr>
          <a:xfrm>
            <a:off x="4868781" y="4315939"/>
            <a:ext cx="2944116" cy="45769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18C668F2-70B5-2F46-A084-B11B16636AF0}"/>
              </a:ext>
            </a:extLst>
          </p:cNvPr>
          <p:cNvSpPr/>
          <p:nvPr/>
        </p:nvSpPr>
        <p:spPr>
          <a:xfrm>
            <a:off x="10683961" y="3798635"/>
            <a:ext cx="3849457" cy="1289487"/>
          </a:xfrm>
          <a:prstGeom prst="borderCallout1">
            <a:avLst>
              <a:gd name="adj1" fmla="val 41625"/>
              <a:gd name="adj2" fmla="val -1345"/>
              <a:gd name="adj3" fmla="val 58952"/>
              <a:gd name="adj4" fmla="val -72882"/>
            </a:avLst>
          </a:prstGeom>
          <a:solidFill>
            <a:schemeClr val="accent6">
              <a:lumMod val="50000"/>
              <a:alpha val="23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a아시아헤드1" panose="02020600000000000000"/>
                <a:ea typeface="a아시아헤드1" panose="02020600000000000000"/>
              </a:rPr>
              <a:t>중복된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a아시아헤드1" panose="02020600000000000000"/>
                <a:ea typeface="a아시아헤드1" panose="0202060000000000000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50000"/>
                  </a:schemeClr>
                </a:solidFill>
                <a:latin typeface="a아시아헤드1" panose="02020600000000000000"/>
                <a:ea typeface="a아시아헤드1" panose="02020600000000000000"/>
              </a:rPr>
              <a:t>피처명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a아시아헤드1" panose="02020600000000000000"/>
                <a:ea typeface="a아시아헤드1" panose="02020600000000000000"/>
              </a:rPr>
              <a:t>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a아시아헤드1" panose="02020600000000000000"/>
                <a:ea typeface="a아시아헤드1" panose="02020600000000000000"/>
              </a:rPr>
              <a:t>42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a아시아헤드1" panose="02020600000000000000"/>
                <a:ea typeface="a아시아헤드1" panose="02020600000000000000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54666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중복된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피처명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처리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196F-452F-D226-AB35-1C3912EA5B37}"/>
              </a:ext>
            </a:extLst>
          </p:cNvPr>
          <p:cNvSpPr txBox="1"/>
          <p:nvPr/>
        </p:nvSpPr>
        <p:spPr>
          <a:xfrm>
            <a:off x="547005" y="1933819"/>
            <a:ext cx="17193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아시아헤드1"/>
              </a:rPr>
              <a:t>중복된 피처명에 대해서 원본 피처명에 </a:t>
            </a:r>
            <a:r>
              <a:rPr lang="en-US" altLang="ko-KR" sz="3200" b="1" dirty="0">
                <a:latin typeface="a아시아헤드1"/>
              </a:rPr>
              <a:t>_1 </a:t>
            </a:r>
            <a:r>
              <a:rPr lang="ko-KR" altLang="en-US" sz="3200" b="1" dirty="0">
                <a:latin typeface="a아시아헤드1"/>
              </a:rPr>
              <a:t>또는 </a:t>
            </a:r>
            <a:r>
              <a:rPr lang="en-US" altLang="ko-KR" sz="3200" b="1" dirty="0">
                <a:latin typeface="a아시아헤드1"/>
              </a:rPr>
              <a:t>_2</a:t>
            </a:r>
            <a:r>
              <a:rPr lang="ko-KR" altLang="en-US" sz="3200" b="1" dirty="0">
                <a:latin typeface="a아시아헤드1"/>
              </a:rPr>
              <a:t>를</a:t>
            </a:r>
            <a:r>
              <a:rPr lang="en-US" altLang="ko-KR" sz="3200" b="1" dirty="0">
                <a:latin typeface="a아시아헤드1"/>
              </a:rPr>
              <a:t> </a:t>
            </a:r>
            <a:r>
              <a:rPr lang="ko-KR" altLang="en-US" sz="3200" b="1" dirty="0">
                <a:latin typeface="a아시아헤드1"/>
              </a:rPr>
              <a:t>추가</a:t>
            </a:r>
            <a:endParaRPr lang="en-US" altLang="ko-KR" sz="3200" b="1" dirty="0">
              <a:latin typeface="a아시아헤드1"/>
            </a:endParaRPr>
          </a:p>
          <a:p>
            <a:endParaRPr lang="en-US" altLang="ko-KR" sz="3200" b="1" dirty="0">
              <a:latin typeface="a아시아헤드1"/>
            </a:endParaRPr>
          </a:p>
          <a:p>
            <a:r>
              <a:rPr lang="ko-KR" altLang="en-US" sz="3200" b="1" dirty="0">
                <a:latin typeface="a아시아헤드1"/>
              </a:rPr>
              <a:t>새로운 피처명을 가지는 </a:t>
            </a:r>
            <a:r>
              <a:rPr lang="en-US" altLang="ko-KR" sz="3200" b="1" dirty="0" err="1">
                <a:latin typeface="a아시아헤드1"/>
              </a:rPr>
              <a:t>DataFrame</a:t>
            </a:r>
            <a:r>
              <a:rPr lang="ko-KR" altLang="en-US" sz="3200" b="1" dirty="0">
                <a:latin typeface="a아시아헤드1"/>
              </a:rPr>
              <a:t>을 반환하는 함수인 </a:t>
            </a:r>
            <a:r>
              <a:rPr lang="en-US" altLang="ko-KR" sz="3200" b="1" dirty="0" err="1">
                <a:latin typeface="a아시아헤드1"/>
              </a:rPr>
              <a:t>get_new_feature_name_df</a:t>
            </a:r>
            <a:r>
              <a:rPr lang="en-US" altLang="ko-KR" sz="3200" b="1" dirty="0">
                <a:latin typeface="a아시아헤드1"/>
              </a:rPr>
              <a:t>()</a:t>
            </a:r>
            <a:r>
              <a:rPr lang="ko-KR" altLang="en-US" sz="3200" b="1" dirty="0">
                <a:latin typeface="a아시아헤드1"/>
              </a:rPr>
              <a:t>를 생성</a:t>
            </a:r>
          </a:p>
        </p:txBody>
      </p:sp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F3A76BE-63A7-15C5-B9B5-A1FB3957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" y="4065635"/>
            <a:ext cx="17393335" cy="3601405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894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테스트용 피처 파일 로딩</a:t>
            </a: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49CB1F5-0B05-D8A6-62AC-1F6B7C76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25" y="1764275"/>
            <a:ext cx="14176154" cy="8205758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847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8217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426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</a:t>
            </a:r>
            <a:r>
              <a:rPr lang="ko-KR" altLang="en-US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학습용 피처 데이터 세트 분석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D05D536-6F97-473C-0E7F-D164A5034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28" y="1686160"/>
            <a:ext cx="11170665" cy="4012923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E09C5C3-725C-ADC9-212D-5061C0509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91" y="6149391"/>
            <a:ext cx="7655317" cy="3819392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77F04-D6DA-F880-E9D8-B2931F89D5BD}"/>
              </a:ext>
            </a:extLst>
          </p:cNvPr>
          <p:cNvSpPr txBox="1"/>
          <p:nvPr/>
        </p:nvSpPr>
        <p:spPr>
          <a:xfrm>
            <a:off x="9320981" y="6533534"/>
            <a:ext cx="682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레이블값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 </a:t>
            </a:r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1,2,3,4,5,6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개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a아시아헤드1"/>
            </a:endParaRPr>
          </a:p>
          <a:p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a아시아헤드1"/>
              </a:rPr>
              <a:t>분포도는 고르게 분포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F5C2-44B3-94DB-7CEC-6A8453A3FF2C}"/>
              </a:ext>
            </a:extLst>
          </p:cNvPr>
          <p:cNvSpPr txBox="1"/>
          <p:nvPr/>
        </p:nvSpPr>
        <p:spPr>
          <a:xfrm>
            <a:off x="12567861" y="1893157"/>
            <a:ext cx="454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7352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</a:rPr>
              <a:t>개의 레코드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561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</a:rPr>
              <a:t>개의 피처</a:t>
            </a:r>
          </a:p>
        </p:txBody>
      </p:sp>
    </p:spTree>
    <p:extLst>
      <p:ext uri="{BB962C8B-B14F-4D97-AF65-F5344CB8AC3E}">
        <p14:creationId xmlns:p14="http://schemas.microsoft.com/office/powerpoint/2010/main" val="39612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688</Words>
  <Application>Microsoft Office PowerPoint</Application>
  <PresentationFormat>사용자 지정</PresentationFormat>
  <Paragraphs>141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a아시아헤드1</vt:lpstr>
      <vt:lpstr>a아시아헤드2</vt:lpstr>
      <vt:lpstr>a아시아헤드4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강정인</cp:lastModifiedBy>
  <cp:revision>39</cp:revision>
  <dcterms:created xsi:type="dcterms:W3CDTF">2022-02-26T11:26:54Z</dcterms:created>
  <dcterms:modified xsi:type="dcterms:W3CDTF">2023-09-17T14:16:36Z</dcterms:modified>
</cp:coreProperties>
</file>