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5" r:id="rId4"/>
    <p:sldId id="266" r:id="rId5"/>
    <p:sldId id="260" r:id="rId6"/>
    <p:sldId id="268" r:id="rId7"/>
    <p:sldId id="269" r:id="rId8"/>
    <p:sldId id="277" r:id="rId9"/>
    <p:sldId id="270" r:id="rId10"/>
    <p:sldId id="272" r:id="rId11"/>
    <p:sldId id="274" r:id="rId12"/>
    <p:sldId id="275" r:id="rId13"/>
    <p:sldId id="276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2A"/>
    <a:srgbClr val="C1733A"/>
    <a:srgbClr val="8C8E90"/>
    <a:srgbClr val="F7F8F8"/>
    <a:srgbClr val="E6E6E6"/>
    <a:srgbClr val="77E741"/>
    <a:srgbClr val="00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71602" autoAdjust="0"/>
  </p:normalViewPr>
  <p:slideViewPr>
    <p:cSldViewPr snapToGrid="0">
      <p:cViewPr varScale="1">
        <p:scale>
          <a:sx n="94" d="100"/>
          <a:sy n="94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90B8-0272-4368-9566-E4E9C5CDBB8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EC859-D4F9-4E07-94E8-0BADDB83C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6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97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9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0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7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56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7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0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4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5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6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EC859-D4F9-4E07-94E8-0BADDB83C7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2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5984" y="2167982"/>
            <a:ext cx="9003323" cy="2007699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4500">
                <a:solidFill>
                  <a:srgbClr val="00462A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E48800-8025-4764-8B7B-953D5F0A9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3"/>
            <a:ext cx="12189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F69E-6196-42B6-B54D-ABCBA001BE7F}" type="datetime1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87619" y="6179283"/>
            <a:ext cx="824620" cy="365125"/>
          </a:xfrm>
        </p:spPr>
        <p:txBody>
          <a:bodyPr/>
          <a:lstStyle>
            <a:lvl1pPr>
              <a:defRPr>
                <a:solidFill>
                  <a:srgbClr val="8C8E90"/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fld id="{E98A2F03-CFD3-4116-B783-1D8C8483C4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3"/>
            <a:ext cx="1218951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510" y="2002634"/>
            <a:ext cx="9145068" cy="2852737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3200">
                <a:solidFill>
                  <a:srgbClr val="00462A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E48800-8025-4764-8B7B-953D5F0A9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27"/>
          <a:stretch/>
        </p:blipFill>
        <p:spPr>
          <a:xfrm>
            <a:off x="1241" y="0"/>
            <a:ext cx="12189519" cy="12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1328" y="1460500"/>
            <a:ext cx="454785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9186" y="1460500"/>
            <a:ext cx="454785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21329" y="5991225"/>
            <a:ext cx="2743200" cy="365125"/>
          </a:xfrm>
        </p:spPr>
        <p:txBody>
          <a:bodyPr/>
          <a:lstStyle/>
          <a:p>
            <a:fld id="{E7F73B92-FFDA-4DF6-B1A7-5B6F0E050AC1}" type="datetime1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3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4FBC-5758-4965-A909-4DACE7CABBDD}" type="datetime1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6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3763-99D1-4903-8C66-A8E725ADB1AB}" type="datetime1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2F03-CFD3-4116-B783-1D8C8483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60430FB-5919-40D4-A84F-DD7206169AD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" y="0"/>
            <a:ext cx="12189519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96420A-36F9-455C-A7D2-BBE68D62E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10"/>
          <a:stretch/>
        </p:blipFill>
        <p:spPr>
          <a:xfrm>
            <a:off x="1241" y="3"/>
            <a:ext cx="12189519" cy="1302324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55730" y="199719"/>
            <a:ext cx="10063544" cy="81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832" y="1617239"/>
            <a:ext cx="100654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8940-77A6-42DD-8E68-753F89C17E3F}" type="datetime1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05580" y="6426282"/>
            <a:ext cx="826199" cy="479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2F03-CFD3-4116-B783-1D8C8483C4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3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500" kern="1200">
          <a:solidFill>
            <a:srgbClr val="00482B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YD윤고딕 330" panose="02020603020101020101" pitchFamily="18" charset="-127"/>
          <a:ea typeface="YD윤고딕 3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CNN: Case 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31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network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Motivation for inception network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4E69D-3BC3-39DD-0E7D-006C0AF03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8" y="2061914"/>
            <a:ext cx="6906531" cy="3256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B1D1-6DDA-375F-75CD-9C6E90FAD391}"/>
              </a:ext>
            </a:extLst>
          </p:cNvPr>
          <p:cNvSpPr txBox="1"/>
          <p:nvPr/>
        </p:nvSpPr>
        <p:spPr>
          <a:xfrm>
            <a:off x="884758" y="5168900"/>
            <a:ext cx="867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필터의 크기나 </a:t>
            </a:r>
            <a:r>
              <a:rPr lang="en-US" altLang="ko-KR" dirty="0"/>
              <a:t>pooling</a:t>
            </a:r>
            <a:r>
              <a:rPr lang="ko-KR" altLang="en-US" dirty="0"/>
              <a:t>을 하나로 결정하지 않고 모두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필터의 </a:t>
            </a:r>
            <a:r>
              <a:rPr lang="en-US" altLang="ko-KR" dirty="0"/>
              <a:t>output</a:t>
            </a:r>
            <a:r>
              <a:rPr lang="ko-KR" altLang="en-US" dirty="0"/>
              <a:t>을 하나로 합쳐 네트워크가 스스로 변수나 필터 크기의 조합을 학습함</a:t>
            </a:r>
          </a:p>
        </p:txBody>
      </p:sp>
    </p:spTree>
    <p:extLst>
      <p:ext uri="{BB962C8B-B14F-4D97-AF65-F5344CB8AC3E}">
        <p14:creationId xmlns:p14="http://schemas.microsoft.com/office/powerpoint/2010/main" val="190180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network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The problem of computational cost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747C0E-7FB1-C222-5B5E-904A15884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3" y="4030164"/>
            <a:ext cx="4367898" cy="1443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DF723-B1A6-6231-827F-E5F0A70E2A66}"/>
              </a:ext>
            </a:extLst>
          </p:cNvPr>
          <p:cNvSpPr txBox="1"/>
          <p:nvPr/>
        </p:nvSpPr>
        <p:spPr>
          <a:xfrm>
            <a:off x="6231160" y="2645342"/>
            <a:ext cx="754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 * 28 * 192 * 5 * 5 * 32 =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120M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F9080D-2006-61A0-764B-56D38F6B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43" y="2333406"/>
            <a:ext cx="3398158" cy="1468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5E945-870F-8756-0754-E5D39B15CCB9}"/>
              </a:ext>
            </a:extLst>
          </p:cNvPr>
          <p:cNvSpPr txBox="1"/>
          <p:nvPr/>
        </p:nvSpPr>
        <p:spPr>
          <a:xfrm>
            <a:off x="6231160" y="3843326"/>
            <a:ext cx="754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1x1 conv: 28 * 28 * 192 * 1 * 1 * 16 = </a:t>
            </a:r>
            <a:r>
              <a:rPr lang="ko-KR" altLang="en-US" dirty="0"/>
              <a:t>약 </a:t>
            </a:r>
            <a:r>
              <a:rPr lang="en-US" altLang="ko-KR" dirty="0"/>
              <a:t>10M</a:t>
            </a:r>
          </a:p>
          <a:p>
            <a:r>
              <a:rPr lang="en-US" altLang="ko-KR" dirty="0"/>
              <a:t>5x5</a:t>
            </a:r>
            <a:r>
              <a:rPr lang="ko-KR" altLang="en-US" dirty="0"/>
              <a:t> </a:t>
            </a:r>
            <a:r>
              <a:rPr lang="en-US" altLang="ko-KR" dirty="0"/>
              <a:t>conv:</a:t>
            </a:r>
            <a:r>
              <a:rPr lang="ko-KR" altLang="en-US" dirty="0"/>
              <a:t> </a:t>
            </a:r>
            <a:r>
              <a:rPr lang="en-US" altLang="ko-KR" dirty="0"/>
              <a:t>28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28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5 * 32 = </a:t>
            </a:r>
            <a:r>
              <a:rPr lang="ko-KR" altLang="en-US" dirty="0"/>
              <a:t>약 </a:t>
            </a:r>
            <a:r>
              <a:rPr lang="en-US" altLang="ko-KR" dirty="0"/>
              <a:t>2.4M</a:t>
            </a:r>
          </a:p>
          <a:p>
            <a:r>
              <a:rPr lang="en-US" altLang="ko-KR" dirty="0"/>
              <a:t>total </a:t>
            </a:r>
            <a:r>
              <a:rPr lang="en-US" altLang="ko-KR" dirty="0">
                <a:solidFill>
                  <a:srgbClr val="FF0000"/>
                </a:solidFill>
              </a:rPr>
              <a:t>12.4M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1x1 conv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연산의 양을 줄일 수 있음</a:t>
            </a:r>
            <a:endParaRPr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3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network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Inception module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DF723-B1A6-6231-827F-E5F0A70E2A66}"/>
              </a:ext>
            </a:extLst>
          </p:cNvPr>
          <p:cNvSpPr txBox="1"/>
          <p:nvPr/>
        </p:nvSpPr>
        <p:spPr>
          <a:xfrm>
            <a:off x="884758" y="4958060"/>
            <a:ext cx="754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채널 수와 </a:t>
            </a:r>
            <a:r>
              <a:rPr lang="en-US" altLang="ko-KR" dirty="0"/>
              <a:t>pooling</a:t>
            </a:r>
            <a:r>
              <a:rPr lang="ko-KR" altLang="en-US" dirty="0"/>
              <a:t>을 모두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Max pooling </a:t>
            </a:r>
            <a:r>
              <a:rPr lang="ko-KR" altLang="en-US" dirty="0"/>
              <a:t>층에 </a:t>
            </a:r>
            <a:r>
              <a:rPr lang="en-US" altLang="ko-KR" dirty="0"/>
              <a:t>3x3, s=1, same padding</a:t>
            </a:r>
            <a:r>
              <a:rPr lang="ko-KR" altLang="en-US" dirty="0"/>
              <a:t>을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Pooling </a:t>
            </a:r>
            <a:r>
              <a:rPr lang="ko-KR" altLang="en-US" dirty="0"/>
              <a:t>이후에 </a:t>
            </a:r>
            <a:r>
              <a:rPr lang="en-US" altLang="ko-KR" dirty="0"/>
              <a:t>1x1 conv layer</a:t>
            </a:r>
            <a:r>
              <a:rPr lang="ko-KR" altLang="en-US" dirty="0"/>
              <a:t>를 추가해 채널의 수를 줄임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82019-F809-1A49-A4B8-18424F374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9" b="201"/>
          <a:stretch/>
        </p:blipFill>
        <p:spPr>
          <a:xfrm>
            <a:off x="884758" y="2103939"/>
            <a:ext cx="6401412" cy="26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Inception network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Inception network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DF723-B1A6-6231-827F-E5F0A70E2A66}"/>
              </a:ext>
            </a:extLst>
          </p:cNvPr>
          <p:cNvSpPr txBox="1"/>
          <p:nvPr/>
        </p:nvSpPr>
        <p:spPr>
          <a:xfrm>
            <a:off x="1059543" y="4764705"/>
            <a:ext cx="754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 수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74B126-323E-BA68-B3D2-0440DA4D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8" y="2141766"/>
            <a:ext cx="7024014" cy="2991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93F12-5516-2C81-1160-61D95207AB58}"/>
              </a:ext>
            </a:extLst>
          </p:cNvPr>
          <p:cNvSpPr txBox="1"/>
          <p:nvPr/>
        </p:nvSpPr>
        <p:spPr>
          <a:xfrm>
            <a:off x="884758" y="4958060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개의 </a:t>
            </a:r>
            <a:r>
              <a:rPr lang="en-US" altLang="ko-KR" dirty="0"/>
              <a:t>Inception block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도중 </a:t>
            </a:r>
            <a:r>
              <a:rPr lang="en-US" altLang="ko-KR" dirty="0" err="1"/>
              <a:t>softmax</a:t>
            </a:r>
            <a:r>
              <a:rPr lang="ko-KR" altLang="en-US" dirty="0"/>
              <a:t>를 통해 결과를 예측하여 과대적합 방지</a:t>
            </a:r>
          </a:p>
        </p:txBody>
      </p:sp>
    </p:spTree>
    <p:extLst>
      <p:ext uri="{BB962C8B-B14F-4D97-AF65-F5344CB8AC3E}">
        <p14:creationId xmlns:p14="http://schemas.microsoft.com/office/powerpoint/2010/main" val="251952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DF723-B1A6-6231-827F-E5F0A70E2A66}"/>
              </a:ext>
            </a:extLst>
          </p:cNvPr>
          <p:cNvSpPr txBox="1"/>
          <p:nvPr/>
        </p:nvSpPr>
        <p:spPr>
          <a:xfrm>
            <a:off x="1059543" y="4764705"/>
            <a:ext cx="754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 수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93F12-5516-2C81-1160-61D95207AB58}"/>
              </a:ext>
            </a:extLst>
          </p:cNvPr>
          <p:cNvSpPr txBox="1"/>
          <p:nvPr/>
        </p:nvSpPr>
        <p:spPr>
          <a:xfrm>
            <a:off x="6540500" y="1689760"/>
            <a:ext cx="505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cut</a:t>
            </a:r>
            <a:r>
              <a:rPr lang="ko-KR" altLang="en-US" dirty="0"/>
              <a:t>을 통해 </a:t>
            </a:r>
            <a:r>
              <a:rPr lang="en-US" altLang="ko-KR" dirty="0"/>
              <a:t>a^[l]</a:t>
            </a:r>
            <a:r>
              <a:rPr lang="ko-KR" altLang="en-US" dirty="0"/>
              <a:t>을 </a:t>
            </a:r>
            <a:r>
              <a:rPr lang="en-US" altLang="ko-KR" dirty="0"/>
              <a:t>linear layer</a:t>
            </a:r>
            <a:r>
              <a:rPr lang="ko-KR" altLang="en-US" dirty="0"/>
              <a:t> 이후 출력층에 전달해 </a:t>
            </a:r>
            <a:r>
              <a:rPr lang="en-US" altLang="ko-KR" dirty="0"/>
              <a:t>z^[l+2]</a:t>
            </a:r>
            <a:r>
              <a:rPr lang="ko-KR" altLang="en-US" dirty="0"/>
              <a:t>와 더한 후 </a:t>
            </a:r>
            <a:r>
              <a:rPr lang="en-US" altLang="ko-KR" dirty="0" err="1"/>
              <a:t>ReLU</a:t>
            </a:r>
            <a:r>
              <a:rPr lang="ko-KR" altLang="en-US" dirty="0"/>
              <a:t>를 적용한다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r>
              <a:rPr lang="ko-KR" altLang="en-US" dirty="0"/>
              <a:t>은 </a:t>
            </a:r>
            <a:r>
              <a:rPr lang="en-US" altLang="ko-KR" dirty="0"/>
              <a:t>main path</a:t>
            </a:r>
            <a:r>
              <a:rPr lang="ko-KR" altLang="en-US" dirty="0"/>
              <a:t>에 </a:t>
            </a:r>
            <a:r>
              <a:rPr lang="en-US" altLang="ko-KR" dirty="0"/>
              <a:t>short cut</a:t>
            </a:r>
            <a:r>
              <a:rPr lang="ko-KR" altLang="en-US" dirty="0"/>
              <a:t>을 추가한 네트워크이다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Skip connection</a:t>
            </a:r>
            <a:r>
              <a:rPr lang="ko-KR" altLang="en-US" dirty="0"/>
              <a:t>은 경사 소실을 방지한다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r>
              <a:rPr lang="ko-KR" altLang="en-US" dirty="0"/>
              <a:t>은 네트워크가 깊어져도 계속 훈련 오류가 감소한다</a:t>
            </a:r>
            <a:endParaRPr lang="en-US" altLang="ko-KR" dirty="0"/>
          </a:p>
        </p:txBody>
      </p:sp>
      <p:pic>
        <p:nvPicPr>
          <p:cNvPr id="4" name="그림 3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9A23BE07-4976-71EB-63B2-9BA7E7F1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3" y="1654488"/>
            <a:ext cx="5569236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93F12-5516-2C81-1160-61D95207AB58}"/>
                  </a:ext>
                </a:extLst>
              </p:cNvPr>
              <p:cNvSpPr txBox="1"/>
              <p:nvPr/>
            </p:nvSpPr>
            <p:spPr>
              <a:xfrm>
                <a:off x="6540500" y="1689760"/>
                <a:ext cx="5054600" cy="151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동일합성곱 연산을 통해 입력과 출력의 크기를 같게 한다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행렬이나 패딩인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1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ko-KR" altLang="en-US" b="0" dirty="0"/>
                  <a:t>를 </a:t>
                </a:r>
                <a:r>
                  <a:rPr lang="en-US" altLang="ko-KR" b="0" dirty="0"/>
                  <a:t>a^[l]</a:t>
                </a:r>
                <a:r>
                  <a:rPr lang="ko-KR" altLang="en-US" dirty="0"/>
                  <a:t>에 </a:t>
                </a:r>
                <a:r>
                  <a:rPr lang="ko-KR" altLang="en-US" b="0" dirty="0"/>
                  <a:t>곱해 </a:t>
                </a:r>
                <a:r>
                  <a:rPr lang="en-US" altLang="ko-KR" b="0" dirty="0"/>
                  <a:t>z^[l+2]</a:t>
                </a:r>
                <a:r>
                  <a:rPr lang="ko-KR" altLang="en-US" b="0" dirty="0"/>
                  <a:t>와 차원을 맞춘다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93F12-5516-2C81-1160-61D95207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1689760"/>
                <a:ext cx="5054600" cy="1518557"/>
              </a:xfrm>
              <a:prstGeom prst="rect">
                <a:avLst/>
              </a:prstGeom>
              <a:blipFill>
                <a:blip r:embed="rId3"/>
                <a:stretch>
                  <a:fillRect l="-844" t="-2008" b="-5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81AC1C9-B901-74A1-638E-0F0B5B4DA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5" y="1654488"/>
            <a:ext cx="5467631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93F12-5516-2C81-1160-61D95207AB58}"/>
              </a:ext>
            </a:extLst>
          </p:cNvPr>
          <p:cNvSpPr txBox="1"/>
          <p:nvPr/>
        </p:nvSpPr>
        <p:spPr>
          <a:xfrm>
            <a:off x="6540500" y="1689760"/>
            <a:ext cx="50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1</a:t>
            </a:r>
            <a:r>
              <a:rPr lang="en-US" altLang="ko-KR" dirty="0"/>
              <a:t>x1</a:t>
            </a:r>
            <a:r>
              <a:rPr lang="ko-KR" altLang="en-US" dirty="0"/>
              <a:t> </a:t>
            </a:r>
            <a:r>
              <a:rPr lang="en-US" altLang="ko-KR" dirty="0"/>
              <a:t>conv</a:t>
            </a:r>
            <a:r>
              <a:rPr lang="ko-KR" altLang="en-US" dirty="0"/>
              <a:t> 결과 채널의 수가 </a:t>
            </a:r>
            <a:r>
              <a:rPr lang="en-US" altLang="ko-KR" dirty="0"/>
              <a:t>32</a:t>
            </a:r>
            <a:r>
              <a:rPr lang="ko-KR" altLang="en-US" dirty="0"/>
              <a:t>이므로 </a:t>
            </a:r>
            <a:r>
              <a:rPr lang="en-US" altLang="ko-KR" dirty="0"/>
              <a:t>32 </a:t>
            </a:r>
            <a:r>
              <a:rPr lang="ko-KR" altLang="en-US" dirty="0"/>
              <a:t>개의 필터가 있어야 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dirty="0"/>
              <a:t>1x1, 3x3, 5x5, pooling</a:t>
            </a:r>
            <a:r>
              <a:rPr lang="ko-KR" altLang="en-US" b="0" dirty="0"/>
              <a:t>의 </a:t>
            </a:r>
            <a:r>
              <a:rPr lang="ko-KR" altLang="en-US" dirty="0"/>
              <a:t>채널의 수의 합이므로 </a:t>
            </a:r>
            <a:r>
              <a:rPr lang="en-US" altLang="ko-KR" dirty="0"/>
              <a:t>64 + 128 + 32 + 32 = 256 </a:t>
            </a:r>
            <a:r>
              <a:rPr lang="ko-KR" altLang="en-US" dirty="0"/>
              <a:t>이다</a:t>
            </a:r>
            <a:endParaRPr lang="en-US" altLang="ko-KR" b="0" dirty="0"/>
          </a:p>
        </p:txBody>
      </p:sp>
      <p:pic>
        <p:nvPicPr>
          <p:cNvPr id="4" name="그림 3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25097FF7-D77A-5724-43DD-ECB5B8EE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5" y="1689760"/>
            <a:ext cx="4673802" cy="47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Classic Network – LeNet5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EA9BC-AA65-B714-851E-A2D8A5F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32" y="4521199"/>
            <a:ext cx="10065442" cy="1447377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345629-5379-127C-4BD6-13F37281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32" y="1603930"/>
            <a:ext cx="6651868" cy="29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8C422-5E04-00C5-EE6D-E7CD98440563}"/>
              </a:ext>
            </a:extLst>
          </p:cNvPr>
          <p:cNvSpPr txBox="1"/>
          <p:nvPr/>
        </p:nvSpPr>
        <p:spPr>
          <a:xfrm>
            <a:off x="853832" y="4893230"/>
            <a:ext cx="794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손글씨</a:t>
            </a:r>
            <a:r>
              <a:rPr lang="ko-KR" altLang="en-US" dirty="0"/>
              <a:t> 인식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Avg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층이 깊어질수록 높이와 너비가 감소하고 채널 수 증가함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parameters: 60K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2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Classic Network – </a:t>
            </a:r>
            <a:r>
              <a:rPr lang="en-US" altLang="ko-KR" dirty="0" err="1"/>
              <a:t>AlexNet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EA9BC-AA65-B714-851E-A2D8A5F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32" y="4521199"/>
            <a:ext cx="10065442" cy="1447377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345629-5379-127C-4BD6-13F37281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832" y="1614046"/>
            <a:ext cx="5192650" cy="29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8C422-5E04-00C5-EE6D-E7CD98440563}"/>
              </a:ext>
            </a:extLst>
          </p:cNvPr>
          <p:cNvSpPr txBox="1"/>
          <p:nvPr/>
        </p:nvSpPr>
        <p:spPr>
          <a:xfrm>
            <a:off x="853832" y="4893230"/>
            <a:ext cx="471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parameters: 60M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030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Classic Network – VGG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9EA9BC-AA65-B714-851E-A2D8A5F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32" y="4521199"/>
            <a:ext cx="10065442" cy="1447377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345629-5379-127C-4BD6-13F37281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1131" y="1614046"/>
            <a:ext cx="5018052" cy="29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8C422-5E04-00C5-EE6D-E7CD98440563}"/>
              </a:ext>
            </a:extLst>
          </p:cNvPr>
          <p:cNvSpPr txBox="1"/>
          <p:nvPr/>
        </p:nvSpPr>
        <p:spPr>
          <a:xfrm>
            <a:off x="853832" y="4893230"/>
            <a:ext cx="881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CONV: 3x3, s=1,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MAX POOL: 2x2, s=2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# parameters: 130M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마다 채널 수가 두 </a:t>
            </a:r>
            <a:r>
              <a:rPr lang="ko-KR" altLang="en-US" dirty="0" err="1"/>
              <a:t>배씩</a:t>
            </a:r>
            <a:r>
              <a:rPr lang="ko-KR" altLang="en-US" dirty="0"/>
              <a:t> 증가하고 </a:t>
            </a:r>
            <a:r>
              <a:rPr lang="en-US" altLang="ko-KR" dirty="0"/>
              <a:t>Pooling</a:t>
            </a:r>
            <a:r>
              <a:rPr lang="ko-KR" altLang="en-US" dirty="0"/>
              <a:t>마다 사이즈가 </a:t>
            </a:r>
            <a:r>
              <a:rPr lang="en-US" altLang="ko-KR" dirty="0"/>
              <a:t>½ </a:t>
            </a:r>
            <a:r>
              <a:rPr lang="ko-KR" altLang="en-US" dirty="0"/>
              <a:t>감소하는 심플한 구조</a:t>
            </a:r>
          </a:p>
        </p:txBody>
      </p:sp>
    </p:spTree>
    <p:extLst>
      <p:ext uri="{BB962C8B-B14F-4D97-AF65-F5344CB8AC3E}">
        <p14:creationId xmlns:p14="http://schemas.microsoft.com/office/powerpoint/2010/main" val="325174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17AEE6-2349-5728-D44B-963635F4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7" y="2077872"/>
            <a:ext cx="3395720" cy="339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2676F1-F61C-DAD8-11F6-14E58771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47" y="2153341"/>
            <a:ext cx="3350325" cy="332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55730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Residual Block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EAE53-989A-253F-7134-563926E4F80B}"/>
              </a:ext>
            </a:extLst>
          </p:cNvPr>
          <p:cNvSpPr txBox="1"/>
          <p:nvPr/>
        </p:nvSpPr>
        <p:spPr>
          <a:xfrm>
            <a:off x="1510515" y="565785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77DE3-DFE5-9398-28DE-91E3E50C3E88}"/>
              </a:ext>
            </a:extLst>
          </p:cNvPr>
          <p:cNvSpPr txBox="1"/>
          <p:nvPr/>
        </p:nvSpPr>
        <p:spPr>
          <a:xfrm>
            <a:off x="5074702" y="565785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F949D-7E6C-E96F-7535-6A942A385A5B}"/>
                  </a:ext>
                </a:extLst>
              </p:cNvPr>
              <p:cNvSpPr txBox="1"/>
              <p:nvPr/>
            </p:nvSpPr>
            <p:spPr>
              <a:xfrm>
                <a:off x="7611845" y="2352760"/>
                <a:ext cx="3932455" cy="12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적용 전에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b="0" dirty="0"/>
                  <a:t>이 </a:t>
                </a:r>
                <a:r>
                  <a:rPr lang="ko-KR" altLang="en-US" b="0" dirty="0" err="1"/>
                  <a:t>더해짐</a:t>
                </a:r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Residual Block</a:t>
                </a:r>
                <a:r>
                  <a:rPr lang="ko-KR" altLang="en-US" b="0" dirty="0"/>
                  <a:t>을 활용해 더 깊은 신경망 학습 가능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3F949D-7E6C-E96F-7535-6A942A385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845" y="2352760"/>
                <a:ext cx="3932455" cy="1260538"/>
              </a:xfrm>
              <a:prstGeom prst="rect">
                <a:avLst/>
              </a:prstGeom>
              <a:blipFill>
                <a:blip r:embed="rId5"/>
                <a:stretch>
                  <a:fillRect l="-1085" b="-6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0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55730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Residual Network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8E1ED-59FE-F624-A514-45C9D5A57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0" y="4185820"/>
            <a:ext cx="4363970" cy="187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D8B9C-5B20-6D00-1F58-DD8FFB149F14}"/>
              </a:ext>
            </a:extLst>
          </p:cNvPr>
          <p:cNvSpPr txBox="1"/>
          <p:nvPr/>
        </p:nvSpPr>
        <p:spPr>
          <a:xfrm>
            <a:off x="7421630" y="2152901"/>
            <a:ext cx="4325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Plain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에 </a:t>
            </a:r>
            <a:r>
              <a:rPr lang="en-US" altLang="ko-KR" dirty="0"/>
              <a:t>skip connection</a:t>
            </a:r>
            <a:r>
              <a:rPr lang="ko-KR" altLang="en-US" dirty="0"/>
              <a:t>을 추가한 </a:t>
            </a:r>
            <a:r>
              <a:rPr lang="en-US" altLang="ko-KR" dirty="0"/>
              <a:t>Residual Block</a:t>
            </a:r>
            <a:r>
              <a:rPr lang="ko-KR" altLang="en-US"/>
              <a:t>을 쌓아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층이 깊어져도 </a:t>
            </a:r>
            <a:r>
              <a:rPr lang="en-US" altLang="ko-KR" dirty="0"/>
              <a:t>training error</a:t>
            </a:r>
            <a:r>
              <a:rPr lang="ko-KR" altLang="en-US" dirty="0"/>
              <a:t>가 증가하지 않고 계속 감소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BC411D-0638-D064-BD74-7A9B954BA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986"/>
          <a:stretch/>
        </p:blipFill>
        <p:spPr>
          <a:xfrm>
            <a:off x="855730" y="2108629"/>
            <a:ext cx="6395970" cy="17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 do </a:t>
            </a:r>
            <a:r>
              <a:rPr lang="en-US" altLang="ko-KR" sz="2800" dirty="0" err="1"/>
              <a:t>ResNets</a:t>
            </a:r>
            <a:r>
              <a:rPr lang="en-US" altLang="ko-KR" sz="2800" dirty="0"/>
              <a:t> Work?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AC7E1-97A2-1F92-0222-8431936C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0" y="2162428"/>
            <a:ext cx="5153025" cy="2192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CDDAB3-E2DC-213F-ACBE-899C109851C5}"/>
                  </a:ext>
                </a:extLst>
              </p:cNvPr>
              <p:cNvSpPr txBox="1"/>
              <p:nvPr/>
            </p:nvSpPr>
            <p:spPr>
              <a:xfrm>
                <a:off x="855730" y="4686300"/>
                <a:ext cx="9189970" cy="124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L2 norm</a:t>
                </a:r>
                <a:r>
                  <a:rPr lang="ko-KR" altLang="en-US" dirty="0"/>
                  <a:t>으로 인해 </a:t>
                </a:r>
                <a:r>
                  <a:rPr lang="en-US" altLang="ko-KR" dirty="0"/>
                  <a:t>W, b</a:t>
                </a:r>
                <a:r>
                  <a:rPr lang="ko-KR" altLang="en-US" dirty="0"/>
                  <a:t>가 감소하여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근사했다고 가정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dirty="0"/>
                  <a:t> 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위와 같은 </a:t>
                </a:r>
                <a:r>
                  <a:rPr lang="ko-KR" altLang="en-US" b="0" dirty="0" err="1"/>
                  <a:t>항등함수는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Residual Block</a:t>
                </a:r>
                <a:r>
                  <a:rPr lang="ko-KR" altLang="en-US" b="0" dirty="0"/>
                  <a:t>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학습하기 쉬움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따라서 층이 추가되어도 성능이 저하되지 않고 더 복잡한 학습을 할 수 있음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CDDAB3-E2DC-213F-ACBE-899C109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0" y="4686300"/>
                <a:ext cx="9189970" cy="1241558"/>
              </a:xfrm>
              <a:prstGeom prst="rect">
                <a:avLst/>
              </a:prstGeom>
              <a:blipFill>
                <a:blip r:embed="rId4"/>
                <a:stretch>
                  <a:fillRect l="-398" t="-2956" b="-7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 do </a:t>
            </a:r>
            <a:r>
              <a:rPr lang="en-US" altLang="ko-KR" sz="2800" dirty="0" err="1"/>
              <a:t>ResNets</a:t>
            </a:r>
            <a:r>
              <a:rPr lang="en-US" altLang="ko-KR" sz="2800" dirty="0"/>
              <a:t> Work?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AC7E1-97A2-1F92-0222-8431936C8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0" y="2162428"/>
            <a:ext cx="5153025" cy="2192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CDDAB3-E2DC-213F-ACBE-899C109851C5}"/>
                  </a:ext>
                </a:extLst>
              </p:cNvPr>
              <p:cNvSpPr txBox="1"/>
              <p:nvPr/>
            </p:nvSpPr>
            <p:spPr>
              <a:xfrm>
                <a:off x="855730" y="4686300"/>
                <a:ext cx="9189970" cy="684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연산 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차원이 같아야 하므로 </a:t>
                </a:r>
                <a:r>
                  <a:rPr lang="en-US" altLang="ko-KR" dirty="0"/>
                  <a:t>same conv layer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입력과 출력의 크기가 다른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곱해 차원을 맞춰 줌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CDDAB3-E2DC-213F-ACBE-899C1098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0" y="4686300"/>
                <a:ext cx="9189970" cy="684290"/>
              </a:xfrm>
              <a:prstGeom prst="rect">
                <a:avLst/>
              </a:prstGeom>
              <a:blipFill>
                <a:blip r:embed="rId4"/>
                <a:stretch>
                  <a:fillRect l="-398" t="-2679" b="-13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2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1x1 Convolution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63A89-18BF-0A3B-C20E-5EEC34D98D09}"/>
              </a:ext>
            </a:extLst>
          </p:cNvPr>
          <p:cNvSpPr txBox="1"/>
          <p:nvPr/>
        </p:nvSpPr>
        <p:spPr>
          <a:xfrm>
            <a:off x="884758" y="1384408"/>
            <a:ext cx="62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1x1 conv</a:t>
            </a:r>
            <a:endParaRPr lang="ko-KR" altLang="en-US" sz="2800" dirty="0"/>
          </a:p>
        </p:txBody>
      </p:sp>
      <p:pic>
        <p:nvPicPr>
          <p:cNvPr id="8" name="그림 7" descr="도표, 라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D427B31-4850-DC22-586D-32D4F37EC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8" y="2053620"/>
            <a:ext cx="6775882" cy="2750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CFC8A-1138-69E6-D7A3-2E59C8A1ED31}"/>
                  </a:ext>
                </a:extLst>
              </p:cNvPr>
              <p:cNvSpPr txBox="1"/>
              <p:nvPr/>
            </p:nvSpPr>
            <p:spPr>
              <a:xfrm>
                <a:off x="1005840" y="4804379"/>
                <a:ext cx="91846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size: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output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altLang="ko-KR" b="0" dirty="0"/>
                  <a:t>(# of filters)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b="0" dirty="0"/>
                  <a:t>채널 수 조절</a:t>
                </a:r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비선형성이 증가해 복잡한 함수 학습 가능함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CFC8A-1138-69E6-D7A3-2E59C8A1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4804379"/>
                <a:ext cx="9184640" cy="1200329"/>
              </a:xfrm>
              <a:prstGeom prst="rect">
                <a:avLst/>
              </a:prstGeom>
              <a:blipFill>
                <a:blip r:embed="rId4"/>
                <a:stretch>
                  <a:fillRect l="-398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78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이화체"/>
        <a:ea typeface="이화체"/>
        <a:cs typeface=""/>
      </a:majorFont>
      <a:minorFont>
        <a:latin typeface="YD윤고딕 330"/>
        <a:ea typeface="YD윤고딕 3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522</Words>
  <Application>Microsoft Office PowerPoint</Application>
  <PresentationFormat>와이드스크린</PresentationFormat>
  <Paragraphs>91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YD윤고딕 330</vt:lpstr>
      <vt:lpstr>맑은 고딕</vt:lpstr>
      <vt:lpstr>이화체</vt:lpstr>
      <vt:lpstr>Arial</vt:lpstr>
      <vt:lpstr>Cambria Math</vt:lpstr>
      <vt:lpstr>Office 테마</vt:lpstr>
      <vt:lpstr>CNN: Case Study</vt:lpstr>
      <vt:lpstr>Classic Network – LeNet5</vt:lpstr>
      <vt:lpstr>Classic Network – AlexNet</vt:lpstr>
      <vt:lpstr>Classic Network – VGG</vt:lpstr>
      <vt:lpstr>ResNet</vt:lpstr>
      <vt:lpstr>ResNet</vt:lpstr>
      <vt:lpstr>ResNet</vt:lpstr>
      <vt:lpstr>ResNet</vt:lpstr>
      <vt:lpstr>1x1 Convolution</vt:lpstr>
      <vt:lpstr>Inception network</vt:lpstr>
      <vt:lpstr>Inception network</vt:lpstr>
      <vt:lpstr>Inception network</vt:lpstr>
      <vt:lpstr>Inception network</vt:lpstr>
      <vt:lpstr>Quiz </vt:lpstr>
      <vt:lpstr>Quiz </vt:lpstr>
      <vt:lpstr>Quiz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Dawoon</cp:lastModifiedBy>
  <cp:revision>131</cp:revision>
  <dcterms:created xsi:type="dcterms:W3CDTF">2021-09-24T03:16:28Z</dcterms:created>
  <dcterms:modified xsi:type="dcterms:W3CDTF">2024-01-01T14:06:40Z</dcterms:modified>
</cp:coreProperties>
</file>