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C017-73F2-9100-D56F-AAA6C7A1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22B4E-159F-2646-6EC1-FD449699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61FC-3477-5141-5240-573E9046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BE6E3-90C5-1B69-D13F-00F83353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59DC2-11F9-C9C3-A74A-228EAB55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53DE-19C8-CC11-12E8-80A87574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7E7A4-F7AA-B2C2-C91D-FA0D1DA6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DBE20-C896-5731-9766-968C57E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C6884-628C-DA77-8C6E-A3054A4A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6398-A846-E905-8395-32371B80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CCE231-ABA5-EB15-10E5-0E6D88F8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B68F9-DA5F-025E-0874-57AA5A97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820A-C3DF-A056-290D-12BBCC3D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C28CB-51A6-78D1-8F31-C2A0D9A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A4017-8A9E-7C7F-700F-B52F4C0A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73AB0-9CB6-ED18-7E75-854F9776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1172D-36DD-5621-40D8-CBD2A64B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347E-B062-E99C-B2FF-5A8015AD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29EEB-F2DF-244E-1769-6C2ED868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453A-783E-D723-2BBD-01191BDD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0A615-B0C3-AF80-FF3D-DC06E12C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D1832-8855-95D0-F57D-D70778BF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47BAD-A749-775C-D892-770C33AC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C7C2C-5D0E-8607-FFF0-BB817EED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27B72-6D84-75AC-C300-01AA39B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10D55-03A2-A491-721D-BDDFFAB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E150E-34DB-918A-6A1A-B3A578E6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B79A8-C662-C76C-DABD-D500AA25C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936CB-4DB3-4E1F-AD01-A7151A6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F6021-84E3-076D-CECF-9109DC2C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3B3F7-AF7A-9306-6D8B-57C718C6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56FD-1A92-B5D9-8492-DA0670B6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5F84B-7F71-E459-E4FA-30229D0F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2A1A5-14C3-54B4-A5E7-227900282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80725C-24C3-891D-1B67-7E91AF00C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E41AD-3B8B-CD81-C988-0CEA00BA1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E4D526-3C1B-42CB-8905-3D75B986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7B4991-89C6-BAF6-426D-E8CAEBD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1BC6EE-3349-F04D-A14A-8AA634BC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7D058-6BFD-6709-8B75-03F487B1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F9776-4814-59CE-01AB-8D7925C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6E2D4-FBEC-6485-26CB-331D4438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CFBA3-C716-42CD-CBE5-34579675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2854C-A481-EB1C-C740-4F157327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8EB7F0-2F43-CE5E-FC5D-ADAEEDDE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6A6AA-537E-31CF-4DAC-03CE4568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53E0-4416-03B6-77E2-DA6DF37F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F5A48-1E7C-67CE-EA6F-FF0D0EC0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E881E-9E63-11F7-8872-1E803F76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7630-76D6-B0A6-F271-CE18A4A0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243D8-B1F1-93F8-E400-CA162BC6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1D1FC-AEBA-120D-E217-7FE43116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59C25-9B9A-636D-6022-7A43DED5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A83337-FD89-EEAE-06E1-3D110EB63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32BE8-509D-49E9-ED10-DD47F3E6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111CA-D7EC-A446-43C5-9C1716E9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342CF-1699-1D80-AF13-CE405DF3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5980D-DCF4-D521-439D-ED3078D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EB3A5-77AA-953C-DAA2-BEA6E80B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34181-33E6-3912-D130-7E83BE08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EB06A-FAD7-A808-8190-B03332614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80845D5-F489-45A0-AC92-5C97F7D861B5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1E08D-D1DA-1B04-8C44-974F594F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C74FA-1110-227F-CCF8-359CCC37B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C02215B-D963-40F1-8894-E9AE845CDF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90702-783D-451E-7743-5977A9F1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20" y="2247248"/>
            <a:ext cx="10414000" cy="833063"/>
          </a:xfrm>
        </p:spPr>
        <p:txBody>
          <a:bodyPr>
            <a:normAutofit/>
          </a:bodyPr>
          <a:lstStyle/>
          <a:p>
            <a:r>
              <a:rPr lang="en-US" altLang="ko-KR" sz="4000" b="1"/>
              <a:t>[</a:t>
            </a:r>
            <a:r>
              <a:rPr lang="ko-KR" altLang="en-US" sz="4000" b="1"/>
              <a:t>딥러닝 </a:t>
            </a:r>
            <a:r>
              <a:rPr lang="en-US" altLang="ko-KR" sz="4000" b="1"/>
              <a:t>2</a:t>
            </a:r>
            <a:r>
              <a:rPr lang="ko-KR" altLang="en-US" sz="4000" b="1"/>
              <a:t>단계</a:t>
            </a:r>
            <a:r>
              <a:rPr lang="en-US" altLang="ko-KR" sz="4000" b="1"/>
              <a:t>] </a:t>
            </a:r>
            <a:r>
              <a:rPr lang="ko-KR" altLang="en-US" sz="4000" b="1"/>
              <a:t>신경망 네트워크의 정규화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63139-3AB9-42FE-A3A0-767066C9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879" y="3523936"/>
            <a:ext cx="6168325" cy="81365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/>
              <a:t>Euron 5</a:t>
            </a:r>
            <a:r>
              <a:rPr lang="ko-KR" altLang="en-US" sz="2000"/>
              <a:t>기 중급 세션 </a:t>
            </a:r>
            <a:r>
              <a:rPr lang="en-US" altLang="ko-KR" sz="2000"/>
              <a:t>8</a:t>
            </a:r>
            <a:r>
              <a:rPr lang="ko-KR" altLang="en-US" sz="2000"/>
              <a:t>주차 발표 </a:t>
            </a:r>
            <a:r>
              <a:rPr lang="en-US" altLang="ko-KR" sz="2000"/>
              <a:t>| 2071014 </a:t>
            </a:r>
            <a:r>
              <a:rPr lang="ko-KR" altLang="en-US" sz="2000"/>
              <a:t>김유민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5C86C-7996-B837-2DE4-34B887D7A6CE}"/>
              </a:ext>
            </a:extLst>
          </p:cNvPr>
          <p:cNvSpPr/>
          <p:nvPr/>
        </p:nvSpPr>
        <p:spPr>
          <a:xfrm>
            <a:off x="1487839" y="3270138"/>
            <a:ext cx="8989017" cy="46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6F02A-F6DD-CF38-1F94-3F3042052D8A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4CEB4-A630-0A36-E4A4-E5E560CE71A2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6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(2) tanh 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활성화 함수를 사용하는 경우</a:t>
                </a: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λ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가</m:t>
                    </m:r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커질 때 비용함수가 커지지 않으려면 상대적으로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작아질 것임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작으면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z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상대적으로 작아지게 되고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z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작은 값을 가지면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g(z)</a:t>
                </a:r>
                <a:r>
                  <a:rPr lang="en-US" altLang="ko-KR" sz="1800"/>
                  <a:t>=tanh(z)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거의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차원 함수 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따라서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층은 선형 회귀처럼 거의 직선 함수를 갖게됨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전체 네트워크도 선형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선형 함수를 계산하는 네트워크는 비선형 함수보다 간단하여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비선형 결정의 경계 맞추기 불가능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과대적합의 가능성 낮아짐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2"/>
                <a:stretch>
                  <a:fillRect l="-439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9FD120-9F46-6DE0-2D0D-03BCF10E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7" y="3429000"/>
            <a:ext cx="4910666" cy="28890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3D224F-9009-1D58-4A71-906BF92B3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02"/>
          <a:stretch/>
        </p:blipFill>
        <p:spPr>
          <a:xfrm>
            <a:off x="1516381" y="1943040"/>
            <a:ext cx="2716954" cy="596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646A5-D22B-8AA9-7CDA-D0FA46EC2649}"/>
              </a:ext>
            </a:extLst>
          </p:cNvPr>
          <p:cNvSpPr txBox="1"/>
          <p:nvPr/>
        </p:nvSpPr>
        <p:spPr>
          <a:xfrm>
            <a:off x="7157344" y="6285465"/>
            <a:ext cx="49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작은 범위에서 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tanh 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거의 선형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2EFBA7-49CB-3F75-4724-0197A928BBD5}"/>
              </a:ext>
            </a:extLst>
          </p:cNvPr>
          <p:cNvSpPr/>
          <p:nvPr/>
        </p:nvSpPr>
        <p:spPr>
          <a:xfrm>
            <a:off x="8805333" y="3759345"/>
            <a:ext cx="1202267" cy="2028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87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구현팁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 반복의 수에 대한 함수로 비용함수 설정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단조감소하기를 원함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비용함수의 </a:t>
            </a:r>
            <a:r>
              <a:rPr lang="ko-KR" altLang="en-US" sz="1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첫항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만 그리면 단조 감소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x, </a:t>
            </a:r>
            <a:r>
              <a:rPr lang="ko-KR" altLang="en-US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두번째 항</a:t>
            </a:r>
            <a:r>
              <a:rPr lang="en-US" altLang="ko-KR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정규화항</a:t>
            </a:r>
            <a:r>
              <a:rPr lang="en-US" altLang="ko-KR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까지 포함해야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단조감소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두번째 항까지 포함한 새로운 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그리고 있는지 확인해야 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DF9DF8-846E-1158-BD32-151D421C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61" y="2768319"/>
            <a:ext cx="7005004" cy="5852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281757-8D1F-147C-EAE0-542BFF3B1044}"/>
              </a:ext>
            </a:extLst>
          </p:cNvPr>
          <p:cNvSpPr/>
          <p:nvPr/>
        </p:nvSpPr>
        <p:spPr>
          <a:xfrm>
            <a:off x="2946400" y="2683653"/>
            <a:ext cx="2607733" cy="813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A40FEB-E29F-41AC-800C-9074B732F208}"/>
              </a:ext>
            </a:extLst>
          </p:cNvPr>
          <p:cNvSpPr/>
          <p:nvPr/>
        </p:nvSpPr>
        <p:spPr>
          <a:xfrm>
            <a:off x="5892800" y="2683652"/>
            <a:ext cx="2218265" cy="8130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20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>
            <a:off x="1048536" y="3708540"/>
            <a:ext cx="430239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7F9A3-04DB-E8CC-70DC-34EC7D8DC3FF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167171-3F76-2F66-1D29-BF8937FD258D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0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신경망의 각각의 층에 노드를 삭제하는 확률을 설정하는 것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삭제된 노드의 들어가는 링크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나가는 링크 모두 삭제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더 작고 간소화된 네트워크로 훈련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정규화 가능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CB9C5D-38D5-4C52-74B7-E8A12822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09" y="2880837"/>
            <a:ext cx="498227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1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구현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층이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인 드롭아웃 구현 예시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l">
              <a:lnSpc>
                <a:spcPct val="100000"/>
              </a:lnSpc>
            </a:pP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d3 = np.random.rand(a3.shape[0], a3.shape[1])&lt;keep_prob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드롭아웃 벡터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d3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동일한 모양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은닉 유닛이 유지될 확률인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와 비교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(keep_prob=0.8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이라 가정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d3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가지고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0.2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가짐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a3 = np.multiply(a3,d3) #a3*=d3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번째 층의 활성화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d3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원소를 곱해 대응되는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0.2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으로 만듦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74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/=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얻은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if)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세번째 은닉층에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개의 유닛이 있다고 가정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(50,m)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차원이고 평균적으로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가지게 됨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^[3]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줄어듦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z^[4]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줄이기 않기 위해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/= 0.8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하여 감소한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퍼센트 정도의 값을 다시 원래대로 돌려줌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역드롭 아웃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활성화 값에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값을 나눠줌으로써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기대값을 유지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벡터로 서로 다른 훈련 샘플마다 다른 은닉 유닛들을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만들게 됨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훈련 샘플에서도 경사하강법을 반복할 때마다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 되는 은닉유닛이 달라짐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3DAE72-7B6C-EDF3-0A0C-56EFD4E32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02"/>
          <a:stretch/>
        </p:blipFill>
        <p:spPr>
          <a:xfrm>
            <a:off x="1258240" y="3813702"/>
            <a:ext cx="2716954" cy="5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시간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예측하기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테스트에서는 드롭아웃 사용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테스트에서는 예측을 하기 때문에 결과가 무작위로 나오는 것을 원하지 않고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 유닛을 삭제할지 무작위로 정하지 않음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테스트에서의 드롭아웃은 노이즈만 증가시킬뿐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이론적으로는 드롭 아웃이 서로 다른 은닉 유닛을 예측 과정에서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번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반복해 평균 낼 수 있으나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비효율적이고 비슷한 결과를 냄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역드롭아웃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 드롭아웃을 구현하지 않아도 역드롭 아웃 덕분에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기대값 크기가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변하지 않음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스케일링 매개변수를 추가해주지 않아도 괜찮음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B0BB2-6DA9-AC75-DC8C-2498E8B6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58" y="2556629"/>
            <a:ext cx="4209444" cy="39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4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>
            <a:off x="1048536" y="3708540"/>
            <a:ext cx="430239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30A3A-179B-18D2-A74D-9C7EF769CE24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7CF0F-B465-4D1A-612B-A4F3FD31A854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7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 입력 무작위 삭제 가능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특성에 의존 불가하여 특정 입력에 유난히 큰 가중치를 부여하지 않음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입력 각각에 가중치 분산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가중치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제곱값 줄어듦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가중치 줄이고 과대적합 막는데 도움됨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(L2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정규화와 비슷한 효과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층마다 바꾸는 것도 가능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 적합 우려가 적은 층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높은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 적합 우려 높은 층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강력한 드롭아웃 위해 낮은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keep_prob=1</a:t>
            </a: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과대 적합 우려가 없는 층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유닛 유지하고 해당 층에서는 드롭아웃 사용 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입력층의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는 거의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더 많은 하이퍼파라미터가 생김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0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5A934-9C78-89CA-5F4A-490EBE21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94" y="3064935"/>
            <a:ext cx="5296488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구현팁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컴퓨터 비전 분야는 드롭아웃을 매우 빈번하게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부족 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많음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 아웃 사용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다른 분야에도 일반화를 해서는 안됨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문제 생기기 전까지는 드롭아웃 사용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큰 단점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잘 정의되지 않음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모든 반복마다 여러 노드가 삭제되므로 모든 반복에서 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하강하는지 확인이 어려움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1. 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설정해 드롭 아웃 효과를 멈추고 코드 실행시켜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하강하는 단조함수인지 확인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 아웃이 있을 때 코드 변경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24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778671"/>
            <a:ext cx="5807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50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>
            <a:off x="1048536" y="3708541"/>
            <a:ext cx="2808878" cy="56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97291D-0D27-EDC7-8958-8773B601F68A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A9A27D-6FD6-7C26-19F8-B966A254F5EE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 flipV="1">
            <a:off x="1048536" y="3662821"/>
            <a:ext cx="484426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7ED24E-74FF-01B9-E71F-93E8F825541B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30EE3D-25FF-5509-E10F-40CEF4749754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AutoNum type="arabicParenBoth"/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데이터증식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augmentation)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많은 훈련 데이터가 과대 적합 해결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비용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뒤집거나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왜곡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변형한 이미지를 훈련 세트에 추가시켜 훈련 세트 양을 늘림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독립적인 샘플을 얻는 것보다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(1)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샘플이 많고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더 많은 정보가 추가되는 것은 아님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샘플을 구하지 않고 컴퓨터적인 비용이 들지 않는다는 장점이 있음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 기법과 비슷하게 사용 가능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505FC0-0758-B9A8-332E-C6CDB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3" y="3718718"/>
            <a:ext cx="6294350" cy="27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조기 종료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(Early stopping)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조기 종료에서는 단조 감소하는 훈련 세트의 오차와 개발 세트의 오차를 함께 그려줌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개발 세트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오차가 아래로 내려가다가 다시 증가하는 시점에서 신경망이 가장 잘 작동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 훈련을 멈추고 개발 세트 오차 저점 부근 값을 최적으로 삼음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이 방법이 작동할까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신경망에서 많은 반복을 실행하지 않은 경우 매개변수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무작위의 작은 값으로 초기화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값은 반복할수록 점점 커짐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L2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정규화와 비슷하게 매개변수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더 작은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가지는 신경망 선택하여 신경망이 덜 과대적합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조기 종료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Keras EarlyStopping Callback to train the Neural Networks Perfectly | by  Muttineni Sai Rohith | Towards AI">
            <a:extLst>
              <a:ext uri="{FF2B5EF4-FFF2-40B4-BE49-F238E27FC236}">
                <a16:creationId xmlns:a16="http://schemas.microsoft.com/office/drawing/2014/main" id="{AD94C67A-BEC2-7C34-7327-8575BCEB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22" y="2940011"/>
            <a:ext cx="5585978" cy="340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0DDF548-2E43-7450-3E4E-8F1345AA25B8}"/>
              </a:ext>
            </a:extLst>
          </p:cNvPr>
          <p:cNvCxnSpPr/>
          <p:nvPr/>
        </p:nvCxnSpPr>
        <p:spPr>
          <a:xfrm>
            <a:off x="7281334" y="6357447"/>
            <a:ext cx="40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712F71-27A6-8FFB-1295-0D5255CD5155}"/>
              </a:ext>
            </a:extLst>
          </p:cNvPr>
          <p:cNvSpPr txBox="1"/>
          <p:nvPr/>
        </p:nvSpPr>
        <p:spPr>
          <a:xfrm>
            <a:off x="8509000" y="6411374"/>
            <a:ext cx="277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</a:t>
            </a:r>
            <a:r>
              <a:rPr lang="ko-KR" altLang="en-US"/>
              <a:t> 증가</a:t>
            </a:r>
          </a:p>
        </p:txBody>
      </p:sp>
    </p:spTree>
    <p:extLst>
      <p:ext uri="{BB962C8B-B14F-4D97-AF65-F5344CB8AC3E}">
        <p14:creationId xmlns:p14="http://schemas.microsoft.com/office/powerpoint/2010/main" val="400631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조기종료의 단점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머신러닝은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1)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최적화하는 알고리즘을 원함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2) 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최적화한 후 몇가지 도구들로 과대 적합을 막으려고 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두가지 일은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완전히 다른 일로 독립적인 작업이 필요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직교화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라고 함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조기종료는 이 둘을 섞어버림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 하강법을 일찍 멈춰 비용함수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최적화를 멈춤과 동시에 과대 적합을 막으려고 함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두 문제를 해결하기 위해 혼합된 하나의 도구를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더 복잡해지고 최적의 조건을 찾지 못할 수 있음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조기종료의 장점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경사 하강법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번만 실행해도 작은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중간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큰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얻게 되어 많은 값을 시도할 필요 없이 비슷한 효과 얻기 가능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7151F-54C0-6A95-810A-FCCB58892CB8}"/>
              </a:ext>
            </a:extLst>
          </p:cNvPr>
          <p:cNvSpPr/>
          <p:nvPr/>
        </p:nvSpPr>
        <p:spPr>
          <a:xfrm>
            <a:off x="7778797" y="3955785"/>
            <a:ext cx="3771995" cy="239634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대안 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L2 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오래 신경망 훈련이 가능해서 하이퍼 파라미터 탐색 공간이 더 분해하기 쉽고 찾기 쉬워짐</a:t>
            </a: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단점 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 매개변수 </a:t>
            </a:r>
            <a:r>
              <a:rPr lang="el-GR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λ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에 많은 값을 시도해야 하여 컴퓨터적 비용이 많이듬</a:t>
            </a: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747559-BE9E-7F16-E415-F27684455500}"/>
              </a:ext>
            </a:extLst>
          </p:cNvPr>
          <p:cNvCxnSpPr>
            <a:cxnSpLocks/>
          </p:cNvCxnSpPr>
          <p:nvPr/>
        </p:nvCxnSpPr>
        <p:spPr>
          <a:xfrm flipV="1">
            <a:off x="6570134" y="4781426"/>
            <a:ext cx="931333" cy="372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8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6. Quiz</a:t>
            </a:r>
            <a:endParaRPr lang="ko-KR" altLang="en-US" sz="4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 flipV="1">
            <a:off x="1048536" y="3662821"/>
            <a:ext cx="484426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7ED24E-74FF-01B9-E71F-93E8F825541B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30EE3D-25FF-5509-E10F-40CEF4749754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866B18E-8E35-62E3-5E21-D8F0386B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3" y="590859"/>
            <a:ext cx="5963482" cy="25340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BDF2A8-5EB9-4238-41F4-2D7F8601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3" y="3679052"/>
            <a:ext cx="6068272" cy="2705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E6CFE4-4DC8-7402-07C9-24F737EEE8CB}"/>
              </a:ext>
            </a:extLst>
          </p:cNvPr>
          <p:cNvSpPr txBox="1"/>
          <p:nvPr/>
        </p:nvSpPr>
        <p:spPr>
          <a:xfrm>
            <a:off x="7128933" y="1540933"/>
            <a:ext cx="45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정규화의 목적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문제 해결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64ECB-49A4-EAE5-BE9B-EDC8794476EF}"/>
              </a:ext>
            </a:extLst>
          </p:cNvPr>
          <p:cNvSpPr txBox="1"/>
          <p:nvPr/>
        </p:nvSpPr>
        <p:spPr>
          <a:xfrm>
            <a:off x="7128933" y="4712271"/>
            <a:ext cx="455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가중치 행렬의 값을 낮추고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간단하고 작은 신경망의 형태로 만들었음 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96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E3E9C-19EB-AEB5-6F9B-BC2B8D09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8" y="357000"/>
            <a:ext cx="5934903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165E8D-0773-A5FF-0E29-CAB2E1E3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7" y="3290682"/>
            <a:ext cx="5934903" cy="2943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8AF05-7515-9C52-B67A-BF6EC5E9E2A2}"/>
                  </a:ext>
                </a:extLst>
              </p:cNvPr>
              <p:cNvSpPr txBox="1"/>
              <p:nvPr/>
            </p:nvSpPr>
            <p:spPr>
              <a:xfrm>
                <a:off x="7128933" y="1540933"/>
                <a:ext cx="4550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λ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값</m:t>
                    </m:r>
                  </m:oMath>
                </a14:m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크게 만들면 가중치 행렬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상당히 가깝게 설정할 수 있음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8AF05-7515-9C52-B67A-BF6EC5E9E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33" y="1540933"/>
                <a:ext cx="4550134" cy="646331"/>
              </a:xfrm>
              <a:prstGeom prst="rect">
                <a:avLst/>
              </a:prstGeom>
              <a:blipFill>
                <a:blip r:embed="rId4"/>
                <a:stretch>
                  <a:fillRect l="-107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BA2E2-7251-6D08-C806-5F4516D6734B}"/>
                  </a:ext>
                </a:extLst>
              </p:cNvPr>
              <p:cNvSpPr txBox="1"/>
              <p:nvPr/>
            </p:nvSpPr>
            <p:spPr>
              <a:xfrm>
                <a:off x="7128933" y="4473200"/>
                <a:ext cx="45501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테</m:t>
                    </m:r>
                  </m:oMath>
                </a14:m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스트할 때는 드롭아웃 적용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예측을 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할 때는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결과가 무작위로 나오는 것을 원하지 않으므로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은닉 유닛을 삭제할지 무작위로 정하지 않음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BA2E2-7251-6D08-C806-5F4516D6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33" y="4473200"/>
                <a:ext cx="4550134" cy="1200329"/>
              </a:xfrm>
              <a:prstGeom prst="rect">
                <a:avLst/>
              </a:prstGeom>
              <a:blipFill>
                <a:blip r:embed="rId5"/>
                <a:stretch>
                  <a:fillRect l="-803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9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B7FB6-DBAC-9930-E0F1-15AF1751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9" y="328429"/>
            <a:ext cx="6571444" cy="2910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A04EB2-ABE3-0D10-438B-DED11265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0" y="3486150"/>
            <a:ext cx="6571444" cy="2736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393D0-A67F-4289-B249-0D973C1971FF}"/>
              </a:ext>
            </a:extLst>
          </p:cNvPr>
          <p:cNvSpPr txBox="1"/>
          <p:nvPr/>
        </p:nvSpPr>
        <p:spPr>
          <a:xfrm>
            <a:off x="7196667" y="1137333"/>
            <a:ext cx="4550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keep_prob: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은닉 유닛이 유지될 확률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증가하면 드롭아웃 효과가 약해짐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 효과가 작아짐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훈련 세트의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 작아져 오버피팅의 가능성이 증가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715D1-ECC2-1576-BD10-371B87198719}"/>
              </a:ext>
            </a:extLst>
          </p:cNvPr>
          <p:cNvSpPr txBox="1"/>
          <p:nvPr/>
        </p:nvSpPr>
        <p:spPr>
          <a:xfrm>
            <a:off x="7196667" y="4531154"/>
            <a:ext cx="455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이미 있는 이미지를 뒤집거나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왜곡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변형하여 훈련 세트에 추가시켜 훈련 세트 양을 늘림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4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8575A5-EBE5-C833-D5E2-2CF77867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3" y="447498"/>
            <a:ext cx="5858693" cy="2534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128F01-3D0E-8A34-C4D0-01D0D825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5" y="3048001"/>
            <a:ext cx="5853941" cy="3363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1A4A2-6162-8511-6645-5599769681B0}"/>
              </a:ext>
            </a:extLst>
          </p:cNvPr>
          <p:cNvSpPr txBox="1"/>
          <p:nvPr/>
        </p:nvSpPr>
        <p:spPr>
          <a:xfrm>
            <a:off x="7027336" y="1364626"/>
            <a:ext cx="455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신경망의 각각의 층에 노드를 삭제하는 확률을 설정하여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랜덤으로 노드를 삭제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더 작고 간소화된 네트워크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0D3A0-59E0-E8DC-9B00-E1C8DAC27CE8}"/>
              </a:ext>
            </a:extLst>
          </p:cNvPr>
          <p:cNvSpPr txBox="1"/>
          <p:nvPr/>
        </p:nvSpPr>
        <p:spPr>
          <a:xfrm>
            <a:off x="7044269" y="4302048"/>
            <a:ext cx="455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L1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정규화하면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벡터 안에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많아져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 희소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(sparse)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해짐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피처 선택 효과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A8A8C3-A591-9050-45E8-27EEBBF3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8" y="1862225"/>
            <a:ext cx="5849166" cy="3143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20EE-F5D9-C191-B1F6-33EDAD51210B}"/>
                  </a:ext>
                </a:extLst>
              </p:cNvPr>
              <p:cNvSpPr txBox="1"/>
              <p:nvPr/>
            </p:nvSpPr>
            <p:spPr>
              <a:xfrm>
                <a:off x="7027336" y="2456314"/>
                <a:ext cx="45501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람다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값</m:t>
                    </m:r>
                  </m:oMath>
                </a14:m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크게 만들면 가중치 행렬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상당히 가깝게 설정할 수 있음 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네트워크 간소화</a:t>
                </a:r>
                <a:endPara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오버피팅 위험 감소</a:t>
                </a:r>
                <a:endPara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람다 값을 작게 만들면 정규화 강도 낮아짐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오버피팅 위험 증가</a:t>
                </a:r>
                <a:endPara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20EE-F5D9-C191-B1F6-33EDAD512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36" y="2456314"/>
                <a:ext cx="4550134" cy="2031325"/>
              </a:xfrm>
              <a:prstGeom prst="rect">
                <a:avLst/>
              </a:prstGeom>
              <a:blipFill>
                <a:blip r:embed="rId3"/>
                <a:stretch>
                  <a:fillRect l="-1206" t="-18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9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과대 적합 문제를 해결하기 위한 </a:t>
                </a: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가지 방법</a:t>
                </a: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AutoNum type="arabicPeriod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800"/>
                  <a:t>과대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적합을 막고 신경망의 분산을 줄이는데 도움이 됨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가장 우선적인 방법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AutoNum type="arabicPeriod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많은 훈련 데이터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비용이 많이 들어감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로지스틱 회귀</a:t>
                </a: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비용함수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J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최소화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𝑚𝑖𝑛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.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𝑏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 </a:t>
                </a:r>
                <a:r>
                  <a:rPr lang="ko-KR" altLang="en-US" sz="18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가장 일반적인 정규화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8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 매개변수 </a:t>
                </a:r>
                <a:r>
                  <a:rPr lang="el-GR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λ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매개변수 벡터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 norm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사용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왜 매개변수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 정규화할까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12001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높은 차원의 매개변수 벡터임에 비해 </a:t>
                </a:r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오직 하나의 매개변수이므로 실질적인 차이가 생기지 않아 생략</a:t>
                </a:r>
                <a:endParaRPr lang="en-US" altLang="ko-KR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AutoNum type="arabicParenR"/>
                </a:pPr>
                <a:endParaRPr lang="en-US" altLang="ko-KR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2"/>
                <a:stretch>
                  <a:fillRect l="-439" t="-560" r="-493" b="-3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F2335-0EEB-BC24-B401-DF39C293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41" y="4139431"/>
            <a:ext cx="5948950" cy="603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7998D2-779D-F2A3-930A-7E09FD26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109" y="4139431"/>
            <a:ext cx="3635950" cy="6032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CEDB1E-3970-0DBB-1CD0-1F1FA1F13FD5}"/>
              </a:ext>
            </a:extLst>
          </p:cNvPr>
          <p:cNvSpPr/>
          <p:nvPr/>
        </p:nvSpPr>
        <p:spPr>
          <a:xfrm>
            <a:off x="5675387" y="4105565"/>
            <a:ext cx="1233413" cy="60327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75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90702-783D-451E-7743-5977A9F1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20" y="2822981"/>
            <a:ext cx="10414000" cy="833063"/>
          </a:xfrm>
        </p:spPr>
        <p:txBody>
          <a:bodyPr>
            <a:normAutofit/>
          </a:bodyPr>
          <a:lstStyle/>
          <a:p>
            <a:r>
              <a:rPr lang="ko-KR" altLang="en-US" sz="4000" b="1"/>
              <a:t>감사합니다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5C86C-7996-B837-2DE4-34B887D7A6CE}"/>
              </a:ext>
            </a:extLst>
          </p:cNvPr>
          <p:cNvSpPr/>
          <p:nvPr/>
        </p:nvSpPr>
        <p:spPr>
          <a:xfrm flipV="1">
            <a:off x="4605866" y="3739966"/>
            <a:ext cx="267546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6F02A-F6DD-CF38-1F94-3F3042052D8A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4CEB4-A630-0A36-E4A4-E5E560CE71A2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L1 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벡터 안에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 많아</a:t>
            </a:r>
            <a:r>
              <a:rPr lang="ko-KR" altLang="en-US" sz="1800"/>
              <a:t>짐 </a:t>
            </a:r>
            <a:r>
              <a:rPr lang="en-US" altLang="ko-KR" sz="1800"/>
              <a:t>=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희소해짐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매개변수가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메모리가 적게 필요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모델 압축에 도움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L1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정규화는 많이 사용하지 않음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 매개변수 </a:t>
            </a:r>
            <a:r>
              <a:rPr lang="el-GR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λ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개발세트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교차 검증 세트를 주로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값을 시도해 훈련 세트에 잘 맞으면서 두 매개변수의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을 잘 설정해 과대 적합을 막을 수 있는 값 찾음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설정이 필요한 하이퍼 파라미터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AutoNum type="arabicParenR"/>
            </a:pPr>
            <a:endParaRPr lang="en-US" altLang="ko-KR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en-US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6A26C-2EE0-510C-33E4-F1C07E03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8" y="1580492"/>
            <a:ext cx="3481749" cy="6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신경망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 함수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파라미터 </a:t>
            </a:r>
            <a:r>
              <a:rPr lang="en-US" altLang="ko-KR" sz="1800"/>
              <a:t>w^[1], b^[1]</a:t>
            </a:r>
            <a:r>
              <a:rPr lang="ko-KR" altLang="en-US" sz="1800"/>
              <a:t>부터 </a:t>
            </a:r>
            <a:r>
              <a:rPr lang="en-US" altLang="ko-KR" sz="1800"/>
              <a:t>w^[L], b^[L]</a:t>
            </a:r>
            <a:r>
              <a:rPr lang="ko-KR" altLang="en-US" sz="1800"/>
              <a:t>까지의 매개변수를 갖는 함수</a:t>
            </a:r>
            <a:endParaRPr lang="en-US" altLang="ko-KR" sz="180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훈련샘플의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까지의 손실의 합을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sz="1800"/>
              <a:t>으로 나눈 값 </a:t>
            </a:r>
            <a:r>
              <a:rPr lang="en-US" altLang="ko-KR" sz="1800"/>
              <a:t>+ </a:t>
            </a:r>
            <a:r>
              <a:rPr lang="ko-KR" altLang="en-US" sz="1800">
                <a:solidFill>
                  <a:srgbClr val="7030A0"/>
                </a:solidFill>
              </a:rPr>
              <a:t>정규화항</a:t>
            </a:r>
            <a:endParaRPr lang="en-US" altLang="ko-KR" sz="180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행렬의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프로베니우스 노름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이라고 부름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행렬의 원소 제곱의 합</a:t>
            </a: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합의 범위</a:t>
            </a:r>
            <a:r>
              <a:rPr lang="en-US" altLang="ko-KR"/>
              <a:t>: i</a:t>
            </a:r>
            <a:r>
              <a:rPr lang="ko-KR" altLang="en-US"/>
              <a:t>는 </a:t>
            </a:r>
            <a:r>
              <a:rPr lang="en-US" altLang="ko-KR"/>
              <a:t>n^[l], j</a:t>
            </a:r>
            <a:r>
              <a:rPr lang="ko-KR" altLang="en-US"/>
              <a:t>는 </a:t>
            </a:r>
            <a:r>
              <a:rPr lang="en-US" altLang="ko-KR"/>
              <a:t>n^[l-1]</a:t>
            </a: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B3303B-4549-A70A-0703-C576A7AE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7" y="2883238"/>
            <a:ext cx="9604493" cy="17223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A491C-D247-8429-A17D-798ECEB18C84}"/>
              </a:ext>
            </a:extLst>
          </p:cNvPr>
          <p:cNvSpPr/>
          <p:nvPr/>
        </p:nvSpPr>
        <p:spPr>
          <a:xfrm>
            <a:off x="7521120" y="2583547"/>
            <a:ext cx="2825147" cy="121586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E4955-007D-99EE-5A07-7F192882AC0C}"/>
              </a:ext>
            </a:extLst>
          </p:cNvPr>
          <p:cNvSpPr txBox="1"/>
          <p:nvPr/>
        </p:nvSpPr>
        <p:spPr>
          <a:xfrm>
            <a:off x="7885478" y="4477170"/>
            <a:ext cx="492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해당 층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L-1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은닉 유닛의 개수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-&gt; w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행렬의 차원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A36E2-241B-DFBD-1F1B-E7C69E1388CB}"/>
              </a:ext>
            </a:extLst>
          </p:cNvPr>
          <p:cNvSpPr/>
          <p:nvPr/>
        </p:nvSpPr>
        <p:spPr>
          <a:xfrm>
            <a:off x="1362075" y="3629024"/>
            <a:ext cx="3790950" cy="9765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5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7CB36B7-4DFA-4C50-3A3B-187C2F52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8" y="3171904"/>
            <a:ext cx="9887282" cy="336436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경사하강법 구현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 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800" smtClean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ko-KR" sz="1800" smtClean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m:t> 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추가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정규화는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 decay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라고도 불림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가중치 행렬 </a:t>
                </a:r>
                <a:r>
                  <a:rPr lang="en-US" altLang="ko-KR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w^[l]</a:t>
                </a:r>
                <a:r>
                  <a:rPr lang="ko-KR" altLang="en-US"/>
                  <a:t>에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보다 작은 값을 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곱해주므로 어떤 값이든 값이 약간 더 작아짐</a:t>
                </a:r>
                <a:endParaRPr lang="en-US" altLang="ko-KR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3"/>
                <a:stretch>
                  <a:fillRect l="-329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01655-ABB6-7664-AAE7-0232F56A3EE4}"/>
              </a:ext>
            </a:extLst>
          </p:cNvPr>
          <p:cNvSpPr/>
          <p:nvPr/>
        </p:nvSpPr>
        <p:spPr>
          <a:xfrm>
            <a:off x="6096000" y="3171904"/>
            <a:ext cx="1614123" cy="67566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A3654-458A-F31C-F9C1-96FF1CE3A2A3}"/>
              </a:ext>
            </a:extLst>
          </p:cNvPr>
          <p:cNvSpPr txBox="1"/>
          <p:nvPr/>
        </p:nvSpPr>
        <p:spPr>
          <a:xfrm>
            <a:off x="6412277" y="2745093"/>
            <a:ext cx="12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정규화항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DE6E3-4597-FEBD-00D9-AF304382A34C}"/>
              </a:ext>
            </a:extLst>
          </p:cNvPr>
          <p:cNvSpPr txBox="1"/>
          <p:nvPr/>
        </p:nvSpPr>
        <p:spPr>
          <a:xfrm>
            <a:off x="6547744" y="4140239"/>
            <a:ext cx="12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80AFA-7FD9-B072-A98C-CC06350AE787}"/>
              </a:ext>
            </a:extLst>
          </p:cNvPr>
          <p:cNvSpPr/>
          <p:nvPr/>
        </p:nvSpPr>
        <p:spPr>
          <a:xfrm>
            <a:off x="4572000" y="5741775"/>
            <a:ext cx="1202267" cy="851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61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줄일수 있을까</a:t>
            </a:r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 flipV="1">
            <a:off x="1048535" y="3662822"/>
            <a:ext cx="9246931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43F07B-B7BF-A3AA-D4C3-56876FADCD23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E5BA-A175-DAD7-B5F7-4A3D1C62EBE7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문제가 있는 신경망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 함수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 행렬이 너무 커지지 않도록 정규화 항 추가함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프로베니우스 노름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(1) L2/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프로베니우스 노름을 줄이는 것이 왜 과대적합을 줄일 수 있을까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16C47A-66C9-E3D1-FFB7-078D8B94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94" y="2852984"/>
            <a:ext cx="7005004" cy="585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F73D9-6CD5-3ACF-AC45-01D14DEE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69" y="3650342"/>
            <a:ext cx="8679698" cy="25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lnSpc>
                    <a:spcPct val="100000"/>
                  </a:lnSpc>
                  <a:buAutoNum type="arabicParenBoth"/>
                </a:pP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L2/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프로베니우스 노름을 줄이는 것이 왜 과대적합을 줄일 수 있을까</a:t>
                </a: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λ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값</m:t>
                    </m:r>
                  </m:oMath>
                </a14:m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크게 만들면 가중치 행렬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상당히 가깝게 설정할 수 있음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은닉 유닛들의 영향력을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가깝게 줄여 훨씬 간단하고 작은 신경망의 형태가 됨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로지스틱 회귀에 가까운 네트워크 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네트워크는 과대적합 문제가 덜 발생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2"/>
                <a:stretch>
                  <a:fillRect l="-384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F73D9-6CD5-3ACF-AC45-01D14DEE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69" y="3650342"/>
            <a:ext cx="8679698" cy="25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1569</Words>
  <Application>Microsoft Office PowerPoint</Application>
  <PresentationFormat>와이드스크린</PresentationFormat>
  <Paragraphs>256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맑은 고딕</vt:lpstr>
      <vt:lpstr>Arial</vt:lpstr>
      <vt:lpstr>Cambria Math</vt:lpstr>
      <vt:lpstr>Wingdings</vt:lpstr>
      <vt:lpstr>Office 테마</vt:lpstr>
      <vt:lpstr>[딥러닝 2단계] 신경망 네트워크의 정규화</vt:lpstr>
      <vt:lpstr>PowerPoint 프레젠테이션</vt:lpstr>
      <vt:lpstr>1. 정규화</vt:lpstr>
      <vt:lpstr>1. 정규화</vt:lpstr>
      <vt:lpstr>1. 정규화</vt:lpstr>
      <vt:lpstr>1. 정규화</vt:lpstr>
      <vt:lpstr>PowerPoint 프레젠테이션</vt:lpstr>
      <vt:lpstr>2. 왜 정규화는 과대적합을 줄일 수 있을까?</vt:lpstr>
      <vt:lpstr>2. 왜 정규화는 과대적합을 줄일 수 있을까?</vt:lpstr>
      <vt:lpstr>2. 왜 정규화는 과대적합을 줄일 수 있을까?</vt:lpstr>
      <vt:lpstr>2. 왜 정규화는 과대적합을 줄일 수 있을까?</vt:lpstr>
      <vt:lpstr>PowerPoint 프레젠테이션</vt:lpstr>
      <vt:lpstr>3. 드롭아웃 정규화</vt:lpstr>
      <vt:lpstr>3. 드롭아웃 정규화</vt:lpstr>
      <vt:lpstr>3. 드롭아웃 정규화</vt:lpstr>
      <vt:lpstr>3. 드롭아웃 정규화</vt:lpstr>
      <vt:lpstr>PowerPoint 프레젠테이션</vt:lpstr>
      <vt:lpstr>4. 드롭아웃의 이해</vt:lpstr>
      <vt:lpstr>4. 드롭아웃의 이해</vt:lpstr>
      <vt:lpstr>PowerPoint 프레젠테이션</vt:lpstr>
      <vt:lpstr>5. 다른 정규화 방법들</vt:lpstr>
      <vt:lpstr>5. 다른 정규화 방법들</vt:lpstr>
      <vt:lpstr>5. 다른 정규화 방법들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 김</dc:creator>
  <cp:lastModifiedBy>유민 김</cp:lastModifiedBy>
  <cp:revision>10</cp:revision>
  <dcterms:created xsi:type="dcterms:W3CDTF">2023-10-30T16:31:19Z</dcterms:created>
  <dcterms:modified xsi:type="dcterms:W3CDTF">2023-10-31T08:18:12Z</dcterms:modified>
</cp:coreProperties>
</file>