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7" r:id="rId3"/>
    <p:sldId id="283" r:id="rId4"/>
    <p:sldId id="274" r:id="rId5"/>
    <p:sldId id="275" r:id="rId6"/>
    <p:sldId id="280" r:id="rId7"/>
    <p:sldId id="276" r:id="rId8"/>
    <p:sldId id="277" r:id="rId9"/>
    <p:sldId id="278" r:id="rId10"/>
    <p:sldId id="279" r:id="rId11"/>
    <p:sldId id="281" r:id="rId12"/>
    <p:sldId id="284" r:id="rId13"/>
    <p:sldId id="28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7" r:id="rId25"/>
    <p:sldId id="295" r:id="rId26"/>
    <p:sldId id="296" r:id="rId27"/>
    <p:sldId id="26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789-8ACC-46AE-B26D-90576B1541C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187D1-197B-4BE6-95C6-E9F805872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2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2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9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8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4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CA4D1-A777-FF38-27C6-6C8097D8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5CB83-7F91-D880-4323-0C5A4910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1048-9486-0755-74A2-7C0ABD35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48908-B233-37EC-9963-80C4C0D7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BA244-D1DC-46A8-44D8-CF6F48A9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2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1674-1103-D2CA-4CF4-3E471C2B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D2FB9-9D70-3142-BE2E-795C4C48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AFE7F-BC85-53D1-AE2A-D5630FA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47238-FA62-F2BD-0E4B-90BBD8DF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7B101-8CAF-F6E0-DD68-B5D814C8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5BF05-819D-237B-ACEF-5C64443CF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CCD11-9BAB-867D-DC64-99611F2C4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42D17-4B95-D387-1690-A3CFD783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E57E0-5571-3D73-B338-ED38D3E5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2459C-549C-D937-F2A8-F994F4DD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9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AC21-4CE8-9F13-90D7-06C75665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6542A-553F-ED3A-6416-2296B78D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92FAF-02B3-D588-7385-C59516A5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E409-BFFC-4AE9-1A25-64C241F9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BBC2D-E353-491E-F00B-F3B591E8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14F3-FB49-99F4-5356-138FB7F5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02048-03AC-DA96-56C5-1049DDCB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8AC85-84CD-36D3-72DA-C5CF8E5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C2018-54CE-CFE4-F5A8-5CB9ADC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9A2BC-1044-56BE-98FF-224C42D6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345C-FBDF-CCC1-7E79-AA2FBA60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03EC8-AE55-0CDC-988B-694B077B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83E8A-FC49-1AAE-0226-4ECFB809A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2450B-07B8-C5A8-E014-9386F549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30C3F-1DCE-225A-A14C-200669DF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24EFE-93CB-C312-5706-517DC9A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8BCAD-AE7B-7AD1-994D-3E432A9F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C0F40-D186-C99E-9A14-B5750050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C4AD8-2EE2-33D3-16D1-F67FBAE1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66D64-AC9F-0FE5-897C-7A9E9A3B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DAE10-A896-ADF5-C300-230A9C003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2196B-4A79-CE8A-6E97-921D7668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C70B3-F2FA-462E-8E97-2614FFD3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2EB63-0F29-BFDD-E76F-432A4E0F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06523-4731-4DAE-BEC3-F045BBC2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1F54B0-C0B4-DE9D-1417-CC5379B5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32D87-B7A6-FAC1-8515-53B91471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ABF13-0C04-CFAB-81CC-6503B485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D7CD8-8B0F-3E6A-35F2-1B47192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B6E25-74E4-5216-B933-9BA6B100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2E9B1-A331-9335-890D-56487270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2D10-3B90-0B90-D3B4-3D4B43C7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171D8-F1A5-C123-94E2-A9F956B3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7F16F-9654-DBDA-2667-3704EC94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A9DCC-E488-7C7B-8FE6-88CC1112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1B5FF-C2DB-32A4-127E-5D2EE0E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AD244-2206-BBC7-3283-9ED5E81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41A3F-B2AD-A9E1-A7E7-87A63A55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CC0D8F-C069-D98F-86E9-D0C2C972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A0F5E-CD33-C17E-74C0-AB35AD94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C0FAA-CDE7-751E-1C49-93CED6C1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B3790-CCBA-BCE4-144C-5EE14E1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24DD2-75E7-27D8-BBC2-959F7158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89F91-87E8-E7CB-D4FD-81842102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257EF-BA16-6E81-8DC8-7509494F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B7A53-B425-09BB-5B6E-3F1858B7E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A06F-8F31-474A-91B6-7B703EF35392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EFA45-88D7-1D13-6B34-9DCD556DC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D42D6-AB91-887D-21BA-4A462A7DB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E4CC-923F-40AC-90EE-095A167E7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08066" y="3044279"/>
            <a:ext cx="533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latin typeface="+mj-ea"/>
                <a:ea typeface="+mj-ea"/>
              </a:rPr>
              <a:t>딥러닝 </a:t>
            </a:r>
            <a:r>
              <a:rPr lang="en-US" altLang="ko-KR" sz="2400" b="1" dirty="0">
                <a:latin typeface="+mj-ea"/>
                <a:ea typeface="+mj-ea"/>
              </a:rPr>
              <a:t>2</a:t>
            </a:r>
            <a:r>
              <a:rPr lang="ko-KR" altLang="en-US" sz="2400" b="1" dirty="0">
                <a:latin typeface="+mj-ea"/>
                <a:ea typeface="+mj-ea"/>
              </a:rPr>
              <a:t>단계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 err="1">
                <a:latin typeface="+mj-ea"/>
                <a:ea typeface="+mj-ea"/>
              </a:rPr>
              <a:t>머신러닝</a:t>
            </a:r>
            <a:r>
              <a:rPr lang="ko-KR" altLang="en-US" sz="2400" b="1" dirty="0">
                <a:latin typeface="+mj-ea"/>
                <a:ea typeface="+mj-ea"/>
              </a:rPr>
              <a:t> 어플리케이션 설정하기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6BEE8-5C93-89D3-8681-D2E83581071E}"/>
              </a:ext>
            </a:extLst>
          </p:cNvPr>
          <p:cNvSpPr txBox="1"/>
          <p:nvPr/>
        </p:nvSpPr>
        <p:spPr>
          <a:xfrm>
            <a:off x="9144001" y="6400801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2176223 </a:t>
            </a:r>
            <a:r>
              <a:rPr lang="ko-KR" altLang="en-US" dirty="0"/>
              <a:t>우정아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680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딥러닝 알고리즘은 대량의 훈련 데이터가 필요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15883" y="3100533"/>
            <a:ext cx="10141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테스트 세트를 갖지 않아도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OK!</a:t>
            </a: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테스트 세트의 목표는 최종 네트워크의 성능에 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비편향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추정을 제공하는 것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 따라서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비편향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추정이 필요 없는 경우에는 테스트 세트를 갖지 않아도 괜찮다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en-US" altLang="ko-KR" dirty="0"/>
          </a:p>
          <a:p>
            <a:r>
              <a:rPr lang="en-US" altLang="ko-KR" b="1" dirty="0"/>
              <a:t>2)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개발 세트만 있는 경우</a:t>
            </a:r>
            <a:endParaRPr lang="en-US" altLang="ko-KR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모든 테스트 세트를 훈련 세트에서 훈련시키고 다른 모델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아키텍트를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시도한 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개발 세트에서 평가</a:t>
            </a:r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Spoqa Han Sans"/>
              </a:rPr>
              <a:t>3) </a:t>
            </a:r>
            <a:r>
              <a:rPr lang="ko-KR" altLang="en-US" b="1" dirty="0">
                <a:solidFill>
                  <a:srgbClr val="333333"/>
                </a:solidFill>
                <a:latin typeface="Spoqa Han Sans"/>
              </a:rPr>
              <a:t>이 과정을 반복</a:t>
            </a:r>
            <a:endParaRPr lang="ko-KR" alt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FF91CB6-F6E2-025B-99A4-BA5BB31147CE}"/>
              </a:ext>
            </a:extLst>
          </p:cNvPr>
          <p:cNvSpPr/>
          <p:nvPr/>
        </p:nvSpPr>
        <p:spPr>
          <a:xfrm>
            <a:off x="2149735" y="1752570"/>
            <a:ext cx="684906" cy="577658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2419004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더 많은 훈련 데이트를 모으려면</a:t>
            </a:r>
            <a:r>
              <a:rPr lang="en-US" altLang="ko-KR" b="1" dirty="0"/>
              <a:t>?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ko-KR" altLang="en-US" sz="2000" b="1" i="0" dirty="0" err="1">
                <a:solidFill>
                  <a:srgbClr val="333333"/>
                </a:solidFill>
                <a:effectLst/>
                <a:latin typeface="Spoqa Han Sans"/>
              </a:rPr>
              <a:t>머신러닝에서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 별도의 테스트 세트 없이 훈련 세트와 개발 세트만 있는 경우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15883" y="2882468"/>
            <a:ext cx="1014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실제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테스트 세트를 교차 검증 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개발 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로 사용하는 것</a:t>
            </a:r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테스트 세트에 과적합하기 때문에 완벽히 좋은 용어는 아니다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1858029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개발 세트를 테스트 세트라고 부름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5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2294312" y="3197273"/>
            <a:ext cx="67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n-ea"/>
                <a:ea typeface="a아시아헤드2" panose="02020600000000000000" pitchFamily="18" charset="-127"/>
              </a:rPr>
              <a:t>2. </a:t>
            </a:r>
            <a:r>
              <a:rPr lang="ko-KR" altLang="en-US" sz="3600" b="1" dirty="0">
                <a:latin typeface="+mn-ea"/>
                <a:ea typeface="a아시아헤드2" panose="02020600000000000000" pitchFamily="18" charset="-127"/>
              </a:rPr>
              <a:t>편향</a:t>
            </a:r>
            <a:r>
              <a:rPr lang="en-US" altLang="ko-KR" sz="3600" b="1" dirty="0">
                <a:latin typeface="+mn-ea"/>
                <a:ea typeface="a아시아헤드2" panose="02020600000000000000" pitchFamily="18" charset="-127"/>
              </a:rPr>
              <a:t> / </a:t>
            </a:r>
            <a:r>
              <a:rPr lang="ko-KR" altLang="en-US" sz="3600" b="1" dirty="0">
                <a:latin typeface="+mn-ea"/>
                <a:ea typeface="a아시아헤드2" panose="02020600000000000000" pitchFamily="18" charset="-127"/>
              </a:rPr>
              <a:t>분산</a:t>
            </a:r>
            <a:endParaRPr lang="en-US" altLang="ko-KR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51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딥러닝 시대의 또 다른 트렌드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82385" y="2967335"/>
            <a:ext cx="145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편향과 분산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1858029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편향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분산 트레이드오프에 관한 더 적은 논의</a:t>
            </a:r>
            <a:endParaRPr lang="ko-KR" alt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B9C431-DC45-8EA2-789C-2B5B8432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52" y="2734919"/>
            <a:ext cx="8446250" cy="371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F3AED-F132-2713-8EDA-D8D137734FBE}"/>
              </a:ext>
            </a:extLst>
          </p:cNvPr>
          <p:cNvSpPr txBox="1"/>
          <p:nvPr/>
        </p:nvSpPr>
        <p:spPr>
          <a:xfrm>
            <a:off x="2834641" y="3385153"/>
            <a:ext cx="211974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과소적합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D5189-4C0D-57C8-9CBD-B5A46C9CB8B8}"/>
              </a:ext>
            </a:extLst>
          </p:cNvPr>
          <p:cNvSpPr txBox="1"/>
          <p:nvPr/>
        </p:nvSpPr>
        <p:spPr>
          <a:xfrm>
            <a:off x="8711738" y="3385153"/>
            <a:ext cx="141316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과대적합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7DCA1-ED33-BBB5-5694-F7AFA3B76BBB}"/>
              </a:ext>
            </a:extLst>
          </p:cNvPr>
          <p:cNvSpPr txBox="1"/>
          <p:nvPr/>
        </p:nvSpPr>
        <p:spPr>
          <a:xfrm>
            <a:off x="1108926" y="6266147"/>
            <a:ext cx="10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 특성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x1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x2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만을 갖는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차원의 예제에서는 데이터를 나타내고 편향과 분산을 시각화 하는 것이 가능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6D7B537-A828-AC4E-2BD8-B9E4325F0CAB}"/>
              </a:ext>
            </a:extLst>
          </p:cNvPr>
          <p:cNvSpPr/>
          <p:nvPr/>
        </p:nvSpPr>
        <p:spPr>
          <a:xfrm rot="16200000">
            <a:off x="489478" y="6103636"/>
            <a:ext cx="442126" cy="767149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8D6D3-11D5-C17B-45CF-21730866B015}"/>
              </a:ext>
            </a:extLst>
          </p:cNvPr>
          <p:cNvSpPr txBox="1"/>
          <p:nvPr/>
        </p:nvSpPr>
        <p:spPr>
          <a:xfrm>
            <a:off x="5359220" y="1080195"/>
            <a:ext cx="5669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100" spc="0" dirty="0">
                <a:solidFill>
                  <a:srgbClr val="333333"/>
                </a:solidFill>
                <a:effectLst/>
                <a:latin typeface="+mn-ea"/>
              </a:rPr>
              <a:t>편향</a:t>
            </a:r>
            <a:r>
              <a:rPr lang="en-US" altLang="ko-KR" sz="1800" kern="100" spc="0" dirty="0">
                <a:solidFill>
                  <a:srgbClr val="333333"/>
                </a:solidFill>
                <a:effectLst/>
                <a:latin typeface="+mn-ea"/>
              </a:rPr>
              <a:t>:</a:t>
            </a:r>
            <a:r>
              <a:rPr lang="ko-KR" altLang="en-US" sz="1800" kern="100" spc="0" dirty="0">
                <a:solidFill>
                  <a:srgbClr val="333333"/>
                </a:solidFill>
                <a:effectLst/>
                <a:latin typeface="+mn-ea"/>
              </a:rPr>
              <a:t> 여러 데이터셋을 바탕으로 </a:t>
            </a:r>
            <a:r>
              <a:rPr lang="ko-KR" altLang="en-US" sz="1800" kern="100" spc="0" dirty="0" err="1">
                <a:solidFill>
                  <a:srgbClr val="333333"/>
                </a:solidFill>
                <a:effectLst/>
                <a:latin typeface="+mn-ea"/>
              </a:rPr>
              <a:t>추정값들의</a:t>
            </a:r>
            <a:r>
              <a:rPr lang="ko-KR" altLang="en-US" sz="1800" kern="100" spc="0" dirty="0">
                <a:solidFill>
                  <a:srgbClr val="333333"/>
                </a:solidFill>
                <a:effectLst/>
                <a:latin typeface="+mn-ea"/>
              </a:rPr>
              <a:t> 중심이 얼마나 실제 데이터의 중심과 떨어져 있는가를 의미</a:t>
            </a:r>
            <a:endParaRPr lang="en-US" altLang="ko-KR" sz="1800" kern="100" spc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ko-KR" sz="1800" kern="100" spc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ko-KR" altLang="en-US" sz="1800" b="1" kern="100" spc="0" dirty="0">
                <a:solidFill>
                  <a:srgbClr val="333333"/>
                </a:solidFill>
                <a:effectLst/>
                <a:latin typeface="+mn-ea"/>
              </a:rPr>
              <a:t>분산</a:t>
            </a:r>
            <a:r>
              <a:rPr lang="en-US" altLang="ko-KR" sz="1800" kern="100" spc="0" dirty="0">
                <a:solidFill>
                  <a:srgbClr val="333333"/>
                </a:solidFill>
                <a:effectLst/>
                <a:latin typeface="+mn-ea"/>
              </a:rPr>
              <a:t>:</a:t>
            </a:r>
            <a:r>
              <a:rPr lang="ko-KR" altLang="en-US" sz="1800" kern="100" spc="0" dirty="0">
                <a:solidFill>
                  <a:srgbClr val="333333"/>
                </a:solidFill>
                <a:effectLst/>
                <a:latin typeface="+mn-ea"/>
              </a:rPr>
              <a:t> 여러 데이터셋을 바탕으로 추정한 결과들이 그 결과들의 평균과 비교했을 때 얼마나 퍼져 있는가를 나타낸다</a:t>
            </a:r>
            <a:r>
              <a:rPr lang="en-US" altLang="ko-KR" sz="1800" kern="100" spc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" y="-283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고양이 사진 분류 예제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232756" y="1802902"/>
            <a:ext cx="904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Spoqa Han Sans"/>
              </a:rPr>
              <a:t>조건</a:t>
            </a:r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1 : </a:t>
            </a:r>
            <a:r>
              <a:rPr lang="ko-KR" altLang="en-US" b="1" dirty="0">
                <a:effectLst/>
              </a:rPr>
              <a:t>인간 수준의 성능이 거의 </a:t>
            </a:r>
            <a:r>
              <a:rPr lang="en-US" altLang="ko-KR" b="1" dirty="0">
                <a:effectLst/>
              </a:rPr>
              <a:t>0%</a:t>
            </a:r>
            <a:r>
              <a:rPr lang="ko-KR" altLang="en-US" b="1" dirty="0">
                <a:effectLst/>
              </a:rPr>
              <a:t>라고 가정 </a:t>
            </a:r>
            <a:r>
              <a:rPr lang="en-US" altLang="ko-KR" b="1" dirty="0">
                <a:effectLst/>
              </a:rPr>
              <a:t>= </a:t>
            </a:r>
            <a:r>
              <a:rPr lang="ko-KR" altLang="en-US" b="1" dirty="0">
                <a:effectLst/>
              </a:rPr>
              <a:t>베이지안 최적 오차가 </a:t>
            </a:r>
            <a:r>
              <a:rPr lang="en-US" altLang="ko-KR" b="1" dirty="0">
                <a:effectLst/>
              </a:rPr>
              <a:t>0%</a:t>
            </a:r>
          </a:p>
          <a:p>
            <a:r>
              <a:rPr lang="en-US" altLang="ko-KR" b="1" dirty="0"/>
              <a:t>-&gt;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사람들이 완벽하게 고양이 사진을 인식 할 수 있다고 가정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en-US" altLang="ko-KR" b="1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/>
              <a:t>조건</a:t>
            </a:r>
            <a:r>
              <a:rPr lang="en-US" altLang="ko-KR" dirty="0"/>
              <a:t>2: </a:t>
            </a:r>
            <a:r>
              <a:rPr lang="ko-KR" altLang="en-US" b="1" dirty="0">
                <a:effectLst/>
              </a:rPr>
              <a:t>훈련 세트와 개발 세트가 같은 확률 분포에서 왔다</a:t>
            </a:r>
            <a:r>
              <a:rPr lang="en-US" altLang="ko-KR" b="1" dirty="0">
                <a:effectLst/>
              </a:rPr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044805-5267-603C-042A-3CC2B0A4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0" y="3003231"/>
            <a:ext cx="7689273" cy="20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1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37278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5" y="1158051"/>
            <a:ext cx="99004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Case 1)</a:t>
            </a:r>
            <a:r>
              <a:rPr lang="ko-KR" altLang="en-US" sz="2000" b="1" dirty="0">
                <a:solidFill>
                  <a:srgbClr val="333333"/>
                </a:solidFill>
                <a:latin typeface="Spoqa Han Sans"/>
              </a:rPr>
              <a:t>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훈련 세트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: 1%,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개발 세트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: 11%</a:t>
            </a: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Spoqa Han Sans"/>
              </a:rPr>
              <a:t>: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Spoqa Han Sans"/>
              </a:rPr>
              <a:t>훈련 세트에서는 매우 잘 분류됐지만 상대적으로 개발 세트에서는 잘 분류되지 못한 경우</a:t>
            </a:r>
          </a:p>
          <a:p>
            <a:endParaRPr lang="ko-KR" altLang="en-US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ko-KR" altLang="en-US" i="0" dirty="0">
                <a:solidFill>
                  <a:srgbClr val="333333"/>
                </a:solidFill>
                <a:effectLst/>
                <a:latin typeface="Spoqa Han Sans"/>
              </a:rPr>
              <a:t>즉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Spoqa Han Sans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훈련 세트에 과대적합이 되어서 개발 세트가 있는 교차 검증 세트에서 일반화되지 못한 경우</a:t>
            </a: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               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분산을 갖는다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32509" y="3983749"/>
            <a:ext cx="10141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 2) </a:t>
            </a:r>
            <a:r>
              <a:rPr lang="ko-KR" altLang="en-US" b="1" dirty="0"/>
              <a:t>훈련 세트</a:t>
            </a:r>
            <a:r>
              <a:rPr lang="en-US" altLang="ko-KR" b="1" dirty="0"/>
              <a:t>: 15%, </a:t>
            </a:r>
            <a:r>
              <a:rPr lang="ko-KR" altLang="en-US" b="1" dirty="0"/>
              <a:t>개발 세트</a:t>
            </a:r>
            <a:r>
              <a:rPr lang="en-US" altLang="ko-KR" b="1" dirty="0"/>
              <a:t>: 16%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dirty="0"/>
              <a:t>: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Spoqa Han Sans"/>
              </a:rPr>
              <a:t>훈련 데이터에 대해서도 잘 맞지 않는다면 데이터에 과소적합한 것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  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                 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편향을 갖는다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합리적인 수준의 개발 세트에서 일반화되고 있음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개발 세트의 성능이 훈련 세트보다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1%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밖에 나쁘지 않기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F9E7E4-645C-58A3-0744-D3F20A784757}"/>
              </a:ext>
            </a:extLst>
          </p:cNvPr>
          <p:cNvSpPr/>
          <p:nvPr/>
        </p:nvSpPr>
        <p:spPr>
          <a:xfrm rot="16200000">
            <a:off x="691842" y="2994410"/>
            <a:ext cx="580889" cy="745375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AAAC0EC-601F-11A7-C4CF-CEA358529032}"/>
              </a:ext>
            </a:extLst>
          </p:cNvPr>
          <p:cNvSpPr/>
          <p:nvPr/>
        </p:nvSpPr>
        <p:spPr>
          <a:xfrm rot="16200000">
            <a:off x="691842" y="4875734"/>
            <a:ext cx="580889" cy="745375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4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37278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5" y="1158051"/>
            <a:ext cx="990045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Case 3)</a:t>
            </a:r>
            <a:r>
              <a:rPr lang="ko-KR" altLang="en-US" sz="2000" b="1" dirty="0">
                <a:solidFill>
                  <a:srgbClr val="333333"/>
                </a:solidFill>
                <a:latin typeface="Spoqa Han Sans"/>
              </a:rPr>
              <a:t>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훈련 세트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: 15%,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개발 세트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: </a:t>
            </a:r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30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%</a:t>
            </a: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Spoqa Han Sans"/>
              </a:rPr>
              <a:t>: </a:t>
            </a:r>
            <a:r>
              <a:rPr lang="ko-KR" altLang="en-US" dirty="0"/>
              <a:t>훈련 세트에 대해 잘 맞지 않음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Spoqa Han Sans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Spoqa Han Sans"/>
              </a:rPr>
              <a:t>개발 세트의 오차 또한 훈련 세트 오차와 차이가 큰 편</a:t>
            </a: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                   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편향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&amp;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분산을 갖는다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. 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가장 쓸 모 없는 유형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..)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232755" y="4357822"/>
            <a:ext cx="10141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 4) </a:t>
            </a:r>
            <a:r>
              <a:rPr lang="ko-KR" altLang="en-US" b="1" dirty="0"/>
              <a:t>훈련 세트</a:t>
            </a:r>
            <a:r>
              <a:rPr lang="en-US" altLang="ko-KR" b="1" dirty="0"/>
              <a:t>: 0.5%, </a:t>
            </a:r>
            <a:r>
              <a:rPr lang="ko-KR" altLang="en-US" b="1" dirty="0"/>
              <a:t>개발 세트</a:t>
            </a:r>
            <a:r>
              <a:rPr lang="en-US" altLang="ko-KR" b="1" dirty="0"/>
              <a:t>: 1%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dirty="0"/>
              <a:t>: </a:t>
            </a:r>
            <a:r>
              <a:rPr lang="ko-KR" altLang="en-US" dirty="0"/>
              <a:t>훈련 세트에 대한 오차 작음 </a:t>
            </a:r>
            <a:r>
              <a:rPr lang="en-US" altLang="ko-KR" dirty="0"/>
              <a:t>+ </a:t>
            </a:r>
            <a:r>
              <a:rPr lang="ko-KR" altLang="en-US" dirty="0"/>
              <a:t>두 오차의 차이가 작은 편</a:t>
            </a:r>
            <a:endParaRPr lang="ko-KR" altLang="en-US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  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                      </a:t>
            </a:r>
            <a:r>
              <a:rPr lang="ko-KR" altLang="en-US" b="1" dirty="0">
                <a:solidFill>
                  <a:srgbClr val="333333"/>
                </a:solidFill>
                <a:latin typeface="Spoqa Han Sans"/>
              </a:rPr>
              <a:t>낮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은 편향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&amp;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낮은 분산을 갖는다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Spoqa Han Sans"/>
            </a:endParaRPr>
          </a:p>
          <a:p>
            <a:pPr algn="l"/>
            <a:endParaRPr lang="ko-KR" alt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F9E7E4-645C-58A3-0744-D3F20A784757}"/>
              </a:ext>
            </a:extLst>
          </p:cNvPr>
          <p:cNvSpPr/>
          <p:nvPr/>
        </p:nvSpPr>
        <p:spPr>
          <a:xfrm rot="16200000">
            <a:off x="691841" y="2765868"/>
            <a:ext cx="580889" cy="745375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AAAC0EC-601F-11A7-C4CF-CEA358529032}"/>
              </a:ext>
            </a:extLst>
          </p:cNvPr>
          <p:cNvSpPr/>
          <p:nvPr/>
        </p:nvSpPr>
        <p:spPr>
          <a:xfrm rot="16200000">
            <a:off x="691842" y="5291241"/>
            <a:ext cx="580889" cy="745375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7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23212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57694" y="1224554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훈련 세트 </a:t>
            </a:r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&amp; </a:t>
            </a:r>
            <a:r>
              <a:rPr lang="ko-KR" altLang="en-US" sz="2000" b="1" dirty="0">
                <a:solidFill>
                  <a:srgbClr val="333333"/>
                </a:solidFill>
                <a:latin typeface="Spoqa Han Sans"/>
              </a:rPr>
              <a:t>개발 세트 오차로 확인할 수 있는 점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1858029"/>
            <a:ext cx="10365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훈련 세트 오차</a:t>
            </a:r>
            <a:endParaRPr lang="en-US" altLang="ko-KR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최소한 훈련 데이터에서 얼마나 알고리즘이 적합한지에 감을 잡을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편향 문제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가 있는지 확인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</a:p>
          <a:p>
            <a:pPr marL="342900" indent="-342900" algn="l">
              <a:buAutoNum type="arabicPeriod"/>
            </a:pP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2</a:t>
            </a:r>
            <a:r>
              <a:rPr lang="en-US" altLang="ko-KR" b="1" dirty="0">
                <a:solidFill>
                  <a:srgbClr val="333333"/>
                </a:solidFill>
                <a:latin typeface="Spoqa Han Sans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훈련 세트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-&gt;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 개발 세트</a:t>
            </a:r>
            <a:endParaRPr lang="en-US" altLang="ko-KR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오차가 얼마나 커지는지에 따라서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분산 문제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가 얼마나 나쁜지에 대한 감을 잡을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342900" indent="-342900" algn="l">
              <a:buAutoNum type="arabicPeriod" startAt="3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훈련 세트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-&gt;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 개발 세트</a:t>
            </a:r>
            <a:endParaRPr lang="en-US" altLang="ko-KR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일반화를 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poqa Han Sans"/>
              </a:rPr>
              <a:t>하느냐에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 따라 분산에 대한 감이 달라진다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5355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1775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23212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편향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57694" y="1224554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높은 편향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&amp;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높은 분산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665017" y="4661336"/>
            <a:ext cx="10454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선형 분류기는 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차 곡선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파란 점선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에 맞지 않으므로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편향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을 갖는다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Spoqa Han Sans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분류기의 이상작동으로 일부의 데이터에 대해 과대적합한다면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보라색으로 그린 분류기는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높은 편향과 높은 분산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을 갖게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r>
              <a:rPr lang="ko-KR" altLang="en-US" b="1" dirty="0"/>
              <a:t>선형 분류기는 </a:t>
            </a:r>
            <a:r>
              <a:rPr lang="en-US" altLang="ko-KR" b="1" dirty="0"/>
              <a:t>2</a:t>
            </a:r>
            <a:r>
              <a:rPr lang="ko-KR" altLang="en-US" b="1" dirty="0"/>
              <a:t>차 곡선에 맞지 않으므로 높은 편향을 가짐 </a:t>
            </a:r>
            <a:r>
              <a:rPr lang="en-US" altLang="ko-KR" b="1" dirty="0"/>
              <a:t>+</a:t>
            </a:r>
            <a:r>
              <a:rPr lang="ko-KR" altLang="en-US" b="1" dirty="0"/>
              <a:t> 중간에 너무 많은 굴곡이 있어서 과대 적합이 일어나기 때문에 높은 분산도 갖게 된다</a:t>
            </a:r>
            <a:r>
              <a:rPr lang="en-US" altLang="ko-KR" dirty="0"/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24C72D-8DB7-F1F5-01F3-8CFEE548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37" y="1624664"/>
            <a:ext cx="6064567" cy="30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2BDA3D5-DE4C-4A7E-6E3E-A319DD216DC2}"/>
              </a:ext>
            </a:extLst>
          </p:cNvPr>
          <p:cNvSpPr/>
          <p:nvPr/>
        </p:nvSpPr>
        <p:spPr>
          <a:xfrm>
            <a:off x="4748452" y="5583600"/>
            <a:ext cx="580007" cy="509103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299257" y="3247150"/>
            <a:ext cx="560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  <a:ea typeface="a아시아헤드2" panose="02020600000000000000" pitchFamily="18" charset="-127"/>
              </a:rPr>
              <a:t>3. </a:t>
            </a:r>
            <a:r>
              <a:rPr lang="ko-KR" altLang="en-US" sz="2800" b="1" dirty="0" err="1">
                <a:latin typeface="+mn-ea"/>
                <a:ea typeface="a아시아헤드2" panose="02020600000000000000" pitchFamily="18" charset="-127"/>
              </a:rPr>
              <a:t>머신러닝을</a:t>
            </a:r>
            <a:r>
              <a:rPr lang="ko-KR" altLang="en-US" sz="2800" b="1" dirty="0">
                <a:latin typeface="+mn-ea"/>
                <a:ea typeface="a아시아헤드2" panose="02020600000000000000" pitchFamily="18" charset="-127"/>
              </a:rPr>
              <a:t> 위한 기본 레시피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52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911498" y="-60853"/>
            <a:ext cx="458070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867" dirty="0">
                <a:latin typeface="+mj-lt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911498" y="1266923"/>
            <a:ext cx="5107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#01 Train / Dev / Test </a:t>
            </a:r>
            <a:r>
              <a:rPr lang="ko-KR" altLang="en-US" sz="2400" dirty="0">
                <a:latin typeface="+mn-ea"/>
              </a:rPr>
              <a:t>세트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#02 </a:t>
            </a:r>
            <a:r>
              <a:rPr lang="ko-KR" altLang="en-US" sz="2400" dirty="0">
                <a:latin typeface="+mn-ea"/>
              </a:rPr>
              <a:t>편향 </a:t>
            </a:r>
            <a:r>
              <a:rPr lang="en-US" altLang="ko-KR" sz="2400" dirty="0">
                <a:latin typeface="+mn-ea"/>
              </a:rPr>
              <a:t>/ </a:t>
            </a:r>
            <a:r>
              <a:rPr lang="ko-KR" altLang="en-US" sz="2400" dirty="0">
                <a:latin typeface="+mn-ea"/>
              </a:rPr>
              <a:t>분산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#03 </a:t>
            </a:r>
            <a:r>
              <a:rPr lang="ko-KR" altLang="en-US" sz="2400" dirty="0" err="1">
                <a:latin typeface="+mn-ea"/>
              </a:rPr>
              <a:t>머신러닝을</a:t>
            </a:r>
            <a:r>
              <a:rPr lang="ko-KR" altLang="en-US" sz="2400" dirty="0">
                <a:latin typeface="+mn-ea"/>
              </a:rPr>
              <a:t> 위한 기본 레시피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#04 </a:t>
            </a:r>
            <a:r>
              <a:rPr lang="ko-KR" altLang="en-US" sz="2400" dirty="0">
                <a:latin typeface="+mn-ea"/>
              </a:rPr>
              <a:t>퀴즈</a:t>
            </a:r>
            <a:endParaRPr lang="en-US" altLang="ko-KR" sz="24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머신러닝을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위한 기본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모델 훈련 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처음으로 확인해야 할 점</a:t>
            </a:r>
            <a:endParaRPr lang="en-US" altLang="ko-KR" sz="2000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: </a:t>
            </a:r>
            <a:r>
              <a:rPr lang="ko-KR" altLang="en-US" sz="2000" b="1" dirty="0">
                <a:effectLst/>
              </a:rPr>
              <a:t>알고리즘이 높은 편향을 가지는가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15883" y="3680490"/>
            <a:ext cx="1014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높은 편향을 가진다면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더 많은 </a:t>
            </a:r>
            <a:r>
              <a:rPr lang="ko-KR" altLang="en-US" dirty="0" err="1"/>
              <a:t>은닉층</a:t>
            </a:r>
            <a:r>
              <a:rPr lang="en-US" altLang="ko-KR" dirty="0"/>
              <a:t>(</a:t>
            </a:r>
            <a:r>
              <a:rPr lang="ko-KR" altLang="en-US" dirty="0"/>
              <a:t>은닉 유닛</a:t>
            </a:r>
            <a:r>
              <a:rPr lang="en-US" altLang="ko-KR" dirty="0"/>
              <a:t>)</a:t>
            </a:r>
            <a:r>
              <a:rPr lang="ko-KR" altLang="en-US" dirty="0"/>
              <a:t>을 갖는 네트워크 선택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  <a:p>
            <a:r>
              <a:rPr lang="en-US" altLang="ko-KR" dirty="0"/>
              <a:t>2)</a:t>
            </a:r>
            <a:r>
              <a:rPr lang="ko-KR" altLang="en-US" dirty="0"/>
              <a:t> 오랜 시간 훈련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3)</a:t>
            </a:r>
            <a:r>
              <a:rPr lang="ko-KR" altLang="en-US" dirty="0"/>
              <a:t> 다른 최적화 알고리즘 사용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더 잘 맞는 신경망 </a:t>
            </a:r>
            <a:r>
              <a:rPr lang="ko-KR" altLang="en-US" dirty="0" err="1"/>
              <a:t>아키텍쳐</a:t>
            </a:r>
            <a:r>
              <a:rPr lang="ko-KR" altLang="en-US" dirty="0"/>
              <a:t> 찾기</a:t>
            </a:r>
            <a:r>
              <a:rPr lang="en-US" altLang="ko-KR" dirty="0"/>
              <a:t>(</a:t>
            </a:r>
            <a:r>
              <a:rPr lang="ko-KR" altLang="en-US" dirty="0"/>
              <a:t>작동할 수도</a:t>
            </a:r>
            <a:r>
              <a:rPr lang="en-US" altLang="ko-KR" dirty="0"/>
              <a:t>, </a:t>
            </a:r>
            <a:r>
              <a:rPr lang="ko-KR" altLang="en-US" dirty="0" err="1"/>
              <a:t>안할</a:t>
            </a:r>
            <a:r>
              <a:rPr lang="ko-KR" altLang="en-US" dirty="0"/>
              <a:t> 수도 있음</a:t>
            </a:r>
            <a:r>
              <a:rPr lang="en-US" altLang="ko-KR" dirty="0"/>
              <a:t>)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2335565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dirty="0"/>
              <a:t>훈련 세트 </a:t>
            </a:r>
            <a:r>
              <a:rPr lang="en-US" altLang="ko-KR" dirty="0"/>
              <a:t>or </a:t>
            </a:r>
            <a:r>
              <a:rPr lang="ko-KR" altLang="en-US" dirty="0"/>
              <a:t>훈련 데이터의 성능 확인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9138D-7E9F-3690-A407-66DC4899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38" y="2717930"/>
            <a:ext cx="6540836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4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3325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머신러닝을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위한 기본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ko-KR" altLang="en-US" sz="2000" b="1" dirty="0"/>
              <a:t>편향을 수용 가능한 크기로 줄인 후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확인해야 할 점</a:t>
            </a:r>
            <a:endParaRPr lang="en-US" altLang="ko-KR" sz="2000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r>
              <a:rPr lang="en-US" altLang="ko-KR" sz="2000" b="1" dirty="0">
                <a:solidFill>
                  <a:srgbClr val="333333"/>
                </a:solidFill>
                <a:latin typeface="Spoqa Han Sans"/>
              </a:rPr>
              <a:t>: </a:t>
            </a:r>
            <a:r>
              <a:rPr lang="ko-KR" altLang="en-US" sz="2000" b="1" dirty="0">
                <a:effectLst/>
              </a:rPr>
              <a:t>분산 문제가 있는가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315883" y="3680490"/>
            <a:ext cx="10141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높은 분산 문제를 가진다면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데이터를 더 얻는 것이 가장 좋은 방법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데이터를 더 얻지 못하면</a:t>
            </a:r>
            <a:r>
              <a:rPr lang="en-US" altLang="ko-KR" dirty="0"/>
              <a:t>, </a:t>
            </a:r>
            <a:r>
              <a:rPr lang="ko-KR" altLang="en-US" dirty="0"/>
              <a:t>과대 적합 줄이기 위해 </a:t>
            </a:r>
            <a:r>
              <a:rPr lang="ko-KR" altLang="en-US" b="1" dirty="0">
                <a:effectLst/>
              </a:rPr>
              <a:t>정규화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더 잘 맞는 신경망 </a:t>
            </a:r>
            <a:r>
              <a:rPr lang="ko-KR" altLang="en-US" dirty="0" err="1"/>
              <a:t>아키텍쳐</a:t>
            </a:r>
            <a:r>
              <a:rPr lang="ko-KR" altLang="en-US" dirty="0"/>
              <a:t> 찾기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40B3-3176-D3A8-FEAF-EE96223C27F2}"/>
              </a:ext>
            </a:extLst>
          </p:cNvPr>
          <p:cNvSpPr txBox="1"/>
          <p:nvPr/>
        </p:nvSpPr>
        <p:spPr>
          <a:xfrm>
            <a:off x="315883" y="2335565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dirty="0"/>
              <a:t>개발 세트의 성능 확인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EC780D-763A-E725-0693-FAE608FD2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80" y="1677040"/>
            <a:ext cx="6929092" cy="4391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3FD45-0440-7DA1-7637-842C1118BBB9}"/>
              </a:ext>
            </a:extLst>
          </p:cNvPr>
          <p:cNvSpPr txBox="1"/>
          <p:nvPr/>
        </p:nvSpPr>
        <p:spPr>
          <a:xfrm>
            <a:off x="4263563" y="3559574"/>
            <a:ext cx="46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낮은 편향과 분산 찾을 때까지 계속 반복</a:t>
            </a:r>
          </a:p>
        </p:txBody>
      </p:sp>
    </p:spTree>
    <p:extLst>
      <p:ext uri="{BB962C8B-B14F-4D97-AF65-F5344CB8AC3E}">
        <p14:creationId xmlns:p14="http://schemas.microsoft.com/office/powerpoint/2010/main" val="417484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79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머신러닝을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위한 기본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5" y="1241179"/>
            <a:ext cx="111639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중요 포인트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2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가지</a:t>
            </a:r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endParaRPr lang="en-US" altLang="ko-KR" sz="2000" b="1" dirty="0">
              <a:solidFill>
                <a:srgbClr val="333333"/>
              </a:solidFill>
              <a:latin typeface="Spoqa Han Sans"/>
            </a:endParaRPr>
          </a:p>
          <a:p>
            <a:pPr marL="457200" indent="-457200">
              <a:buAutoNum type="arabicPeriod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높은 편향이냐 </a:t>
            </a:r>
            <a:r>
              <a:rPr lang="ko-KR" altLang="en-US" sz="2000" b="1" i="0" dirty="0" err="1">
                <a:solidFill>
                  <a:srgbClr val="555555"/>
                </a:solidFill>
                <a:effectLst/>
                <a:latin typeface="Spoqa Han Sans"/>
              </a:rPr>
              <a:t>분산이냐에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 따라 시도해 볼 수 있는 방법이 아주 달라질 수 있다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sz="2000" b="1" dirty="0"/>
              <a:t>        </a:t>
            </a:r>
            <a:endParaRPr lang="en-US" altLang="ko-KR" sz="20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높은 편향 문제가 있는 경우</a:t>
            </a:r>
            <a:r>
              <a:rPr lang="en-US" altLang="ko-KR" dirty="0"/>
              <a:t>, </a:t>
            </a:r>
            <a:r>
              <a:rPr lang="ko-KR" altLang="en-US" dirty="0"/>
              <a:t>더 많은 데이터를 얻는 것은 별로 도움이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        </a:t>
            </a:r>
            <a:endParaRPr lang="en-US" altLang="ko-KR" b="1" u="sng" dirty="0">
              <a:solidFill>
                <a:srgbClr val="555555"/>
              </a:solidFill>
              <a:latin typeface="Spoqa Han Sans"/>
            </a:endParaRPr>
          </a:p>
          <a:p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편향과 분산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혹은 둘 다의 문제가 얼마나 있는지를 명확히 하는 것이 중요하다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lang="en-US" altLang="ko-KR" sz="2000" dirty="0">
              <a:solidFill>
                <a:srgbClr val="555555"/>
              </a:solidFill>
              <a:latin typeface="Spoqa Han Sans"/>
            </a:endParaRPr>
          </a:p>
          <a:p>
            <a:r>
              <a:rPr lang="en-US" altLang="ko-KR" sz="2000" dirty="0">
                <a:solidFill>
                  <a:srgbClr val="555555"/>
                </a:solidFill>
                <a:latin typeface="Spoqa Han Sans"/>
              </a:rPr>
              <a:t>2. </a:t>
            </a:r>
            <a:r>
              <a:rPr lang="ko-KR" altLang="en-US" sz="2000" b="1" dirty="0">
                <a:effectLst/>
              </a:rPr>
              <a:t>편향 </a:t>
            </a:r>
            <a:r>
              <a:rPr lang="en-US" altLang="ko-KR" sz="2000" b="1" dirty="0">
                <a:effectLst/>
              </a:rPr>
              <a:t>- </a:t>
            </a:r>
            <a:r>
              <a:rPr lang="ko-KR" altLang="en-US" sz="2000" b="1" dirty="0">
                <a:effectLst/>
              </a:rPr>
              <a:t>분산의 균형을 신경 써야 하는 트레이드오프가 훨씬 적어졌다</a:t>
            </a:r>
            <a:r>
              <a:rPr lang="en-US" altLang="ko-KR" sz="2000" b="1" dirty="0">
                <a:effectLst/>
              </a:rPr>
              <a:t>. (</a:t>
            </a:r>
            <a:r>
              <a:rPr lang="ko-KR" altLang="en-US" sz="2000" b="1" dirty="0">
                <a:effectLst/>
              </a:rPr>
              <a:t>툴이 </a:t>
            </a:r>
            <a:r>
              <a:rPr lang="ko-KR" altLang="en-US" sz="2000" b="1" dirty="0" err="1">
                <a:effectLst/>
              </a:rPr>
              <a:t>다양해졌기</a:t>
            </a:r>
            <a:r>
              <a:rPr lang="ko-KR" altLang="en-US" sz="2000" b="1" dirty="0">
                <a:effectLst/>
              </a:rPr>
              <a:t> 때문</a:t>
            </a:r>
            <a:r>
              <a:rPr lang="en-US" altLang="ko-KR" sz="2000" b="1" dirty="0">
                <a:effectLst/>
              </a:rPr>
              <a:t>)</a:t>
            </a:r>
          </a:p>
          <a:p>
            <a:r>
              <a:rPr lang="en-US" altLang="ko-KR" sz="2000" b="1" dirty="0"/>
              <a:t>         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초기에는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편향만 감소시키거나 분산만 감소시키는 툴이 많이 없었다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현대의 딥러닝 빅데이터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시대에는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더 큰 네트워크를 갖는 것이 대부분 분산을 해치지 않고 편향만을 감소시킨다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정규화를 올바르게 했다면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</a:p>
          <a:p>
            <a:endParaRPr lang="en-US" altLang="ko-KR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Spoqa Han Sans"/>
              </a:rPr>
              <a:t>데이터를 더 얻는 것도 대부분 편향을 해치지 않고 분산을 감소시킨다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265A4C3-BD67-1C60-8599-6ACCC29B04A9}"/>
              </a:ext>
            </a:extLst>
          </p:cNvPr>
          <p:cNvSpPr/>
          <p:nvPr/>
        </p:nvSpPr>
        <p:spPr>
          <a:xfrm>
            <a:off x="4860599" y="2240972"/>
            <a:ext cx="562282" cy="471969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73E3403-5CC2-4F8B-85F1-12EF8F54278B}"/>
              </a:ext>
            </a:extLst>
          </p:cNvPr>
          <p:cNvSpPr/>
          <p:nvPr/>
        </p:nvSpPr>
        <p:spPr>
          <a:xfrm>
            <a:off x="4860599" y="4263736"/>
            <a:ext cx="562282" cy="471969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47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616035" y="3213899"/>
            <a:ext cx="560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  <a:ea typeface="a아시아헤드2" panose="02020600000000000000" pitchFamily="18" charset="-127"/>
              </a:rPr>
              <a:t>4. QUIZ</a:t>
            </a:r>
            <a:endParaRPr lang="en-US" altLang="ko-KR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834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4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퀴즈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번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2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Q1. 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376B3-045F-2201-A30C-A69FAB6CEF42}"/>
              </a:ext>
            </a:extLst>
          </p:cNvPr>
          <p:cNvSpPr txBox="1"/>
          <p:nvPr/>
        </p:nvSpPr>
        <p:spPr>
          <a:xfrm>
            <a:off x="232756" y="3192087"/>
            <a:ext cx="10937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만개의 데이터가 있는 경우</a:t>
            </a:r>
            <a:r>
              <a:rPr lang="en-US" altLang="ko-KR" dirty="0"/>
              <a:t>: </a:t>
            </a:r>
            <a:r>
              <a:rPr lang="en-US" altLang="ko-KR" b="1" dirty="0">
                <a:effectLst/>
              </a:rPr>
              <a:t>Train: 98%, Dev: 1%, Test: 1%</a:t>
            </a:r>
            <a:r>
              <a:rPr lang="en-US" altLang="ko-KR" dirty="0"/>
              <a:t> </a:t>
            </a:r>
            <a:endParaRPr lang="ko-KR" altLang="en-US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819A2-D395-59C1-17B9-3B492CB2ACC4}"/>
              </a:ext>
            </a:extLst>
          </p:cNvPr>
          <p:cNvSpPr txBox="1"/>
          <p:nvPr/>
        </p:nvSpPr>
        <p:spPr>
          <a:xfrm>
            <a:off x="232756" y="3876030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Q2.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410B6-0D22-BA19-6B83-CB55C9DEB371}"/>
              </a:ext>
            </a:extLst>
          </p:cNvPr>
          <p:cNvSpPr txBox="1"/>
          <p:nvPr/>
        </p:nvSpPr>
        <p:spPr>
          <a:xfrm>
            <a:off x="7065643" y="3929950"/>
            <a:ext cx="421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개발 세트를 사용해 다양한 모델을 평가하고 성능을 개선하기 위해 열심히 노력할 것이므로 </a:t>
            </a:r>
            <a:r>
              <a:rPr lang="ko-KR" altLang="en-US" b="1" dirty="0">
                <a:solidFill>
                  <a:srgbClr val="333333"/>
                </a:solidFill>
                <a:effectLst/>
                <a:latin typeface="Spoqa Han Sans"/>
              </a:rPr>
              <a:t>개발 세트가 테스트 세트와 같은 분포에서 오는 것이 좋다</a:t>
            </a:r>
            <a:r>
              <a:rPr lang="en-US" altLang="ko-KR" b="1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97D9D9-424B-3458-5F21-592A67E7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8" y="937721"/>
            <a:ext cx="6020109" cy="22543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A830DB-995B-62CF-CED2-B8625039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33" y="3929950"/>
            <a:ext cx="5924854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64778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퀴즈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5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Q5. 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B7EF49-AC56-2D90-2CC1-98BBC0AE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35" y="1231464"/>
            <a:ext cx="6664072" cy="2585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8487EF-1888-B109-4452-F9742B91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393" y="3393697"/>
            <a:ext cx="4308785" cy="33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퀴즈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6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번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8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90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 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Q6. 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376B3-045F-2201-A30C-A69FAB6CEF42}"/>
              </a:ext>
            </a:extLst>
          </p:cNvPr>
          <p:cNvSpPr txBox="1"/>
          <p:nvPr/>
        </p:nvSpPr>
        <p:spPr>
          <a:xfrm>
            <a:off x="232756" y="3192087"/>
            <a:ext cx="10937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</a:t>
            </a:r>
            <a:r>
              <a:rPr lang="ko-KR" altLang="en-US" dirty="0"/>
              <a:t>에 해당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훈련 세트에 과대적합이 되어서 개발 세트가 있는 교차 검증 세트에서 일반화되지 못한 경우</a:t>
            </a: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Spoqa Han Sans"/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CA2C1-780B-C0BA-BABD-3119D721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4" y="1120727"/>
            <a:ext cx="6684526" cy="2071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819A2-D395-59C1-17B9-3B492CB2ACC4}"/>
              </a:ext>
            </a:extLst>
          </p:cNvPr>
          <p:cNvSpPr txBox="1"/>
          <p:nvPr/>
        </p:nvSpPr>
        <p:spPr>
          <a:xfrm>
            <a:off x="232756" y="3876030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Q8. 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A3EDF4-EA08-E899-C9E1-FB07281C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84" y="3942531"/>
            <a:ext cx="6020109" cy="2324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F410B6-0D22-BA19-6B83-CB55C9DEB371}"/>
              </a:ext>
            </a:extLst>
          </p:cNvPr>
          <p:cNvSpPr txBox="1"/>
          <p:nvPr/>
        </p:nvSpPr>
        <p:spPr>
          <a:xfrm>
            <a:off x="7265324" y="4684426"/>
            <a:ext cx="335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복잡한 분류기 → 높은 분산</a:t>
            </a:r>
            <a:r>
              <a:rPr lang="en-US" altLang="ko-KR" dirty="0"/>
              <a:t>(high variance)</a:t>
            </a:r>
            <a:r>
              <a:rPr lang="ko-KR" altLang="en-US" dirty="0"/>
              <a:t>의 클래스 </a:t>
            </a:r>
          </a:p>
        </p:txBody>
      </p:sp>
    </p:spTree>
    <p:extLst>
      <p:ext uri="{BB962C8B-B14F-4D97-AF65-F5344CB8AC3E}">
        <p14:creationId xmlns:p14="http://schemas.microsoft.com/office/powerpoint/2010/main" val="373457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441234" y="4052389"/>
            <a:ext cx="7924800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867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감사합니다</a:t>
            </a:r>
            <a:r>
              <a:rPr lang="en-US" altLang="ko-KR" sz="5867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5867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-66502" y="3172335"/>
            <a:ext cx="67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</a:t>
            </a:r>
            <a:r>
              <a:rPr lang="en-US" altLang="ko-KR" sz="3600" b="1" dirty="0">
                <a:latin typeface="+mn-ea"/>
              </a:rPr>
              <a:t> Train / Dev / Test </a:t>
            </a:r>
            <a:r>
              <a:rPr lang="ko-KR" altLang="en-US" sz="3600" b="1" dirty="0">
                <a:latin typeface="+mn-ea"/>
              </a:rPr>
              <a:t>세트</a:t>
            </a:r>
            <a:endParaRPr lang="en-US" altLang="ko-KR" sz="3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</a:t>
            </a:r>
            <a:r>
              <a:rPr lang="en-US" altLang="ko-KR" sz="4000" dirty="0">
                <a:latin typeface="+mn-ea"/>
              </a:rPr>
              <a:t> 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en-US" altLang="ko-KR" sz="4000" dirty="0">
              <a:latin typeface="+mn-ea"/>
            </a:endParaRPr>
          </a:p>
          <a:p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AE4E9-420E-1C29-5242-D8167C685FC5}"/>
              </a:ext>
            </a:extLst>
          </p:cNvPr>
          <p:cNvSpPr txBox="1"/>
          <p:nvPr/>
        </p:nvSpPr>
        <p:spPr>
          <a:xfrm>
            <a:off x="969973" y="1361665"/>
            <a:ext cx="9310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/>
              </a:rPr>
              <a:t>&lt;</a:t>
            </a:r>
            <a:r>
              <a:rPr lang="ko-KR" altLang="en-US" b="1" dirty="0">
                <a:effectLst/>
              </a:rPr>
              <a:t>신경망을 훈련 시킬 때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필요한 결정들</a:t>
            </a:r>
            <a:r>
              <a:rPr lang="en-US" altLang="ko-KR" b="1" dirty="0">
                <a:effectLst/>
              </a:rPr>
              <a:t>&gt;</a:t>
            </a:r>
          </a:p>
          <a:p>
            <a:pPr algn="ctr"/>
            <a:endParaRPr lang="en-US" altLang="ko-KR" b="1" dirty="0">
              <a:effectLst/>
            </a:endParaRPr>
          </a:p>
          <a:p>
            <a:pPr marL="342900" indent="-342900" algn="ctr">
              <a:buAutoNum type="arabicParenR"/>
            </a:pPr>
            <a:r>
              <a:rPr lang="ko-KR" altLang="en-US" dirty="0"/>
              <a:t>신경망이 몇 개의 층을 가지는지 </a:t>
            </a:r>
            <a:r>
              <a:rPr lang="en-US" altLang="ko-KR" dirty="0"/>
              <a:t>(# layers)</a:t>
            </a:r>
          </a:p>
          <a:p>
            <a:pPr marL="342900" indent="-342900" algn="ctr">
              <a:buAutoNum type="arabicParenR"/>
            </a:pPr>
            <a:endParaRPr lang="ko-KR" altLang="en-US" dirty="0"/>
          </a:p>
          <a:p>
            <a:pPr algn="ctr"/>
            <a:r>
              <a:rPr lang="en-US" altLang="ko-KR" dirty="0"/>
              <a:t>2) </a:t>
            </a:r>
            <a:r>
              <a:rPr lang="ko-KR" altLang="en-US" dirty="0"/>
              <a:t>각 층이 몇 개의 은닉 유닛을 가지는지 </a:t>
            </a:r>
            <a:r>
              <a:rPr lang="en-US" altLang="ko-KR" dirty="0"/>
              <a:t>(# hidden units)</a:t>
            </a:r>
            <a:endParaRPr lang="ko-KR" altLang="en-US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3) </a:t>
            </a:r>
            <a:r>
              <a:rPr lang="ko-KR" altLang="en-US" dirty="0" err="1"/>
              <a:t>학습률은</a:t>
            </a:r>
            <a:r>
              <a:rPr lang="ko-KR" altLang="en-US" dirty="0"/>
              <a:t> 무엇인지 </a:t>
            </a:r>
            <a:r>
              <a:rPr lang="en-US" altLang="ko-KR" dirty="0"/>
              <a:t>(learning rates)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4) </a:t>
            </a:r>
            <a:r>
              <a:rPr lang="ko-KR" altLang="en-US" dirty="0"/>
              <a:t>활성화 함수는 무엇인지 </a:t>
            </a:r>
            <a:r>
              <a:rPr lang="en-US" altLang="ko-KR" dirty="0"/>
              <a:t>(activation functions)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5) </a:t>
            </a:r>
            <a:r>
              <a:rPr lang="ko-KR" altLang="en-US" dirty="0"/>
              <a:t>가지고 있는 데이터의 양</a:t>
            </a:r>
            <a:r>
              <a:rPr lang="en-US" altLang="ko-KR" dirty="0"/>
              <a:t>, </a:t>
            </a:r>
            <a:r>
              <a:rPr lang="ko-KR" altLang="en-US" dirty="0"/>
              <a:t>입력 특성의 개수</a:t>
            </a:r>
            <a:r>
              <a:rPr lang="en-US" altLang="ko-KR" dirty="0"/>
              <a:t>, </a:t>
            </a:r>
            <a:r>
              <a:rPr lang="ko-KR" altLang="en-US" dirty="0"/>
              <a:t>컴퓨터 설정</a:t>
            </a:r>
          </a:p>
          <a:p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3148B53-D807-D728-BE8B-D105698B8C9F}"/>
              </a:ext>
            </a:extLst>
          </p:cNvPr>
          <p:cNvSpPr/>
          <p:nvPr/>
        </p:nvSpPr>
        <p:spPr>
          <a:xfrm>
            <a:off x="4930350" y="4714284"/>
            <a:ext cx="1561672" cy="636998"/>
          </a:xfrm>
          <a:prstGeom prst="downArrow">
            <a:avLst/>
          </a:prstGeom>
          <a:solidFill>
            <a:schemeClr val="bg1"/>
          </a:solidFill>
          <a:ln>
            <a:solidFill>
              <a:srgbClr val="7296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68103-9C30-5E2E-A6AD-AF64E2267D37}"/>
              </a:ext>
            </a:extLst>
          </p:cNvPr>
          <p:cNvSpPr txBox="1"/>
          <p:nvPr/>
        </p:nvSpPr>
        <p:spPr>
          <a:xfrm>
            <a:off x="1406874" y="5623525"/>
            <a:ext cx="93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애플리케이션 시작 시</a:t>
            </a:r>
            <a:r>
              <a:rPr lang="en-US" altLang="ko-KR" b="1" dirty="0"/>
              <a:t>, </a:t>
            </a:r>
            <a:r>
              <a:rPr lang="ko-KR" altLang="en-US" b="1" dirty="0"/>
              <a:t>이 모든 것에 대한 올바른 값을 추측하는 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40575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970" y="-56114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44B63-79B9-EC86-8737-FAE28A70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17" y="2232278"/>
            <a:ext cx="4277914" cy="253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421475"/>
            <a:ext cx="6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1) 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사이클을 여러 번 반복하며 최적의 값을 선택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281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Train / Dev / Test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FF3E-397D-C10F-E4E1-40033B1609D9}"/>
              </a:ext>
            </a:extLst>
          </p:cNvPr>
          <p:cNvSpPr txBox="1"/>
          <p:nvPr/>
        </p:nvSpPr>
        <p:spPr>
          <a:xfrm>
            <a:off x="515389" y="1363288"/>
            <a:ext cx="9709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1)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훈련 세트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훈련을 위해 사용되는 데이터</a:t>
            </a:r>
            <a:endParaRPr lang="en-US" altLang="ko-KR" b="1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342900" indent="-342900" algn="l">
              <a:buAutoNum type="arabicParenR"/>
            </a:pPr>
            <a:endParaRPr lang="ko-KR" altLang="en-US" b="1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2)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개발 세트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교차 검증 세트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) 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다양한 모델 중 어떤 모델이 좋은 성능을 나타내는지 확인</a:t>
            </a:r>
            <a:endParaRPr lang="en-US" altLang="ko-KR" b="1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ko-KR" altLang="en-US" b="1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1" dirty="0">
                <a:solidFill>
                  <a:srgbClr val="555555"/>
                </a:solidFill>
                <a:latin typeface="Spoqa Han Sans"/>
              </a:rPr>
              <a:t>3)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테스트 세트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모델이 얼마나 잘 작동하는지 확인</a:t>
            </a:r>
          </a:p>
          <a:p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훈련 세트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 모델을 학습시킨다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Noto Sans KR"/>
              </a:rPr>
              <a:t>- 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개발 세트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 다양한 모델 중 어떤 모델의 성능이 좋은 지 테스트한다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개발 세트를 통해 나온 최적의 학습성능을 가진 모델로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 테스트 세트에서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모델의 비편향을 추정하고 모델이 얼마나 잘 작동하는지 확인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72E1ADD-5DB6-2593-3C12-BE446268F8B0}"/>
              </a:ext>
            </a:extLst>
          </p:cNvPr>
          <p:cNvSpPr/>
          <p:nvPr/>
        </p:nvSpPr>
        <p:spPr>
          <a:xfrm>
            <a:off x="2557057" y="3033031"/>
            <a:ext cx="937549" cy="823308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421476"/>
            <a:ext cx="566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55555"/>
                </a:solidFill>
                <a:latin typeface="Spoqa Han Sans"/>
              </a:rPr>
              <a:t>2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 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훈련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/ 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개발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/ 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테스트 세트 설정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5ED94-241C-2250-8733-E0145F0C2F79}"/>
              </a:ext>
            </a:extLst>
          </p:cNvPr>
          <p:cNvSpPr txBox="1"/>
          <p:nvPr/>
        </p:nvSpPr>
        <p:spPr>
          <a:xfrm>
            <a:off x="532015" y="2053244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전통적인 방법</a:t>
            </a:r>
            <a:r>
              <a:rPr lang="en-US" altLang="ko-KR" dirty="0"/>
              <a:t>: </a:t>
            </a:r>
            <a:r>
              <a:rPr lang="ko-KR" altLang="en-US" dirty="0"/>
              <a:t>모든 데이터를 가져와서 일부는 훈련 세트</a:t>
            </a:r>
            <a:r>
              <a:rPr lang="en-US" altLang="ko-KR" dirty="0"/>
              <a:t>, </a:t>
            </a:r>
            <a:r>
              <a:rPr lang="ko-KR" altLang="en-US" dirty="0"/>
              <a:t>다른 일부는 교차 검증 세트</a:t>
            </a:r>
            <a:r>
              <a:rPr lang="en-US" altLang="ko-KR" dirty="0"/>
              <a:t>(</a:t>
            </a:r>
            <a:r>
              <a:rPr lang="ko-KR" altLang="en-US" dirty="0"/>
              <a:t>개발 세트</a:t>
            </a:r>
            <a:r>
              <a:rPr lang="en-US" altLang="ko-KR" dirty="0"/>
              <a:t>), </a:t>
            </a:r>
            <a:r>
              <a:rPr lang="ko-KR" altLang="en-US" dirty="0"/>
              <a:t>나머지는 테스트 세트로 구분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7571FD-D0F8-DE11-169C-4EF51452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53" y="2931233"/>
            <a:ext cx="7336502" cy="21092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6B161F-73E2-FF67-22BA-FF38ACBF8F68}"/>
              </a:ext>
            </a:extLst>
          </p:cNvPr>
          <p:cNvSpPr txBox="1"/>
          <p:nvPr/>
        </p:nvSpPr>
        <p:spPr>
          <a:xfrm>
            <a:off x="594361" y="5272136"/>
            <a:ext cx="680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명시적인 개발 세트가 없는 경우</a:t>
            </a:r>
            <a:r>
              <a:rPr lang="en-US" altLang="ko-KR" dirty="0"/>
              <a:t>: </a:t>
            </a:r>
            <a:r>
              <a:rPr lang="en-US" altLang="ko-KR" b="1" dirty="0"/>
              <a:t>Train: 70%, Test: 30%</a:t>
            </a:r>
          </a:p>
          <a:p>
            <a:r>
              <a:rPr lang="ko-KR" altLang="en-US" dirty="0"/>
              <a:t>개발 세트 있는 경우</a:t>
            </a:r>
            <a:r>
              <a:rPr lang="en-US" altLang="ko-KR" dirty="0"/>
              <a:t>: </a:t>
            </a:r>
            <a:r>
              <a:rPr lang="en-US" altLang="ko-KR" b="1" dirty="0"/>
              <a:t>Train: 60%, Dev: 20%, Test: 20%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0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5ED94-241C-2250-8733-E0145F0C2F79}"/>
              </a:ext>
            </a:extLst>
          </p:cNvPr>
          <p:cNvSpPr txBox="1"/>
          <p:nvPr/>
        </p:nvSpPr>
        <p:spPr>
          <a:xfrm>
            <a:off x="252673" y="1246624"/>
            <a:ext cx="9692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세트의 목표</a:t>
            </a:r>
            <a:r>
              <a:rPr lang="en-US" altLang="ko-KR" b="1" dirty="0"/>
              <a:t>: </a:t>
            </a:r>
          </a:p>
          <a:p>
            <a:r>
              <a:rPr lang="ko-KR" altLang="en-US" dirty="0">
                <a:effectLst/>
              </a:rPr>
              <a:t>서로 다른 알고리즘을 시험하고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어떤 알고리즘이 더 잘 작동하는지 확인하는 것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-&gt;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평가할 수 있을 정도로만 크면 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ko-KR" altLang="en-US" b="1" dirty="0">
                <a:effectLst/>
              </a:rPr>
              <a:t>테스트 세트의 목표</a:t>
            </a:r>
            <a:r>
              <a:rPr lang="en-US" altLang="ko-KR" b="1" dirty="0">
                <a:effectLst/>
              </a:rPr>
              <a:t>:</a:t>
            </a:r>
          </a:p>
          <a:p>
            <a:r>
              <a:rPr lang="ko-KR" altLang="en-US" dirty="0">
                <a:effectLst/>
              </a:rPr>
              <a:t>최종 분류기가 어느 정도 성능인지 신뢰 있는 추정치 제공</a:t>
            </a:r>
            <a:r>
              <a:rPr lang="ko-KR" altLang="en-US" dirty="0"/>
              <a:t>하는 것</a:t>
            </a:r>
            <a:endParaRPr lang="en-US" altLang="ko-KR" dirty="0"/>
          </a:p>
          <a:p>
            <a:r>
              <a:rPr lang="en-US" altLang="ko-KR" dirty="0">
                <a:effectLst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백만 개의 데이터 중에 만 개의 샘플만 설정해도 충분</a:t>
            </a:r>
            <a:endParaRPr lang="en-US" altLang="ko-KR" dirty="0">
              <a:effectLst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7571FD-D0F8-DE11-169C-4EF51452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342" y="3277949"/>
            <a:ext cx="7336502" cy="21092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7AD1BD-816B-C463-8C50-CB04F7A2E63F}"/>
              </a:ext>
            </a:extLst>
          </p:cNvPr>
          <p:cNvSpPr txBox="1"/>
          <p:nvPr/>
        </p:nvSpPr>
        <p:spPr>
          <a:xfrm>
            <a:off x="477116" y="5588834"/>
            <a:ext cx="7190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 시대</a:t>
            </a:r>
            <a:r>
              <a:rPr lang="en-US" altLang="ko-KR" dirty="0"/>
              <a:t>(100</a:t>
            </a:r>
            <a:r>
              <a:rPr lang="ko-KR" altLang="en-US" dirty="0"/>
              <a:t>만개 이상의 샘플</a:t>
            </a:r>
            <a:r>
              <a:rPr lang="en-US" altLang="ko-KR" dirty="0"/>
              <a:t>):</a:t>
            </a:r>
          </a:p>
          <a:p>
            <a:r>
              <a:rPr lang="ko-KR" altLang="en-US" b="1" dirty="0">
                <a:effectLst/>
              </a:rPr>
              <a:t>데이터가 </a:t>
            </a:r>
            <a:r>
              <a:rPr lang="en-US" altLang="ko-KR" b="1" dirty="0">
                <a:effectLst/>
              </a:rPr>
              <a:t>100</a:t>
            </a:r>
            <a:r>
              <a:rPr lang="ko-KR" altLang="en-US" b="1" dirty="0">
                <a:effectLst/>
              </a:rPr>
              <a:t>만개</a:t>
            </a:r>
            <a:r>
              <a:rPr lang="en-US" altLang="ko-KR" b="1" dirty="0">
                <a:effectLst/>
              </a:rPr>
              <a:t>] Train: 98%, Dev: 1%, Test: 1%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effectLst/>
              </a:rPr>
              <a:t>100</a:t>
            </a:r>
            <a:r>
              <a:rPr lang="ko-KR" altLang="en-US" b="1" dirty="0">
                <a:effectLst/>
              </a:rPr>
              <a:t>만개 이상</a:t>
            </a:r>
            <a:r>
              <a:rPr lang="en-US" altLang="ko-KR" b="1" dirty="0">
                <a:effectLst/>
              </a:rPr>
              <a:t>] Train: 99.5%, Dev: 0.25%(0.4%), Test: 0.25%(0.1%)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97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09970" y="14679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en-US" altLang="ko-KR" sz="4000" dirty="0">
                <a:latin typeface="+mn-ea"/>
              </a:rPr>
              <a:t>Train / Dev / Test </a:t>
            </a:r>
            <a:r>
              <a:rPr lang="ko-KR" altLang="en-US" sz="4000" dirty="0">
                <a:latin typeface="+mn-ea"/>
              </a:rPr>
              <a:t>세트</a:t>
            </a:r>
            <a:endParaRPr lang="ko-KR" altLang="en-US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6A79-7DF7-8520-FFDB-3BC47CAE52A5}"/>
              </a:ext>
            </a:extLst>
          </p:cNvPr>
          <p:cNvSpPr txBox="1"/>
          <p:nvPr/>
        </p:nvSpPr>
        <p:spPr>
          <a:xfrm>
            <a:off x="232756" y="1241179"/>
            <a:ext cx="680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일치하지 않는 훈련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Spoqa Han Sans"/>
              </a:rPr>
              <a:t>/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Spoqa Han Sans"/>
              </a:rPr>
              <a:t>테스트 분포에서 훈련시키는 트렌드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3DE7-22EA-08CE-FA35-7F11613EF7C1}"/>
              </a:ext>
            </a:extLst>
          </p:cNvPr>
          <p:cNvSpPr txBox="1"/>
          <p:nvPr/>
        </p:nvSpPr>
        <p:spPr>
          <a:xfrm>
            <a:off x="232756" y="2027789"/>
            <a:ext cx="8512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Ex)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사용자가 사진들을 업로드하면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그 중 고양이 사진을 찾아서 보여주는 앱</a:t>
            </a:r>
            <a:endParaRPr lang="en-US" altLang="ko-KR" b="0" i="0" dirty="0">
              <a:solidFill>
                <a:srgbClr val="333333"/>
              </a:solidFill>
              <a:effectLst/>
              <a:latin typeface="Spoqa Han Sans"/>
            </a:endParaRPr>
          </a:p>
          <a:p>
            <a:pPr algn="l"/>
            <a:endParaRPr lang="en-US" altLang="ko-KR" dirty="0"/>
          </a:p>
          <a:p>
            <a:r>
              <a:rPr lang="en-US" altLang="ko-KR" dirty="0"/>
              <a:t>- Training set: </a:t>
            </a:r>
            <a:r>
              <a:rPr lang="ko-KR" altLang="en-US" dirty="0"/>
              <a:t>인터넷에서 긁어온 고양이 사진 → </a:t>
            </a:r>
            <a:r>
              <a:rPr lang="ko-KR" altLang="en-US" dirty="0" err="1"/>
              <a:t>전문가스럽고</a:t>
            </a:r>
            <a:r>
              <a:rPr lang="ko-KR" altLang="en-US" dirty="0"/>
              <a:t> 잘 정돈된 사진</a:t>
            </a:r>
          </a:p>
          <a:p>
            <a:r>
              <a:rPr lang="en-US" altLang="ko-KR" dirty="0"/>
              <a:t>- Dev/test sets: </a:t>
            </a:r>
            <a:r>
              <a:rPr lang="ko-KR" altLang="en-US" dirty="0"/>
              <a:t>사용자에 의해 </a:t>
            </a:r>
            <a:r>
              <a:rPr lang="ko-KR" altLang="en-US" dirty="0" err="1"/>
              <a:t>업로드된</a:t>
            </a:r>
            <a:r>
              <a:rPr lang="ko-KR" altLang="en-US" dirty="0"/>
              <a:t> 사진 → 일상에서 찍은 저해상도의 사진</a:t>
            </a:r>
          </a:p>
          <a:p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FF91CB6-F6E2-025B-99A4-BA5BB31147CE}"/>
              </a:ext>
            </a:extLst>
          </p:cNvPr>
          <p:cNvSpPr/>
          <p:nvPr/>
        </p:nvSpPr>
        <p:spPr>
          <a:xfrm>
            <a:off x="4020097" y="3368986"/>
            <a:ext cx="937549" cy="823308"/>
          </a:xfrm>
          <a:prstGeom prst="downArrow">
            <a:avLst>
              <a:gd name="adj1" fmla="val 27778"/>
              <a:gd name="adj2" fmla="val 629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B9D65-F570-531D-B1B3-4C556EDD96C5}"/>
              </a:ext>
            </a:extLst>
          </p:cNvPr>
          <p:cNvSpPr txBox="1"/>
          <p:nvPr/>
        </p:nvSpPr>
        <p:spPr>
          <a:xfrm>
            <a:off x="315883" y="4423401"/>
            <a:ext cx="901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Spoqa Han Sans"/>
              </a:rPr>
              <a:t>개발 세트를 사용해 다양한 모델을 평가하고 성능을 개선하기 위해 열심히 노력할 것이므로 개발 세트가 테스트 세트와 같은 분포에서 오는 것이 좋다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3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1475</Words>
  <Application>Microsoft Office PowerPoint</Application>
  <PresentationFormat>와이드스크린</PresentationFormat>
  <Paragraphs>235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a아시아헤드2</vt:lpstr>
      <vt:lpstr>Noto Sans KR</vt:lpstr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우정아(컴퓨터공학전공)</dc:creator>
  <cp:lastModifiedBy>우정아(컴퓨터공학전공)</cp:lastModifiedBy>
  <cp:revision>7</cp:revision>
  <dcterms:created xsi:type="dcterms:W3CDTF">2023-10-02T06:12:30Z</dcterms:created>
  <dcterms:modified xsi:type="dcterms:W3CDTF">2023-10-06T12:04:04Z</dcterms:modified>
</cp:coreProperties>
</file>