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2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4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6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3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3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6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ACD3-6F30-468B-A6CB-59D247FB08B2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0037-3FA1-4DA7-A34B-0CA115A0D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최적화 문제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경사소실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경사폭발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3410" y="3134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22946" y="1998173"/>
            <a:ext cx="7151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w^[l] = 1.5   0</a:t>
            </a:r>
          </a:p>
          <a:p>
            <a:pPr fontAlgn="base"/>
            <a:r>
              <a:rPr lang="en-US" altLang="ko-KR" sz="2400" dirty="0"/>
              <a:t>	</a:t>
            </a:r>
            <a:r>
              <a:rPr lang="en-US" altLang="ko-KR" sz="2400" dirty="0" smtClean="0"/>
              <a:t>   0   1.5 </a:t>
            </a:r>
            <a:endParaRPr lang="ko-KR" altLang="en-US" sz="2400" dirty="0"/>
          </a:p>
        </p:txBody>
      </p:sp>
      <p:sp>
        <p:nvSpPr>
          <p:cNvPr id="7" name="양쪽 대괄호 6"/>
          <p:cNvSpPr/>
          <p:nvPr/>
        </p:nvSpPr>
        <p:spPr>
          <a:xfrm>
            <a:off x="2277979" y="1760252"/>
            <a:ext cx="1155031" cy="121971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6" y="3462586"/>
            <a:ext cx="4579216" cy="646260"/>
          </a:xfrm>
          <a:prstGeom prst="rect">
            <a:avLst/>
          </a:prstGeom>
        </p:spPr>
      </p:pic>
      <p:sp>
        <p:nvSpPr>
          <p:cNvPr id="20" name="오른쪽 중괄호 19"/>
          <p:cNvSpPr/>
          <p:nvPr/>
        </p:nvSpPr>
        <p:spPr>
          <a:xfrm rot="5400000">
            <a:off x="3730020" y="2814281"/>
            <a:ext cx="480801" cy="2646948"/>
          </a:xfrm>
          <a:prstGeom prst="rightBrace">
            <a:avLst>
              <a:gd name="adj1" fmla="val 30755"/>
              <a:gd name="adj2" fmla="val 52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73" y="4640234"/>
            <a:ext cx="1194547" cy="14276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81" y="4812924"/>
            <a:ext cx="1496265" cy="73186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420" y="4756735"/>
            <a:ext cx="696243" cy="46416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656" y="5035836"/>
            <a:ext cx="233618" cy="420512"/>
          </a:xfrm>
          <a:prstGeom prst="rect">
            <a:avLst/>
          </a:prstGeom>
        </p:spPr>
      </p:pic>
      <p:sp>
        <p:nvSpPr>
          <p:cNvPr id="23" name="도넛 22"/>
          <p:cNvSpPr/>
          <p:nvPr/>
        </p:nvSpPr>
        <p:spPr>
          <a:xfrm>
            <a:off x="2855494" y="3245157"/>
            <a:ext cx="818147" cy="892598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3909467" y="3220883"/>
            <a:ext cx="818147" cy="892598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4601681" y="3228549"/>
            <a:ext cx="818147" cy="892598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도넛 26"/>
          <p:cNvSpPr/>
          <p:nvPr/>
        </p:nvSpPr>
        <p:spPr>
          <a:xfrm>
            <a:off x="2249103" y="1711415"/>
            <a:ext cx="1183907" cy="1259285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920" y="1830642"/>
            <a:ext cx="1805109" cy="52512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3539" y="2545074"/>
            <a:ext cx="2634971" cy="60933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920" y="4061652"/>
            <a:ext cx="1786490" cy="629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7993" y="4756735"/>
            <a:ext cx="2808824" cy="63532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851720" y="3294267"/>
            <a:ext cx="4701370" cy="63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000" dirty="0" smtClean="0"/>
              <a:t>더 깊은 신경망일수록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기하급수적 폭발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6851720" y="5544793"/>
            <a:ext cx="4701370" cy="63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000" dirty="0" smtClean="0"/>
              <a:t>더 깊은 신경망일수록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기하급수적 감소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3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예제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단일 뉴런에 대한 가중치 초기화</a:t>
            </a:r>
            <a:endParaRPr lang="ko-KR" altLang="en-US" sz="2400" dirty="0"/>
          </a:p>
        </p:txBody>
      </p:sp>
      <p:pic>
        <p:nvPicPr>
          <p:cNvPr id="9217" name="_x383198256" descr="EMB00004a642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48" y="2322805"/>
            <a:ext cx="4328235" cy="26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90" y="5653295"/>
            <a:ext cx="4773562" cy="4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513"/>
            <a:ext cx="9203938" cy="8682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1" y="4076181"/>
            <a:ext cx="9203938" cy="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8648"/>
            <a:ext cx="10882605" cy="682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1689867" y="4376056"/>
            <a:ext cx="7788582" cy="1463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88598" t="74178"/>
          <a:stretch/>
        </p:blipFill>
        <p:spPr>
          <a:xfrm>
            <a:off x="4696093" y="4086808"/>
            <a:ext cx="888065" cy="3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심층 신경망의 가중치 초기화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1" y="4076181"/>
            <a:ext cx="9203938" cy="952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2693"/>
            <a:ext cx="10877489" cy="8308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1494" y="1928609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경사 검사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역전파를</a:t>
            </a:r>
            <a:r>
              <a:rPr lang="ko-KR" altLang="en-US" sz="2400" dirty="0" smtClean="0"/>
              <a:t> 알맞게 구현했는지 확인</a:t>
            </a:r>
            <a:endParaRPr lang="ko-KR" altLang="en-US" sz="2400" dirty="0"/>
          </a:p>
        </p:txBody>
      </p:sp>
      <p:pic>
        <p:nvPicPr>
          <p:cNvPr id="11265" name="_x382149736" descr="EMB00004a6421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3" y="3183345"/>
            <a:ext cx="2807369" cy="26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6546" y="4093118"/>
            <a:ext cx="211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f(</a:t>
            </a:r>
            <a:r>
              <a:rPr lang="el-GR" altLang="ko-KR" sz="2400" dirty="0"/>
              <a:t>θ) = </a:t>
            </a:r>
            <a:r>
              <a:rPr lang="el-GR" altLang="ko-KR" sz="2400" dirty="0" smtClean="0"/>
              <a:t>θ^3</a:t>
            </a:r>
            <a:endParaRPr lang="el-GR" altLang="ko-KR" sz="2400" dirty="0"/>
          </a:p>
          <a:p>
            <a:pPr fontAlgn="base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92111" y="1815181"/>
            <a:ext cx="49117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l-GR" altLang="ko-KR" sz="2400" dirty="0" smtClean="0"/>
              <a:t>Θ</a:t>
            </a:r>
            <a:r>
              <a:rPr lang="en-US" altLang="ko-KR" sz="2400" dirty="0" smtClean="0"/>
              <a:t> = 1</a:t>
            </a:r>
            <a:r>
              <a:rPr lang="ko-KR" altLang="en-US" sz="2400" dirty="0" smtClean="0"/>
              <a:t>인 경우</a:t>
            </a:r>
            <a:endParaRPr lang="en-US" altLang="ko-KR" sz="2400" dirty="0" smtClean="0"/>
          </a:p>
          <a:p>
            <a:pPr fontAlgn="base"/>
            <a:endParaRPr lang="en-US" altLang="ko-KR" sz="2400" dirty="0" smtClean="0"/>
          </a:p>
          <a:p>
            <a:pPr fontAlgn="base"/>
            <a:r>
              <a:rPr lang="el-GR" altLang="ko-KR" sz="2400" dirty="0" smtClean="0"/>
              <a:t>ϵ</a:t>
            </a:r>
            <a:r>
              <a:rPr lang="en-US" altLang="ko-KR" sz="2400" dirty="0" smtClean="0"/>
              <a:t> = 0.01</a:t>
            </a:r>
            <a:endParaRPr lang="el-GR" altLang="ko-KR" sz="2400" dirty="0"/>
          </a:p>
          <a:p>
            <a:pPr fontAlgn="base"/>
            <a:r>
              <a:rPr lang="el-GR" altLang="ko-KR" sz="2400" dirty="0" smtClean="0"/>
              <a:t>θ+ϵ</a:t>
            </a:r>
            <a:r>
              <a:rPr lang="en-US" altLang="ko-KR" sz="2400" dirty="0" smtClean="0"/>
              <a:t> = 1.01</a:t>
            </a:r>
          </a:p>
          <a:p>
            <a:pPr fontAlgn="base"/>
            <a:r>
              <a:rPr lang="el-GR" altLang="ko-KR" sz="2400" dirty="0" smtClean="0"/>
              <a:t>θ-ϵ</a:t>
            </a:r>
            <a:r>
              <a:rPr lang="en-US" altLang="ko-KR" sz="2400" dirty="0" smtClean="0"/>
              <a:t> = 0.99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 smtClean="0"/>
              <a:t>삼각형의 너비 분의 높이 </a:t>
            </a:r>
            <a:r>
              <a:rPr lang="en-US" altLang="ko-KR" sz="2400" dirty="0" smtClean="0"/>
              <a:t>:</a:t>
            </a:r>
          </a:p>
          <a:p>
            <a:pPr fontAlgn="base"/>
            <a:endParaRPr lang="el-GR" altLang="ko-KR" dirty="0"/>
          </a:p>
          <a:p>
            <a:pPr fontAlgn="base"/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0" y="2055813"/>
            <a:ext cx="3813903" cy="3976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661" y="3900407"/>
            <a:ext cx="2571426" cy="10783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43202" y="4186990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5400000">
            <a:off x="3168318" y="3665622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_x382848688" descr="EMB00004a64212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5"/>
          <a:stretch/>
        </p:blipFill>
        <p:spPr bwMode="auto">
          <a:xfrm>
            <a:off x="9997665" y="5133895"/>
            <a:ext cx="1497417" cy="11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0" y="2055813"/>
            <a:ext cx="3813903" cy="397677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46911" y="4598595"/>
            <a:ext cx="304977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근사 오차 </a:t>
            </a:r>
            <a:r>
              <a:rPr lang="en-US" altLang="ko-KR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: 0.0001</a:t>
            </a:r>
            <a:endParaRPr lang="ko-KR" altLang="en-US" sz="2400" b="1" kern="0" dirty="0">
              <a:solidFill>
                <a:srgbClr val="FF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02" y="4186990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3168318" y="3665622"/>
            <a:ext cx="94648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46911" y="2455676"/>
            <a:ext cx="5771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f(</a:t>
            </a:r>
            <a:r>
              <a:rPr lang="el-GR" altLang="ko-KR" sz="2400" dirty="0"/>
              <a:t>θ+ϵ) - </a:t>
            </a:r>
            <a:r>
              <a:rPr lang="en-US" altLang="ko-KR" sz="2400" dirty="0"/>
              <a:t>f(</a:t>
            </a:r>
            <a:r>
              <a:rPr lang="el-GR" altLang="ko-KR" sz="2400" dirty="0"/>
              <a:t>θ-ϵ) / 2ϵ</a:t>
            </a:r>
          </a:p>
          <a:p>
            <a:pPr fontAlgn="base"/>
            <a:r>
              <a:rPr lang="en-US" altLang="ko-KR" sz="2400" dirty="0" smtClean="0"/>
              <a:t>(</a:t>
            </a:r>
            <a:r>
              <a:rPr lang="en-US" altLang="ko-KR" sz="2400" dirty="0"/>
              <a:t>1.01)^3 - (0.99)^3 / 2(0.01) = 3.0001</a:t>
            </a:r>
          </a:p>
          <a:p>
            <a:pPr fontAlgn="base"/>
            <a:endParaRPr lang="en-US" altLang="ko-KR" sz="2400" dirty="0" smtClean="0"/>
          </a:p>
          <a:p>
            <a:pPr fontAlgn="base"/>
            <a:r>
              <a:rPr lang="en-US" altLang="ko-KR" sz="2400" dirty="0"/>
              <a:t>g(</a:t>
            </a:r>
            <a:r>
              <a:rPr lang="el-GR" altLang="ko-KR" sz="2400" dirty="0"/>
              <a:t>θ) = 3θ^2 = 3 (θ=1) </a:t>
            </a:r>
          </a:p>
        </p:txBody>
      </p:sp>
      <p:sp>
        <p:nvSpPr>
          <p:cNvPr id="4" name="액자 3"/>
          <p:cNvSpPr/>
          <p:nvPr/>
        </p:nvSpPr>
        <p:spPr>
          <a:xfrm>
            <a:off x="10086393" y="2759979"/>
            <a:ext cx="1035698" cy="558112"/>
          </a:xfrm>
          <a:prstGeom prst="frame">
            <a:avLst>
              <a:gd name="adj1" fmla="val 77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7859486" y="3486087"/>
            <a:ext cx="416767" cy="539249"/>
          </a:xfrm>
          <a:prstGeom prst="frame">
            <a:avLst>
              <a:gd name="adj1" fmla="val 77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기울기의 수치 근사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0" y="2055813"/>
            <a:ext cx="3813903" cy="39767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92379" y="3725614"/>
            <a:ext cx="401054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5400000">
            <a:off x="3350880" y="3483060"/>
            <a:ext cx="581359" cy="9625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46911" y="4495356"/>
            <a:ext cx="614028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근사 오차 </a:t>
            </a:r>
            <a:r>
              <a:rPr lang="en-US" altLang="ko-KR" sz="2400" b="1" kern="10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: 0.03</a:t>
            </a:r>
          </a:p>
          <a:p>
            <a:pPr algn="just" fontAlgn="base">
              <a:lnSpc>
                <a:spcPct val="160000"/>
              </a:lnSpc>
            </a:pPr>
            <a:endParaRPr lang="en-US" altLang="ko-KR" sz="2400" b="1" kern="1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400" b="1" kern="0" dirty="0" smtClean="0">
                <a:solidFill>
                  <a:srgbClr val="FF0000"/>
                </a:solidFill>
                <a:latin typeface="함초롬바탕" panose="02030604000101010101" pitchFamily="18" charset="-127"/>
              </a:rPr>
              <a:t>양 쪽의 차이를 이용하는 것이 더 정확하다</a:t>
            </a:r>
            <a:r>
              <a:rPr lang="en-US" altLang="ko-KR" sz="2400" b="1" kern="0" dirty="0" smtClean="0">
                <a:solidFill>
                  <a:srgbClr val="FF0000"/>
                </a:solidFill>
                <a:latin typeface="함초롬바탕" panose="02030604000101010101" pitchFamily="18" charset="-127"/>
              </a:rPr>
              <a:t>!</a:t>
            </a:r>
            <a:endParaRPr lang="ko-KR" altLang="en-US" sz="2400" b="1" kern="0" dirty="0">
              <a:solidFill>
                <a:srgbClr val="FF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46911" y="2455676"/>
            <a:ext cx="5771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f(</a:t>
            </a:r>
            <a:r>
              <a:rPr lang="el-GR" altLang="ko-KR" sz="2400" dirty="0"/>
              <a:t>θ+ϵ) - </a:t>
            </a:r>
            <a:r>
              <a:rPr lang="en-US" altLang="ko-KR" sz="2400" dirty="0"/>
              <a:t>f(</a:t>
            </a:r>
            <a:r>
              <a:rPr lang="el-GR" altLang="ko-KR" sz="2400" dirty="0"/>
              <a:t>θ) / ϵ</a:t>
            </a:r>
          </a:p>
          <a:p>
            <a:pPr fontAlgn="base"/>
            <a:r>
              <a:rPr lang="en-US" altLang="ko-KR" sz="2400" dirty="0"/>
              <a:t>(1.01)^3 – 1 / 0.01 = </a:t>
            </a:r>
            <a:r>
              <a:rPr lang="en-US" altLang="ko-KR" sz="2400" dirty="0" smtClean="0"/>
              <a:t>3.03</a:t>
            </a:r>
            <a:endParaRPr lang="en-US" altLang="ko-KR" sz="2400" dirty="0"/>
          </a:p>
          <a:p>
            <a:pPr fontAlgn="base"/>
            <a:endParaRPr lang="en-US" altLang="ko-KR" sz="2400" dirty="0" smtClean="0"/>
          </a:p>
          <a:p>
            <a:pPr fontAlgn="base"/>
            <a:r>
              <a:rPr lang="en-US" altLang="ko-KR" sz="2400" dirty="0"/>
              <a:t>g(</a:t>
            </a:r>
            <a:r>
              <a:rPr lang="el-GR" altLang="ko-KR" sz="2400" dirty="0"/>
              <a:t>θ) = 3θ^2 = 3 (θ=1) </a:t>
            </a:r>
          </a:p>
        </p:txBody>
      </p:sp>
      <p:sp>
        <p:nvSpPr>
          <p:cNvPr id="10" name="액자 9"/>
          <p:cNvSpPr/>
          <p:nvPr/>
        </p:nvSpPr>
        <p:spPr>
          <a:xfrm>
            <a:off x="8724123" y="2785031"/>
            <a:ext cx="839754" cy="558112"/>
          </a:xfrm>
          <a:prstGeom prst="frame">
            <a:avLst>
              <a:gd name="adj1" fmla="val 77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7859486" y="3486087"/>
            <a:ext cx="416767" cy="539249"/>
          </a:xfrm>
          <a:prstGeom prst="frame">
            <a:avLst>
              <a:gd name="adj1" fmla="val 77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경사 검사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9040" y="2055813"/>
            <a:ext cx="513634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W^[1], b^[1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… ,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W^[L], b^[L]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405810" y="2097670"/>
            <a:ext cx="914400" cy="73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17413" y="2055813"/>
            <a:ext cx="158088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</a:t>
            </a:r>
            <a:r>
              <a:rPr lang="el-GR" altLang="ko-KR" sz="2800" dirty="0" smtClean="0"/>
              <a:t>θ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4108893"/>
            <a:ext cx="6001964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^[1],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^[1</a:t>
            </a: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… ,</a:t>
            </a:r>
            <a:r>
              <a:rPr lang="ko-KR" altLang="en-US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^[L], </a:t>
            </a:r>
            <a:r>
              <a:rPr lang="en-US" altLang="ko-KR" sz="28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2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^[L]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251284" y="4150750"/>
            <a:ext cx="914400" cy="73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76805" y="4108893"/>
            <a:ext cx="1797287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 d</a:t>
            </a:r>
            <a:r>
              <a:rPr lang="el-GR" altLang="ko-KR" sz="2800" dirty="0" smtClean="0"/>
              <a:t>θ</a:t>
            </a:r>
            <a:endParaRPr lang="en-US" altLang="ko-KR" sz="2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5518" y="3202690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0070C0"/>
                </a:solidFill>
              </a:rPr>
              <a:t>J(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W,b</a:t>
            </a:r>
            <a:r>
              <a:rPr lang="en-US" altLang="ko-KR" sz="2400" dirty="0" smtClean="0">
                <a:solidFill>
                  <a:srgbClr val="0070C0"/>
                </a:solidFill>
              </a:rPr>
              <a:t>)  -&gt;  J(</a:t>
            </a:r>
            <a:r>
              <a:rPr lang="el-GR" altLang="ko-KR" sz="2400" dirty="0" smtClean="0">
                <a:solidFill>
                  <a:srgbClr val="0070C0"/>
                </a:solidFill>
              </a:rPr>
              <a:t>θ</a:t>
            </a:r>
            <a:r>
              <a:rPr lang="en-US" altLang="ko-KR" sz="2400" dirty="0" smtClean="0">
                <a:solidFill>
                  <a:srgbClr val="0070C0"/>
                </a:solidFill>
              </a:rPr>
              <a:t>)</a:t>
            </a:r>
            <a:endParaRPr lang="pl-PL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입력값의</a:t>
            </a:r>
            <a:r>
              <a:rPr lang="ko-KR" altLang="en-US" dirty="0" smtClean="0"/>
              <a:t> 정규화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5495" y="2390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3200256" descr="EMB00004a6420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7" y="1690688"/>
            <a:ext cx="5518483" cy="37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84358" y="5765678"/>
            <a:ext cx="605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/>
              <a:t>두 개의 입력 특성이 있는 훈련 </a:t>
            </a:r>
            <a:r>
              <a:rPr lang="ko-KR" altLang="en-US" sz="2800" dirty="0" smtClean="0"/>
              <a:t>세트 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89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checking (Grad check)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5795" y="1690688"/>
            <a:ext cx="3926075" cy="3120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dirty="0"/>
              <a:t>J( </a:t>
            </a:r>
            <a:r>
              <a:rPr lang="el-GR" altLang="ko-KR" sz="2400" dirty="0"/>
              <a:t>θ </a:t>
            </a:r>
            <a:r>
              <a:rPr lang="el-GR" altLang="ko-KR" sz="2400" dirty="0" smtClean="0"/>
              <a:t>)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→  </a:t>
            </a:r>
            <a:r>
              <a:rPr lang="en-US" altLang="ko-KR" sz="2400" dirty="0" smtClean="0"/>
              <a:t>J( </a:t>
            </a:r>
            <a:r>
              <a:rPr lang="el-GR" altLang="ko-KR" sz="2400" dirty="0" smtClean="0"/>
              <a:t>θ1, θ2, θ3, ... )</a:t>
            </a:r>
            <a:endParaRPr lang="en-US" altLang="ko-KR" sz="2400" dirty="0" smtClean="0"/>
          </a:p>
          <a:p>
            <a:pPr algn="just" fontAlgn="base">
              <a:lnSpc>
                <a:spcPct val="160000"/>
              </a:lnSpc>
            </a:pPr>
            <a:endParaRPr lang="en-US" altLang="ko-KR" sz="1200" dirty="0"/>
          </a:p>
          <a:p>
            <a:pPr fontAlgn="base"/>
            <a:r>
              <a:rPr lang="en-US" altLang="ko-KR" sz="2400" dirty="0"/>
              <a:t>for each I </a:t>
            </a:r>
            <a:r>
              <a:rPr lang="en-US" altLang="ko-KR" sz="2400" dirty="0" smtClean="0"/>
              <a:t>:</a:t>
            </a:r>
            <a:endParaRPr lang="el-GR" altLang="ko-KR" sz="2400" dirty="0" smtClean="0"/>
          </a:p>
          <a:p>
            <a:pPr algn="just" fontAlgn="base">
              <a:lnSpc>
                <a:spcPct val="160000"/>
              </a:lnSpc>
            </a:pP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l-GR" altLang="ko-KR" sz="2400" dirty="0"/>
          </a:p>
          <a:p>
            <a:pPr algn="just" fontAlgn="base">
              <a:lnSpc>
                <a:spcPct val="160000"/>
              </a:lnSpc>
            </a:pP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86" y="3063367"/>
            <a:ext cx="7203957" cy="837361"/>
          </a:xfrm>
          <a:prstGeom prst="rect">
            <a:avLst/>
          </a:prstGeom>
        </p:spPr>
      </p:pic>
      <p:sp>
        <p:nvSpPr>
          <p:cNvPr id="18" name="도넛 17"/>
          <p:cNvSpPr/>
          <p:nvPr/>
        </p:nvSpPr>
        <p:spPr>
          <a:xfrm>
            <a:off x="4476105" y="2694020"/>
            <a:ext cx="1023359" cy="1114189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7554701" y="2656929"/>
            <a:ext cx="1023359" cy="1114189"/>
          </a:xfrm>
          <a:prstGeom prst="donut">
            <a:avLst>
              <a:gd name="adj" fmla="val 37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86" y="4352202"/>
            <a:ext cx="2092323" cy="58197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05795" y="5500957"/>
            <a:ext cx="527420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dirty="0" smtClean="0"/>
              <a:t>유사도 계산 </a:t>
            </a:r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유클리디안</a:t>
            </a:r>
            <a:r>
              <a:rPr lang="ko-KR" altLang="en-US" sz="2400" dirty="0" smtClean="0"/>
              <a:t> 거리 사용</a:t>
            </a:r>
            <a:r>
              <a:rPr lang="en-US" altLang="ko-KR" sz="2400" dirty="0" smtClean="0"/>
              <a:t> 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17" y="5090610"/>
            <a:ext cx="3380526" cy="13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0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경사 검사 시 주의할 점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15845" y="1911025"/>
            <a:ext cx="8743099" cy="687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/>
              <a:t>훈련에서 </a:t>
            </a:r>
            <a:r>
              <a:rPr lang="ko-KR" altLang="en-US" sz="2000" b="1" dirty="0"/>
              <a:t>경사 검사를 사용하지 말고 디버깅을 위해서만 사용해야 </a:t>
            </a:r>
            <a:r>
              <a:rPr lang="ko-KR" altLang="en-US" sz="2000" b="1" dirty="0" smtClean="0"/>
              <a:t>한다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1015845" y="4219349"/>
            <a:ext cx="9824220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000" b="1" dirty="0" smtClean="0"/>
              <a:t>알고리즘이 경사 검사에 실패 했다면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어느 원소 부분에서 실패했는지 찾아본다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323691" y="2598714"/>
            <a:ext cx="90301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 모든 </a:t>
            </a:r>
            <a:r>
              <a:rPr lang="en-US" altLang="ko-KR" dirty="0"/>
              <a:t>I</a:t>
            </a:r>
            <a:r>
              <a:rPr lang="ko-KR" altLang="en-US" dirty="0"/>
              <a:t>의 값에 대한 </a:t>
            </a:r>
            <a:r>
              <a:rPr lang="en-US" altLang="ko-KR" dirty="0" err="1"/>
              <a:t>dθapprox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계산하는 것은 매우 </a:t>
            </a:r>
            <a:r>
              <a:rPr lang="ko-KR" altLang="en-US" dirty="0" smtClean="0"/>
              <a:t>느리다</a:t>
            </a: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 </a:t>
            </a:r>
            <a:r>
              <a:rPr lang="ko-KR" altLang="en-US" dirty="0"/>
              <a:t>디버깅할 </a:t>
            </a:r>
            <a:r>
              <a:rPr lang="ko-KR" altLang="en-US" dirty="0" smtClean="0"/>
              <a:t>때만 이용하고 </a:t>
            </a:r>
            <a:r>
              <a:rPr lang="ko-KR" altLang="en-US" dirty="0"/>
              <a:t>과정이 끝나면 경사 검사를 끄고 모든 </a:t>
            </a:r>
            <a:r>
              <a:rPr lang="ko-KR" altLang="en-US" dirty="0" err="1"/>
              <a:t>반복마다</a:t>
            </a:r>
            <a:r>
              <a:rPr lang="ko-KR" altLang="en-US" dirty="0"/>
              <a:t> 실행되지 않도록 </a:t>
            </a:r>
            <a:r>
              <a:rPr lang="ko-KR" altLang="en-US" dirty="0" smtClean="0"/>
              <a:t>한다</a:t>
            </a:r>
            <a:endParaRPr lang="ko-KR" altLang="en-US" dirty="0"/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  <a:p>
            <a:pPr lvl="0" algn="just" fontAlgn="base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47955" y="4959004"/>
            <a:ext cx="9030109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</a:t>
            </a:r>
            <a:r>
              <a:rPr lang="en-US" altLang="ko-KR" dirty="0" err="1"/>
              <a:t>dθapprox</a:t>
            </a:r>
            <a:r>
              <a:rPr lang="ko-KR" altLang="en-US" dirty="0"/>
              <a:t>가 </a:t>
            </a:r>
            <a:r>
              <a:rPr lang="en-US" altLang="ko-KR" dirty="0" err="1"/>
              <a:t>dθ</a:t>
            </a:r>
            <a:r>
              <a:rPr lang="ko-KR" altLang="en-US" dirty="0"/>
              <a:t>에서 매우 먼 경우 서로 다른 </a:t>
            </a:r>
            <a:r>
              <a:rPr lang="en-US" altLang="ko-KR" dirty="0"/>
              <a:t>I</a:t>
            </a:r>
            <a:r>
              <a:rPr lang="ko-KR" altLang="en-US" dirty="0"/>
              <a:t>에 대하여 어떤 </a:t>
            </a:r>
            <a:r>
              <a:rPr lang="en-US" altLang="ko-KR" dirty="0" err="1"/>
              <a:t>dθapprox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값이 </a:t>
            </a:r>
            <a:r>
              <a:rPr lang="en-US" altLang="ko-KR" dirty="0" err="1"/>
              <a:t>dθ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값과 매우 다른지 </a:t>
            </a:r>
            <a:r>
              <a:rPr lang="ko-KR" altLang="en-US" dirty="0" smtClean="0"/>
              <a:t>확인한다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경사 검사 시 주의할 점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8598" t="74178"/>
          <a:stretch/>
        </p:blipFill>
        <p:spPr>
          <a:xfrm>
            <a:off x="6192253" y="2650680"/>
            <a:ext cx="670757" cy="2900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21039" y="1601230"/>
            <a:ext cx="11483941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000" b="1" dirty="0" smtClean="0"/>
              <a:t>경사 검사를 할 때 사용하는 정규화 항을 기억해라</a:t>
            </a:r>
            <a:r>
              <a:rPr lang="en-US" altLang="ko-KR" sz="2000" b="1" dirty="0" smtClean="0"/>
              <a:t>.</a:t>
            </a:r>
            <a:endParaRPr lang="ko-KR" altLang="en-US" sz="20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21040" y="3453789"/>
            <a:ext cx="6096000" cy="6876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000" b="1" dirty="0" smtClean="0"/>
              <a:t>경사 검사는 드롭아웃에서는 작동하지 않는다</a:t>
            </a:r>
          </a:p>
        </p:txBody>
      </p:sp>
      <p:pic>
        <p:nvPicPr>
          <p:cNvPr id="17409" name="_x121256744" descr="EMB00004a6421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341352"/>
            <a:ext cx="6665132" cy="10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21039" y="5253915"/>
            <a:ext cx="1083990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8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000" b="1" dirty="0" smtClean="0"/>
              <a:t>거의 일어나지 않지만 가끔 무작위 초기화를 해도 초기에 가까울 때 경사 검사가 잘 되는 경우가 있다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47955" y="4141478"/>
            <a:ext cx="9030109" cy="136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▶</a:t>
            </a:r>
            <a:r>
              <a:rPr lang="en-US" altLang="ko-KR" dirty="0" smtClean="0"/>
              <a:t> </a:t>
            </a:r>
            <a:r>
              <a:rPr lang="ko-KR" altLang="en-US" dirty="0" err="1"/>
              <a:t>드롭아웃은</a:t>
            </a:r>
            <a:r>
              <a:rPr lang="ko-KR" altLang="en-US" dirty="0"/>
              <a:t> 모든 </a:t>
            </a:r>
            <a:r>
              <a:rPr lang="ko-KR" altLang="en-US" dirty="0" err="1"/>
              <a:t>반복마다</a:t>
            </a:r>
            <a:r>
              <a:rPr lang="ko-KR" altLang="en-US" dirty="0"/>
              <a:t> 은닉 유닛의 서로 다른 </a:t>
            </a:r>
            <a:r>
              <a:rPr lang="ko-KR" altLang="en-US" dirty="0" err="1"/>
              <a:t>부분집합을</a:t>
            </a:r>
            <a:r>
              <a:rPr lang="ko-KR" altLang="en-US" dirty="0"/>
              <a:t> 무작위로 삭제하기 때문에 적용하기 쉽지 않다</a:t>
            </a: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1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2901"/>
          <a:stretch/>
        </p:blipFill>
        <p:spPr>
          <a:xfrm>
            <a:off x="493573" y="449480"/>
            <a:ext cx="5818737" cy="26476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8846"/>
          <a:stretch/>
        </p:blipFill>
        <p:spPr>
          <a:xfrm>
            <a:off x="329591" y="3213702"/>
            <a:ext cx="5687751" cy="25676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4460"/>
          <a:stretch/>
        </p:blipFill>
        <p:spPr>
          <a:xfrm>
            <a:off x="6490756" y="2214222"/>
            <a:ext cx="5437209" cy="30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37" y="173445"/>
            <a:ext cx="5741269" cy="53277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59" y="5605579"/>
            <a:ext cx="2485310" cy="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88" y="431548"/>
            <a:ext cx="5941434" cy="5271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53" y="5702709"/>
            <a:ext cx="1603888" cy="7964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44555" y="5702709"/>
            <a:ext cx="135806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∂J/∂</a:t>
            </a:r>
            <a:r>
              <a:rPr lang="el-GR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θ =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x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4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87" y="264267"/>
            <a:ext cx="6093413" cy="5598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94" y="5737763"/>
            <a:ext cx="112023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 smtClean="0"/>
              <a:t>1)  </a:t>
            </a:r>
            <a:r>
              <a:rPr lang="ko-KR" altLang="en-US" dirty="0" smtClean="0"/>
              <a:t>평균을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만든다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905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3201456" descr="EMB00004a6420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06" y="1690688"/>
            <a:ext cx="5912819" cy="37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811" y="5754696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smtClean="0"/>
              <a:t>0</a:t>
            </a:r>
            <a:r>
              <a:rPr lang="ko-KR" altLang="en-US" sz="2400" dirty="0" smtClean="0"/>
              <a:t>의 평균을 갖게 될 때까지 훈련 세트를 이동한다</a:t>
            </a:r>
            <a:endParaRPr lang="ko-KR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47888"/>
            <a:ext cx="19395160" cy="87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3056"/>
            <a:ext cx="3593431" cy="18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/>
              <a:t>2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분산을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만든다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905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3201456" descr="EMB00004a6420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07" y="2003816"/>
            <a:ext cx="4987869" cy="31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47888"/>
            <a:ext cx="19395160" cy="87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3347" y="2420195"/>
            <a:ext cx="16908806" cy="71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5578004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/>
              <a:t>특성 </a:t>
            </a:r>
            <a:r>
              <a:rPr lang="en-US" altLang="ko-KR" sz="2400" dirty="0"/>
              <a:t>x1</a:t>
            </a:r>
            <a:r>
              <a:rPr lang="ko-KR" altLang="en-US" sz="2400" dirty="0"/>
              <a:t>이 특성 </a:t>
            </a:r>
            <a:r>
              <a:rPr lang="en-US" altLang="ko-KR" sz="2400" dirty="0"/>
              <a:t>x2</a:t>
            </a:r>
            <a:r>
              <a:rPr lang="ko-KR" altLang="en-US" sz="2400" dirty="0"/>
              <a:t>보다 더 큰 분산을 갖고 </a:t>
            </a:r>
            <a:r>
              <a:rPr lang="ko-KR" altLang="en-US" sz="2400" dirty="0" smtClean="0"/>
              <a:t>있다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36" y="2811902"/>
            <a:ext cx="4053471" cy="19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 </a:t>
            </a:r>
            <a:r>
              <a:rPr lang="en-US" altLang="ko-KR" dirty="0"/>
              <a:t>2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분산을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만든다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9053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53666" y="5213995"/>
            <a:ext cx="7560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x1</a:t>
            </a:r>
            <a:r>
              <a:rPr lang="ko-KR" altLang="en-US" sz="2400" dirty="0"/>
              <a:t>과 </a:t>
            </a:r>
            <a:r>
              <a:rPr lang="en-US" altLang="ko-KR" sz="2400" dirty="0"/>
              <a:t>x2</a:t>
            </a:r>
            <a:r>
              <a:rPr lang="ko-KR" altLang="en-US" sz="2400" dirty="0"/>
              <a:t>의 분산은 모두 </a:t>
            </a:r>
            <a:r>
              <a:rPr lang="en-US" altLang="ko-KR" sz="2400" dirty="0"/>
              <a:t>1</a:t>
            </a:r>
            <a:r>
              <a:rPr lang="ko-KR" altLang="en-US" sz="2400" dirty="0"/>
              <a:t>과 같다</a:t>
            </a:r>
          </a:p>
          <a:p>
            <a:pPr fontAlgn="base"/>
            <a:r>
              <a:rPr lang="ko-KR" altLang="en-US" sz="2400" dirty="0"/>
              <a:t>테스트 세트를 </a:t>
            </a:r>
            <a:r>
              <a:rPr lang="ko-KR" altLang="en-US" sz="2400" dirty="0" err="1"/>
              <a:t>정규화할</a:t>
            </a:r>
            <a:r>
              <a:rPr lang="ko-KR" altLang="en-US" sz="2400" dirty="0"/>
              <a:t> 때도 같은 </a:t>
            </a:r>
            <a:r>
              <a:rPr lang="en-US" altLang="ko-KR" sz="2400" dirty="0"/>
              <a:t>μ</a:t>
            </a:r>
            <a:r>
              <a:rPr lang="ko-KR" altLang="en-US" sz="2400" dirty="0"/>
              <a:t>와 </a:t>
            </a:r>
            <a:r>
              <a:rPr lang="en-US" altLang="ko-KR" sz="2400" dirty="0"/>
              <a:t>σ</a:t>
            </a:r>
            <a:r>
              <a:rPr lang="ko-KR" altLang="en-US" sz="2400" dirty="0"/>
              <a:t>를 사용해라</a:t>
            </a:r>
          </a:p>
          <a:p>
            <a:pPr fontAlgn="base"/>
            <a:r>
              <a:rPr lang="en-US" altLang="ko-KR" sz="2400" dirty="0"/>
              <a:t>(</a:t>
            </a:r>
            <a:r>
              <a:rPr lang="ko-KR" altLang="en-US" sz="2400" dirty="0"/>
              <a:t>훈련 세트와 테스트 세트를 같게 </a:t>
            </a:r>
            <a:r>
              <a:rPr lang="ko-KR" altLang="en-US" sz="2400" dirty="0" err="1"/>
              <a:t>정규화하기</a:t>
            </a:r>
            <a:r>
              <a:rPr lang="ko-KR" altLang="en-US" sz="2400" dirty="0"/>
              <a:t> 위해서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47888"/>
            <a:ext cx="19395160" cy="87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3347" y="2420195"/>
            <a:ext cx="16908806" cy="71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36" y="1486090"/>
            <a:ext cx="4967928" cy="35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입력 특성을 정규화하기를 원할까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 smtClean="0"/>
              <a:t>비용함수의</a:t>
            </a:r>
            <a:r>
              <a:rPr lang="ko-KR" altLang="en-US" sz="2400" dirty="0" smtClean="0"/>
              <a:t> 정의 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200256" descr="EMB00004a6420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78" y="1556909"/>
            <a:ext cx="4160671" cy="9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383200976" descr="EMB00004a64208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47532"/>
          <a:stretch/>
        </p:blipFill>
        <p:spPr bwMode="auto">
          <a:xfrm>
            <a:off x="1985456" y="3164356"/>
            <a:ext cx="3529263" cy="19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83200576" descr="EMB00004a64208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5" t="-1135" r="2355" b="47226"/>
          <a:stretch/>
        </p:blipFill>
        <p:spPr bwMode="auto">
          <a:xfrm>
            <a:off x="6934786" y="2965987"/>
            <a:ext cx="3565243" cy="20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208463" y="5327780"/>
            <a:ext cx="3988271" cy="88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평균적으로 대칭적인 모양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503042" y="5327780"/>
            <a:ext cx="3988271" cy="886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매우 구부러진 활처럼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가늘고 긴 모양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29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입력 특성을 정규화하기를 원할까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 smtClean="0"/>
              <a:t>비용함수의</a:t>
            </a:r>
            <a:r>
              <a:rPr lang="ko-KR" altLang="en-US" sz="2400" dirty="0" smtClean="0"/>
              <a:t> 정의 </a:t>
            </a:r>
            <a:r>
              <a:rPr lang="en-US" altLang="ko-KR" sz="2400" dirty="0" smtClean="0"/>
              <a:t>:</a:t>
            </a:r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83200256" descr="EMB00004a6420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78" y="1556909"/>
            <a:ext cx="4160671" cy="99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83200576" descr="EMB00004a64208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7"/>
          <a:stretch/>
        </p:blipFill>
        <p:spPr bwMode="auto">
          <a:xfrm>
            <a:off x="6643969" y="2713475"/>
            <a:ext cx="3763410" cy="19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18457" y="4914568"/>
            <a:ext cx="5106955" cy="129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/>
              <a:t>경사 하강법은 최종적으로 최솟값에 이르는 길을 찾기 전까지 앞뒤로 왔다 갔다하기 위해 많은 단계가 필요하다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00800" y="4914568"/>
            <a:ext cx="5066522" cy="1299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dirty="0"/>
              <a:t>어디서 시작하든 경사 </a:t>
            </a:r>
            <a:r>
              <a:rPr lang="ko-KR" altLang="en-US" dirty="0" err="1"/>
              <a:t>하강법은</a:t>
            </a:r>
            <a:r>
              <a:rPr lang="ko-KR" altLang="en-US" dirty="0"/>
              <a:t> 최솟값으로 바로 갈 수 있다</a:t>
            </a:r>
          </a:p>
          <a:p>
            <a:pPr fontAlgn="base"/>
            <a:r>
              <a:rPr lang="ko-KR" altLang="en-US" dirty="0" err="1"/>
              <a:t>왔다갔다</a:t>
            </a:r>
            <a:r>
              <a:rPr lang="ko-KR" altLang="en-US" dirty="0"/>
              <a:t> 하지 않아도 큰 스텝으로 전진할 수 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39" y="2766241"/>
            <a:ext cx="2967481" cy="19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입력 특성을 정규화하기를 원할까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83192"/>
            <a:ext cx="9958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실전에서는 </a:t>
            </a:r>
            <a:r>
              <a:rPr lang="en-US" altLang="ko-KR" sz="2400" dirty="0" smtClean="0"/>
              <a:t>w</a:t>
            </a:r>
            <a:r>
              <a:rPr lang="ko-KR" altLang="en-US" sz="2400" dirty="0" smtClean="0"/>
              <a:t>가 높은 차원인 벡터이고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차원에 그리는 것이 모든 직관을 올바르게 전달하지 않는다 </a:t>
            </a: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400" dirty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그러나 특성이 비슷한 크기를 갖을 때 </a:t>
            </a:r>
            <a:r>
              <a:rPr lang="ko-KR" altLang="en-US" sz="2400" dirty="0" err="1" smtClean="0"/>
              <a:t>비용함수가</a:t>
            </a:r>
            <a:r>
              <a:rPr lang="ko-KR" altLang="en-US" sz="2400" dirty="0" smtClean="0"/>
              <a:t> 더 둥글고 최적화하기 쉬운 모습이 된다는 대략적인 직관을 얻을 수 있다</a:t>
            </a: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평균을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설정하고 모든 특성이 비슷한 크기가 되도록 분산을 설정하면 학습 알고리즘이 빠르게 실행되는 것을 도울 수 있다</a:t>
            </a:r>
            <a:r>
              <a:rPr lang="en-US" altLang="ko-KR" sz="2400" dirty="0" smtClean="0"/>
              <a:t>!</a:t>
            </a:r>
          </a:p>
          <a:p>
            <a:pPr marL="457200" indent="-457200" fontAlgn="base">
              <a:buFont typeface="Wingdings" panose="05000000000000000000" pitchFamily="2" charset="2"/>
              <a:buChar char="l"/>
            </a:pPr>
            <a:endParaRPr lang="en-US" altLang="ko-KR" sz="2400" dirty="0" smtClean="0"/>
          </a:p>
          <a:p>
            <a:pPr marL="457200" indent="-457200" fontAlgn="base">
              <a:buFont typeface="Wingdings" panose="05000000000000000000" pitchFamily="2" charset="2"/>
              <a:buChar char="l"/>
            </a:pPr>
            <a:r>
              <a:rPr lang="ko-KR" altLang="en-US" sz="2400" dirty="0" smtClean="0"/>
              <a:t>특성이 </a:t>
            </a:r>
            <a:r>
              <a:rPr lang="ko-KR" altLang="en-US" sz="2400" dirty="0"/>
              <a:t>비슷한 크기를 갖는다면 이 과정을 중요하지 않다</a:t>
            </a:r>
          </a:p>
          <a:p>
            <a:pPr fontAlgn="base"/>
            <a:endParaRPr lang="ko-KR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경사소실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경사폭발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5495" y="2390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83196976" descr="EMB00004a6420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0" y="2550699"/>
            <a:ext cx="9661817" cy="126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494" y="1928609"/>
            <a:ext cx="715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/>
              <a:t>매우 깊은 신경망을 훈련시키는 경우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25218" y="3632691"/>
            <a:ext cx="715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l-PL" altLang="ko-KR" dirty="0">
                <a:solidFill>
                  <a:srgbClr val="0070C0"/>
                </a:solidFill>
              </a:rPr>
              <a:t>w^[1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pl-PL" altLang="ko-KR" dirty="0" smtClean="0">
                <a:solidFill>
                  <a:srgbClr val="0070C0"/>
                </a:solidFill>
              </a:rPr>
              <a:t> </a:t>
            </a:r>
            <a:r>
              <a:rPr lang="pl-PL" altLang="ko-KR" dirty="0">
                <a:solidFill>
                  <a:srgbClr val="0070C0"/>
                </a:solidFill>
              </a:rPr>
              <a:t>w^[2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pl-PL" altLang="ko-KR" dirty="0" smtClean="0">
                <a:solidFill>
                  <a:srgbClr val="0070C0"/>
                </a:solidFill>
              </a:rPr>
              <a:t> </a:t>
            </a:r>
            <a:r>
              <a:rPr lang="pl-PL" altLang="ko-KR" dirty="0">
                <a:solidFill>
                  <a:srgbClr val="0070C0"/>
                </a:solidFill>
              </a:rPr>
              <a:t>w^[3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                                                   </a:t>
            </a:r>
            <a:r>
              <a:rPr lang="pl-PL" altLang="ko-KR" dirty="0" smtClean="0">
                <a:solidFill>
                  <a:srgbClr val="0070C0"/>
                </a:solidFill>
              </a:rPr>
              <a:t>w</a:t>
            </a:r>
            <a:r>
              <a:rPr lang="pl-PL" altLang="ko-KR" dirty="0">
                <a:solidFill>
                  <a:srgbClr val="0070C0"/>
                </a:solidFill>
              </a:rPr>
              <a:t>^[L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endParaRPr lang="pl-PL" altLang="ko-KR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09" y="4243212"/>
            <a:ext cx="2996723" cy="6470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317" y="4875019"/>
            <a:ext cx="4579216" cy="646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75044" y="5564174"/>
            <a:ext cx="19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0070C0"/>
                </a:solidFill>
              </a:rPr>
              <a:t>z</a:t>
            </a:r>
            <a:r>
              <a:rPr lang="pl-PL" altLang="ko-KR" b="1" dirty="0" smtClean="0">
                <a:solidFill>
                  <a:srgbClr val="0070C0"/>
                </a:solidFill>
              </a:rPr>
              <a:t>^[</a:t>
            </a:r>
            <a:r>
              <a:rPr lang="pl-PL" altLang="ko-KR" b="1" dirty="0">
                <a:solidFill>
                  <a:srgbClr val="0070C0"/>
                </a:solidFill>
              </a:rPr>
              <a:t>1</a:t>
            </a:r>
            <a:r>
              <a:rPr lang="pl-PL" altLang="ko-KR" b="1" dirty="0" smtClean="0">
                <a:solidFill>
                  <a:srgbClr val="0070C0"/>
                </a:solidFill>
              </a:rPr>
              <a:t>]</a:t>
            </a:r>
            <a:endParaRPr lang="pl-PL" altLang="ko-KR" b="1" dirty="0">
              <a:solidFill>
                <a:srgbClr val="0070C0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5400000">
            <a:off x="5421352" y="4969927"/>
            <a:ext cx="429279" cy="1053082"/>
          </a:xfrm>
          <a:prstGeom prst="rightBrace">
            <a:avLst>
              <a:gd name="adj1" fmla="val 30755"/>
              <a:gd name="adj2" fmla="val 52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18320" y="5521279"/>
            <a:ext cx="34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pl-PL" altLang="ko-KR" dirty="0" smtClean="0">
                <a:solidFill>
                  <a:srgbClr val="0070C0"/>
                </a:solidFill>
              </a:rPr>
              <a:t>^[</a:t>
            </a:r>
            <a:r>
              <a:rPr lang="pl-PL" altLang="ko-KR" dirty="0">
                <a:solidFill>
                  <a:srgbClr val="0070C0"/>
                </a:solidFill>
              </a:rPr>
              <a:t>1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= g(z^[1]) = z^[1]</a:t>
            </a:r>
            <a:endParaRPr lang="pl-PL" altLang="ko-KR" dirty="0">
              <a:solidFill>
                <a:srgbClr val="0070C0"/>
              </a:solidFill>
            </a:endParaRPr>
          </a:p>
        </p:txBody>
      </p:sp>
      <p:sp>
        <p:nvSpPr>
          <p:cNvPr id="16" name="오른쪽 중괄호 15"/>
          <p:cNvSpPr/>
          <p:nvPr/>
        </p:nvSpPr>
        <p:spPr>
          <a:xfrm rot="5400000">
            <a:off x="5154420" y="5070115"/>
            <a:ext cx="417873" cy="1781870"/>
          </a:xfrm>
          <a:prstGeom prst="rightBrace">
            <a:avLst>
              <a:gd name="adj1" fmla="val 30755"/>
              <a:gd name="adj2" fmla="val 52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26480" y="6192839"/>
            <a:ext cx="19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0070C0"/>
                </a:solidFill>
              </a:rPr>
              <a:t>a</a:t>
            </a:r>
            <a:r>
              <a:rPr lang="pl-PL" altLang="ko-KR" b="1" dirty="0" smtClean="0">
                <a:solidFill>
                  <a:srgbClr val="0070C0"/>
                </a:solidFill>
              </a:rPr>
              <a:t>^[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r>
              <a:rPr lang="pl-PL" altLang="ko-KR" b="1" dirty="0" smtClean="0">
                <a:solidFill>
                  <a:srgbClr val="0070C0"/>
                </a:solidFill>
              </a:rPr>
              <a:t>]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pl-PL" altLang="ko-KR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9250" y="6162703"/>
            <a:ext cx="414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pl-PL" altLang="ko-KR" dirty="0" smtClean="0">
                <a:solidFill>
                  <a:srgbClr val="0070C0"/>
                </a:solidFill>
              </a:rPr>
              <a:t>^[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pl-PL" altLang="ko-KR" dirty="0" smtClean="0">
                <a:solidFill>
                  <a:srgbClr val="0070C0"/>
                </a:solidFill>
              </a:rPr>
              <a:t>]</a:t>
            </a:r>
            <a:r>
              <a:rPr lang="en-US" altLang="ko-KR" dirty="0" smtClean="0">
                <a:solidFill>
                  <a:srgbClr val="0070C0"/>
                </a:solidFill>
              </a:rPr>
              <a:t> = g(z^[2]) = g(w^[2]a^[1]) </a:t>
            </a:r>
            <a:endParaRPr lang="pl-PL" altLang="ko-KR" dirty="0">
              <a:solidFill>
                <a:srgbClr val="0070C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94116" y="5587026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= a</a:t>
            </a:r>
            <a:r>
              <a:rPr lang="pl-PL" altLang="ko-KR" b="1" dirty="0">
                <a:solidFill>
                  <a:srgbClr val="0070C0"/>
                </a:solidFill>
              </a:rPr>
              <a:t>^[1]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15" grpId="0"/>
      <p:bldP spid="16" grpId="0" animBg="1"/>
      <p:bldP spid="17" grpId="0"/>
      <p:bldP spid="18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698</Words>
  <Application>Microsoft Office PowerPoint</Application>
  <PresentationFormat>와이드스크린</PresentationFormat>
  <Paragraphs>97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함초롬바탕</vt:lpstr>
      <vt:lpstr>Arial</vt:lpstr>
      <vt:lpstr>Wingdings</vt:lpstr>
      <vt:lpstr>Office 테마</vt:lpstr>
      <vt:lpstr>3. 최적화 문제 설정</vt:lpstr>
      <vt:lpstr>1. 입력값의 정규화</vt:lpstr>
      <vt:lpstr>과정 1)  평균을 0으로 만든다</vt:lpstr>
      <vt:lpstr>과정 2)  분산을 1로 만든다 </vt:lpstr>
      <vt:lpstr>과정 2)  분산을 1로 만든다 </vt:lpstr>
      <vt:lpstr>왜 입력 특성을 정규화하기를 원할까?</vt:lpstr>
      <vt:lpstr>왜 입력 특성을 정규화하기를 원할까?</vt:lpstr>
      <vt:lpstr>왜 입력 특성을 정규화하기를 원할까?</vt:lpstr>
      <vt:lpstr>2. 경사소실 / 경사폭발</vt:lpstr>
      <vt:lpstr>2. 경사소실 / 경사폭발</vt:lpstr>
      <vt:lpstr>3. 심층 신경망의 가중치 초기화</vt:lpstr>
      <vt:lpstr>3. 심층 신경망의 가중치 초기화</vt:lpstr>
      <vt:lpstr>3. 심층 신경망의 가중치 초기화</vt:lpstr>
      <vt:lpstr>3. 심층 신경망의 가중치 초기화</vt:lpstr>
      <vt:lpstr>4. 기울기의 수치 근사</vt:lpstr>
      <vt:lpstr>4. 기울기의 수치 근사</vt:lpstr>
      <vt:lpstr>4. 기울기의 수치 근사</vt:lpstr>
      <vt:lpstr>4. 기울기의 수치 근사</vt:lpstr>
      <vt:lpstr>5. 경사 검사</vt:lpstr>
      <vt:lpstr>Gradient checking (Grad check)</vt:lpstr>
      <vt:lpstr>6. 경사 검사 시 주의할 점</vt:lpstr>
      <vt:lpstr>6. 경사 검사 시 주의할 점</vt:lpstr>
      <vt:lpstr>퀴즈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최적화 문제 설정</dc:title>
  <dc:creator>조현지</dc:creator>
  <cp:lastModifiedBy>조현지</cp:lastModifiedBy>
  <cp:revision>36</cp:revision>
  <dcterms:created xsi:type="dcterms:W3CDTF">2023-11-06T11:53:57Z</dcterms:created>
  <dcterms:modified xsi:type="dcterms:W3CDTF">2023-11-07T07:18:28Z</dcterms:modified>
</cp:coreProperties>
</file>