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1" r:id="rId34"/>
    <p:sldId id="290" r:id="rId35"/>
    <p:sldId id="260" r:id="rId36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10"/>
  </p:normalViewPr>
  <p:slideViewPr>
    <p:cSldViewPr snapToGrid="0" snapToObjects="1">
      <p:cViewPr varScale="1">
        <p:scale>
          <a:sx n="33" d="100"/>
          <a:sy n="33" d="100"/>
        </p:scale>
        <p:origin x="106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4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13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19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31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16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65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54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96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01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74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21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44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71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65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33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27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709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2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923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45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41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747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429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661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162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758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0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53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89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95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0B658B-BCEF-4B5C-870D-35BBC3882DBB}"/>
              </a:ext>
            </a:extLst>
          </p:cNvPr>
          <p:cNvSpPr txBox="1"/>
          <p:nvPr/>
        </p:nvSpPr>
        <p:spPr>
          <a:xfrm>
            <a:off x="349033" y="6078583"/>
            <a:ext cx="16386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Learning A Sparse Transformer Network for Effective Image </a:t>
            </a:r>
            <a:r>
              <a:rPr lang="en-US" altLang="ko-KR" sz="5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Deraining</a:t>
            </a:r>
            <a:endParaRPr lang="ko-KR" altLang="en-US" sz="5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96339-CF42-4896-9AF0-3A5824BC743F}"/>
              </a:ext>
            </a:extLst>
          </p:cNvPr>
          <p:cNvSpPr txBox="1"/>
          <p:nvPr/>
        </p:nvSpPr>
        <p:spPr>
          <a:xfrm>
            <a:off x="661851" y="8220891"/>
            <a:ext cx="4946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배주원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Related Work</a:t>
            </a:r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24015" y="2017615"/>
            <a:ext cx="7661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#1 Single image </a:t>
            </a:r>
            <a:r>
              <a:rPr lang="en-US" altLang="ko-KR" sz="4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deraining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A7B6D-888A-4299-E898-3E2CD09A694A}"/>
              </a:ext>
            </a:extLst>
          </p:cNvPr>
          <p:cNvSpPr txBox="1"/>
          <p:nvPr/>
        </p:nvSpPr>
        <p:spPr>
          <a:xfrm>
            <a:off x="709863" y="3573379"/>
            <a:ext cx="1596590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➡️이미지에서 비를 제거하기 위해 </a:t>
            </a:r>
            <a:r>
              <a:rPr lang="en-US" altLang="ko-KR" sz="4400" dirty="0"/>
              <a:t>Transformer </a:t>
            </a:r>
            <a:r>
              <a:rPr lang="ko-KR" altLang="en-US" sz="4400" dirty="0"/>
              <a:t>네트워크를 활용</a:t>
            </a:r>
            <a:endParaRPr lang="en-US" altLang="ko-KR" sz="4400" dirty="0"/>
          </a:p>
          <a:p>
            <a:endParaRPr lang="en-US" altLang="ko-KR" sz="4400" dirty="0"/>
          </a:p>
          <a:p>
            <a:r>
              <a:rPr lang="ko-KR" altLang="en-US" sz="4400" dirty="0"/>
              <a:t>➡️다양한 비의 특성들을 모델링 </a:t>
            </a:r>
            <a:endParaRPr lang="en-US" altLang="ko-KR" sz="4400" dirty="0"/>
          </a:p>
          <a:p>
            <a:r>
              <a:rPr lang="en-US" altLang="ko-KR" sz="4400" dirty="0"/>
              <a:t>	&gt;&gt; </a:t>
            </a:r>
            <a:r>
              <a:rPr lang="ko-KR" altLang="en-US" sz="4400" dirty="0"/>
              <a:t>장거리 의존성을 효과적으로 포착</a:t>
            </a:r>
            <a:r>
              <a:rPr lang="en-US" altLang="ko-KR" sz="4400" dirty="0"/>
              <a:t>, </a:t>
            </a:r>
          </a:p>
          <a:p>
            <a:r>
              <a:rPr lang="en-US" altLang="ko-KR" sz="4400" dirty="0"/>
              <a:t>	     </a:t>
            </a:r>
            <a:r>
              <a:rPr lang="ko-KR" altLang="en-US" sz="4400" dirty="0"/>
              <a:t>더 나은 이미지 복원 성능 달성</a:t>
            </a:r>
          </a:p>
        </p:txBody>
      </p:sp>
    </p:spTree>
    <p:extLst>
      <p:ext uri="{BB962C8B-B14F-4D97-AF65-F5344CB8AC3E}">
        <p14:creationId xmlns:p14="http://schemas.microsoft.com/office/powerpoint/2010/main" val="351265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Related Work</a:t>
            </a:r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24015" y="2017615"/>
            <a:ext cx="7661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#2 Vision Transformers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A7B6D-888A-4299-E898-3E2CD09A694A}"/>
              </a:ext>
            </a:extLst>
          </p:cNvPr>
          <p:cNvSpPr txBox="1"/>
          <p:nvPr/>
        </p:nvSpPr>
        <p:spPr>
          <a:xfrm>
            <a:off x="709863" y="3573379"/>
            <a:ext cx="1596590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➡️트랜스포머의 </a:t>
            </a:r>
            <a:r>
              <a:rPr lang="en-US" altLang="ko-KR" sz="4400" dirty="0"/>
              <a:t>self-attention </a:t>
            </a:r>
            <a:r>
              <a:rPr lang="ko-KR" altLang="en-US" sz="4400" dirty="0"/>
              <a:t>기능을 백그라운드 복구 </a:t>
            </a:r>
            <a:r>
              <a:rPr lang="en-US" altLang="ko-KR" sz="4400" dirty="0"/>
              <a:t>   	</a:t>
            </a:r>
            <a:r>
              <a:rPr lang="ko-KR" altLang="en-US" sz="4400" dirty="0"/>
              <a:t>네트워크와 결합하여 더 나은 결과를 도출</a:t>
            </a:r>
            <a:endParaRPr lang="en-US" altLang="ko-KR" sz="4400" dirty="0"/>
          </a:p>
          <a:p>
            <a:endParaRPr lang="en-US" altLang="ko-KR" sz="4400" dirty="0"/>
          </a:p>
          <a:p>
            <a:r>
              <a:rPr lang="ko-KR" altLang="en-US" sz="4400" dirty="0"/>
              <a:t>➡️</a:t>
            </a:r>
            <a:r>
              <a:rPr lang="en-US" altLang="ko-KR" sz="4400" dirty="0"/>
              <a:t>self-attention</a:t>
            </a:r>
            <a:r>
              <a:rPr lang="ko-KR" altLang="en-US" sz="4400" dirty="0"/>
              <a:t>의 문제점을 해결하기 위해 트랜스포머 내에서 </a:t>
            </a:r>
            <a:r>
              <a:rPr lang="en-US" altLang="ko-KR" sz="4400" dirty="0"/>
              <a:t>	sparse attention </a:t>
            </a:r>
            <a:r>
              <a:rPr lang="ko-KR" altLang="en-US" sz="4400" dirty="0"/>
              <a:t>제안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55F65-8C79-89B4-81AB-29212D32B201}"/>
              </a:ext>
            </a:extLst>
          </p:cNvPr>
          <p:cNvSpPr txBox="1"/>
          <p:nvPr/>
        </p:nvSpPr>
        <p:spPr>
          <a:xfrm>
            <a:off x="1612232" y="6943540"/>
            <a:ext cx="12215540" cy="66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(</a:t>
            </a:r>
            <a:r>
              <a:rPr lang="ko-KR" altLang="en-US" sz="2800" dirty="0"/>
              <a:t>관련성이 높은 정보에 더 집중함으로써 결과의 질을 향상시키고자 하는 접근</a:t>
            </a:r>
            <a:r>
              <a:rPr lang="en-US" altLang="ko-K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985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Related Work</a:t>
            </a:r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24015" y="2017615"/>
            <a:ext cx="7661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#3 Sparse Representation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A7B6D-888A-4299-E898-3E2CD09A694A}"/>
              </a:ext>
            </a:extLst>
          </p:cNvPr>
          <p:cNvSpPr txBox="1"/>
          <p:nvPr/>
        </p:nvSpPr>
        <p:spPr>
          <a:xfrm>
            <a:off x="709863" y="3573379"/>
            <a:ext cx="159659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➡️추가적인 비용 없이 성능 개선을 이룰 수 있음</a:t>
            </a:r>
            <a:endParaRPr lang="en-US" altLang="ko-KR" sz="4400" dirty="0"/>
          </a:p>
          <a:p>
            <a:endParaRPr lang="en-US" altLang="ko-KR" sz="4400" dirty="0"/>
          </a:p>
          <a:p>
            <a:r>
              <a:rPr lang="ko-KR" altLang="en-US" sz="4400" dirty="0"/>
              <a:t>➡️데이터 기반 희소 주의</a:t>
            </a:r>
            <a:r>
              <a:rPr lang="en-US" altLang="ko-KR" sz="4400" dirty="0"/>
              <a:t>/</a:t>
            </a:r>
            <a:r>
              <a:rPr lang="ko-KR" altLang="en-US" sz="4400" dirty="0"/>
              <a:t>내용 기반 희소 주의로 분류됨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3E1CF-0027-41CD-FC31-DB4F3B2C94F8}"/>
              </a:ext>
            </a:extLst>
          </p:cNvPr>
          <p:cNvSpPr txBox="1"/>
          <p:nvPr/>
        </p:nvSpPr>
        <p:spPr>
          <a:xfrm>
            <a:off x="1450058" y="5697037"/>
            <a:ext cx="15225710" cy="1314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2800" dirty="0"/>
              <a:t> </a:t>
            </a:r>
            <a:r>
              <a:rPr lang="ko-KR" altLang="en-US" sz="2800" b="1" dirty="0"/>
              <a:t>데이터 기반 희소 주의</a:t>
            </a:r>
            <a:r>
              <a:rPr lang="en-US" altLang="ko-KR" sz="2800" dirty="0"/>
              <a:t>: </a:t>
            </a:r>
            <a:r>
              <a:rPr lang="ko-KR" altLang="en-US" sz="2800" dirty="0"/>
              <a:t>고정된 규칙에 따라 정보를 선택</a:t>
            </a:r>
            <a:endParaRPr lang="en-US" altLang="ko-KR" sz="28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800" dirty="0"/>
              <a:t> </a:t>
            </a:r>
            <a:r>
              <a:rPr lang="ko-KR" altLang="en-US" sz="2800" b="1" dirty="0"/>
              <a:t>내용 기반 희소 주의</a:t>
            </a:r>
            <a:r>
              <a:rPr lang="en-US" altLang="ko-KR" sz="2800" dirty="0"/>
              <a:t>: </a:t>
            </a:r>
            <a:r>
              <a:rPr lang="ko-KR" altLang="en-US" sz="2800" dirty="0"/>
              <a:t> 데이터의 실제 내용을 분석하여 중요한 정보를 결정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072712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Related Work</a:t>
            </a:r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24015" y="2017615"/>
            <a:ext cx="7661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#4 Top-k Selection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A7B6D-888A-4299-E898-3E2CD09A694A}"/>
              </a:ext>
            </a:extLst>
          </p:cNvPr>
          <p:cNvSpPr txBox="1"/>
          <p:nvPr/>
        </p:nvSpPr>
        <p:spPr>
          <a:xfrm>
            <a:off x="709863" y="3573379"/>
            <a:ext cx="159659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➡️시각 트랜스포머를 강화하기 위해 </a:t>
            </a:r>
            <a:r>
              <a:rPr lang="en-US" altLang="ko-KR" sz="4400" dirty="0"/>
              <a:t>KNN </a:t>
            </a:r>
            <a:r>
              <a:rPr lang="ko-KR" altLang="en-US" sz="4400" dirty="0" err="1"/>
              <a:t>어텐션</a:t>
            </a:r>
            <a:r>
              <a:rPr lang="ko-KR" altLang="en-US" sz="4400" dirty="0"/>
              <a:t> 기법을 도입</a:t>
            </a:r>
            <a:endParaRPr lang="en-US" altLang="ko-KR" sz="4400" dirty="0"/>
          </a:p>
          <a:p>
            <a:endParaRPr lang="en-US" altLang="ko-KR" sz="4400" dirty="0"/>
          </a:p>
          <a:p>
            <a:r>
              <a:rPr lang="ko-KR" altLang="en-US" sz="4400" dirty="0"/>
              <a:t>➡️효율적인 최상위 </a:t>
            </a:r>
            <a:r>
              <a:rPr lang="en-US" altLang="ko-KR" sz="4400" dirty="0"/>
              <a:t>k</a:t>
            </a:r>
            <a:r>
              <a:rPr lang="ko-KR" altLang="en-US" sz="4400" dirty="0"/>
              <a:t>개 유용한 </a:t>
            </a:r>
            <a:r>
              <a:rPr lang="ko-KR" altLang="en-US" sz="4400" b="1" dirty="0"/>
              <a:t>채널 선택 연산자</a:t>
            </a:r>
            <a:r>
              <a:rPr lang="ko-KR" altLang="en-US" sz="4400" dirty="0"/>
              <a:t>를 설계</a:t>
            </a:r>
          </a:p>
        </p:txBody>
      </p:sp>
    </p:spTree>
    <p:extLst>
      <p:ext uri="{BB962C8B-B14F-4D97-AF65-F5344CB8AC3E}">
        <p14:creationId xmlns:p14="http://schemas.microsoft.com/office/powerpoint/2010/main" val="323412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1220689" y="4741995"/>
            <a:ext cx="7069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Proposed Method</a:t>
            </a:r>
            <a:endParaRPr lang="ko-KR" altLang="en-US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262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Proposed Method</a:t>
            </a:r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24015" y="2017615"/>
            <a:ext cx="7661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#1 Overall Pipeline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65B046-41DD-4BF6-7B2D-9FA7F027D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32" y="2881111"/>
            <a:ext cx="12682158" cy="52724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117BC6-58F5-3D53-98BD-EFF5DEB207C7}"/>
              </a:ext>
            </a:extLst>
          </p:cNvPr>
          <p:cNvSpPr txBox="1"/>
          <p:nvPr/>
        </p:nvSpPr>
        <p:spPr>
          <a:xfrm>
            <a:off x="1272745" y="8550876"/>
            <a:ext cx="159836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/>
              <a:t>I_derain</a:t>
            </a:r>
            <a:r>
              <a:rPr lang="en-US" altLang="ko-KR" sz="4400" b="1" dirty="0"/>
              <a:t> = F(</a:t>
            </a:r>
            <a:r>
              <a:rPr lang="en-US" altLang="ko-KR" sz="4400" b="1" dirty="0" err="1"/>
              <a:t>I_rain</a:t>
            </a:r>
            <a:r>
              <a:rPr lang="en-US" altLang="ko-KR" sz="4400" b="1" dirty="0"/>
              <a:t>) + </a:t>
            </a:r>
            <a:r>
              <a:rPr lang="en-US" altLang="ko-KR" sz="4400" b="1" dirty="0" err="1"/>
              <a:t>I_rain</a:t>
            </a:r>
            <a:r>
              <a:rPr lang="en-US" altLang="ko-KR" sz="4400" b="1" dirty="0"/>
              <a:t> </a:t>
            </a:r>
            <a:r>
              <a:rPr lang="en-US" altLang="ko-KR" sz="3200" b="1" dirty="0"/>
              <a:t>(F</a:t>
            </a:r>
            <a:r>
              <a:rPr lang="ko-KR" altLang="en-US" sz="3200" b="1" dirty="0"/>
              <a:t>는 비 노이즈를 제거하는 전체 네트워크</a:t>
            </a:r>
            <a:r>
              <a:rPr lang="en-US" altLang="ko-KR" sz="3200" b="1" dirty="0"/>
              <a:t>)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249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Proposed Method</a:t>
            </a:r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24015" y="2017615"/>
            <a:ext cx="9966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#2 Sparse Transformer Block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85265A-B737-C7CD-77AB-29DD276B6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20" y="3450523"/>
            <a:ext cx="8533759" cy="21226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197D0-9791-2438-3C4C-B3C25D6F2AB7}"/>
              </a:ext>
            </a:extLst>
          </p:cNvPr>
          <p:cNvSpPr txBox="1"/>
          <p:nvPr/>
        </p:nvSpPr>
        <p:spPr>
          <a:xfrm>
            <a:off x="524015" y="6175044"/>
            <a:ext cx="159659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1️⃣Top-K Sparse Attention</a:t>
            </a:r>
          </a:p>
          <a:p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2️⃣Mixed Scale Feed-Forward Network</a:t>
            </a:r>
          </a:p>
        </p:txBody>
      </p:sp>
    </p:spTree>
    <p:extLst>
      <p:ext uri="{BB962C8B-B14F-4D97-AF65-F5344CB8AC3E}">
        <p14:creationId xmlns:p14="http://schemas.microsoft.com/office/powerpoint/2010/main" val="389298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Proposed Method</a:t>
            </a:r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24015" y="2017615"/>
            <a:ext cx="9966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#2 Sparse Transformer Block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197D0-9791-2438-3C4C-B3C25D6F2AB7}"/>
              </a:ext>
            </a:extLst>
          </p:cNvPr>
          <p:cNvSpPr txBox="1"/>
          <p:nvPr/>
        </p:nvSpPr>
        <p:spPr>
          <a:xfrm>
            <a:off x="524015" y="3248260"/>
            <a:ext cx="1596590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📍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Top-K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Sparse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Attention</a:t>
            </a:r>
          </a:p>
          <a:p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1️⃣</a:t>
            </a:r>
            <a:r>
              <a:rPr lang="ko-KR" altLang="en-US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채널별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컨텍스트 인코딩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2️⃣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유사도 계산 및 상위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-k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3️⃣ Sparse-attention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4️⃣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멀티헤드 </a:t>
            </a:r>
            <a:r>
              <a:rPr lang="ko-KR" altLang="en-US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어텐션과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결과 도출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385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Proposed Method</a:t>
            </a:r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24015" y="2017615"/>
            <a:ext cx="9966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#2 Sparse Transformer Block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197D0-9791-2438-3C4C-B3C25D6F2AB7}"/>
              </a:ext>
            </a:extLst>
          </p:cNvPr>
          <p:cNvSpPr txBox="1"/>
          <p:nvPr/>
        </p:nvSpPr>
        <p:spPr>
          <a:xfrm>
            <a:off x="524015" y="3248260"/>
            <a:ext cx="159659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📍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Mixed-Scale Feed-Forward Network</a:t>
            </a:r>
          </a:p>
          <a:p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3C0FF-6F38-ED5B-9395-3409AF687840}"/>
              </a:ext>
            </a:extLst>
          </p:cNvPr>
          <p:cNvSpPr txBox="1"/>
          <p:nvPr/>
        </p:nvSpPr>
        <p:spPr>
          <a:xfrm>
            <a:off x="8792306" y="4220310"/>
            <a:ext cx="79555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</a:t>
            </a:r>
            <a:r>
              <a:rPr lang="ko-KR" altLang="en-US" sz="3200" dirty="0"/>
              <a:t>다중 스케일 도입</a:t>
            </a:r>
            <a:r>
              <a:rPr lang="en-US" altLang="ko-KR" sz="3200" dirty="0"/>
              <a:t>&gt;</a:t>
            </a:r>
          </a:p>
          <a:p>
            <a:endParaRPr lang="en-US" altLang="ko-KR" sz="3200" dirty="0"/>
          </a:p>
          <a:p>
            <a:r>
              <a:rPr lang="en-US" altLang="ko-KR" sz="3200" dirty="0"/>
              <a:t>1️⃣</a:t>
            </a:r>
            <a:r>
              <a:rPr lang="ko-KR" altLang="en-US" sz="3200" dirty="0"/>
              <a:t>레이어 정규화</a:t>
            </a:r>
          </a:p>
          <a:p>
            <a:endParaRPr lang="ko-KR" altLang="en-US" sz="3200" dirty="0"/>
          </a:p>
          <a:p>
            <a:r>
              <a:rPr lang="en-US" altLang="ko-KR" sz="3200" dirty="0"/>
              <a:t>2️⃣1x1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컨볼루션으로</a:t>
            </a:r>
            <a:r>
              <a:rPr lang="ko-KR" altLang="en-US" sz="3200" dirty="0"/>
              <a:t> 채널 차원 확장</a:t>
            </a:r>
          </a:p>
          <a:p>
            <a:endParaRPr lang="ko-KR" altLang="en-US" sz="3200" dirty="0"/>
          </a:p>
          <a:p>
            <a:r>
              <a:rPr lang="en-US" altLang="ko-KR" sz="3200" dirty="0"/>
              <a:t>3️⃣ </a:t>
            </a:r>
            <a:r>
              <a:rPr lang="ko-KR" altLang="en-US" sz="3200" dirty="0"/>
              <a:t>병렬 가지로 분기</a:t>
            </a:r>
          </a:p>
          <a:p>
            <a:endParaRPr lang="ko-KR" altLang="en-US" sz="3200" dirty="0"/>
          </a:p>
          <a:p>
            <a:r>
              <a:rPr lang="en-US" altLang="ko-KR" sz="3200" dirty="0"/>
              <a:t>4️⃣</a:t>
            </a:r>
            <a:r>
              <a:rPr lang="ko-KR" altLang="en-US" sz="3200" dirty="0" err="1"/>
              <a:t>깊이별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컨볼루션을</a:t>
            </a:r>
            <a:r>
              <a:rPr lang="ko-KR" altLang="en-US" sz="3200" dirty="0"/>
              <a:t> 이용한 특징 변환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5️⃣</a:t>
            </a:r>
            <a:r>
              <a:rPr lang="ko-KR" altLang="en-US" sz="3200" dirty="0"/>
              <a:t>채널 방향으로 특징 결합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2363C-3A87-3DCB-D0EE-0821172B4D9F}"/>
              </a:ext>
            </a:extLst>
          </p:cNvPr>
          <p:cNvSpPr txBox="1"/>
          <p:nvPr/>
        </p:nvSpPr>
        <p:spPr>
          <a:xfrm>
            <a:off x="403036" y="4220310"/>
            <a:ext cx="79555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</a:t>
            </a:r>
            <a:r>
              <a:rPr lang="ko-KR" altLang="en-US" sz="3200" dirty="0"/>
              <a:t>기존</a:t>
            </a:r>
            <a:r>
              <a:rPr lang="en-US" altLang="ko-KR" sz="3200" dirty="0"/>
              <a:t>(</a:t>
            </a:r>
            <a:r>
              <a:rPr lang="ko-KR" altLang="en-US" sz="3200" dirty="0"/>
              <a:t>단일 스케일</a:t>
            </a:r>
            <a:r>
              <a:rPr lang="en-US" altLang="ko-KR" sz="3200" dirty="0"/>
              <a:t>)&gt;</a:t>
            </a:r>
          </a:p>
          <a:p>
            <a:endParaRPr lang="en-US" altLang="ko-KR" sz="3200" dirty="0"/>
          </a:p>
          <a:p>
            <a:pPr marL="457200" indent="-457200">
              <a:buFontTx/>
              <a:buChar char="-"/>
            </a:pPr>
            <a:r>
              <a:rPr lang="ko-KR" altLang="en-US" sz="3200" dirty="0"/>
              <a:t>다양한 크기의 비 줄기들 사이의 상관</a:t>
            </a:r>
            <a:br>
              <a:rPr lang="en-US" altLang="ko-KR" sz="3200" dirty="0"/>
            </a:br>
            <a:r>
              <a:rPr lang="ko-KR" altLang="en-US" sz="3200" dirty="0"/>
              <a:t>관계를 고려하지 않는다는 문제점</a:t>
            </a:r>
            <a:endParaRPr lang="en-US" altLang="ko-KR" sz="3200" dirty="0"/>
          </a:p>
          <a:p>
            <a:pPr marL="457200" indent="-457200">
              <a:buFontTx/>
              <a:buChar char="-"/>
            </a:pPr>
            <a:endParaRPr lang="en-US" altLang="ko-KR" sz="3200" dirty="0"/>
          </a:p>
          <a:p>
            <a:pPr marL="457200" indent="-457200">
              <a:buFontTx/>
              <a:buChar char="-"/>
            </a:pPr>
            <a:r>
              <a:rPr lang="ko-KR" altLang="en-US" sz="3200" dirty="0"/>
              <a:t>연구를 통해 다중 스케일 표현을 이용하는 방법이 비 제거에 있어서 향상된 성능을 보여준다는 사실 입증됨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047919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Proposed Method</a:t>
            </a:r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24015" y="2017615"/>
            <a:ext cx="13121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#3 Mixture of Experts Feature Computer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197D0-9791-2438-3C4C-B3C25D6F2AB7}"/>
              </a:ext>
            </a:extLst>
          </p:cNvPr>
          <p:cNvSpPr txBox="1"/>
          <p:nvPr/>
        </p:nvSpPr>
        <p:spPr>
          <a:xfrm>
            <a:off x="524015" y="3248260"/>
            <a:ext cx="1596590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📍기본 아이디어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전문가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불리는 여러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CNN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연산자들을 병렬로 배치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Sparcity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고려한 특징 추출을 수행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분리 가능한 </a:t>
            </a:r>
            <a:r>
              <a:rPr lang="ko-KR" altLang="en-US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컨볼루션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확장된 </a:t>
            </a:r>
            <a:r>
              <a:rPr lang="ko-KR" altLang="en-US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컨볼루션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기법 모두 포함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6502B-4C70-82C5-7C41-4E94B53BC497}"/>
              </a:ext>
            </a:extLst>
          </p:cNvPr>
          <p:cNvSpPr txBox="1"/>
          <p:nvPr/>
        </p:nvSpPr>
        <p:spPr>
          <a:xfrm>
            <a:off x="524015" y="6248319"/>
            <a:ext cx="1596590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📍특징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Mixture of Experts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방법과 달리 별도의 외부 </a:t>
            </a:r>
            <a:r>
              <a:rPr lang="ko-KR" altLang="en-US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게이팅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네트워크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‘Experts’</a:t>
            </a: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네트워크를 활성화할지 결정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</a:p>
          <a:p>
            <a:pPr marL="571500" indent="-571500">
              <a:buFontTx/>
              <a:buChar char="-"/>
            </a:pP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Self-attention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메커니즘을 도입하여 다양한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‘Experts’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중요도를 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적응적으로 조절 </a:t>
            </a:r>
            <a:endParaRPr lang="en-US" altLang="ko-KR"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18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43FF19-63C9-4588-B47C-DD7A4124E3B6}"/>
              </a:ext>
            </a:extLst>
          </p:cNvPr>
          <p:cNvSpPr txBox="1"/>
          <p:nvPr/>
        </p:nvSpPr>
        <p:spPr>
          <a:xfrm>
            <a:off x="1367246" y="113258"/>
            <a:ext cx="68710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F0AC6-DA7D-689B-862A-A736B64C13BD}"/>
              </a:ext>
            </a:extLst>
          </p:cNvPr>
          <p:cNvSpPr txBox="1"/>
          <p:nvPr/>
        </p:nvSpPr>
        <p:spPr>
          <a:xfrm>
            <a:off x="1367246" y="1708484"/>
            <a:ext cx="14213649" cy="580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들어가기에 앞서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Introduction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Related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Proposed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Experiments and Analysis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Concluding Remarks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Proposed Method</a:t>
            </a:r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24015" y="2017615"/>
            <a:ext cx="13121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#3 Mixture of Experts Feature Computer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197D0-9791-2438-3C4C-B3C25D6F2AB7}"/>
              </a:ext>
            </a:extLst>
          </p:cNvPr>
          <p:cNvSpPr txBox="1"/>
          <p:nvPr/>
        </p:nvSpPr>
        <p:spPr>
          <a:xfrm>
            <a:off x="524015" y="3248260"/>
            <a:ext cx="1596590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📍작동방식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1️⃣</a:t>
            </a:r>
            <a:r>
              <a:rPr lang="ko-KR" altLang="en-US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채널별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평균 계산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특징 </a:t>
            </a:r>
            <a:r>
              <a:rPr lang="ko-KR" altLang="en-US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맵으로부터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채널 설명자 계산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2️⃣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전문가 가중치 할당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전문가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가중치 벡터 할당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3️⃣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계산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계산된 출력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레이어의 출력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출력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6502B-4C70-82C5-7C41-4E94B53BC497}"/>
              </a:ext>
            </a:extLst>
          </p:cNvPr>
          <p:cNvSpPr txBox="1"/>
          <p:nvPr/>
        </p:nvSpPr>
        <p:spPr>
          <a:xfrm>
            <a:off x="524015" y="6248319"/>
            <a:ext cx="1596590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📍최종 목표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외형의 비를 제거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데이터의 특징을 적응적으로 처리함으로써 비와 같은 노이즈를 제거할 수 있도록 하는 것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995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398583" y="4788887"/>
            <a:ext cx="8102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Experiments and Analysis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7780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Experiments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24015" y="2017615"/>
            <a:ext cx="9966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#1 Experimental settings 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00FA4F-C038-0C8C-B807-B58661CEA745}"/>
              </a:ext>
            </a:extLst>
          </p:cNvPr>
          <p:cNvSpPr txBox="1"/>
          <p:nvPr/>
        </p:nvSpPr>
        <p:spPr>
          <a:xfrm>
            <a:off x="524015" y="3248260"/>
            <a:ext cx="1654478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📍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Datasets</a:t>
            </a:r>
          </a:p>
          <a:p>
            <a:pPr marL="571500" indent="-571500">
              <a:buFontTx/>
              <a:buChar char="-"/>
            </a:pP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Rain200L &amp; Rain200H: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가벼운 비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세게 내리는 비 인공 이미지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DID-Data, DDN-DATA: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방향과 밀도의 비를 포함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SPA-DATA: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이미지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&amp;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이미지가 한 쌍을 이룸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56758-4E69-7D1D-91C9-1F17A4A41254}"/>
              </a:ext>
            </a:extLst>
          </p:cNvPr>
          <p:cNvSpPr txBox="1"/>
          <p:nvPr/>
        </p:nvSpPr>
        <p:spPr>
          <a:xfrm>
            <a:off x="524015" y="6248319"/>
            <a:ext cx="1596590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📍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Comparison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Methods</a:t>
            </a:r>
          </a:p>
          <a:p>
            <a:pPr marL="571500" indent="-571500">
              <a:buFontTx/>
              <a:buChar char="-"/>
            </a:pP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기반 모델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데이터나 상황에 대한 사전 지식 기반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CNN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DDN, RESCAN, </a:t>
            </a:r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PReNet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포함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Transformer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Uformer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Restormer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IDT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등의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Transformer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모델을 비교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258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Experiments and Analysis</a:t>
            </a:r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24015" y="2017615"/>
            <a:ext cx="9966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#1 Experimental settings 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00FA4F-C038-0C8C-B807-B58661CEA745}"/>
              </a:ext>
            </a:extLst>
          </p:cNvPr>
          <p:cNvSpPr txBox="1"/>
          <p:nvPr/>
        </p:nvSpPr>
        <p:spPr>
          <a:xfrm>
            <a:off x="524015" y="3248260"/>
            <a:ext cx="1654478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📍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Evaluation metrics</a:t>
            </a:r>
          </a:p>
          <a:p>
            <a:pPr marL="571500" indent="-571500">
              <a:buFontTx/>
              <a:buChar char="-"/>
            </a:pP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평가 기준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PSNR, SSIM</a:t>
            </a:r>
          </a:p>
          <a:p>
            <a:pPr marL="571500" indent="-571500">
              <a:buFontTx/>
              <a:buChar char="-"/>
            </a:pP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이미지의 밝기 채널 기준으로 평가 수행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비참조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매트릭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NIQE, BRISQUE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56758-4E69-7D1D-91C9-1F17A4A41254}"/>
              </a:ext>
            </a:extLst>
          </p:cNvPr>
          <p:cNvSpPr txBox="1"/>
          <p:nvPr/>
        </p:nvSpPr>
        <p:spPr>
          <a:xfrm>
            <a:off x="524015" y="6248319"/>
            <a:ext cx="1596590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📍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Training details</a:t>
            </a:r>
          </a:p>
          <a:p>
            <a:pPr marL="571500" indent="-571500">
              <a:buFontTx/>
              <a:buChar char="-"/>
            </a:pP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모델의 단계 및 설정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최적화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395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Experiments and Analysis</a:t>
            </a:r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24015" y="2017615"/>
            <a:ext cx="1518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#2 Comparisons with the state-of-the-arts 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B83A83-CDC0-1E8D-980A-913BEF53B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07" y="6265168"/>
            <a:ext cx="14656678" cy="3684047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1608CBFA-1849-267A-C7DB-D08362737736}"/>
              </a:ext>
            </a:extLst>
          </p:cNvPr>
          <p:cNvSpPr/>
          <p:nvPr/>
        </p:nvSpPr>
        <p:spPr>
          <a:xfrm>
            <a:off x="12789242" y="5914207"/>
            <a:ext cx="630195" cy="77847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5373B-CEF5-BE6A-8D1F-6F7667D87C71}"/>
              </a:ext>
            </a:extLst>
          </p:cNvPr>
          <p:cNvSpPr txBox="1"/>
          <p:nvPr/>
        </p:nvSpPr>
        <p:spPr>
          <a:xfrm>
            <a:off x="524015" y="3107584"/>
            <a:ext cx="1654478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📍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Synthetic datasets</a:t>
            </a:r>
          </a:p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경쟁 모델인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IDT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DRSformer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이미지 품질 ⬆️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DID-Data, DDN-Data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높은 점수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유형의 비 무늬를 적절히 처리할 수 있다는 증거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599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Experiments and Analysis</a:t>
            </a:r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24015" y="2017615"/>
            <a:ext cx="1518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#2 Comparisons with the state-of-the-arts 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00FA4F-C038-0C8C-B807-B58661CEA745}"/>
              </a:ext>
            </a:extLst>
          </p:cNvPr>
          <p:cNvSpPr txBox="1"/>
          <p:nvPr/>
        </p:nvSpPr>
        <p:spPr>
          <a:xfrm>
            <a:off x="524015" y="3107584"/>
            <a:ext cx="165447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📍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Real-world datasets</a:t>
            </a:r>
          </a:p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데이터로 이루어진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SPA-Data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데이터셋을 이용한 실험에서도 </a:t>
            </a:r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DRSformer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모델은 가장 높은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PSNR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SSIM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달성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B3CB94-2CD9-0BEE-355F-8FD9D1172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615" y="5890646"/>
            <a:ext cx="14200170" cy="3866953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1608CBFA-1849-267A-C7DB-D08362737736}"/>
              </a:ext>
            </a:extLst>
          </p:cNvPr>
          <p:cNvSpPr/>
          <p:nvPr/>
        </p:nvSpPr>
        <p:spPr>
          <a:xfrm>
            <a:off x="12159047" y="5503445"/>
            <a:ext cx="630195" cy="77847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8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Experiments and Analysis</a:t>
            </a:r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24015" y="2017615"/>
            <a:ext cx="1518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#2 Comparisons with the state-of-the-arts 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CC22E5-C9B0-B379-8F6E-D84472274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78" y="5588376"/>
            <a:ext cx="14832383" cy="45277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C1576B-7A28-0CCD-393A-C9DDAC255B77}"/>
              </a:ext>
            </a:extLst>
          </p:cNvPr>
          <p:cNvSpPr txBox="1"/>
          <p:nvPr/>
        </p:nvSpPr>
        <p:spPr>
          <a:xfrm>
            <a:off x="524015" y="3107584"/>
            <a:ext cx="165447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📍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Real-world datasets</a:t>
            </a:r>
          </a:p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임의의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사진에 대해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NIQE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BRISQUE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낮음</a:t>
            </a:r>
            <a:b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&gt;&gt;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데이터에서도 비 성공적으로 제거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DEC4278C-EE2A-E447-E1C7-A197D6CB50D3}"/>
              </a:ext>
            </a:extLst>
          </p:cNvPr>
          <p:cNvSpPr/>
          <p:nvPr/>
        </p:nvSpPr>
        <p:spPr>
          <a:xfrm>
            <a:off x="14198862" y="5315877"/>
            <a:ext cx="630195" cy="77847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BD1BCE9B-CC8F-06A9-AAFD-998141254672}"/>
              </a:ext>
            </a:extLst>
          </p:cNvPr>
          <p:cNvSpPr/>
          <p:nvPr/>
        </p:nvSpPr>
        <p:spPr>
          <a:xfrm>
            <a:off x="13617144" y="8983363"/>
            <a:ext cx="2075618" cy="1157507"/>
          </a:xfrm>
          <a:prstGeom prst="donut">
            <a:avLst>
              <a:gd name="adj" fmla="val 82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106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Experiments and Analysis</a:t>
            </a:r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24015" y="2017615"/>
            <a:ext cx="1518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#3 Ablation studies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1576B-7A28-0CCD-393A-C9DDAC255B77}"/>
              </a:ext>
            </a:extLst>
          </p:cNvPr>
          <p:cNvSpPr txBox="1"/>
          <p:nvPr/>
        </p:nvSpPr>
        <p:spPr>
          <a:xfrm>
            <a:off x="524016" y="3107584"/>
            <a:ext cx="96985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📍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Effectiveness of Top-k selection</a:t>
            </a:r>
          </a:p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Top-k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selection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사용했을</a:t>
            </a:r>
            <a:b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때의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PSNR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더 높게 나타남</a:t>
            </a:r>
            <a:b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self-attention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메커니즘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고주파</a:t>
            </a:r>
            <a:b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제거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고주파 통과 필터링 </a:t>
            </a:r>
            <a:b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등을 이용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2C53B3-2FA3-58CC-3AC3-C046DC01B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810" y="4007093"/>
            <a:ext cx="7890636" cy="45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49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Experiments and Analysis</a:t>
            </a:r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24015" y="2017615"/>
            <a:ext cx="1518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#3 Ablation studies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1576B-7A28-0CCD-393A-C9DDAC255B77}"/>
              </a:ext>
            </a:extLst>
          </p:cNvPr>
          <p:cNvSpPr txBox="1"/>
          <p:nvPr/>
        </p:nvSpPr>
        <p:spPr>
          <a:xfrm>
            <a:off x="524016" y="3107584"/>
            <a:ext cx="969850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📍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Effect of the number of k</a:t>
            </a:r>
          </a:p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k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값은 중요한 정보만을 얼마나</a:t>
            </a:r>
            <a:b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잘 걸러내고 사용할 것인가를</a:t>
            </a:r>
            <a:b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결정짓는 요소</a:t>
            </a:r>
            <a:b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k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너무 작을 때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전체적인</a:t>
            </a:r>
            <a:b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집약 충분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b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k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너무 클 때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불필요한 </a:t>
            </a:r>
            <a:b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특징들 도입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0811B1-9E54-B3B3-9CA2-0861A2379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3011032"/>
            <a:ext cx="7730197" cy="42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02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Experiments and Analysis</a:t>
            </a:r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24015" y="2017615"/>
            <a:ext cx="1518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#3 Ablation studies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1576B-7A28-0CCD-393A-C9DDAC255B77}"/>
              </a:ext>
            </a:extLst>
          </p:cNvPr>
          <p:cNvSpPr txBox="1"/>
          <p:nvPr/>
        </p:nvSpPr>
        <p:spPr>
          <a:xfrm>
            <a:off x="524016" y="3107584"/>
            <a:ext cx="157710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📍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Effectiveness of MSFN</a:t>
            </a:r>
          </a:p>
          <a:p>
            <a:pPr marL="571500" indent="-571500">
              <a:buFontTx/>
              <a:buChar char="-"/>
            </a:pP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FN, DFN, GDFN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비교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Rain200H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 이용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GDFN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게이팅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메커니즘을 도입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 향상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 스케일 활용은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</a:p>
          <a:p>
            <a:pPr marL="571500" indent="-571500">
              <a:buFontTx/>
              <a:buChar char="-"/>
            </a:pP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MSFN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스케일이서 지역적 특징 추출 및 통합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 GDFN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더 높은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PSNR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달성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2FB6C6-1EF5-5D50-604B-53A178C7A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572" y="7460831"/>
            <a:ext cx="12897757" cy="201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6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1220689" y="4681835"/>
            <a:ext cx="7069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 </a:t>
            </a:r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들어가기에 앞서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Experiments and Analysis</a:t>
            </a:r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24015" y="2017615"/>
            <a:ext cx="1518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#3 Ablation studies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1576B-7A28-0CCD-393A-C9DDAC255B77}"/>
              </a:ext>
            </a:extLst>
          </p:cNvPr>
          <p:cNvSpPr txBox="1"/>
          <p:nvPr/>
        </p:nvSpPr>
        <p:spPr>
          <a:xfrm>
            <a:off x="336448" y="3107584"/>
            <a:ext cx="96985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📍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Effectiveness of MEFC</a:t>
            </a:r>
          </a:p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MEFC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네트워크 파이프라인</a:t>
            </a:r>
            <a:b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내에서 어디에 </a:t>
            </a:r>
            <a:r>
              <a:rPr lang="ko-KR" altLang="en-US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위치해있냐에</a:t>
            </a:r>
            <a:b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따라 성능이 달라짐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단일 전문가 모델보다 다중</a:t>
            </a:r>
            <a:b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전문가 모델의 성능이 ⬆️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98892B-205C-0CA2-2342-3B22E6A36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247" y="3630375"/>
            <a:ext cx="8676444" cy="3473809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6B05992-382A-08CD-8CF0-C1F2D143089C}"/>
              </a:ext>
            </a:extLst>
          </p:cNvPr>
          <p:cNvSpPr/>
          <p:nvPr/>
        </p:nvSpPr>
        <p:spPr>
          <a:xfrm>
            <a:off x="8530687" y="6562411"/>
            <a:ext cx="502920" cy="563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350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Experiments and Analysis</a:t>
            </a:r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24015" y="2017615"/>
            <a:ext cx="1518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#4 Closely-related methods 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1576B-7A28-0CCD-393A-C9DDAC255B77}"/>
              </a:ext>
            </a:extLst>
          </p:cNvPr>
          <p:cNvSpPr txBox="1"/>
          <p:nvPr/>
        </p:nvSpPr>
        <p:spPr>
          <a:xfrm>
            <a:off x="524015" y="3107584"/>
            <a:ext cx="81780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KiT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KNN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트랜스포머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local attention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메커니즘 기반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전체적인 이미지 복원 측면에서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비효율적</a:t>
            </a:r>
            <a:b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KVT: KNN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주의 트랜스포머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공간 차원에서 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Top-k selection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희소 주의성 계산에서 비효율적</a:t>
            </a:r>
            <a:b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TKSA: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지역성 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전역 관계 탐색 능력 강화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400F07-6926-A5EE-B5D9-D5AA570F3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1972" y="3882512"/>
            <a:ext cx="7632016" cy="3240534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82D2A043-7855-BEAD-7F4A-CAABDDBC6E49}"/>
              </a:ext>
            </a:extLst>
          </p:cNvPr>
          <p:cNvSpPr/>
          <p:nvPr/>
        </p:nvSpPr>
        <p:spPr>
          <a:xfrm>
            <a:off x="15328967" y="3365219"/>
            <a:ext cx="630195" cy="77847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97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398583" y="4788887"/>
            <a:ext cx="8102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Concluding Remarks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925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Concluding Remarks</a:t>
            </a:r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A7B6D-888A-4299-E898-3E2CD09A694A}"/>
              </a:ext>
            </a:extLst>
          </p:cNvPr>
          <p:cNvSpPr txBox="1"/>
          <p:nvPr/>
        </p:nvSpPr>
        <p:spPr>
          <a:xfrm>
            <a:off x="216567" y="2009270"/>
            <a:ext cx="15965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📍</a:t>
            </a:r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DRSformer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핵심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848B4-5DCA-1D88-5548-E41F115CCEB6}"/>
              </a:ext>
            </a:extLst>
          </p:cNvPr>
          <p:cNvSpPr txBox="1"/>
          <p:nvPr/>
        </p:nvSpPr>
        <p:spPr>
          <a:xfrm>
            <a:off x="802627" y="2816073"/>
            <a:ext cx="12215540" cy="249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3600" dirty="0"/>
              <a:t> Top-K Sparse Attention</a:t>
            </a:r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ko-KR" altLang="en-US" sz="3600" dirty="0"/>
              <a:t> </a:t>
            </a:r>
            <a:r>
              <a:rPr lang="en-US" altLang="ko-KR" sz="3600" i="0" u="none" strike="noStrike" dirty="0">
                <a:effectLst/>
                <a:latin typeface="Pretendard"/>
              </a:rPr>
              <a:t>Mixed Scale Feed-Forward Network</a:t>
            </a:r>
            <a:endParaRPr lang="en-US" altLang="ko-KR" sz="36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3600" dirty="0"/>
              <a:t> Mixture of Experts Feature Compensator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F825B-8204-132B-B7B4-17CA22B9946F}"/>
              </a:ext>
            </a:extLst>
          </p:cNvPr>
          <p:cNvSpPr txBox="1"/>
          <p:nvPr/>
        </p:nvSpPr>
        <p:spPr>
          <a:xfrm>
            <a:off x="216567" y="5867396"/>
            <a:ext cx="15965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📍</a:t>
            </a:r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DRSformer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성능 및 실험 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79C4FF-D10D-B58E-3B9D-31C307930DFB}"/>
              </a:ext>
            </a:extLst>
          </p:cNvPr>
          <p:cNvSpPr txBox="1"/>
          <p:nvPr/>
        </p:nvSpPr>
        <p:spPr>
          <a:xfrm>
            <a:off x="802626" y="6674199"/>
            <a:ext cx="15965905" cy="3325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en-US" altLang="ko-KR" sz="3600" dirty="0" err="1"/>
              <a:t>DRSformer</a:t>
            </a:r>
            <a:r>
              <a:rPr lang="ko-KR" altLang="en-US" sz="3600" dirty="0"/>
              <a:t>는 여러 최신 기술 방법들과 비교했을 때 유리한 성능을 보여줌 </a:t>
            </a:r>
            <a:br>
              <a:rPr lang="en-US" altLang="ko-KR" sz="3600" dirty="0"/>
            </a:br>
            <a:r>
              <a:rPr lang="en-US" altLang="ko-KR" sz="3600" dirty="0"/>
              <a:t>&gt;&gt; </a:t>
            </a:r>
            <a:r>
              <a:rPr lang="en-US" altLang="ko-KR" sz="3600" dirty="0" err="1"/>
              <a:t>Deraining</a:t>
            </a:r>
            <a:r>
              <a:rPr lang="ko-KR" altLang="en-US" sz="3600" dirty="0"/>
              <a:t>에 있어 효과적인 방법임이 입증됨</a:t>
            </a:r>
            <a:endParaRPr lang="en-US" altLang="ko-KR" sz="3600" dirty="0"/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en-US" altLang="ko-KR" sz="3600" dirty="0"/>
              <a:t>TKSA, MSFN, </a:t>
            </a:r>
            <a:r>
              <a:rPr lang="en-US" altLang="ko-KR" sz="3600" dirty="0" err="1"/>
              <a:t>MoE</a:t>
            </a:r>
            <a:r>
              <a:rPr lang="ko-KR" altLang="en-US" sz="3600" dirty="0"/>
              <a:t>를 결합함으로써 이미지에서 비를 더 정확하게 제거할 수 있는 새로운 가능성 ⬆️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931773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Concluding Remarks</a:t>
            </a:r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A7B6D-888A-4299-E898-3E2CD09A694A}"/>
              </a:ext>
            </a:extLst>
          </p:cNvPr>
          <p:cNvSpPr txBox="1"/>
          <p:nvPr/>
        </p:nvSpPr>
        <p:spPr>
          <a:xfrm>
            <a:off x="216567" y="2009270"/>
            <a:ext cx="15965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📍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Limitations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848B4-5DCA-1D88-5548-E41F115CCEB6}"/>
              </a:ext>
            </a:extLst>
          </p:cNvPr>
          <p:cNvSpPr txBox="1"/>
          <p:nvPr/>
        </p:nvSpPr>
        <p:spPr>
          <a:xfrm>
            <a:off x="802626" y="2816073"/>
            <a:ext cx="16477189" cy="1663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3600" dirty="0"/>
              <a:t> </a:t>
            </a:r>
            <a:r>
              <a:rPr lang="ko-KR" altLang="en-US" sz="3600" dirty="0"/>
              <a:t>너무 많은 수의 파라미터가 요구됨</a:t>
            </a:r>
            <a:r>
              <a:rPr lang="en-US" altLang="ko-KR" sz="3600" dirty="0"/>
              <a:t> (</a:t>
            </a:r>
            <a:r>
              <a:rPr lang="ko-KR" altLang="en-US" sz="3600" dirty="0"/>
              <a:t>약 </a:t>
            </a:r>
            <a:r>
              <a:rPr lang="en-US" altLang="ko-KR" sz="3600" dirty="0"/>
              <a:t>3</a:t>
            </a:r>
            <a:r>
              <a:rPr lang="ko-KR" altLang="en-US" sz="3600" dirty="0" err="1"/>
              <a:t>천만개</a:t>
            </a:r>
            <a:r>
              <a:rPr lang="en-US" altLang="ko-KR" sz="3600" dirty="0"/>
              <a:t>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3600" dirty="0"/>
              <a:t> </a:t>
            </a:r>
            <a:r>
              <a:rPr lang="ko-KR" altLang="en-US" sz="3600" dirty="0" err="1"/>
              <a:t>연산량</a:t>
            </a:r>
            <a:r>
              <a:rPr lang="ko-KR" altLang="en-US" sz="3600" dirty="0"/>
              <a:t>⬆️</a:t>
            </a:r>
            <a:r>
              <a:rPr lang="en-US" altLang="ko-KR" sz="3600" dirty="0"/>
              <a:t>, 256x256 </a:t>
            </a:r>
            <a:r>
              <a:rPr lang="ko-KR" altLang="en-US" sz="3600" dirty="0"/>
              <a:t>크기의 이미지를 한 장 처리할 때 약 </a:t>
            </a:r>
            <a:r>
              <a:rPr lang="en-US" altLang="ko-KR" sz="3600" dirty="0"/>
              <a:t>242.2GFLOPs</a:t>
            </a:r>
            <a:r>
              <a:rPr lang="ko-KR" altLang="en-US" sz="3600" dirty="0"/>
              <a:t>가 소요됨</a:t>
            </a:r>
            <a:endParaRPr lang="en-US" altLang="ko-KR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30DE0-1438-EBAC-1973-DA95500C1275}"/>
              </a:ext>
            </a:extLst>
          </p:cNvPr>
          <p:cNvSpPr txBox="1"/>
          <p:nvPr/>
        </p:nvSpPr>
        <p:spPr>
          <a:xfrm>
            <a:off x="216567" y="5046778"/>
            <a:ext cx="15965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📍해결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26B01-7C80-B24D-2FB4-EBDF5A146729}"/>
              </a:ext>
            </a:extLst>
          </p:cNvPr>
          <p:cNvSpPr txBox="1"/>
          <p:nvPr/>
        </p:nvSpPr>
        <p:spPr>
          <a:xfrm>
            <a:off x="802626" y="5853581"/>
            <a:ext cx="15965905" cy="415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3600" dirty="0"/>
              <a:t>가지치기</a:t>
            </a:r>
            <a:r>
              <a:rPr lang="en-US" altLang="ko-KR" sz="3600" dirty="0"/>
              <a:t>(Pruning): </a:t>
            </a:r>
            <a:r>
              <a:rPr lang="ko-KR" altLang="en-US" sz="3600" dirty="0"/>
              <a:t>모델의 파라미터 중 불필요하거나 중요도가 낮은 파라미터를 제거함으로써 모델을 </a:t>
            </a:r>
            <a:r>
              <a:rPr lang="ko-KR" altLang="en-US" sz="3600" dirty="0" err="1"/>
              <a:t>경량화하는</a:t>
            </a:r>
            <a:r>
              <a:rPr lang="ko-KR" altLang="en-US" sz="3600" dirty="0"/>
              <a:t> 것</a:t>
            </a:r>
            <a:endParaRPr lang="en-US" altLang="ko-KR" sz="3600" dirty="0"/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3600" dirty="0"/>
              <a:t>지식 증류</a:t>
            </a:r>
            <a:r>
              <a:rPr lang="en-US" altLang="ko-KR" sz="3600" dirty="0"/>
              <a:t>(Knowledge Distillation): </a:t>
            </a:r>
            <a:r>
              <a:rPr lang="ko-KR" altLang="en-US" sz="3600" dirty="0"/>
              <a:t>크고 복잡한 </a:t>
            </a:r>
            <a:r>
              <a:rPr lang="en-US" altLang="ko-KR" sz="3600" dirty="0"/>
              <a:t>(</a:t>
            </a:r>
            <a:r>
              <a:rPr lang="ko-KR" altLang="en-US" sz="3600" dirty="0"/>
              <a:t>교사</a:t>
            </a:r>
            <a:r>
              <a:rPr lang="en-US" altLang="ko-KR" sz="3600" dirty="0"/>
              <a:t>) </a:t>
            </a:r>
            <a:r>
              <a:rPr lang="ko-KR" altLang="en-US" sz="3600" dirty="0"/>
              <a:t>모델보다 지식을 보다 작고 간단한 </a:t>
            </a:r>
            <a:r>
              <a:rPr lang="en-US" altLang="ko-KR" sz="3600" dirty="0"/>
              <a:t>(</a:t>
            </a:r>
            <a:r>
              <a:rPr lang="ko-KR" altLang="en-US" sz="3600" dirty="0"/>
              <a:t>학생</a:t>
            </a:r>
            <a:r>
              <a:rPr lang="en-US" altLang="ko-KR" sz="3600" dirty="0"/>
              <a:t>)</a:t>
            </a:r>
            <a:r>
              <a:rPr lang="ko-KR" altLang="en-US" sz="3600" dirty="0"/>
              <a:t>모델로 전달 </a:t>
            </a:r>
            <a:r>
              <a:rPr lang="en-US" altLang="ko-KR" sz="3600" dirty="0"/>
              <a:t>&gt;&gt; </a:t>
            </a:r>
            <a:r>
              <a:rPr lang="ko-KR" altLang="en-US" sz="3600" dirty="0"/>
              <a:t>학생 모델 성능이 교사 모델에 가깝게 도달하도록 함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4165166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3C658A-8DC8-4BDA-8B30-3A8E5E38D40C}"/>
              </a:ext>
            </a:extLst>
          </p:cNvPr>
          <p:cNvSpPr txBox="1"/>
          <p:nvPr/>
        </p:nvSpPr>
        <p:spPr>
          <a:xfrm>
            <a:off x="661851" y="6078583"/>
            <a:ext cx="11887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lang="ko-KR" altLang="en-US" sz="8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 </a:t>
            </a:r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들어가기에 앞서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24015" y="2017615"/>
            <a:ext cx="7661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#1 Image </a:t>
            </a:r>
            <a:r>
              <a:rPr lang="en-US" altLang="ko-KR" sz="4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Deraining</a:t>
            </a: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A7B6D-888A-4299-E898-3E2CD09A694A}"/>
              </a:ext>
            </a:extLst>
          </p:cNvPr>
          <p:cNvSpPr txBox="1"/>
          <p:nvPr/>
        </p:nvSpPr>
        <p:spPr>
          <a:xfrm>
            <a:off x="709863" y="3573379"/>
            <a:ext cx="159659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📍날씨 요소로 인해 손상된 사진에서 원본 이미지의 정보를 </a:t>
            </a:r>
            <a:r>
              <a:rPr lang="en-US" altLang="ko-KR" sz="4400" dirty="0"/>
              <a:t>	</a:t>
            </a:r>
            <a:r>
              <a:rPr lang="ko-KR" altLang="en-US" sz="4400" dirty="0"/>
              <a:t>복구하는 고급 이미지 복원 기술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E996A3-13DA-87FC-D343-6CE319BA4BF4}"/>
              </a:ext>
            </a:extLst>
          </p:cNvPr>
          <p:cNvSpPr txBox="1"/>
          <p:nvPr/>
        </p:nvSpPr>
        <p:spPr>
          <a:xfrm>
            <a:off x="709862" y="5483639"/>
            <a:ext cx="147507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📍</a:t>
            </a:r>
            <a:r>
              <a:rPr lang="ko-KR" altLang="en-US" sz="4400" b="0" i="0" dirty="0">
                <a:solidFill>
                  <a:srgbClr val="3B3F4E"/>
                </a:solidFill>
                <a:effectLst/>
                <a:latin typeface="Pretendard"/>
              </a:rPr>
              <a:t>사진 속 비 흔적을 제거하고 선명도를 </a:t>
            </a:r>
            <a:r>
              <a:rPr lang="ko-KR" altLang="en-US" sz="4400" b="0" i="0" dirty="0" err="1">
                <a:solidFill>
                  <a:srgbClr val="3B3F4E"/>
                </a:solidFill>
                <a:effectLst/>
                <a:latin typeface="Pretendard"/>
              </a:rPr>
              <a:t>높여</a:t>
            </a:r>
            <a:r>
              <a:rPr lang="ko-KR" altLang="en-US" sz="4400" dirty="0" err="1">
                <a:solidFill>
                  <a:srgbClr val="3B3F4E"/>
                </a:solidFill>
                <a:latin typeface="Pretendard"/>
              </a:rPr>
              <a:t>줌</a:t>
            </a:r>
            <a:endParaRPr lang="ko-KR" altLang="en-US" sz="4400" dirty="0"/>
          </a:p>
        </p:txBody>
      </p:sp>
      <p:pic>
        <p:nvPicPr>
          <p:cNvPr id="1026" name="Picture 2" descr="PDF] Lightweight Pyramid Networks for Image Deraining | Semantic Scholar">
            <a:extLst>
              <a:ext uri="{FF2B5EF4-FFF2-40B4-BE49-F238E27FC236}">
                <a16:creationId xmlns:a16="http://schemas.microsoft.com/office/drawing/2014/main" id="{B7F4AC62-1C1E-5396-1FA1-01A1D2A1F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91"/>
          <a:stretch/>
        </p:blipFill>
        <p:spPr bwMode="auto">
          <a:xfrm>
            <a:off x="7720265" y="6716790"/>
            <a:ext cx="8663779" cy="336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 </a:t>
            </a:r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들어가기에 앞서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24015" y="2017615"/>
            <a:ext cx="7661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#2 Abstract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A7B6D-888A-4299-E898-3E2CD09A694A}"/>
              </a:ext>
            </a:extLst>
          </p:cNvPr>
          <p:cNvSpPr txBox="1"/>
          <p:nvPr/>
        </p:nvSpPr>
        <p:spPr>
          <a:xfrm>
            <a:off x="709863" y="3573379"/>
            <a:ext cx="15965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📍효율적인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Image </a:t>
            </a:r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Deraining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위한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Sparse Transformer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E996A3-13DA-87FC-D343-6CE319BA4BF4}"/>
              </a:ext>
            </a:extLst>
          </p:cNvPr>
          <p:cNvSpPr txBox="1"/>
          <p:nvPr/>
        </p:nvSpPr>
        <p:spPr>
          <a:xfrm>
            <a:off x="709862" y="4797839"/>
            <a:ext cx="147507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📍</a:t>
            </a:r>
            <a:r>
              <a:rPr lang="ko-KR" altLang="en-US" sz="4400" dirty="0">
                <a:solidFill>
                  <a:srgbClr val="3B3F4E"/>
                </a:solidFill>
                <a:latin typeface="Pretendard"/>
              </a:rPr>
              <a:t>기존 </a:t>
            </a:r>
            <a:r>
              <a:rPr lang="ko-KR" altLang="en-US" sz="4400" b="0" i="0" dirty="0">
                <a:solidFill>
                  <a:srgbClr val="3B3F4E"/>
                </a:solidFill>
                <a:effectLst/>
                <a:latin typeface="Pretendard"/>
              </a:rPr>
              <a:t>트랜스포머 기반 접근 방식에서의 문제점</a:t>
            </a:r>
            <a:br>
              <a:rPr lang="en-US" altLang="ko-KR" sz="4400" b="0" i="0" dirty="0">
                <a:solidFill>
                  <a:srgbClr val="3B3F4E"/>
                </a:solidFill>
                <a:effectLst/>
                <a:latin typeface="Pretendard"/>
              </a:rPr>
            </a:br>
            <a:r>
              <a:rPr lang="en-US" altLang="ko-KR" sz="4400" b="0" i="0" dirty="0">
                <a:solidFill>
                  <a:srgbClr val="3B3F4E"/>
                </a:solidFill>
                <a:effectLst/>
                <a:latin typeface="Pretendard"/>
              </a:rPr>
              <a:t>	</a:t>
            </a:r>
            <a:r>
              <a:rPr lang="ko-KR" altLang="en-US" sz="4400" b="0" i="0" dirty="0">
                <a:solidFill>
                  <a:srgbClr val="3B3F4E"/>
                </a:solidFill>
                <a:effectLst/>
                <a:latin typeface="Pretendard"/>
              </a:rPr>
              <a:t>➡️</a:t>
            </a:r>
            <a:r>
              <a:rPr lang="ko-KR" altLang="en-US" sz="4400" dirty="0">
                <a:solidFill>
                  <a:srgbClr val="3B3F4E"/>
                </a:solidFill>
                <a:latin typeface="Pretendard"/>
              </a:rPr>
              <a:t> </a:t>
            </a:r>
            <a:r>
              <a:rPr lang="en-US" altLang="ko-KR" sz="4400" b="1" dirty="0" err="1">
                <a:solidFill>
                  <a:srgbClr val="3B3F4E"/>
                </a:solidFill>
                <a:latin typeface="Pretendard"/>
              </a:rPr>
              <a:t>DRSformer</a:t>
            </a:r>
            <a:r>
              <a:rPr lang="en-US" altLang="ko-KR" sz="4400" b="1" dirty="0">
                <a:solidFill>
                  <a:srgbClr val="3B3F4E"/>
                </a:solidFill>
                <a:latin typeface="Pretendard"/>
              </a:rPr>
              <a:t> </a:t>
            </a:r>
            <a:r>
              <a:rPr lang="ko-KR" altLang="en-US" sz="4400" b="1" dirty="0">
                <a:solidFill>
                  <a:srgbClr val="3B3F4E"/>
                </a:solidFill>
                <a:latin typeface="Pretendard"/>
              </a:rPr>
              <a:t>도입</a:t>
            </a:r>
            <a:endParaRPr lang="ko-KR" alt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23697-7013-533E-D7A5-56B07CEFC151}"/>
              </a:ext>
            </a:extLst>
          </p:cNvPr>
          <p:cNvSpPr txBox="1"/>
          <p:nvPr/>
        </p:nvSpPr>
        <p:spPr>
          <a:xfrm>
            <a:off x="2450955" y="6100006"/>
            <a:ext cx="12215540" cy="2494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3600" dirty="0"/>
              <a:t> Top-K </a:t>
            </a:r>
            <a:r>
              <a:rPr lang="ko-KR" altLang="en-US" sz="3600" dirty="0"/>
              <a:t>선택 연산자</a:t>
            </a:r>
            <a:endParaRPr lang="en-US" altLang="ko-KR" sz="36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3600" dirty="0"/>
              <a:t> 혼합 척도 </a:t>
            </a:r>
            <a:r>
              <a:rPr lang="ko-KR" altLang="en-US" sz="3600" dirty="0" err="1"/>
              <a:t>피드포워드</a:t>
            </a:r>
            <a:r>
              <a:rPr lang="ko-KR" altLang="en-US" sz="3600" dirty="0"/>
              <a:t> 네트워크</a:t>
            </a:r>
            <a:endParaRPr lang="en-US" altLang="ko-KR" sz="36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3600" dirty="0"/>
              <a:t> </a:t>
            </a:r>
            <a:r>
              <a:rPr lang="ko-KR" altLang="en-US" sz="3600" dirty="0"/>
              <a:t>전문가 특징 </a:t>
            </a:r>
            <a:r>
              <a:rPr lang="ko-KR" altLang="en-US" sz="3600" dirty="0" err="1"/>
              <a:t>보정자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1795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1220689" y="4741995"/>
            <a:ext cx="7069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Introduction</a:t>
            </a:r>
            <a:endParaRPr lang="ko-KR" altLang="en-US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88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Introduction</a:t>
            </a:r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A7B6D-888A-4299-E898-3E2CD09A694A}"/>
              </a:ext>
            </a:extLst>
          </p:cNvPr>
          <p:cNvSpPr txBox="1"/>
          <p:nvPr/>
        </p:nvSpPr>
        <p:spPr>
          <a:xfrm>
            <a:off x="709863" y="2634911"/>
            <a:ext cx="1596590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1️⃣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노이즈가 있는 이미지와 깨끗한 이미지 사이의 통계 분석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2️⃣CNN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구조를 활용하는 학습 기반 방법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3️⃣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트랜스포머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4️⃣</a:t>
            </a:r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DRSformer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39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Introduction</a:t>
            </a:r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A7B6D-888A-4299-E898-3E2CD09A694A}"/>
              </a:ext>
            </a:extLst>
          </p:cNvPr>
          <p:cNvSpPr txBox="1"/>
          <p:nvPr/>
        </p:nvSpPr>
        <p:spPr>
          <a:xfrm>
            <a:off x="216567" y="2009270"/>
            <a:ext cx="15965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📍</a:t>
            </a:r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DRSformer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핵심 기술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848B4-5DCA-1D88-5548-E41F115CCEB6}"/>
              </a:ext>
            </a:extLst>
          </p:cNvPr>
          <p:cNvSpPr txBox="1"/>
          <p:nvPr/>
        </p:nvSpPr>
        <p:spPr>
          <a:xfrm>
            <a:off x="802627" y="2816073"/>
            <a:ext cx="12215540" cy="249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3600" dirty="0"/>
              <a:t> Top-K Sparse Attention</a:t>
            </a:r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ko-KR" altLang="en-US" sz="3600" dirty="0"/>
              <a:t> </a:t>
            </a:r>
            <a:r>
              <a:rPr lang="en-US" altLang="ko-KR" sz="3600" i="0" u="none" strike="noStrike" dirty="0">
                <a:effectLst/>
                <a:latin typeface="Pretendard"/>
              </a:rPr>
              <a:t>Mixed Scale Feed-Forward Network</a:t>
            </a:r>
            <a:endParaRPr lang="en-US" altLang="ko-KR" sz="36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3600" dirty="0"/>
              <a:t> Mixture of Experts Feature Compensator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F825B-8204-132B-B7B4-17CA22B9946F}"/>
              </a:ext>
            </a:extLst>
          </p:cNvPr>
          <p:cNvSpPr txBox="1"/>
          <p:nvPr/>
        </p:nvSpPr>
        <p:spPr>
          <a:xfrm>
            <a:off x="216567" y="5867396"/>
            <a:ext cx="15965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📍</a:t>
            </a:r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DRSformer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장점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79C4FF-D10D-B58E-3B9D-31C307930DFB}"/>
              </a:ext>
            </a:extLst>
          </p:cNvPr>
          <p:cNvSpPr txBox="1"/>
          <p:nvPr/>
        </p:nvSpPr>
        <p:spPr>
          <a:xfrm>
            <a:off x="802627" y="6674199"/>
            <a:ext cx="12215540" cy="2494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3600" dirty="0"/>
              <a:t> </a:t>
            </a:r>
            <a:r>
              <a:rPr lang="ko-KR" altLang="en-US" sz="3600" dirty="0"/>
              <a:t>자연스러운 이미지 복원 가능</a:t>
            </a:r>
            <a:endParaRPr lang="en-US" altLang="ko-KR" sz="36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3600" dirty="0"/>
              <a:t> 지역성 강화 및 전역적 특징 활용</a:t>
            </a:r>
            <a:endParaRPr lang="en-US" altLang="ko-KR" sz="36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3600" dirty="0"/>
              <a:t> </a:t>
            </a:r>
            <a:r>
              <a:rPr lang="ko-KR" altLang="en-US" sz="3600" dirty="0"/>
              <a:t>탁월한 비 제거 성능</a:t>
            </a:r>
          </a:p>
        </p:txBody>
      </p:sp>
    </p:spTree>
    <p:extLst>
      <p:ext uri="{BB962C8B-B14F-4D97-AF65-F5344CB8AC3E}">
        <p14:creationId xmlns:p14="http://schemas.microsoft.com/office/powerpoint/2010/main" val="346915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1220689" y="4741995"/>
            <a:ext cx="7069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Related Work</a:t>
            </a:r>
            <a:endParaRPr lang="ko-KR" altLang="en-US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05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1311</Words>
  <Application>Microsoft Office PowerPoint</Application>
  <PresentationFormat>사용자 지정</PresentationFormat>
  <Paragraphs>233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Pretendard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배 주원</cp:lastModifiedBy>
  <cp:revision>7</cp:revision>
  <dcterms:created xsi:type="dcterms:W3CDTF">2022-02-26T11:26:54Z</dcterms:created>
  <dcterms:modified xsi:type="dcterms:W3CDTF">2024-03-17T23:38:58Z</dcterms:modified>
</cp:coreProperties>
</file>