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83" r:id="rId3"/>
    <p:sldId id="257" r:id="rId4"/>
    <p:sldId id="258" r:id="rId5"/>
    <p:sldId id="259" r:id="rId6"/>
    <p:sldId id="267" r:id="rId7"/>
    <p:sldId id="268" r:id="rId8"/>
    <p:sldId id="284" r:id="rId9"/>
    <p:sldId id="273" r:id="rId10"/>
    <p:sldId id="288" r:id="rId11"/>
    <p:sldId id="285" r:id="rId12"/>
    <p:sldId id="281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7" r:id="rId31"/>
    <p:sldId id="306" r:id="rId32"/>
    <p:sldId id="308" r:id="rId33"/>
    <p:sldId id="310" r:id="rId34"/>
    <p:sldId id="311" r:id="rId35"/>
    <p:sldId id="312" r:id="rId36"/>
    <p:sldId id="313" r:id="rId37"/>
    <p:sldId id="314" r:id="rId38"/>
    <p:sldId id="309" r:id="rId39"/>
    <p:sldId id="315" r:id="rId40"/>
    <p:sldId id="282" r:id="rId41"/>
  </p:sldIdLst>
  <p:sldSz cx="18288000" cy="10287000"/>
  <p:notesSz cx="10287000" cy="18288000"/>
  <p:defaultTextStyle>
    <a:defPPr lvl="0"/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004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64877-4E3D-49D0-A048-757A2CD49B26}" v="177" dt="2024-04-01T12:43:03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2" autoAdjust="0"/>
  </p:normalViewPr>
  <p:slideViewPr>
    <p:cSldViewPr snapToGrid="0">
      <p:cViewPr varScale="1">
        <p:scale>
          <a:sx n="50" d="100"/>
          <a:sy n="50" d="100"/>
        </p:scale>
        <p:origin x="9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연 이" userId="da10d501a7868770" providerId="LiveId" clId="{7E1BB030-D9F0-432E-A032-666E3D01F27E}"/>
    <pc:docChg chg="modSld">
      <pc:chgData name="서연 이" userId="da10d501a7868770" providerId="LiveId" clId="{7E1BB030-D9F0-432E-A032-666E3D01F27E}" dt="2024-04-01T12:48:56.643" v="3" actId="113"/>
      <pc:docMkLst>
        <pc:docMk/>
      </pc:docMkLst>
      <pc:sldChg chg="modSp mod">
        <pc:chgData name="서연 이" userId="da10d501a7868770" providerId="LiveId" clId="{7E1BB030-D9F0-432E-A032-666E3D01F27E}" dt="2024-04-01T12:48:56.643" v="3" actId="113"/>
        <pc:sldMkLst>
          <pc:docMk/>
          <pc:sldMk cId="3985741591" sldId="313"/>
        </pc:sldMkLst>
        <pc:spChg chg="mod">
          <ac:chgData name="서연 이" userId="da10d501a7868770" providerId="LiveId" clId="{7E1BB030-D9F0-432E-A032-666E3D01F27E}" dt="2024-04-01T12:48:42.543" v="1" actId="113"/>
          <ac:spMkLst>
            <pc:docMk/>
            <pc:sldMk cId="3985741591" sldId="313"/>
            <ac:spMk id="3" creationId="{8DDF4B2D-0FF3-25F9-A976-CEEC40273AEC}"/>
          </ac:spMkLst>
        </pc:spChg>
        <pc:spChg chg="mod">
          <ac:chgData name="서연 이" userId="da10d501a7868770" providerId="LiveId" clId="{7E1BB030-D9F0-432E-A032-666E3D01F27E}" dt="2024-04-01T12:48:56.643" v="3" actId="113"/>
          <ac:spMkLst>
            <pc:docMk/>
            <pc:sldMk cId="3985741591" sldId="313"/>
            <ac:spMk id="10" creationId="{3C4E4FF8-8011-C1CD-E6E9-F72EBD33CC1D}"/>
          </ac:spMkLst>
        </pc:spChg>
      </pc:sldChg>
      <pc:sldChg chg="modSp mod">
        <pc:chgData name="서연 이" userId="da10d501a7868770" providerId="LiveId" clId="{7E1BB030-D9F0-432E-A032-666E3D01F27E}" dt="2024-04-01T12:47:26.907" v="0" actId="1076"/>
        <pc:sldMkLst>
          <pc:docMk/>
          <pc:sldMk cId="2821480439" sldId="315"/>
        </pc:sldMkLst>
        <pc:spChg chg="mod">
          <ac:chgData name="서연 이" userId="da10d501a7868770" providerId="LiveId" clId="{7E1BB030-D9F0-432E-A032-666E3D01F27E}" dt="2024-04-01T12:47:26.907" v="0" actId="1076"/>
          <ac:spMkLst>
            <pc:docMk/>
            <pc:sldMk cId="2821480439" sldId="315"/>
            <ac:spMk id="6" creationId="{FB378836-F1B6-7833-EACF-32CE05C4BF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2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7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98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0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9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6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0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1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84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4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95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9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2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83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4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1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44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54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61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5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7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09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0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2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63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0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7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jay.tech.blog/2017/02/02/3d-convolutional-network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.blog.naver.com/khm159/22202750948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trepo.tistory.com/40#Work-Flow-of-GRU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B658B-BCEF-4B5C-870D-35BBC3882DBB}"/>
              </a:ext>
            </a:extLst>
          </p:cNvPr>
          <p:cNvSpPr txBox="1"/>
          <p:nvPr/>
        </p:nvSpPr>
        <p:spPr>
          <a:xfrm>
            <a:off x="661851" y="6078583"/>
            <a:ext cx="1680333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b="1" dirty="0">
                <a:ea typeface="a아시아헤드4"/>
                <a:cs typeface="+mn-lt"/>
              </a:rPr>
              <a:t>Dialogue RNN: An Attentive RNN for Emotion Detection in Conversations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6339-CF42-4896-9AF0-3A5824BC743F}"/>
              </a:ext>
            </a:extLst>
          </p:cNvPr>
          <p:cNvSpPr txBox="1"/>
          <p:nvPr/>
        </p:nvSpPr>
        <p:spPr>
          <a:xfrm>
            <a:off x="661851" y="8220891"/>
            <a:ext cx="494646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4000" dirty="0">
                <a:latin typeface="a아시아헤드4" panose="02020600000000000000" pitchFamily="18" charset="-127"/>
                <a:ea typeface="a아시아헤드2"/>
              </a:rPr>
              <a:t>고급심화 이서연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8E1A3-BC3B-FE3E-D10E-CA5BA587AE2A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#2.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Related</a:t>
            </a: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9D55A-CB83-2519-265B-F1AC361AC8C9}"/>
              </a:ext>
            </a:extLst>
          </p:cNvPr>
          <p:cNvSpPr txBox="1"/>
          <p:nvPr/>
        </p:nvSpPr>
        <p:spPr>
          <a:xfrm>
            <a:off x="971060" y="1915496"/>
            <a:ext cx="13210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Courier New"/>
              <a:buChar char="o"/>
            </a:pPr>
            <a:r>
              <a:rPr lang="ko-KR" altLang="en-US" sz="3200" b="0" i="0" dirty="0">
                <a:effectLst/>
                <a:latin typeface="Söhne"/>
              </a:rPr>
              <a:t>감정 인식은 다양한 분야에서 주목을 받고 있음</a:t>
            </a:r>
            <a:r>
              <a:rPr lang="en-US" altLang="ko-KR" sz="3200" b="0" i="0" dirty="0">
                <a:effectLst/>
                <a:latin typeface="Söhne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E410E-1BD8-4943-A278-B93764BFB362}"/>
              </a:ext>
            </a:extLst>
          </p:cNvPr>
          <p:cNvSpPr txBox="1"/>
          <p:nvPr/>
        </p:nvSpPr>
        <p:spPr>
          <a:xfrm>
            <a:off x="1696037" y="2807696"/>
            <a:ext cx="931731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Courier New"/>
              <a:buChar char="o"/>
            </a:pPr>
            <a:r>
              <a:rPr lang="ko-KR" altLang="en-US" sz="3200" dirty="0"/>
              <a:t>감정과 얼굴 표정간의 상관 관계</a:t>
            </a:r>
            <a:endParaRPr lang="en-US" altLang="ko-KR" sz="3200" dirty="0"/>
          </a:p>
          <a:p>
            <a:pPr marL="914400" lvl="1" indent="-457200">
              <a:buFont typeface="Courier New"/>
              <a:buChar char="o"/>
            </a:pPr>
            <a:r>
              <a:rPr lang="ko-KR" altLang="en-US" sz="3200" dirty="0"/>
              <a:t>음성 정보와 시각적 신호의 통합</a:t>
            </a:r>
            <a:endParaRPr lang="en-US" altLang="ko-KR" sz="3200" dirty="0"/>
          </a:p>
          <a:p>
            <a:pPr marL="914400" lvl="1" indent="-457200">
              <a:buFont typeface="Courier New"/>
              <a:buChar char="o"/>
            </a:pPr>
            <a:r>
              <a:rPr lang="ko-KR" altLang="en-US" sz="3200" dirty="0"/>
              <a:t>텍스트 기반의 감정 인식</a:t>
            </a:r>
            <a:endParaRPr lang="en-US" altLang="ko-KR" sz="3200" dirty="0"/>
          </a:p>
          <a:p>
            <a:pPr marL="914400" lvl="1" indent="-457200">
              <a:buFont typeface="Courier New"/>
              <a:buChar char="o"/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Multi-modal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설정에서의 맥락 정보 활용 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F43C4-3D2A-CB79-F8CA-6CF66746530E}"/>
              </a:ext>
            </a:extLst>
          </p:cNvPr>
          <p:cNvSpPr txBox="1"/>
          <p:nvPr/>
        </p:nvSpPr>
        <p:spPr>
          <a:xfrm>
            <a:off x="971060" y="5393096"/>
            <a:ext cx="132102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Courier New"/>
              <a:buChar char="o"/>
            </a:pPr>
            <a:r>
              <a:rPr lang="ko-KR" altLang="en-US" sz="3200" dirty="0"/>
              <a:t>감정이 시간에 따라 변화하는 동적인 특성은 대화 참여자들 간의 상호 작용에 의해 영향을 받음</a:t>
            </a:r>
            <a:r>
              <a:rPr lang="en-US" altLang="ko-KR" sz="3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50420B-5E61-2F21-ECE1-BADF8C9DAEE4}"/>
              </a:ext>
            </a:extLst>
          </p:cNvPr>
          <p:cNvSpPr txBox="1"/>
          <p:nvPr/>
        </p:nvSpPr>
        <p:spPr>
          <a:xfrm>
            <a:off x="1830887" y="6851252"/>
            <a:ext cx="114905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dirty="0"/>
              <a:t>⇒ 시간의 흐름에 따른 대화를 재현하기 위해 </a:t>
            </a:r>
            <a:r>
              <a:rPr lang="en-US" altLang="ko-KR" sz="3200" dirty="0"/>
              <a:t>RNN </a:t>
            </a:r>
            <a:r>
              <a:rPr lang="ko-KR" altLang="en-US" sz="3200" dirty="0"/>
              <a:t>도입 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DB1EC-7BC8-0A01-610D-F74154FBF352}"/>
              </a:ext>
            </a:extLst>
          </p:cNvPr>
          <p:cNvSpPr txBox="1"/>
          <p:nvPr/>
        </p:nvSpPr>
        <p:spPr>
          <a:xfrm>
            <a:off x="1830887" y="7816965"/>
            <a:ext cx="114905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dirty="0"/>
              <a:t>⇒ </a:t>
            </a:r>
            <a:r>
              <a:rPr lang="en-US" altLang="ko-KR" sz="3200" dirty="0"/>
              <a:t>2</a:t>
            </a:r>
            <a:r>
              <a:rPr lang="ko-KR" altLang="en-US" sz="3200" dirty="0"/>
              <a:t>개의 </a:t>
            </a:r>
            <a:r>
              <a:rPr lang="en-US" altLang="ko-KR" sz="3200" dirty="0"/>
              <a:t>memory network</a:t>
            </a:r>
            <a:r>
              <a:rPr lang="ko-KR" altLang="en-US" sz="3200" dirty="0"/>
              <a:t>를 통해 화자 간 상호작용 가능케 함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36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0" y="4737266"/>
            <a:ext cx="6871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Methodology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5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#3.1 Problem Definition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97078" y="1886066"/>
            <a:ext cx="16883604" cy="11859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감정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Label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을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예측해야 함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(</a:t>
            </a: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Happy, Sad, Neutral, Angry, Excited, Frustrated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F7C70-B90B-E381-EDB1-AB90EE812891}"/>
              </a:ext>
            </a:extLst>
          </p:cNvPr>
          <p:cNvSpPr txBox="1"/>
          <p:nvPr/>
        </p:nvSpPr>
        <p:spPr>
          <a:xfrm>
            <a:off x="966351" y="3188598"/>
            <a:ext cx="11627427" cy="147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P1, P2,…Pm: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대화 속 화자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6B1F1-041F-26C5-EC8C-BD5BBFAB89F3}"/>
              </a:ext>
            </a:extLst>
          </p:cNvPr>
          <p:cNvSpPr txBox="1"/>
          <p:nvPr/>
        </p:nvSpPr>
        <p:spPr>
          <a:xfrm>
            <a:off x="966353" y="4499131"/>
            <a:ext cx="9414164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S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함수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: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발화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Ut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와 발화 속 당사자를 매핑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9E70D-2AE5-E33B-34CB-509E2C353054}"/>
              </a:ext>
            </a:extLst>
          </p:cNvPr>
          <p:cNvSpPr txBox="1"/>
          <p:nvPr/>
        </p:nvSpPr>
        <p:spPr>
          <a:xfrm>
            <a:off x="966353" y="6737799"/>
            <a:ext cx="14162811" cy="147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발화 표현은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D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차원 벡터로 표현되며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, </a:t>
            </a:r>
            <a:r>
              <a:rPr lang="en-US" altLang="ko-KR" sz="3200" b="1" dirty="0">
                <a:highlight>
                  <a:srgbClr val="E2F0D9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 Feature Extractor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에 의해 얻을 수 있음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841C1-A672-570D-9638-39AD703152F7}"/>
              </a:ext>
            </a:extLst>
          </p:cNvPr>
          <p:cNvSpPr txBox="1"/>
          <p:nvPr/>
        </p:nvSpPr>
        <p:spPr>
          <a:xfrm>
            <a:off x="1818406" y="5518534"/>
            <a:ext cx="9923319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3200" dirty="0"/>
              <a:t>⇒ </a:t>
            </a:r>
            <a:r>
              <a:rPr lang="en-US" altLang="ko-KR" sz="3200" dirty="0"/>
              <a:t>S(Ut): </a:t>
            </a:r>
            <a:r>
              <a:rPr lang="ko-KR" altLang="en-US" sz="3200" dirty="0"/>
              <a:t>발화 </a:t>
            </a:r>
            <a:r>
              <a:rPr lang="en-US" altLang="ko-KR" sz="3200" dirty="0"/>
              <a:t>Ut</a:t>
            </a:r>
            <a:r>
              <a:rPr lang="ko-KR" altLang="en-US" sz="3200" dirty="0"/>
              <a:t>에 속하는 당사자를 나타냄 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51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35213-B1DD-0592-28E3-24A0C729EB36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3.2 Unimodal </a:t>
            </a:r>
            <a:r>
              <a:rPr lang="en-US" altLang="ko-KR" sz="6000" dirty="0">
                <a:highlight>
                  <a:srgbClr val="E2F0D9"/>
                </a:highlight>
              </a:rPr>
              <a:t>Feature Extraction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83D73-0268-952F-894B-91919F4CD5C3}"/>
              </a:ext>
            </a:extLst>
          </p:cNvPr>
          <p:cNvSpPr txBox="1"/>
          <p:nvPr/>
        </p:nvSpPr>
        <p:spPr>
          <a:xfrm>
            <a:off x="279400" y="1714764"/>
            <a:ext cx="16883604" cy="19246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>
                <a:effectLst/>
              </a:rPr>
              <a:t>Conversational Memory Networks (CMN)</a:t>
            </a:r>
            <a:r>
              <a:rPr lang="ko-KR" altLang="en-US" sz="3200" b="1" dirty="0">
                <a:effectLst/>
              </a:rPr>
              <a:t> </a:t>
            </a:r>
            <a:r>
              <a:rPr lang="ko-KR" altLang="en-US" sz="3200" dirty="0"/>
              <a:t>에서 사용된 특징 추출 과정과 동일한 방법을 사용해서 특징을 추출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613A2-66C5-9A78-DB5F-34FB3929EF8A}"/>
              </a:ext>
            </a:extLst>
          </p:cNvPr>
          <p:cNvSpPr txBox="1"/>
          <p:nvPr/>
        </p:nvSpPr>
        <p:spPr>
          <a:xfrm>
            <a:off x="1258689" y="6332222"/>
            <a:ext cx="15770622" cy="147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b="1" dirty="0">
                <a:effectLst/>
              </a:rPr>
              <a:t>청각적</a:t>
            </a:r>
            <a:r>
              <a:rPr lang="en-US" altLang="ko-KR" sz="3200" b="1" dirty="0">
                <a:effectLst/>
              </a:rPr>
              <a:t>, </a:t>
            </a:r>
            <a:r>
              <a:rPr lang="ko-KR" altLang="en-US" sz="3200" b="1" dirty="0">
                <a:effectLst/>
              </a:rPr>
              <a:t>시각적 특징 추출 </a:t>
            </a:r>
            <a:r>
              <a:rPr lang="en-US" altLang="ko-KR" sz="3200" b="1" dirty="0">
                <a:effectLst/>
              </a:rPr>
              <a:t>(Audio and Visual Feature Extraction): </a:t>
            </a:r>
          </a:p>
          <a:p>
            <a:pPr lvl="1">
              <a:lnSpc>
                <a:spcPct val="150000"/>
              </a:lnSpc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D56753-B70E-3EB1-BCA9-1AB2C827310F}"/>
              </a:ext>
            </a:extLst>
          </p:cNvPr>
          <p:cNvSpPr txBox="1"/>
          <p:nvPr/>
        </p:nvSpPr>
        <p:spPr>
          <a:xfrm>
            <a:off x="1124996" y="3567660"/>
            <a:ext cx="15770622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b="1" dirty="0">
                <a:effectLst/>
              </a:rPr>
              <a:t>텍스트 특징 추출 </a:t>
            </a:r>
            <a:r>
              <a:rPr lang="en-US" altLang="ko-KR" sz="3200" b="1" dirty="0">
                <a:effectLst/>
              </a:rPr>
              <a:t>(Textual Feature Extraction) : </a:t>
            </a:r>
            <a:r>
              <a:rPr lang="en-US" altLang="ko-KR" sz="3200" dirty="0"/>
              <a:t>CNN</a:t>
            </a:r>
            <a:r>
              <a:rPr lang="ko-KR" altLang="en-US" sz="3200" dirty="0"/>
              <a:t>을 사용하여 각 발화에서 텍스트 특징을 추출하는 과정</a:t>
            </a:r>
            <a:endParaRPr lang="en-US" alt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735AD-9896-3B70-9815-176623CCE5F3}"/>
              </a:ext>
            </a:extLst>
          </p:cNvPr>
          <p:cNvSpPr txBox="1"/>
          <p:nvPr/>
        </p:nvSpPr>
        <p:spPr>
          <a:xfrm>
            <a:off x="1966701" y="5211734"/>
            <a:ext cx="12954644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각 발화를 </a:t>
            </a:r>
            <a:r>
              <a:rPr lang="en-US" altLang="ko-KR" sz="3200" dirty="0"/>
              <a:t>n-gram </a:t>
            </a:r>
            <a:r>
              <a:rPr lang="ko-KR" altLang="en-US" sz="3200" dirty="0"/>
              <a:t>특징으로 변환하여 텍스트 표현을 얻음</a:t>
            </a:r>
            <a:endParaRPr lang="en-US" altLang="ko-KR" sz="3200" b="1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E62BD-EC45-7D99-3C8C-7ADBAE443CB6}"/>
              </a:ext>
            </a:extLst>
          </p:cNvPr>
          <p:cNvSpPr txBox="1"/>
          <p:nvPr/>
        </p:nvSpPr>
        <p:spPr>
          <a:xfrm>
            <a:off x="1966701" y="7425780"/>
            <a:ext cx="12954644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b="1" dirty="0"/>
              <a:t>시각적 특징 추출</a:t>
            </a:r>
            <a:r>
              <a:rPr lang="en-US" altLang="ko-KR" sz="3200" b="1" dirty="0"/>
              <a:t>: </a:t>
            </a:r>
            <a:r>
              <a:rPr lang="en-US" altLang="ko-KR" sz="3200" dirty="0"/>
              <a:t>3D-CNN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 </a:t>
            </a:r>
            <a:r>
              <a:rPr lang="ko-KR" altLang="en-US" sz="3200" b="1" dirty="0"/>
              <a:t>청각적 특징 추출</a:t>
            </a:r>
            <a:r>
              <a:rPr lang="en-US" altLang="ko-KR" sz="3200" b="1" dirty="0"/>
              <a:t>: </a:t>
            </a:r>
            <a:r>
              <a:rPr lang="en-US" altLang="ko-KR" sz="3200" dirty="0" err="1"/>
              <a:t>openSMILE</a:t>
            </a:r>
            <a:r>
              <a:rPr lang="en-US" altLang="ko-KR" sz="3200" dirty="0"/>
              <a:t> </a:t>
            </a:r>
            <a:r>
              <a:rPr lang="ko-KR" altLang="en-US" sz="3200" dirty="0"/>
              <a:t>사용</a:t>
            </a:r>
            <a:endParaRPr lang="en-US" altLang="ko-KR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412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35213-B1DD-0592-28E3-24A0C729EB36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3.2 Unimodal </a:t>
            </a:r>
            <a:r>
              <a:rPr lang="en-US" altLang="ko-KR" sz="6000" dirty="0">
                <a:highlight>
                  <a:srgbClr val="E2F0D9"/>
                </a:highlight>
              </a:rPr>
              <a:t>Feature Extraction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752F-3608-AD8F-C058-1B8E1371FA21}"/>
              </a:ext>
            </a:extLst>
          </p:cNvPr>
          <p:cNvSpPr txBox="1"/>
          <p:nvPr/>
        </p:nvSpPr>
        <p:spPr>
          <a:xfrm>
            <a:off x="431800" y="1276384"/>
            <a:ext cx="383540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b="1" dirty="0">
                <a:effectLst/>
              </a:rPr>
              <a:t>3D-CNN</a:t>
            </a:r>
            <a:endParaRPr lang="en-US" altLang="ko-KR" sz="44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CCA17-A017-772E-484F-D57EAA374606}"/>
              </a:ext>
            </a:extLst>
          </p:cNvPr>
          <p:cNvSpPr txBox="1"/>
          <p:nvPr/>
        </p:nvSpPr>
        <p:spPr>
          <a:xfrm>
            <a:off x="10739393" y="9380948"/>
            <a:ext cx="597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effectLst/>
                <a:hlinkClick r:id="rId4"/>
              </a:rPr>
              <a:t>https://m.blog.naver.com/khm159/222027509486</a:t>
            </a:r>
            <a:endParaRPr lang="ko-KR" altLang="en-US" dirty="0"/>
          </a:p>
        </p:txBody>
      </p:sp>
      <p:pic>
        <p:nvPicPr>
          <p:cNvPr id="20" name="그림 19" descr="스크린샷, 라인, 평행, 디자인이(가) 표시된 사진&#10;&#10;자동 생성된 설명">
            <a:extLst>
              <a:ext uri="{FF2B5EF4-FFF2-40B4-BE49-F238E27FC236}">
                <a16:creationId xmlns:a16="http://schemas.microsoft.com/office/drawing/2014/main" id="{8842D02A-550D-0257-A569-0ABCEDF5F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674337"/>
            <a:ext cx="4716127" cy="7031876"/>
          </a:xfrm>
          <a:prstGeom prst="rect">
            <a:avLst/>
          </a:prstGeom>
        </p:spPr>
      </p:pic>
      <p:pic>
        <p:nvPicPr>
          <p:cNvPr id="23" name="그림 22" descr="도표, 스케치, 평면도, 라인이(가) 표시된 사진&#10;&#10;자동 생성된 설명">
            <a:extLst>
              <a:ext uri="{FF2B5EF4-FFF2-40B4-BE49-F238E27FC236}">
                <a16:creationId xmlns:a16="http://schemas.microsoft.com/office/drawing/2014/main" id="{2A39C1AB-9C68-0CDC-CAE3-24A37AC1D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0" y="1852086"/>
            <a:ext cx="12080787" cy="22599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EBC4246-84BF-BD7E-6B1A-AD9DA9617D3A}"/>
              </a:ext>
            </a:extLst>
          </p:cNvPr>
          <p:cNvSpPr txBox="1"/>
          <p:nvPr/>
        </p:nvSpPr>
        <p:spPr>
          <a:xfrm>
            <a:off x="10739393" y="9764051"/>
            <a:ext cx="6527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effectLst/>
                <a:hlinkClick r:id="rId7"/>
              </a:rPr>
              <a:t>https://jay.tech.blog/2017/02/02/3d-convolutional-networks/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C60C29-CD59-8859-CD8D-07F4FD8A1FCA}"/>
              </a:ext>
            </a:extLst>
          </p:cNvPr>
          <p:cNvSpPr txBox="1"/>
          <p:nvPr/>
        </p:nvSpPr>
        <p:spPr>
          <a:xfrm>
            <a:off x="4675761" y="4675066"/>
            <a:ext cx="12423793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/>
              <a:t>2D Conv Net</a:t>
            </a:r>
            <a:r>
              <a:rPr lang="ko-KR" altLang="en-US" sz="3200" dirty="0"/>
              <a:t>과 비교하여</a:t>
            </a:r>
            <a:r>
              <a:rPr lang="en-US" altLang="ko-KR" sz="3200" dirty="0"/>
              <a:t>, </a:t>
            </a:r>
            <a:r>
              <a:rPr lang="en-US" altLang="ko-KR" sz="3200" b="1" dirty="0"/>
              <a:t>3D Conv Net</a:t>
            </a:r>
            <a:r>
              <a:rPr lang="ko-KR" altLang="en-US" sz="3200" dirty="0"/>
              <a:t>은 </a:t>
            </a:r>
            <a:r>
              <a:rPr lang="en-US" altLang="ko-KR" sz="3200" dirty="0"/>
              <a:t>3D convolution</a:t>
            </a:r>
            <a:r>
              <a:rPr lang="ko-KR" altLang="en-US" sz="3200" dirty="0"/>
              <a:t>과 </a:t>
            </a:r>
            <a:r>
              <a:rPr lang="en-US" altLang="ko-KR" sz="3200" dirty="0"/>
              <a:t>3D pooling operations</a:t>
            </a:r>
            <a:r>
              <a:rPr lang="ko-KR" altLang="en-US" sz="3200" dirty="0"/>
              <a:t>으로 인해 </a:t>
            </a:r>
            <a:r>
              <a:rPr lang="en-US" altLang="ko-KR" sz="3200" b="1" dirty="0"/>
              <a:t>temporal information</a:t>
            </a:r>
            <a:r>
              <a:rPr lang="ko-KR" altLang="en-US" sz="3200" dirty="0"/>
              <a:t>을 모델링 가능</a:t>
            </a:r>
            <a:endParaRPr lang="en-US" altLang="ko-KR" sz="3200" b="1" dirty="0"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CD027F-DD79-1389-8438-10398970C9CE}"/>
              </a:ext>
            </a:extLst>
          </p:cNvPr>
          <p:cNvSpPr txBox="1"/>
          <p:nvPr/>
        </p:nvSpPr>
        <p:spPr>
          <a:xfrm>
            <a:off x="5556535" y="6409134"/>
            <a:ext cx="10765506" cy="223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>
                <a:effectLst/>
              </a:rPr>
              <a:t>Convolution </a:t>
            </a:r>
            <a:r>
              <a:rPr lang="ko-KR" altLang="en-US" sz="3200" dirty="0">
                <a:effectLst/>
              </a:rPr>
              <a:t>필터가 모두 </a:t>
            </a:r>
            <a:r>
              <a:rPr lang="en-US" altLang="ko-KR" sz="3200" b="1" dirty="0">
                <a:effectLst/>
              </a:rPr>
              <a:t>3</a:t>
            </a:r>
            <a:r>
              <a:rPr lang="ko-KR" altLang="en-US" sz="3200" b="1" dirty="0">
                <a:effectLst/>
              </a:rPr>
              <a:t>차원</a:t>
            </a:r>
            <a:endParaRPr lang="en-US" altLang="ko-KR" sz="3200" b="1" dirty="0">
              <a:effectLst/>
            </a:endParaRPr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>
                <a:effectLst/>
              </a:rPr>
              <a:t>필터에 의해 생성된 </a:t>
            </a:r>
            <a:r>
              <a:rPr lang="en-US" altLang="ko-KR" sz="3200" dirty="0">
                <a:effectLst/>
              </a:rPr>
              <a:t>feature map</a:t>
            </a:r>
            <a:r>
              <a:rPr lang="ko-KR" altLang="en-US" sz="3200" dirty="0">
                <a:effectLst/>
              </a:rPr>
              <a:t>도 </a:t>
            </a:r>
            <a:r>
              <a:rPr lang="en-US" altLang="ko-KR" sz="3200" b="1" dirty="0">
                <a:effectLst/>
              </a:rPr>
              <a:t>3</a:t>
            </a:r>
            <a:r>
              <a:rPr lang="ko-KR" altLang="en-US" sz="3200" b="1" dirty="0">
                <a:effectLst/>
              </a:rPr>
              <a:t>차원</a:t>
            </a:r>
            <a:endParaRPr lang="en-US" altLang="ko-KR" sz="3200" b="1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ko-KR" altLang="en-US" sz="3200" dirty="0"/>
              <a:t>⇒</a:t>
            </a:r>
            <a:r>
              <a:rPr lang="en-US" altLang="ko-KR" sz="3200" dirty="0"/>
              <a:t> </a:t>
            </a:r>
            <a:r>
              <a:rPr lang="ko-KR" altLang="en-US" sz="3200" dirty="0"/>
              <a:t>연속된 프레임의 </a:t>
            </a:r>
            <a:r>
              <a:rPr lang="en-US" altLang="ko-KR" sz="3200" b="1" dirty="0"/>
              <a:t>temporal</a:t>
            </a:r>
            <a:r>
              <a:rPr lang="ko-KR" altLang="en-US" sz="3200" b="1" dirty="0"/>
              <a:t>한 학습</a:t>
            </a:r>
            <a:r>
              <a:rPr lang="ko-KR" altLang="en-US" sz="3200" dirty="0"/>
              <a:t>이 가능해짐</a:t>
            </a:r>
            <a:endParaRPr lang="en-US" altLang="ko-KR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19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695960" y="2900697"/>
            <a:ext cx="15641320" cy="9046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b="1" dirty="0">
                <a:effectLst/>
              </a:rPr>
              <a:t>오디오 신호의 </a:t>
            </a:r>
            <a:r>
              <a:rPr lang="en-US" altLang="ko-KR" sz="3200" b="1" dirty="0">
                <a:effectLst/>
              </a:rPr>
              <a:t>feature</a:t>
            </a:r>
            <a:r>
              <a:rPr lang="ko-KR" altLang="en-US" sz="3200" dirty="0">
                <a:effectLst/>
              </a:rPr>
              <a:t>를 추출하고 음성 및 음악 신호를 분류하는 데 사용됨</a:t>
            </a:r>
            <a:endParaRPr lang="en-US" altLang="ko-KR" sz="10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6B1F1-041F-26C5-EC8C-BD5BBFAB89F3}"/>
              </a:ext>
            </a:extLst>
          </p:cNvPr>
          <p:cNvSpPr txBox="1"/>
          <p:nvPr/>
        </p:nvSpPr>
        <p:spPr>
          <a:xfrm>
            <a:off x="1757446" y="4175328"/>
            <a:ext cx="12344634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음성 콘텐츠를 추출하는 자동 음성 인식과 달리 주어진 음성 또는 음악 세그먼트의 특성을 인식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841C1-A672-570D-9638-39AD703152F7}"/>
              </a:ext>
            </a:extLst>
          </p:cNvPr>
          <p:cNvSpPr txBox="1"/>
          <p:nvPr/>
        </p:nvSpPr>
        <p:spPr>
          <a:xfrm>
            <a:off x="2500884" y="5920075"/>
            <a:ext cx="12031472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3200" dirty="0"/>
              <a:t>⇒ 화자의 감정 </a:t>
            </a:r>
            <a:r>
              <a:rPr lang="en-US" altLang="ko-KR" sz="3200" dirty="0"/>
              <a:t>,</a:t>
            </a:r>
            <a:r>
              <a:rPr lang="ko-KR" altLang="en-US" sz="3200" dirty="0"/>
              <a:t>나이</a:t>
            </a:r>
            <a:r>
              <a:rPr lang="en-US" altLang="ko-KR" sz="3200" dirty="0"/>
              <a:t>, </a:t>
            </a:r>
            <a:r>
              <a:rPr lang="ko-KR" altLang="en-US" sz="3200" dirty="0"/>
              <a:t>성별 및 성격</a:t>
            </a:r>
            <a:r>
              <a:rPr lang="en-US" altLang="ko-KR" sz="3200" dirty="0"/>
              <a:t>, </a:t>
            </a:r>
            <a:r>
              <a:rPr lang="ko-KR" altLang="en-US" sz="3200" dirty="0"/>
              <a:t>우울증과 같은 특성 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3.2 Unimodal </a:t>
            </a:r>
            <a:r>
              <a:rPr lang="en-US" altLang="ko-KR" sz="6000" dirty="0">
                <a:highlight>
                  <a:srgbClr val="E2F0D9"/>
                </a:highlight>
              </a:rPr>
              <a:t>Feature Extraction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BFDC-C7F9-EBB6-2D51-2FE8BDDAC319}"/>
              </a:ext>
            </a:extLst>
          </p:cNvPr>
          <p:cNvSpPr txBox="1"/>
          <p:nvPr/>
        </p:nvSpPr>
        <p:spPr>
          <a:xfrm>
            <a:off x="431800" y="1276384"/>
            <a:ext cx="383540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b="1" dirty="0" err="1">
                <a:effectLst/>
              </a:rPr>
              <a:t>openSMILE</a:t>
            </a:r>
            <a:endParaRPr lang="en-US" altLang="ko-KR" sz="44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54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695960" y="2900697"/>
            <a:ext cx="15641320" cy="9046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b="1" dirty="0">
                <a:effectLst/>
              </a:rPr>
              <a:t>화자 </a:t>
            </a:r>
            <a:r>
              <a:rPr lang="en-US" altLang="ko-KR" sz="3200" b="1" dirty="0">
                <a:effectLst/>
              </a:rPr>
              <a:t>: </a:t>
            </a:r>
            <a:r>
              <a:rPr lang="ko-KR" altLang="en-US" sz="3200" dirty="0"/>
              <a:t>각 </a:t>
            </a:r>
            <a:r>
              <a:rPr lang="en-US" altLang="ko-KR" sz="3200" dirty="0"/>
              <a:t>party</a:t>
            </a:r>
            <a:r>
              <a:rPr lang="ko-KR" altLang="en-US" sz="3200" dirty="0"/>
              <a:t>는 말할 때마다 변하는 </a:t>
            </a:r>
            <a:r>
              <a:rPr lang="en-US" altLang="ko-KR" sz="3200" dirty="0"/>
              <a:t>party state</a:t>
            </a:r>
            <a:r>
              <a:rPr lang="ko-KR" altLang="en-US" sz="3200" dirty="0"/>
              <a:t>를 사용해서 모델링됨</a:t>
            </a:r>
            <a:endParaRPr lang="en-US" altLang="ko-KR" sz="3200" dirty="0"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6B1F1-041F-26C5-EC8C-BD5BBFAB89F3}"/>
              </a:ext>
            </a:extLst>
          </p:cNvPr>
          <p:cNvSpPr txBox="1"/>
          <p:nvPr/>
        </p:nvSpPr>
        <p:spPr>
          <a:xfrm>
            <a:off x="695960" y="4768141"/>
            <a:ext cx="12344634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b="1" dirty="0"/>
              <a:t>이전 발화의 문맥</a:t>
            </a:r>
            <a:r>
              <a:rPr lang="en-US" altLang="ko-KR" sz="3200" b="1" dirty="0"/>
              <a:t>: </a:t>
            </a:r>
            <a:r>
              <a:rPr lang="en-US" altLang="ko-KR" sz="3200" dirty="0"/>
              <a:t>global state</a:t>
            </a:r>
            <a:r>
              <a:rPr lang="ko-KR" altLang="en-US" sz="3200" dirty="0"/>
              <a:t>를 사용해서 모델링됨</a:t>
            </a:r>
            <a:r>
              <a:rPr lang="en-US" altLang="ko-KR" sz="3200" dirty="0"/>
              <a:t> 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841C1-A672-570D-9638-39AD703152F7}"/>
              </a:ext>
            </a:extLst>
          </p:cNvPr>
          <p:cNvSpPr txBox="1"/>
          <p:nvPr/>
        </p:nvSpPr>
        <p:spPr>
          <a:xfrm>
            <a:off x="1600865" y="3826820"/>
            <a:ext cx="12031472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3200" dirty="0"/>
              <a:t>⇒발화 내에서 감정의 변화 추적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3.3 Our Model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BFDC-C7F9-EBB6-2D51-2FE8BDDAC319}"/>
              </a:ext>
            </a:extLst>
          </p:cNvPr>
          <p:cNvSpPr txBox="1"/>
          <p:nvPr/>
        </p:nvSpPr>
        <p:spPr>
          <a:xfrm>
            <a:off x="279400" y="1448515"/>
            <a:ext cx="974852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4400" b="1" dirty="0">
                <a:effectLst/>
              </a:rPr>
              <a:t>대화에서 감정 감지의 주요 </a:t>
            </a:r>
            <a:r>
              <a:rPr lang="en-US" altLang="ko-KR" sz="4400" b="1" dirty="0">
                <a:effectLst/>
              </a:rPr>
              <a:t>3</a:t>
            </a:r>
            <a:r>
              <a:rPr lang="ko-KR" altLang="en-US" sz="4400" b="1" dirty="0">
                <a:effectLst/>
              </a:rPr>
              <a:t>요소</a:t>
            </a:r>
            <a:endParaRPr lang="en-US" altLang="ko-KR" sz="44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F7C14-46FC-B160-185C-A4850AF06423}"/>
              </a:ext>
            </a:extLst>
          </p:cNvPr>
          <p:cNvSpPr txBox="1"/>
          <p:nvPr/>
        </p:nvSpPr>
        <p:spPr>
          <a:xfrm>
            <a:off x="1600865" y="5541113"/>
            <a:ext cx="14683028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3200" dirty="0"/>
              <a:t>⇒ </a:t>
            </a:r>
            <a:r>
              <a:rPr lang="en-US" altLang="ko-KR" sz="3200" dirty="0"/>
              <a:t>global state: </a:t>
            </a:r>
            <a:r>
              <a:rPr lang="ko-KR" altLang="en-US" sz="3200" dirty="0"/>
              <a:t>이전 발화와 </a:t>
            </a:r>
            <a:r>
              <a:rPr lang="en-US" altLang="ko-KR" sz="3200" dirty="0"/>
              <a:t>party state</a:t>
            </a:r>
            <a:r>
              <a:rPr lang="ko-KR" altLang="en-US" sz="3200" dirty="0"/>
              <a:t>가 함께 인코딩 되어 맥락 표현에 사용됨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975EA-F1C2-83BB-DA49-3C4FF4D9105F}"/>
              </a:ext>
            </a:extLst>
          </p:cNvPr>
          <p:cNvSpPr txBox="1"/>
          <p:nvPr/>
        </p:nvSpPr>
        <p:spPr>
          <a:xfrm>
            <a:off x="695960" y="6606111"/>
            <a:ext cx="13771880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b="1" dirty="0"/>
              <a:t>이전 발화의 숨겨진 감정</a:t>
            </a:r>
            <a:r>
              <a:rPr lang="en-US" altLang="ko-KR" sz="3200" b="1" dirty="0"/>
              <a:t>: </a:t>
            </a:r>
            <a:r>
              <a:rPr lang="ko-KR" altLang="en-US" sz="3200" dirty="0"/>
              <a:t>현재</a:t>
            </a:r>
            <a:r>
              <a:rPr lang="ko-KR" altLang="en-US" sz="3200" b="1" dirty="0"/>
              <a:t> </a:t>
            </a:r>
            <a:r>
              <a:rPr lang="en-US" altLang="ko-KR" sz="3200" dirty="0"/>
              <a:t>party state</a:t>
            </a:r>
            <a:r>
              <a:rPr lang="ko-KR" altLang="en-US" sz="3200" dirty="0"/>
              <a:t>와 이전 화자의 </a:t>
            </a:r>
            <a:r>
              <a:rPr lang="en-US" altLang="ko-KR" sz="3200" dirty="0"/>
              <a:t>state</a:t>
            </a:r>
            <a:r>
              <a:rPr lang="ko-KR" altLang="en-US" sz="3200" dirty="0"/>
              <a:t>를 문맥으로 사용하여 감정 표현을 추론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EDD7F-53A8-F304-B7F0-08AEC6DF8777}"/>
              </a:ext>
            </a:extLst>
          </p:cNvPr>
          <p:cNvSpPr txBox="1"/>
          <p:nvPr/>
        </p:nvSpPr>
        <p:spPr>
          <a:xfrm>
            <a:off x="2159117" y="8314084"/>
            <a:ext cx="9418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⇒ 이 감정 표현은 최종 감정 분류에 사용됨</a:t>
            </a:r>
          </a:p>
        </p:txBody>
      </p:sp>
    </p:spTree>
    <p:extLst>
      <p:ext uri="{BB962C8B-B14F-4D97-AF65-F5344CB8AC3E}">
        <p14:creationId xmlns:p14="http://schemas.microsoft.com/office/powerpoint/2010/main" val="218085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3.3 Our Model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BFDC-C7F9-EBB6-2D51-2FE8BDDAC319}"/>
              </a:ext>
            </a:extLst>
          </p:cNvPr>
          <p:cNvSpPr txBox="1"/>
          <p:nvPr/>
        </p:nvSpPr>
        <p:spPr>
          <a:xfrm>
            <a:off x="279400" y="1448515"/>
            <a:ext cx="795020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4400" b="1" dirty="0"/>
              <a:t>전체적인 </a:t>
            </a:r>
            <a:r>
              <a:rPr lang="en-US" altLang="ko-KR" sz="4400" b="1" dirty="0"/>
              <a:t>Dialogue RNN </a:t>
            </a:r>
            <a:r>
              <a:rPr lang="ko-KR" altLang="en-US" sz="4400" b="1" dirty="0"/>
              <a:t>구조</a:t>
            </a:r>
            <a:endParaRPr lang="en-US" altLang="ko-KR" sz="4400" b="1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D230C-0C49-EA5C-0A33-B77D8CA1E858}"/>
              </a:ext>
            </a:extLst>
          </p:cNvPr>
          <p:cNvSpPr txBox="1"/>
          <p:nvPr/>
        </p:nvSpPr>
        <p:spPr>
          <a:xfrm>
            <a:off x="1138585" y="9131614"/>
            <a:ext cx="9418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GRU</a:t>
            </a:r>
            <a:r>
              <a:rPr lang="ko-KR" altLang="en-US" sz="3200" dirty="0"/>
              <a:t> 셀을 통해 </a:t>
            </a:r>
            <a:r>
              <a:rPr lang="en-US" altLang="ko-KR" sz="3200" dirty="0"/>
              <a:t>state</a:t>
            </a:r>
            <a:r>
              <a:rPr lang="ko-KR" altLang="en-US" sz="3200" dirty="0"/>
              <a:t>와 </a:t>
            </a:r>
            <a:r>
              <a:rPr lang="en-US" altLang="ko-KR" sz="3200" dirty="0"/>
              <a:t>representation </a:t>
            </a:r>
            <a:r>
              <a:rPr lang="ko-KR" altLang="en-US" sz="3200" dirty="0"/>
              <a:t>업데이트 진행</a:t>
            </a:r>
          </a:p>
        </p:txBody>
      </p:sp>
      <p:pic>
        <p:nvPicPr>
          <p:cNvPr id="12" name="그림 11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86F3174D-D50F-6BFF-B8C2-1DECE3C4F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4" y="2769857"/>
            <a:ext cx="10306966" cy="5964882"/>
          </a:xfrm>
          <a:prstGeom prst="rect">
            <a:avLst/>
          </a:prstGeom>
        </p:spPr>
      </p:pic>
      <p:pic>
        <p:nvPicPr>
          <p:cNvPr id="17" name="그림 1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045CF4D-BA58-8BB3-5BFC-4AB1FE370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5490" y="2937839"/>
            <a:ext cx="4652926" cy="64861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A9FBB5-B624-F0C8-E477-29E7C6628BE0}"/>
              </a:ext>
            </a:extLst>
          </p:cNvPr>
          <p:cNvSpPr txBox="1"/>
          <p:nvPr/>
        </p:nvSpPr>
        <p:spPr>
          <a:xfrm>
            <a:off x="11121096" y="1500360"/>
            <a:ext cx="522732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4400" b="1" dirty="0"/>
              <a:t>업데이트 체계도</a:t>
            </a:r>
            <a:endParaRPr lang="en-US" altLang="ko-KR" sz="4400" b="1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97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3.3 Our Model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BFDC-C7F9-EBB6-2D51-2FE8BDDAC319}"/>
              </a:ext>
            </a:extLst>
          </p:cNvPr>
          <p:cNvSpPr txBox="1"/>
          <p:nvPr/>
        </p:nvSpPr>
        <p:spPr>
          <a:xfrm>
            <a:off x="279400" y="1412909"/>
            <a:ext cx="795020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b="1" dirty="0"/>
              <a:t>Global State (Global GRU)</a:t>
            </a:r>
            <a:endParaRPr lang="en-US" altLang="ko-KR" sz="4400" b="1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pic>
        <p:nvPicPr>
          <p:cNvPr id="6" name="그림 5" descr="라인, 스크린샷, 도표, 텍스트이(가) 표시된 사진&#10;&#10;자동 생성된 설명">
            <a:extLst>
              <a:ext uri="{FF2B5EF4-FFF2-40B4-BE49-F238E27FC236}">
                <a16:creationId xmlns:a16="http://schemas.microsoft.com/office/drawing/2014/main" id="{58415253-1129-F70A-3459-F576682A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50" y="3054788"/>
            <a:ext cx="12157677" cy="1714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486A49-B378-2D2A-8702-CE2BB89F902E}"/>
              </a:ext>
            </a:extLst>
          </p:cNvPr>
          <p:cNvSpPr txBox="1"/>
          <p:nvPr/>
        </p:nvSpPr>
        <p:spPr>
          <a:xfrm>
            <a:off x="1371599" y="5674939"/>
            <a:ext cx="12945979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발화와 화자의 상태를 공동으로 인코딩하여 발화의 문맥 파악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D2568-C1B8-07A9-4EB3-811F6A8AB96F}"/>
              </a:ext>
            </a:extLst>
          </p:cNvPr>
          <p:cNvSpPr txBox="1"/>
          <p:nvPr/>
        </p:nvSpPr>
        <p:spPr>
          <a:xfrm>
            <a:off x="2415232" y="6651003"/>
            <a:ext cx="13875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⇒ 화자나 발화 간의 종속성이 생겨 향상된 문맥 표현을 얻을 수 있음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E02C1-3459-C045-F8A6-D0387CDCD39B}"/>
              </a:ext>
            </a:extLst>
          </p:cNvPr>
          <p:cNvSpPr txBox="1"/>
          <p:nvPr/>
        </p:nvSpPr>
        <p:spPr>
          <a:xfrm>
            <a:off x="1371598" y="7567910"/>
            <a:ext cx="12945979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현재 발화 </a:t>
            </a:r>
            <a:r>
              <a:rPr lang="en-US" altLang="ko-KR" sz="3200" dirty="0"/>
              <a:t>Ut</a:t>
            </a:r>
            <a:r>
              <a:rPr lang="ko-KR" altLang="en-US" sz="3200" dirty="0"/>
              <a:t>는 화자의 상태를 </a:t>
            </a:r>
            <a:r>
              <a:rPr lang="en-US" altLang="ko-KR" sz="3200" dirty="0" err="1"/>
              <a:t>qs</a:t>
            </a:r>
            <a:r>
              <a:rPr lang="en-US" altLang="ko-KR" sz="3200" dirty="0"/>
              <a:t>(</a:t>
            </a:r>
            <a:r>
              <a:rPr lang="en-US" altLang="ko-KR" sz="3200" dirty="0" err="1"/>
              <a:t>ut</a:t>
            </a:r>
            <a:r>
              <a:rPr lang="en-US" altLang="ko-KR" sz="3200" dirty="0"/>
              <a:t>) t−1 </a:t>
            </a:r>
            <a:r>
              <a:rPr lang="ko-KR" altLang="en-US" sz="3200" dirty="0"/>
              <a:t>→ </a:t>
            </a:r>
            <a:r>
              <a:rPr lang="en-US" altLang="ko-KR" sz="3200" dirty="0" err="1"/>
              <a:t>qs</a:t>
            </a:r>
            <a:r>
              <a:rPr lang="en-US" altLang="ko-KR" sz="3200" dirty="0"/>
              <a:t>(</a:t>
            </a:r>
            <a:r>
              <a:rPr lang="en-US" altLang="ko-KR" sz="3200" dirty="0" err="1"/>
              <a:t>ut</a:t>
            </a:r>
            <a:r>
              <a:rPr lang="en-US" altLang="ko-KR" sz="3200" dirty="0"/>
              <a:t>) t</a:t>
            </a:r>
            <a:r>
              <a:rPr lang="ko-KR" altLang="en-US" sz="3200" dirty="0"/>
              <a:t>로 변화시킴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85563-503C-D203-3429-4814ABD754A7}"/>
              </a:ext>
            </a:extLst>
          </p:cNvPr>
          <p:cNvSpPr txBox="1"/>
          <p:nvPr/>
        </p:nvSpPr>
        <p:spPr>
          <a:xfrm>
            <a:off x="2415232" y="8715503"/>
            <a:ext cx="74747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⇒ 이런 변화를 </a:t>
            </a:r>
            <a:r>
              <a:rPr lang="en-US" altLang="ko-KR" sz="3200" dirty="0"/>
              <a:t>GRU</a:t>
            </a:r>
            <a:r>
              <a:rPr lang="ko-KR" altLang="en-US" sz="3200" dirty="0"/>
              <a:t> 셀을 통해 포착함</a:t>
            </a:r>
          </a:p>
        </p:txBody>
      </p:sp>
    </p:spTree>
    <p:extLst>
      <p:ext uri="{BB962C8B-B14F-4D97-AF65-F5344CB8AC3E}">
        <p14:creationId xmlns:p14="http://schemas.microsoft.com/office/powerpoint/2010/main" val="161151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3.3 Our Model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BFDC-C7F9-EBB6-2D51-2FE8BDDAC319}"/>
              </a:ext>
            </a:extLst>
          </p:cNvPr>
          <p:cNvSpPr txBox="1"/>
          <p:nvPr/>
        </p:nvSpPr>
        <p:spPr>
          <a:xfrm>
            <a:off x="279400" y="1412909"/>
            <a:ext cx="795020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b="1" dirty="0"/>
              <a:t>Party State (Party GRU)</a:t>
            </a:r>
            <a:endParaRPr lang="en-US" altLang="ko-KR" sz="4400" b="1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86A49-B378-2D2A-8702-CE2BB89F902E}"/>
              </a:ext>
            </a:extLst>
          </p:cNvPr>
          <p:cNvSpPr txBox="1"/>
          <p:nvPr/>
        </p:nvSpPr>
        <p:spPr>
          <a:xfrm>
            <a:off x="1082841" y="3023128"/>
            <a:ext cx="12945979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/>
              <a:t>고정된 </a:t>
            </a:r>
            <a:r>
              <a:rPr lang="ko-KR" altLang="en-US" sz="3200" dirty="0"/>
              <a:t>사이즈의 벡터를 사용해서 개별 화자의 상태를 추적함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D2568-C1B8-07A9-4EB3-811F6A8AB96F}"/>
              </a:ext>
            </a:extLst>
          </p:cNvPr>
          <p:cNvSpPr txBox="1"/>
          <p:nvPr/>
        </p:nvSpPr>
        <p:spPr>
          <a:xfrm>
            <a:off x="2206237" y="4232660"/>
            <a:ext cx="13875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⇒ 주요 목적은 각 발화의 화자를 인식 후 처리하는 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E02C1-3459-C045-F8A6-D0387CDCD39B}"/>
              </a:ext>
            </a:extLst>
          </p:cNvPr>
          <p:cNvSpPr txBox="1"/>
          <p:nvPr/>
        </p:nvSpPr>
        <p:spPr>
          <a:xfrm>
            <a:off x="1082841" y="5276249"/>
            <a:ext cx="15280107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현재 들어오는 발화 </a:t>
            </a:r>
            <a:r>
              <a:rPr lang="en-US" altLang="ko-KR" sz="3200" dirty="0"/>
              <a:t>Ut</a:t>
            </a:r>
            <a:r>
              <a:rPr lang="ko-KR" altLang="en-US" sz="3200" dirty="0"/>
              <a:t>에서 화자인지 청취자인지 참가자의 역할을 업데이트함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85563-503C-D203-3429-4814ABD754A7}"/>
              </a:ext>
            </a:extLst>
          </p:cNvPr>
          <p:cNvSpPr txBox="1"/>
          <p:nvPr/>
        </p:nvSpPr>
        <p:spPr>
          <a:xfrm>
            <a:off x="2198664" y="6504586"/>
            <a:ext cx="74747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⇒ 이는 감정 분류에 영향을 미침</a:t>
            </a:r>
          </a:p>
        </p:txBody>
      </p:sp>
    </p:spTree>
    <p:extLst>
      <p:ext uri="{BB962C8B-B14F-4D97-AF65-F5344CB8AC3E}">
        <p14:creationId xmlns:p14="http://schemas.microsoft.com/office/powerpoint/2010/main" val="276681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3FF19-63C9-4588-B47C-DD7A4124E3B6}"/>
              </a:ext>
            </a:extLst>
          </p:cNvPr>
          <p:cNvSpPr txBox="1"/>
          <p:nvPr/>
        </p:nvSpPr>
        <p:spPr>
          <a:xfrm>
            <a:off x="1367246" y="113258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F0AC6-DA7D-689B-862A-A736B64C13BD}"/>
              </a:ext>
            </a:extLst>
          </p:cNvPr>
          <p:cNvSpPr txBox="1"/>
          <p:nvPr/>
        </p:nvSpPr>
        <p:spPr>
          <a:xfrm>
            <a:off x="2971896" y="2314567"/>
            <a:ext cx="9007814" cy="580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 Abstract &amp; Background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Related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Methodology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Experiments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Discussions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3.3 Our Model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BFDC-C7F9-EBB6-2D51-2FE8BDDAC319}"/>
              </a:ext>
            </a:extLst>
          </p:cNvPr>
          <p:cNvSpPr txBox="1"/>
          <p:nvPr/>
        </p:nvSpPr>
        <p:spPr>
          <a:xfrm>
            <a:off x="279400" y="1412909"/>
            <a:ext cx="795020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b="1" dirty="0"/>
              <a:t>Speaker Update (Speaker GRU)</a:t>
            </a:r>
            <a:endParaRPr lang="en-US" altLang="ko-KR" sz="4400" b="1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E02C1-3459-C045-F8A6-D0387CDCD39B}"/>
              </a:ext>
            </a:extLst>
          </p:cNvPr>
          <p:cNvSpPr txBox="1"/>
          <p:nvPr/>
        </p:nvSpPr>
        <p:spPr>
          <a:xfrm>
            <a:off x="656351" y="7244366"/>
            <a:ext cx="10796786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 화자는 이전 대화의 문맥을 바탕으로 응답함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pic>
        <p:nvPicPr>
          <p:cNvPr id="5" name="그림 4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78734C0A-E40B-A19C-BE32-EEBA7A14C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1" y="2765476"/>
            <a:ext cx="7969469" cy="3971754"/>
          </a:xfrm>
          <a:prstGeom prst="rect">
            <a:avLst/>
          </a:prstGeom>
        </p:spPr>
      </p:pic>
      <p:pic>
        <p:nvPicPr>
          <p:cNvPr id="10" name="그림 9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927A5438-FA74-2F0C-567F-B811402E7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68" y="3013569"/>
            <a:ext cx="6563493" cy="37731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1027B-A307-5362-AA9C-6F9BEB233794}"/>
              </a:ext>
            </a:extLst>
          </p:cNvPr>
          <p:cNvSpPr txBox="1"/>
          <p:nvPr/>
        </p:nvSpPr>
        <p:spPr>
          <a:xfrm>
            <a:off x="1733889" y="8452750"/>
            <a:ext cx="74747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⇒ 다음 순서와 같이 문맥 파악함</a:t>
            </a:r>
          </a:p>
        </p:txBody>
      </p:sp>
    </p:spTree>
    <p:extLst>
      <p:ext uri="{BB962C8B-B14F-4D97-AF65-F5344CB8AC3E}">
        <p14:creationId xmlns:p14="http://schemas.microsoft.com/office/powerpoint/2010/main" val="215460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3.3 Our Model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BFDC-C7F9-EBB6-2D51-2FE8BDDAC319}"/>
              </a:ext>
            </a:extLst>
          </p:cNvPr>
          <p:cNvSpPr txBox="1"/>
          <p:nvPr/>
        </p:nvSpPr>
        <p:spPr>
          <a:xfrm>
            <a:off x="279400" y="1412909"/>
            <a:ext cx="795020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b="1" dirty="0"/>
              <a:t>Speaker Update (Speaker GRU)</a:t>
            </a:r>
            <a:endParaRPr lang="en-US" altLang="ko-KR" sz="4400" b="1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E02C1-3459-C045-F8A6-D0387CDCD39B}"/>
              </a:ext>
            </a:extLst>
          </p:cNvPr>
          <p:cNvSpPr txBox="1"/>
          <p:nvPr/>
        </p:nvSpPr>
        <p:spPr>
          <a:xfrm>
            <a:off x="1082840" y="3586247"/>
            <a:ext cx="13716001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 </a:t>
            </a:r>
            <a:r>
              <a:rPr lang="en-US" altLang="ko-KR" sz="3200" dirty="0"/>
              <a:t>g: </a:t>
            </a:r>
            <a:r>
              <a:rPr lang="ko-KR" altLang="en-US" sz="3200" dirty="0"/>
              <a:t>이전 발화를 대표하는 </a:t>
            </a:r>
            <a:r>
              <a:rPr lang="en-US" altLang="ko-KR" sz="3200" dirty="0"/>
              <a:t>global state</a:t>
            </a:r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0" i="0" dirty="0">
                <a:effectLst/>
                <a:latin typeface="Pretendard JP"/>
              </a:rPr>
              <a:t> </a:t>
            </a:r>
            <a:r>
              <a:rPr lang="el-GR" altLang="ko-KR" sz="3200" b="0" i="0" dirty="0">
                <a:effectLst/>
                <a:latin typeface="Pretendard JP"/>
              </a:rPr>
              <a:t>α</a:t>
            </a:r>
            <a:r>
              <a:rPr lang="en-US" altLang="ko-KR" sz="3200" b="0" i="0" dirty="0">
                <a:effectLst/>
                <a:latin typeface="Pretendard JP"/>
              </a:rPr>
              <a:t>: </a:t>
            </a:r>
            <a:r>
              <a:rPr lang="en-US" altLang="ko-KR" sz="3200" dirty="0"/>
              <a:t>attention score</a:t>
            </a:r>
            <a:r>
              <a:rPr lang="ko-KR" altLang="en-US" sz="3200" dirty="0"/>
              <a:t>로</a:t>
            </a:r>
            <a:r>
              <a:rPr lang="en-US" altLang="ko-KR" sz="3200" dirty="0"/>
              <a:t>, Ut</a:t>
            </a:r>
            <a:r>
              <a:rPr lang="ko-KR" altLang="en-US" sz="3200" dirty="0"/>
              <a:t>와 감정적으로 관련성 높을수록 값이 커짐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C38E14-E2F9-DEFC-014D-9E0636D96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840" y="2718787"/>
            <a:ext cx="7437302" cy="767983"/>
          </a:xfrm>
          <a:prstGeom prst="rect">
            <a:avLst/>
          </a:prstGeom>
        </p:spPr>
      </p:pic>
      <p:pic>
        <p:nvPicPr>
          <p:cNvPr id="13" name="그림 12" descr="폰트, 타이포그래피, 서예, 친필이(가) 표시된 사진&#10;&#10;자동 생성된 설명">
            <a:extLst>
              <a:ext uri="{FF2B5EF4-FFF2-40B4-BE49-F238E27FC236}">
                <a16:creationId xmlns:a16="http://schemas.microsoft.com/office/drawing/2014/main" id="{4E4A0F1C-5E15-21A7-C85A-43A2AA225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840" y="5298487"/>
            <a:ext cx="6279335" cy="10581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2D0D03-903C-CB73-74E6-D31AED4F9AC7}"/>
              </a:ext>
            </a:extLst>
          </p:cNvPr>
          <p:cNvSpPr txBox="1"/>
          <p:nvPr/>
        </p:nvSpPr>
        <p:spPr>
          <a:xfrm>
            <a:off x="1082840" y="6394606"/>
            <a:ext cx="14051187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문맥 벡터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Ct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는 </a:t>
            </a:r>
            <a:r>
              <a:rPr lang="ko-KR" altLang="en-US" sz="3200" dirty="0"/>
              <a:t>이전 </a:t>
            </a:r>
            <a:r>
              <a:rPr lang="en-US" altLang="ko-KR" sz="3200" dirty="0"/>
              <a:t>global state</a:t>
            </a:r>
            <a:r>
              <a:rPr lang="ko-KR" altLang="en-US" sz="3200" dirty="0"/>
              <a:t>를 </a:t>
            </a:r>
            <a:r>
              <a:rPr lang="el-GR" altLang="ko-KR" sz="3200" b="0" i="0" dirty="0">
                <a:effectLst/>
                <a:latin typeface="Pretendard JP"/>
              </a:rPr>
              <a:t>α </a:t>
            </a:r>
            <a:r>
              <a:rPr lang="ko-KR" altLang="en-US" sz="3200" dirty="0"/>
              <a:t>로 </a:t>
            </a:r>
            <a:r>
              <a:rPr lang="en-US" altLang="ko-KR" sz="3200" dirty="0"/>
              <a:t>pooling</a:t>
            </a:r>
            <a:r>
              <a:rPr lang="ko-KR" altLang="en-US" sz="3200" dirty="0"/>
              <a:t>함으로써 계산됨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 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pic>
        <p:nvPicPr>
          <p:cNvPr id="18" name="그림 17" descr="폰트, 친필, 텍스트, 서예이(가) 표시된 사진&#10;&#10;자동 생성된 설명">
            <a:extLst>
              <a:ext uri="{FF2B5EF4-FFF2-40B4-BE49-F238E27FC236}">
                <a16:creationId xmlns:a16="http://schemas.microsoft.com/office/drawing/2014/main" id="{5CCED27B-E3A7-2153-A6B5-4FD1A43FE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839" y="7218205"/>
            <a:ext cx="9634150" cy="1210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435D14-C909-3F91-DBDB-DE07C9E02E27}"/>
              </a:ext>
            </a:extLst>
          </p:cNvPr>
          <p:cNvSpPr txBox="1"/>
          <p:nvPr/>
        </p:nvSpPr>
        <p:spPr>
          <a:xfrm>
            <a:off x="1082839" y="8499247"/>
            <a:ext cx="16026601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/>
              <a:t>Ut</a:t>
            </a:r>
            <a:r>
              <a:rPr lang="ko-KR" altLang="en-US" sz="3200" dirty="0"/>
              <a:t>와 </a:t>
            </a:r>
            <a:r>
              <a:rPr lang="en-US" altLang="ko-KR" sz="3200" dirty="0"/>
              <a:t>GRU </a:t>
            </a:r>
            <a:r>
              <a:rPr lang="ko-KR" altLang="en-US" sz="3200" dirty="0"/>
              <a:t>셀을 사용해서 현재 화자 상태를 새로운 화자상태로 업데이트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DD178-190E-41CC-4095-4B6430398480}"/>
              </a:ext>
            </a:extLst>
          </p:cNvPr>
          <p:cNvSpPr txBox="1"/>
          <p:nvPr/>
        </p:nvSpPr>
        <p:spPr>
          <a:xfrm>
            <a:off x="2496547" y="9260235"/>
            <a:ext cx="5611886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 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qs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 (U_t-1) </a:t>
            </a:r>
            <a:r>
              <a:rPr lang="ko-KR" altLang="en-US" sz="3200" dirty="0"/>
              <a:t>⇒ 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qs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 (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U_t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)</a:t>
            </a:r>
            <a:r>
              <a:rPr lang="ko-KR" altLang="en-US" sz="3200" dirty="0"/>
              <a:t> 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5007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3.3 Our Model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BFDC-C7F9-EBB6-2D51-2FE8BDDAC319}"/>
              </a:ext>
            </a:extLst>
          </p:cNvPr>
          <p:cNvSpPr txBox="1"/>
          <p:nvPr/>
        </p:nvSpPr>
        <p:spPr>
          <a:xfrm>
            <a:off x="279400" y="1351223"/>
            <a:ext cx="579628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b="1" dirty="0"/>
              <a:t>Listener Update</a:t>
            </a:r>
            <a:endParaRPr lang="en-US" altLang="ko-KR" sz="4400" b="1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E02C1-3459-C045-F8A6-D0387CDCD39B}"/>
              </a:ext>
            </a:extLst>
          </p:cNvPr>
          <p:cNvSpPr txBox="1"/>
          <p:nvPr/>
        </p:nvSpPr>
        <p:spPr>
          <a:xfrm>
            <a:off x="1448600" y="3437127"/>
            <a:ext cx="10163927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dirty="0">
                <a:highlight>
                  <a:srgbClr val="E2F0D9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1. </a:t>
            </a:r>
            <a:r>
              <a:rPr lang="ko-KR" altLang="en-US" sz="3200" dirty="0">
                <a:highlight>
                  <a:srgbClr val="E2F0D9"/>
                </a:highlight>
              </a:rPr>
              <a:t>청취자의 상태가 </a:t>
            </a:r>
            <a:r>
              <a:rPr lang="ko-KR" altLang="en-US" sz="3200" b="1" dirty="0">
                <a:highlight>
                  <a:srgbClr val="E2F0D9"/>
                </a:highlight>
              </a:rPr>
              <a:t>변하지 않는 </a:t>
            </a:r>
            <a:r>
              <a:rPr lang="ko-KR" altLang="en-US" sz="3200" dirty="0">
                <a:highlight>
                  <a:srgbClr val="E2F0D9"/>
                </a:highlight>
              </a:rPr>
              <a:t>메커니즘</a:t>
            </a:r>
            <a:endParaRPr lang="en-US" altLang="ko-KR" sz="3200" dirty="0">
              <a:highlight>
                <a:srgbClr val="E2F0D9"/>
              </a:highlight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0D03-903C-CB73-74E6-D31AED4F9AC7}"/>
              </a:ext>
            </a:extLst>
          </p:cNvPr>
          <p:cNvSpPr txBox="1"/>
          <p:nvPr/>
        </p:nvSpPr>
        <p:spPr>
          <a:xfrm>
            <a:off x="706567" y="2524144"/>
            <a:ext cx="10458920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화자의 발화로 인한 청취자의 상태 변화를 모델링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pic>
        <p:nvPicPr>
          <p:cNvPr id="5" name="그림 4" descr="폰트, 친필, 서예, 타이포그래피이(가) 표시된 사진&#10;&#10;자동 생성된 설명">
            <a:extLst>
              <a:ext uri="{FF2B5EF4-FFF2-40B4-BE49-F238E27FC236}">
                <a16:creationId xmlns:a16="http://schemas.microsoft.com/office/drawing/2014/main" id="{2DC35006-D0AE-709A-FEF7-D05CB882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695" y="4187845"/>
            <a:ext cx="7664625" cy="1347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DED005-DFB4-6150-590D-162883B2E530}"/>
              </a:ext>
            </a:extLst>
          </p:cNvPr>
          <p:cNvSpPr txBox="1"/>
          <p:nvPr/>
        </p:nvSpPr>
        <p:spPr>
          <a:xfrm>
            <a:off x="1448600" y="5630635"/>
            <a:ext cx="15315400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2.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청취자의 시각적 단서를 통해 청취자 상태 업데이트하는 메커니즘 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E2D67A-BE0A-C184-4715-6BD88E25F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923" y="6559329"/>
            <a:ext cx="11653597" cy="11318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0AF5A8-6634-B5CA-4BF0-31203B72380D}"/>
              </a:ext>
            </a:extLst>
          </p:cNvPr>
          <p:cNvSpPr txBox="1"/>
          <p:nvPr/>
        </p:nvSpPr>
        <p:spPr>
          <a:xfrm>
            <a:off x="1204760" y="8643389"/>
            <a:ext cx="1531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⇒ 발화하면 상태 </a:t>
            </a:r>
            <a:r>
              <a:rPr lang="en-US" altLang="ko-KR" sz="3200" dirty="0"/>
              <a:t>qi</a:t>
            </a:r>
            <a:r>
              <a:rPr lang="ko-KR" altLang="en-US" sz="3200" dirty="0"/>
              <a:t>를 모든 이전 발화와 관련된 정보를 담고 있는 </a:t>
            </a:r>
            <a:r>
              <a:rPr lang="en-US" altLang="ko-KR" sz="3200" dirty="0"/>
              <a:t>Ct</a:t>
            </a:r>
            <a:r>
              <a:rPr lang="ko-KR" altLang="en-US" sz="3200" dirty="0"/>
              <a:t>를 통해 업데이트</a:t>
            </a:r>
          </a:p>
        </p:txBody>
      </p:sp>
    </p:spTree>
    <p:extLst>
      <p:ext uri="{BB962C8B-B14F-4D97-AF65-F5344CB8AC3E}">
        <p14:creationId xmlns:p14="http://schemas.microsoft.com/office/powerpoint/2010/main" val="282454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3.3 Our Model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BFDC-C7F9-EBB6-2D51-2FE8BDDAC319}"/>
              </a:ext>
            </a:extLst>
          </p:cNvPr>
          <p:cNvSpPr txBox="1"/>
          <p:nvPr/>
        </p:nvSpPr>
        <p:spPr>
          <a:xfrm>
            <a:off x="279400" y="1351223"/>
            <a:ext cx="1221740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b="1" dirty="0"/>
              <a:t>Emotion Representation (Emotion GRU) </a:t>
            </a:r>
            <a:endParaRPr lang="en-US" altLang="ko-KR" sz="4400" b="1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0D03-903C-CB73-74E6-D31AED4F9AC7}"/>
              </a:ext>
            </a:extLst>
          </p:cNvPr>
          <p:cNvSpPr txBox="1"/>
          <p:nvPr/>
        </p:nvSpPr>
        <p:spPr>
          <a:xfrm>
            <a:off x="826489" y="4041224"/>
            <a:ext cx="9372153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화자 상태 </a:t>
            </a:r>
            <a:r>
              <a:rPr lang="en-US" altLang="ko-KR" sz="3200" dirty="0" err="1"/>
              <a:t>qs</a:t>
            </a:r>
            <a:r>
              <a:rPr lang="en-US" altLang="ko-KR" sz="3200" dirty="0"/>
              <a:t>(</a:t>
            </a:r>
            <a:r>
              <a:rPr lang="en-US" altLang="ko-KR" sz="3200" dirty="0" err="1"/>
              <a:t>ut</a:t>
            </a:r>
            <a:r>
              <a:rPr lang="en-US" altLang="ko-KR" sz="3200" dirty="0"/>
              <a:t>),t</a:t>
            </a:r>
            <a:r>
              <a:rPr lang="ko-KR" altLang="en-US" sz="3200" dirty="0"/>
              <a:t>와 이전 발화의 </a:t>
            </a:r>
            <a:r>
              <a:rPr lang="en-US" altLang="ko-KR" sz="3200" dirty="0"/>
              <a:t>e(t-1)</a:t>
            </a:r>
            <a:r>
              <a:rPr lang="ko-KR" altLang="en-US" sz="3200" dirty="0"/>
              <a:t>로부터 감정 표현 </a:t>
            </a:r>
            <a:r>
              <a:rPr lang="en-US" altLang="ko-KR" sz="3200" dirty="0"/>
              <a:t>et</a:t>
            </a:r>
            <a:r>
              <a:rPr lang="ko-KR" altLang="en-US" sz="3200" dirty="0"/>
              <a:t>를 추론</a:t>
            </a:r>
            <a:endParaRPr lang="en-US" altLang="ko-KR" sz="3200" dirty="0"/>
          </a:p>
        </p:txBody>
      </p:sp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115EFF27-04CC-26AD-1EE6-9FA5AC51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195" y="2171385"/>
            <a:ext cx="5990399" cy="59442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19E781-29B3-7003-954F-EF377DAD4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29" y="2822791"/>
            <a:ext cx="5990399" cy="840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CC72A9-C150-128B-AD9C-5CD28F7D854C}"/>
              </a:ext>
            </a:extLst>
          </p:cNvPr>
          <p:cNvSpPr txBox="1"/>
          <p:nvPr/>
        </p:nvSpPr>
        <p:spPr>
          <a:xfrm>
            <a:off x="1344406" y="5881541"/>
            <a:ext cx="9372153" cy="223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/>
              <a:t>e(t-1)</a:t>
            </a:r>
            <a:r>
              <a:rPr lang="ko-KR" altLang="en-US" sz="3200" dirty="0"/>
              <a:t>은 상대방의 파인 </a:t>
            </a:r>
            <a:r>
              <a:rPr lang="ko-KR" altLang="en-US" sz="3200" dirty="0" err="1"/>
              <a:t>튜닝된</a:t>
            </a:r>
            <a:r>
              <a:rPr lang="ko-KR" altLang="en-US" sz="3200" dirty="0"/>
              <a:t> 감정 문맥 정보를 </a:t>
            </a:r>
            <a:r>
              <a:rPr lang="en-US" altLang="ko-KR" sz="3200" dirty="0"/>
              <a:t>et</a:t>
            </a:r>
            <a:r>
              <a:rPr lang="ko-KR" altLang="en-US" sz="3200" dirty="0"/>
              <a:t>에 보낸다</a:t>
            </a:r>
          </a:p>
          <a:p>
            <a:pPr lvl="1">
              <a:lnSpc>
                <a:spcPct val="150000"/>
              </a:lnSpc>
            </a:pPr>
            <a:r>
              <a:rPr lang="ko-KR" altLang="en-US" sz="3200" dirty="0"/>
              <a:t>     → 화자 상태와 상대방 상태의 연결을 설정</a:t>
            </a:r>
            <a:endParaRPr lang="en-US" altLang="ko-KR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F83CA7-7771-6832-34C1-567D6F8976A6}"/>
              </a:ext>
            </a:extLst>
          </p:cNvPr>
          <p:cNvSpPr txBox="1"/>
          <p:nvPr/>
        </p:nvSpPr>
        <p:spPr>
          <a:xfrm>
            <a:off x="1001560" y="8464497"/>
            <a:ext cx="1531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⇒ </a:t>
            </a:r>
            <a:r>
              <a:rPr lang="en-US" altLang="ko-KR" sz="3200" dirty="0"/>
              <a:t>party GRU</a:t>
            </a:r>
            <a:r>
              <a:rPr lang="ko-KR" altLang="en-US" sz="3200" dirty="0"/>
              <a:t>와 </a:t>
            </a:r>
            <a:r>
              <a:rPr lang="en-US" altLang="ko-KR" sz="3200" dirty="0"/>
              <a:t>global GRU</a:t>
            </a:r>
            <a:r>
              <a:rPr lang="ko-KR" altLang="en-US" sz="3200" dirty="0"/>
              <a:t>는 인코더와 비슷한 역할</a:t>
            </a:r>
            <a:endParaRPr lang="en-US" altLang="ko-KR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D2BD3-50F4-4115-976F-74F8C24FA9DB}"/>
              </a:ext>
            </a:extLst>
          </p:cNvPr>
          <p:cNvSpPr txBox="1"/>
          <p:nvPr/>
        </p:nvSpPr>
        <p:spPr>
          <a:xfrm>
            <a:off x="1001560" y="9375748"/>
            <a:ext cx="944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⇒ </a:t>
            </a:r>
            <a:r>
              <a:rPr lang="en-US" altLang="ko-KR" sz="3200" dirty="0"/>
              <a:t>emotion GRU</a:t>
            </a:r>
            <a:r>
              <a:rPr lang="ko-KR" altLang="en-US" sz="3200" dirty="0"/>
              <a:t>는 </a:t>
            </a:r>
            <a:r>
              <a:rPr lang="ko-KR" altLang="en-US" sz="3200" dirty="0" err="1"/>
              <a:t>디코더와</a:t>
            </a:r>
            <a:r>
              <a:rPr lang="ko-KR" altLang="en-US" sz="3200" dirty="0"/>
              <a:t> 비슷한 역할</a:t>
            </a:r>
          </a:p>
        </p:txBody>
      </p:sp>
    </p:spTree>
    <p:extLst>
      <p:ext uri="{BB962C8B-B14F-4D97-AF65-F5344CB8AC3E}">
        <p14:creationId xmlns:p14="http://schemas.microsoft.com/office/powerpoint/2010/main" val="344569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3.3 Our Model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BFDC-C7F9-EBB6-2D51-2FE8BDDAC319}"/>
              </a:ext>
            </a:extLst>
          </p:cNvPr>
          <p:cNvSpPr txBox="1"/>
          <p:nvPr/>
        </p:nvSpPr>
        <p:spPr>
          <a:xfrm>
            <a:off x="279400" y="1351223"/>
            <a:ext cx="839724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b="1" dirty="0"/>
              <a:t>Emotion Classification</a:t>
            </a:r>
            <a:endParaRPr lang="en-US" altLang="ko-KR" sz="4400" b="1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0D03-903C-CB73-74E6-D31AED4F9AC7}"/>
              </a:ext>
            </a:extLst>
          </p:cNvPr>
          <p:cNvSpPr txBox="1"/>
          <p:nvPr/>
        </p:nvSpPr>
        <p:spPr>
          <a:xfrm>
            <a:off x="1249949" y="6888608"/>
            <a:ext cx="9372153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/>
              <a:t>2 </a:t>
            </a:r>
            <a:r>
              <a:rPr lang="ko-KR" altLang="en-US" sz="3200" dirty="0"/>
              <a:t>계층의 </a:t>
            </a:r>
            <a:r>
              <a:rPr lang="ko-KR" altLang="en-US" sz="3200" dirty="0" err="1"/>
              <a:t>퍼셉트론으로</a:t>
            </a:r>
            <a:r>
              <a:rPr lang="ko-KR" altLang="en-US" sz="3200" dirty="0"/>
              <a:t> 구성됨</a:t>
            </a:r>
            <a:endParaRPr lang="en-US" altLang="ko-KR" sz="3200" dirty="0"/>
          </a:p>
        </p:txBody>
      </p:sp>
      <p:pic>
        <p:nvPicPr>
          <p:cNvPr id="5" name="그림 4" descr="텍스트, 폰트, 화이트, 서예이(가) 표시된 사진&#10;&#10;자동 생성된 설명">
            <a:extLst>
              <a:ext uri="{FF2B5EF4-FFF2-40B4-BE49-F238E27FC236}">
                <a16:creationId xmlns:a16="http://schemas.microsoft.com/office/drawing/2014/main" id="{E7579098-48F5-B672-8541-FEF223EF3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70" y="3233183"/>
            <a:ext cx="8662112" cy="2924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9483B7-E21F-55DD-5BC7-3F0030EA5E16}"/>
              </a:ext>
            </a:extLst>
          </p:cNvPr>
          <p:cNvSpPr txBox="1"/>
          <p:nvPr/>
        </p:nvSpPr>
        <p:spPr>
          <a:xfrm>
            <a:off x="1249949" y="8170516"/>
            <a:ext cx="13461732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마지막 </a:t>
            </a:r>
            <a:r>
              <a:rPr lang="en-US" altLang="ko-KR" sz="3200" dirty="0" err="1"/>
              <a:t>Softmax</a:t>
            </a:r>
            <a:r>
              <a:rPr lang="en-US" altLang="ko-KR" sz="3200" dirty="0"/>
              <a:t> layer</a:t>
            </a:r>
            <a:r>
              <a:rPr lang="ko-KR" altLang="en-US" sz="3200" dirty="0"/>
              <a:t>는 </a:t>
            </a:r>
            <a:r>
              <a:rPr lang="en-US" altLang="ko-KR" sz="3200" dirty="0"/>
              <a:t>6</a:t>
            </a:r>
            <a:r>
              <a:rPr lang="ko-KR" altLang="en-US" sz="3200" dirty="0"/>
              <a:t>개의 감정 클래스의 확률을 계산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514530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3.3 Our Model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8BFDC-C7F9-EBB6-2D51-2FE8BDDAC319}"/>
              </a:ext>
            </a:extLst>
          </p:cNvPr>
          <p:cNvSpPr txBox="1"/>
          <p:nvPr/>
        </p:nvSpPr>
        <p:spPr>
          <a:xfrm>
            <a:off x="279400" y="1351223"/>
            <a:ext cx="8397240" cy="1151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4400" b="1" dirty="0"/>
              <a:t>Training</a:t>
            </a:r>
            <a:endParaRPr lang="en-US" altLang="ko-KR" sz="4400" b="1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0D03-903C-CB73-74E6-D31AED4F9AC7}"/>
              </a:ext>
            </a:extLst>
          </p:cNvPr>
          <p:cNvSpPr txBox="1"/>
          <p:nvPr/>
        </p:nvSpPr>
        <p:spPr>
          <a:xfrm>
            <a:off x="1087389" y="5062246"/>
            <a:ext cx="13868131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/>
              <a:t>loss</a:t>
            </a:r>
            <a:r>
              <a:rPr lang="ko-KR" altLang="en-US" sz="3200" dirty="0"/>
              <a:t>를 측정하기 위해 </a:t>
            </a:r>
            <a:r>
              <a:rPr lang="en-US" altLang="ko-KR" sz="3200" dirty="0"/>
              <a:t>L2 </a:t>
            </a:r>
            <a:r>
              <a:rPr lang="ko-KR" altLang="en-US" sz="3200" dirty="0"/>
              <a:t>정규화를 </a:t>
            </a:r>
            <a:r>
              <a:rPr lang="en-US" altLang="ko-KR" sz="3200" b="1" dirty="0"/>
              <a:t>categorical cross-entropy</a:t>
            </a:r>
            <a:r>
              <a:rPr lang="ko-KR" altLang="en-US" sz="3200" dirty="0"/>
              <a:t>로 진행함</a:t>
            </a:r>
            <a:endParaRPr lang="en-US" altLang="ko-KR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483B7-E21F-55DD-5BC7-3F0030EA5E16}"/>
              </a:ext>
            </a:extLst>
          </p:cNvPr>
          <p:cNvSpPr txBox="1"/>
          <p:nvPr/>
        </p:nvSpPr>
        <p:spPr>
          <a:xfrm>
            <a:off x="2430827" y="7075763"/>
            <a:ext cx="9209906" cy="290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N: </a:t>
            </a:r>
            <a:r>
              <a:rPr lang="ko-KR" altLang="en-US" sz="2800" dirty="0"/>
              <a:t>대화의 수</a:t>
            </a:r>
            <a:endParaRPr lang="en-US" altLang="ko-KR" sz="2800" dirty="0"/>
          </a:p>
          <a:p>
            <a:r>
              <a:rPr lang="en-US" altLang="ko-KR" sz="2800" dirty="0"/>
              <a:t>c(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): </a:t>
            </a:r>
            <a:r>
              <a:rPr lang="ko-KR" altLang="en-US" sz="2800" dirty="0"/>
              <a:t>발화의 수</a:t>
            </a:r>
          </a:p>
          <a:p>
            <a:r>
              <a:rPr lang="en-US" altLang="ko-KR" sz="2800" dirty="0" err="1"/>
              <a:t>Pi,j</a:t>
            </a:r>
            <a:r>
              <a:rPr lang="en-US" altLang="ko-KR" sz="2800" dirty="0"/>
              <a:t>: </a:t>
            </a:r>
            <a:r>
              <a:rPr lang="ko-KR" altLang="en-US" sz="2800" dirty="0"/>
              <a:t>대화 </a:t>
            </a:r>
            <a:r>
              <a:rPr lang="en-US" altLang="ko-KR" sz="2800" dirty="0" err="1"/>
              <a:t>i</a:t>
            </a:r>
            <a:r>
              <a:rPr lang="ko-KR" altLang="en-US" sz="2800" dirty="0"/>
              <a:t>의 발화 </a:t>
            </a:r>
            <a:r>
              <a:rPr lang="en-US" altLang="ko-KR" sz="2800" dirty="0"/>
              <a:t>j</a:t>
            </a:r>
            <a:r>
              <a:rPr lang="ko-KR" altLang="en-US" sz="2800" dirty="0"/>
              <a:t>의 감정 레이블 확률</a:t>
            </a:r>
          </a:p>
          <a:p>
            <a:r>
              <a:rPr lang="en-US" altLang="ko-KR" sz="2800" dirty="0" err="1"/>
              <a:t>yi,j</a:t>
            </a:r>
            <a:r>
              <a:rPr lang="en-US" altLang="ko-KR" sz="2800" dirty="0"/>
              <a:t>: </a:t>
            </a:r>
            <a:r>
              <a:rPr lang="ko-KR" altLang="en-US" sz="2800" dirty="0"/>
              <a:t>대화 </a:t>
            </a:r>
            <a:r>
              <a:rPr lang="en-US" altLang="ko-KR" sz="2800" dirty="0" err="1"/>
              <a:t>i</a:t>
            </a:r>
            <a:r>
              <a:rPr lang="ko-KR" altLang="en-US" sz="2800" dirty="0"/>
              <a:t>의 발화 </a:t>
            </a:r>
            <a:r>
              <a:rPr lang="en-US" altLang="ko-KR" sz="2800" dirty="0"/>
              <a:t>j</a:t>
            </a:r>
            <a:r>
              <a:rPr lang="ko-KR" altLang="en-US" sz="2800" dirty="0"/>
              <a:t>의 예상 클래스 레이블</a:t>
            </a:r>
          </a:p>
          <a:p>
            <a:r>
              <a:rPr lang="en-US" altLang="ko-KR" sz="2800" dirty="0"/>
              <a:t>stochastic gradient descent </a:t>
            </a:r>
            <a:r>
              <a:rPr lang="ko-KR" altLang="en-US" sz="2800" dirty="0"/>
              <a:t>기반 </a:t>
            </a:r>
            <a:r>
              <a:rPr lang="en-US" altLang="ko-KR" sz="2800" dirty="0"/>
              <a:t>Adam optimizer </a:t>
            </a:r>
            <a:r>
              <a:rPr lang="ko-KR" altLang="en-US" sz="2800" dirty="0"/>
              <a:t>사용</a:t>
            </a:r>
          </a:p>
          <a:p>
            <a:pPr lvl="1">
              <a:lnSpc>
                <a:spcPct val="150000"/>
              </a:lnSpc>
            </a:pPr>
            <a:endParaRPr lang="en-US" altLang="ko-KR" sz="3200" dirty="0"/>
          </a:p>
        </p:txBody>
      </p:sp>
      <p:pic>
        <p:nvPicPr>
          <p:cNvPr id="6" name="그림 5" descr="폰트, 텍스트, 화이트, 친필이(가) 표시된 사진&#10;&#10;자동 생성된 설명">
            <a:extLst>
              <a:ext uri="{FF2B5EF4-FFF2-40B4-BE49-F238E27FC236}">
                <a16:creationId xmlns:a16="http://schemas.microsoft.com/office/drawing/2014/main" id="{85FC7194-1100-C104-5FD3-B0207ABA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080" y="2639565"/>
            <a:ext cx="11632294" cy="220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137F88-94BB-B638-0C17-36263423F2E6}"/>
              </a:ext>
            </a:extLst>
          </p:cNvPr>
          <p:cNvSpPr txBox="1"/>
          <p:nvPr/>
        </p:nvSpPr>
        <p:spPr>
          <a:xfrm>
            <a:off x="2430827" y="6094113"/>
            <a:ext cx="944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 </a:t>
            </a:r>
            <a:r>
              <a:rPr lang="ko-KR" altLang="en-US" sz="3200" dirty="0"/>
              <a:t>⇒ </a:t>
            </a:r>
            <a:r>
              <a:rPr lang="en-US" altLang="ko-KR" sz="3200" dirty="0"/>
              <a:t> multi-class </a:t>
            </a:r>
            <a:r>
              <a:rPr lang="ko-KR" altLang="en-US" sz="3200" dirty="0"/>
              <a:t>에서 하나의 클래스로 분류</a:t>
            </a:r>
          </a:p>
        </p:txBody>
      </p:sp>
    </p:spTree>
    <p:extLst>
      <p:ext uri="{BB962C8B-B14F-4D97-AF65-F5344CB8AC3E}">
        <p14:creationId xmlns:p14="http://schemas.microsoft.com/office/powerpoint/2010/main" val="2755614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3.4 Dialogue RNN Variants (</a:t>
            </a:r>
            <a:r>
              <a:rPr lang="ko-KR" altLang="en-US" sz="6000" dirty="0"/>
              <a:t>변형</a:t>
            </a:r>
            <a:r>
              <a:rPr lang="en-US" altLang="ko-KR" sz="6000" dirty="0"/>
              <a:t>)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0D03-903C-CB73-74E6-D31AED4F9AC7}"/>
              </a:ext>
            </a:extLst>
          </p:cNvPr>
          <p:cNvSpPr txBox="1"/>
          <p:nvPr/>
        </p:nvSpPr>
        <p:spPr>
          <a:xfrm>
            <a:off x="945149" y="2049308"/>
            <a:ext cx="14904451" cy="7480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Dialogue RNN + Listener State Update: </a:t>
            </a:r>
            <a:r>
              <a:rPr lang="ko-KR" altLang="en-US" sz="3200" dirty="0"/>
              <a:t>발화자의 상태 </a:t>
            </a:r>
            <a:r>
              <a:rPr lang="en-US" altLang="ko-KR" sz="3200" dirty="0" err="1"/>
              <a:t>qs</a:t>
            </a:r>
            <a:r>
              <a:rPr lang="en-US" altLang="ko-KR" sz="3200" dirty="0"/>
              <a:t>(</a:t>
            </a:r>
            <a:r>
              <a:rPr lang="en-US" altLang="ko-KR" sz="3200" dirty="0" err="1"/>
              <a:t>ut</a:t>
            </a:r>
            <a:r>
              <a:rPr lang="en-US" altLang="ko-KR" sz="3200" dirty="0"/>
              <a:t>) </a:t>
            </a:r>
            <a:r>
              <a:rPr lang="ko-KR" altLang="en-US" sz="3200" dirty="0"/>
              <a:t>를 기반으로 청취자의 상태 업데이트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Bidirectional Dialogue RNN: </a:t>
            </a:r>
            <a:r>
              <a:rPr lang="ko-KR" altLang="en-US" sz="3200" dirty="0"/>
              <a:t>두 </a:t>
            </a:r>
            <a:r>
              <a:rPr lang="en-US" altLang="ko-KR" sz="3200" dirty="0"/>
              <a:t>RNN</a:t>
            </a:r>
            <a:r>
              <a:rPr lang="ko-KR" altLang="en-US" sz="3200" dirty="0"/>
              <a:t>이 입력 시퀀스에서의 </a:t>
            </a:r>
            <a:r>
              <a:rPr lang="en-US" altLang="ko-KR" sz="3200" dirty="0"/>
              <a:t>forward</a:t>
            </a:r>
            <a:r>
              <a:rPr lang="ko-KR" altLang="en-US" sz="3200" dirty="0"/>
              <a:t>와 </a:t>
            </a:r>
            <a:r>
              <a:rPr lang="en-US" altLang="ko-KR" sz="3200" dirty="0"/>
              <a:t>backward pass</a:t>
            </a:r>
            <a:r>
              <a:rPr lang="ko-KR" altLang="en-US" sz="3200" dirty="0"/>
              <a:t>를 통해 대화의 과거</a:t>
            </a:r>
            <a:r>
              <a:rPr lang="en-US" altLang="ko-KR" sz="3200" dirty="0"/>
              <a:t>, </a:t>
            </a:r>
            <a:r>
              <a:rPr lang="ko-KR" altLang="en-US" sz="3200" dirty="0"/>
              <a:t>미래 정보가 포함되어 감정 분류를 위해 더 좋은 문맥 제공함 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Dialogue RNN + attention: </a:t>
            </a:r>
            <a:r>
              <a:rPr lang="ko-KR" altLang="en-US" sz="3200" dirty="0"/>
              <a:t>각 </a:t>
            </a:r>
            <a:r>
              <a:rPr lang="en-US" altLang="ko-KR" sz="3200" dirty="0"/>
              <a:t>et</a:t>
            </a:r>
            <a:r>
              <a:rPr lang="ko-KR" altLang="en-US" sz="3200" dirty="0"/>
              <a:t>에 대해 </a:t>
            </a:r>
            <a:r>
              <a:rPr lang="en-US" altLang="ko-KR" sz="3200" dirty="0"/>
              <a:t>attention</a:t>
            </a:r>
            <a:r>
              <a:rPr lang="ko-KR" altLang="en-US" sz="3200" dirty="0"/>
              <a:t>이 적용되어 이는 과거와 미래의 발화에 관련성 제공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Bidirectional Dialogue RNN + Emotional attention: </a:t>
            </a:r>
            <a:r>
              <a:rPr lang="ko-KR" altLang="en-US" sz="3200" dirty="0"/>
              <a:t>대화의 모든 감정 표현을 통해 대화의 다른 발화에서 문맥 파악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21534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0" y="473726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4. Experiments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528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4.1 Datasets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0D03-903C-CB73-74E6-D31AED4F9AC7}"/>
              </a:ext>
            </a:extLst>
          </p:cNvPr>
          <p:cNvSpPr txBox="1"/>
          <p:nvPr/>
        </p:nvSpPr>
        <p:spPr>
          <a:xfrm>
            <a:off x="640347" y="4852260"/>
            <a:ext cx="15310853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IEMOCAP: </a:t>
            </a:r>
            <a:r>
              <a:rPr lang="en-US" altLang="ko-KR" sz="3200" dirty="0"/>
              <a:t>10</a:t>
            </a:r>
            <a:r>
              <a:rPr lang="ko-KR" altLang="en-US" sz="3200" dirty="0"/>
              <a:t>명의 발화자와 쌍방향 대화</a:t>
            </a:r>
            <a:r>
              <a:rPr lang="en-US" altLang="ko-KR" sz="3200" dirty="0"/>
              <a:t> </a:t>
            </a:r>
            <a:r>
              <a:rPr lang="ko-KR" altLang="en-US" sz="3200" dirty="0"/>
              <a:t>진행</a:t>
            </a:r>
            <a:r>
              <a:rPr lang="en-US" altLang="ko-KR" sz="3200" dirty="0"/>
              <a:t> &amp;  8</a:t>
            </a:r>
            <a:r>
              <a:rPr lang="ko-KR" altLang="en-US" sz="3200" dirty="0"/>
              <a:t>명만 훈련 세트에 속함</a:t>
            </a:r>
            <a:r>
              <a:rPr lang="en-US" altLang="ko-KR" sz="32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3200" dirty="0"/>
              <a:t>"happy", "sad", "neutral", "angry", "excited", "frustrated" </a:t>
            </a:r>
            <a:r>
              <a:rPr lang="ko-KR" altLang="en-US" sz="3200" dirty="0"/>
              <a:t> 중 하나 감정 레이블 가짐</a:t>
            </a:r>
            <a:endParaRPr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37F88-94BB-B638-0C17-36263423F2E6}"/>
              </a:ext>
            </a:extLst>
          </p:cNvPr>
          <p:cNvSpPr txBox="1"/>
          <p:nvPr/>
        </p:nvSpPr>
        <p:spPr>
          <a:xfrm>
            <a:off x="9400587" y="2621920"/>
            <a:ext cx="7546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 8:2 </a:t>
            </a:r>
            <a:r>
              <a:rPr lang="ko-KR" altLang="en-US" sz="3200" dirty="0"/>
              <a:t>비율로 </a:t>
            </a:r>
            <a:r>
              <a:rPr lang="en-US" altLang="ko-KR" sz="3200" dirty="0"/>
              <a:t>train set</a:t>
            </a:r>
            <a:r>
              <a:rPr lang="ko-KR" altLang="en-US" sz="3200" dirty="0"/>
              <a:t>과 </a:t>
            </a:r>
            <a:r>
              <a:rPr lang="en-US" altLang="ko-KR" sz="3200" dirty="0"/>
              <a:t>test set</a:t>
            </a:r>
            <a:r>
              <a:rPr lang="ko-KR" altLang="en-US" sz="3200" dirty="0"/>
              <a:t>을 나눔</a:t>
            </a:r>
          </a:p>
        </p:txBody>
      </p:sp>
      <p:pic>
        <p:nvPicPr>
          <p:cNvPr id="5" name="그림 4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5DA298F1-8DAF-95D3-611A-E20034988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56" y="1802374"/>
            <a:ext cx="8006244" cy="2808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2D1ED8-AC16-3CE5-9D10-3F56978B9599}"/>
              </a:ext>
            </a:extLst>
          </p:cNvPr>
          <p:cNvSpPr txBox="1"/>
          <p:nvPr/>
        </p:nvSpPr>
        <p:spPr>
          <a:xfrm>
            <a:off x="640346" y="6738517"/>
            <a:ext cx="16306534" cy="2228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AVEC: </a:t>
            </a:r>
            <a:r>
              <a:rPr lang="ko-KR" altLang="en-US" sz="3200" dirty="0"/>
              <a:t>사람과 인공 지능 에이전트 간의 대화</a:t>
            </a:r>
            <a:r>
              <a:rPr lang="en-US" altLang="ko-KR" sz="3200" dirty="0"/>
              <a:t>. </a:t>
            </a:r>
            <a:r>
              <a:rPr lang="ko-KR" altLang="en-US" sz="3200" dirty="0"/>
              <a:t>각 대화는 </a:t>
            </a:r>
            <a:r>
              <a:rPr lang="en-US" altLang="ko-KR" sz="3200" dirty="0"/>
              <a:t>4</a:t>
            </a:r>
            <a:r>
              <a:rPr lang="ko-KR" altLang="en-US" sz="3200" dirty="0"/>
              <a:t>가지 감정 속성 중 하나 가짐 </a:t>
            </a:r>
            <a:r>
              <a:rPr lang="en-US" altLang="ko-KR" sz="3200" dirty="0"/>
              <a:t>"valence" (</a:t>
            </a:r>
            <a:r>
              <a:rPr lang="ko-KR" altLang="en-US" sz="3200" dirty="0"/>
              <a:t>감정의 긍정성</a:t>
            </a:r>
            <a:r>
              <a:rPr lang="en-US" altLang="ko-KR" sz="3200" dirty="0"/>
              <a:t>/</a:t>
            </a:r>
            <a:r>
              <a:rPr lang="ko-KR" altLang="en-US" sz="3200" dirty="0"/>
              <a:t>부정성</a:t>
            </a:r>
            <a:r>
              <a:rPr lang="en-US" altLang="ko-KR" sz="3200" dirty="0"/>
              <a:t>), "arousal" (</a:t>
            </a:r>
            <a:r>
              <a:rPr lang="ko-KR" altLang="en-US" sz="3200" dirty="0"/>
              <a:t>감정의 활동성</a:t>
            </a:r>
            <a:r>
              <a:rPr lang="en-US" altLang="ko-KR" sz="3200" dirty="0"/>
              <a:t>/</a:t>
            </a:r>
            <a:r>
              <a:rPr lang="ko-KR" altLang="en-US" sz="3200" dirty="0" err="1"/>
              <a:t>정적성</a:t>
            </a:r>
            <a:r>
              <a:rPr lang="en-US" altLang="ko-KR" sz="3200" dirty="0"/>
              <a:t>), "expectancy" (</a:t>
            </a:r>
            <a:r>
              <a:rPr lang="ko-KR" altLang="en-US" sz="3200" dirty="0"/>
              <a:t>감정의 예측 가능성</a:t>
            </a:r>
            <a:r>
              <a:rPr lang="en-US" altLang="ko-KR" sz="3200" dirty="0"/>
              <a:t>), </a:t>
            </a:r>
            <a:r>
              <a:rPr lang="ko-KR" altLang="en-US" sz="3200" dirty="0"/>
              <a:t>그리고 </a:t>
            </a:r>
            <a:r>
              <a:rPr lang="en-US" altLang="ko-KR" sz="3200" dirty="0"/>
              <a:t>"power" (</a:t>
            </a:r>
            <a:r>
              <a:rPr lang="ko-KR" altLang="en-US" sz="3200" dirty="0"/>
              <a:t>감정의 강도</a:t>
            </a:r>
            <a:r>
              <a:rPr lang="en-US" altLang="ko-KR" sz="3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569562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4.2 Comparison with CMN 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0D03-903C-CB73-74E6-D31AED4F9AC7}"/>
              </a:ext>
            </a:extLst>
          </p:cNvPr>
          <p:cNvSpPr txBox="1"/>
          <p:nvPr/>
        </p:nvSpPr>
        <p:spPr>
          <a:xfrm>
            <a:off x="279400" y="1611161"/>
            <a:ext cx="16687800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CMN: </a:t>
            </a:r>
            <a:r>
              <a:rPr lang="ko-KR" altLang="en-US" sz="3200" dirty="0"/>
              <a:t>대화 기록에서 발화 문맥을 모델링하기 위해 두 개의 서로 다른 </a:t>
            </a:r>
            <a:r>
              <a:rPr lang="en-US" altLang="ko-KR" sz="3200" dirty="0"/>
              <a:t>GRU</a:t>
            </a:r>
            <a:r>
              <a:rPr lang="ko-KR" altLang="en-US" sz="3200" dirty="0"/>
              <a:t>를 사용</a:t>
            </a:r>
            <a:r>
              <a:rPr lang="en-US" altLang="ko-KR" sz="32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3200" dirty="0"/>
              <a:t>현재 발화를 두 개의 서로 다른 메모리 네트워크에 각각 쿼리로 공급하여 발화 표현을 얻음</a:t>
            </a:r>
            <a:r>
              <a:rPr lang="en-US" altLang="ko-KR" sz="3200" dirty="0"/>
              <a:t>.</a:t>
            </a:r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F18C86BA-5CB0-9F28-D0FD-DA3EAA3D0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8" y="3259141"/>
            <a:ext cx="16248372" cy="33088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6C7541-7873-0331-DD96-72ADAA267C06}"/>
              </a:ext>
            </a:extLst>
          </p:cNvPr>
          <p:cNvSpPr txBox="1"/>
          <p:nvPr/>
        </p:nvSpPr>
        <p:spPr>
          <a:xfrm>
            <a:off x="718828" y="6646048"/>
            <a:ext cx="15938454" cy="296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IEMOCAP: </a:t>
            </a:r>
            <a:r>
              <a:rPr lang="en-US" altLang="ko-KR" sz="3200" dirty="0"/>
              <a:t>Dialogue RNN</a:t>
            </a:r>
            <a:r>
              <a:rPr lang="ko-KR" altLang="en-US" sz="3200" dirty="0"/>
              <a:t>이 </a:t>
            </a:r>
            <a:r>
              <a:rPr lang="en-US" altLang="ko-KR" sz="3200" dirty="0"/>
              <a:t>CMN</a:t>
            </a:r>
            <a:r>
              <a:rPr lang="ko-KR" altLang="en-US" sz="3200" dirty="0"/>
              <a:t>보다 </a:t>
            </a:r>
            <a:r>
              <a:rPr lang="en-US" altLang="ko-KR" sz="3200" dirty="0"/>
              <a:t>2.77%</a:t>
            </a:r>
            <a:r>
              <a:rPr lang="ko-KR" altLang="en-US" sz="3200" dirty="0"/>
              <a:t>의 정확도와 </a:t>
            </a:r>
            <a:r>
              <a:rPr lang="en-US" altLang="ko-KR" sz="3200" dirty="0"/>
              <a:t>3.76%</a:t>
            </a:r>
            <a:r>
              <a:rPr lang="ko-KR" altLang="en-US" sz="3200" dirty="0"/>
              <a:t>의 </a:t>
            </a:r>
            <a:r>
              <a:rPr lang="en-US" altLang="ko-KR" sz="3200" dirty="0"/>
              <a:t>F1</a:t>
            </a:r>
            <a:r>
              <a:rPr lang="ko-KR" altLang="en-US" sz="3200" dirty="0"/>
              <a:t>점수로 평균적으로 성능이</a:t>
            </a:r>
            <a:r>
              <a:rPr lang="en-US" altLang="ko-KR" sz="3200" dirty="0"/>
              <a:t> </a:t>
            </a:r>
            <a:r>
              <a:rPr lang="ko-KR" altLang="en-US" sz="3200" dirty="0"/>
              <a:t>좋다</a:t>
            </a:r>
            <a:r>
              <a:rPr lang="en-US" altLang="ko-KR" sz="3200" dirty="0"/>
              <a:t>. </a:t>
            </a:r>
            <a:endParaRPr lang="ko-KR" altLang="en-US" sz="3200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AVEC:</a:t>
            </a:r>
            <a:r>
              <a:rPr lang="ko-KR" altLang="en-US" sz="3200" b="1" dirty="0"/>
              <a:t> </a:t>
            </a:r>
            <a:r>
              <a:rPr lang="ko-KR" altLang="en-US" sz="3200" dirty="0"/>
              <a:t>모든 네 가지 속성에 대해 </a:t>
            </a:r>
            <a:r>
              <a:rPr lang="en-US" altLang="ko-KR" sz="3200" dirty="0"/>
              <a:t>Dialogue RNN</a:t>
            </a:r>
            <a:r>
              <a:rPr lang="ko-KR" altLang="en-US" sz="3200" dirty="0"/>
              <a:t>이 </a:t>
            </a:r>
            <a:r>
              <a:rPr lang="en-US" altLang="ko-KR" sz="3200" dirty="0"/>
              <a:t>CMN</a:t>
            </a:r>
            <a:r>
              <a:rPr lang="ko-KR" altLang="en-US" sz="3200" dirty="0"/>
              <a:t>보다 </a:t>
            </a:r>
            <a:r>
              <a:rPr lang="en-US" altLang="ko-KR" sz="3200" dirty="0"/>
              <a:t>MAE</a:t>
            </a:r>
            <a:r>
              <a:rPr lang="ko-KR" altLang="en-US" sz="3200" dirty="0"/>
              <a:t>가 크게 낮고 </a:t>
            </a:r>
            <a:r>
              <a:rPr lang="en-US" altLang="ko-KR" sz="3200" dirty="0"/>
              <a:t>Pearson </a:t>
            </a:r>
            <a:r>
              <a:rPr lang="ko-KR" altLang="en-US" sz="3200" dirty="0"/>
              <a:t>상관 계수</a:t>
            </a:r>
            <a:r>
              <a:rPr lang="en-US" altLang="ko-KR" sz="3200" dirty="0"/>
              <a:t>(r)</a:t>
            </a:r>
            <a:r>
              <a:rPr lang="ko-KR" altLang="en-US" sz="3200" dirty="0"/>
              <a:t>가 더 높아</a:t>
            </a:r>
            <a:r>
              <a:rPr lang="en-US" altLang="ko-KR" sz="3200" dirty="0"/>
              <a:t> </a:t>
            </a:r>
            <a:r>
              <a:rPr lang="ko-KR" altLang="en-US" sz="3200" dirty="0"/>
              <a:t>성능이 좋다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23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0" y="4681835"/>
            <a:ext cx="949864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dirty="0">
                <a:latin typeface="a아시아헤드2" panose="02020600000000000000" pitchFamily="18" charset="-127"/>
                <a:ea typeface="a아시아헤드2"/>
              </a:rPr>
              <a:t>0</a:t>
            </a:r>
            <a:r>
              <a:rPr lang="ko-KR" altLang="en-US" sz="5400" dirty="0">
                <a:latin typeface="a아시아헤드2" panose="02020600000000000000" pitchFamily="18" charset="-127"/>
                <a:ea typeface="a아시아헤드2"/>
              </a:rPr>
              <a:t>.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Abstract &amp; Background</a:t>
            </a:r>
            <a:endParaRPr lang="ko-KR" altLang="en-US" sz="54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4" y="198623"/>
            <a:ext cx="1585717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4.2 Comparison with CMN (Multimodal Setting) 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0D03-903C-CB73-74E6-D31AED4F9AC7}"/>
              </a:ext>
            </a:extLst>
          </p:cNvPr>
          <p:cNvSpPr txBox="1"/>
          <p:nvPr/>
        </p:nvSpPr>
        <p:spPr>
          <a:xfrm>
            <a:off x="2717955" y="6867979"/>
            <a:ext cx="11527866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dirty="0"/>
              <a:t>Dialogue RNN</a:t>
            </a:r>
            <a:r>
              <a:rPr lang="ko-KR" altLang="en-US" sz="3200" dirty="0"/>
              <a:t>이 </a:t>
            </a:r>
            <a:r>
              <a:rPr lang="en-US" altLang="ko-KR" sz="3200" dirty="0"/>
              <a:t>CMN</a:t>
            </a:r>
            <a:r>
              <a:rPr lang="ko-KR" altLang="en-US" sz="3200" dirty="0"/>
              <a:t>보다 </a:t>
            </a:r>
            <a:r>
              <a:rPr lang="en-US" altLang="ko-KR" sz="3200" dirty="0"/>
              <a:t>multimodal features</a:t>
            </a:r>
            <a:r>
              <a:rPr lang="ko-KR" altLang="en-US" sz="3200" dirty="0"/>
              <a:t>를 활용하여 감정 분류 작업에서 우수한 성능을 보임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29E5B8AC-4770-2BD4-DE23-467A3F912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90" y="1973022"/>
            <a:ext cx="13453796" cy="44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44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7574" y="198623"/>
            <a:ext cx="1534917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6000" dirty="0"/>
              <a:t>4.3 Dialogue RNN vs. Dialogue RNN Variants</a:t>
            </a:r>
            <a:endParaRPr lang="ko-KR" altLang="en-US" sz="60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6C7541-7873-0331-DD96-72ADAA267C06}"/>
              </a:ext>
            </a:extLst>
          </p:cNvPr>
          <p:cNvSpPr txBox="1"/>
          <p:nvPr/>
        </p:nvSpPr>
        <p:spPr>
          <a:xfrm>
            <a:off x="431800" y="1989047"/>
            <a:ext cx="13995400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Dialogue </a:t>
            </a:r>
            <a:r>
              <a:rPr lang="en-US" altLang="ko-KR" sz="3200" b="1" dirty="0" err="1"/>
              <a:t>RNNt</a:t>
            </a:r>
            <a:r>
              <a:rPr lang="en-US" altLang="ko-KR" sz="3200" dirty="0"/>
              <a:t>: </a:t>
            </a:r>
            <a:r>
              <a:rPr lang="ko-KR" altLang="en-US" sz="3200" dirty="0"/>
              <a:t>청취자 상태 업데이트는 일반적으로 </a:t>
            </a:r>
            <a:r>
              <a:rPr lang="en-US" altLang="ko-KR" sz="3200" dirty="0"/>
              <a:t>Dialogue RNN</a:t>
            </a:r>
            <a:r>
              <a:rPr lang="ko-KR" altLang="en-US" sz="3200" dirty="0"/>
              <a:t>보다 성능이 좋지 않지만</a:t>
            </a:r>
            <a:r>
              <a:rPr lang="en-US" altLang="ko-KR" sz="3200" dirty="0"/>
              <a:t> happy </a:t>
            </a:r>
            <a:r>
              <a:rPr lang="ko-KR" altLang="en-US" sz="3200" dirty="0"/>
              <a:t>레이블에서는 우수한 성능을 보임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CEE38-8B3C-C875-FFF8-42EFB30500DD}"/>
              </a:ext>
            </a:extLst>
          </p:cNvPr>
          <p:cNvSpPr txBox="1"/>
          <p:nvPr/>
        </p:nvSpPr>
        <p:spPr>
          <a:xfrm>
            <a:off x="431800" y="6797267"/>
            <a:ext cx="14178280" cy="2228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Bi-Dialogue RNN+ </a:t>
            </a:r>
            <a:r>
              <a:rPr lang="en-US" altLang="ko-KR" sz="3200" b="1" dirty="0" err="1"/>
              <a:t>Att</a:t>
            </a:r>
            <a:r>
              <a:rPr lang="en-US" altLang="ko-KR" sz="3200" b="1" dirty="0"/>
              <a:t> n</a:t>
            </a:r>
            <a:r>
              <a:rPr lang="en-US" altLang="ko-KR" sz="3200" dirty="0"/>
              <a:t>: Bi-Dialogue-RNN</a:t>
            </a:r>
            <a:r>
              <a:rPr lang="ko-KR" altLang="en-US" sz="3200" dirty="0"/>
              <a:t>에서 감정 표현을 생성한 후</a:t>
            </a:r>
            <a:r>
              <a:rPr lang="en-US" altLang="ko-KR" sz="3200" dirty="0"/>
              <a:t>, </a:t>
            </a:r>
            <a:r>
              <a:rPr lang="ko-KR" altLang="en-US" sz="3200" dirty="0"/>
              <a:t>최종 감정 표현을 생성하는 방식으로</a:t>
            </a:r>
            <a:r>
              <a:rPr lang="en-US" altLang="ko-KR" sz="3200" dirty="0"/>
              <a:t>, </a:t>
            </a:r>
            <a:r>
              <a:rPr lang="ko-KR" altLang="en-US" sz="3200" dirty="0"/>
              <a:t>이는 다른 모든 방법보다 우수한 성능을 보임</a:t>
            </a:r>
            <a:r>
              <a:rPr lang="en-US" altLang="ko-KR" sz="3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65BD3-EF03-CAD5-8E6E-2423D3A2760E}"/>
              </a:ext>
            </a:extLst>
          </p:cNvPr>
          <p:cNvSpPr txBox="1"/>
          <p:nvPr/>
        </p:nvSpPr>
        <p:spPr>
          <a:xfrm>
            <a:off x="431800" y="4023825"/>
            <a:ext cx="13995400" cy="2228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Bi-Dialogue RNN: </a:t>
            </a:r>
            <a:r>
              <a:rPr lang="ko-KR" altLang="en-US" sz="3200" dirty="0"/>
              <a:t>미래 발화에서 문맥을 파악하기 때문에 </a:t>
            </a:r>
            <a:r>
              <a:rPr lang="en-US" altLang="ko-KR" sz="3200" dirty="0"/>
              <a:t>Dialogue RNN</a:t>
            </a:r>
            <a:r>
              <a:rPr lang="ko-KR" altLang="en-US" sz="3200" dirty="0"/>
              <a:t>보다 성능이 향상됨</a:t>
            </a:r>
            <a:r>
              <a:rPr lang="en-US" altLang="ko-KR" sz="3200" dirty="0"/>
              <a:t>. </a:t>
            </a:r>
            <a:r>
              <a:rPr lang="ko-KR" altLang="en-US" sz="3200" dirty="0"/>
              <a:t>평균적으로 두 데이터 셋에서 모두 </a:t>
            </a:r>
            <a:r>
              <a:rPr lang="en-US" altLang="ko-KR" sz="3200" dirty="0"/>
              <a:t>Dialogue RNN</a:t>
            </a:r>
            <a:r>
              <a:rPr lang="ko-KR" altLang="en-US" sz="3200" dirty="0"/>
              <a:t>보다 성능 좋음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339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0" y="473726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5. Discussions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611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0" y="203364"/>
            <a:ext cx="1772661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5400" dirty="0">
                <a:latin typeface="a아시아헤드2" panose="02020600000000000000" pitchFamily="18" charset="-127"/>
                <a:ea typeface="a아시아헤드2"/>
              </a:rPr>
              <a:t>5.1 </a:t>
            </a:r>
            <a:r>
              <a:rPr lang="en-US" altLang="ko-KR" sz="5400" dirty="0">
                <a:effectLst/>
              </a:rPr>
              <a:t>Dependency on preceding utterances (Dialogue RNN)</a:t>
            </a:r>
            <a:endParaRPr lang="ko-KR" altLang="en-US" sz="54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D902B701-F83D-B9E2-BB80-0FDA24B3A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2578331"/>
            <a:ext cx="10102675" cy="5130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75B3A-516D-98CF-DAF0-83F233B3480A}"/>
              </a:ext>
            </a:extLst>
          </p:cNvPr>
          <p:cNvSpPr txBox="1"/>
          <p:nvPr/>
        </p:nvSpPr>
        <p:spPr>
          <a:xfrm>
            <a:off x="10292060" y="2578331"/>
            <a:ext cx="6969673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>
                <a:effectLst/>
              </a:rPr>
              <a:t>Dialogue RNN</a:t>
            </a:r>
            <a:r>
              <a:rPr lang="ko-KR" altLang="en-US" sz="3200" dirty="0">
                <a:effectLst/>
              </a:rPr>
              <a:t>의 </a:t>
            </a:r>
            <a:r>
              <a:rPr lang="en-US" altLang="ko-KR" sz="3200" dirty="0">
                <a:effectLst/>
              </a:rPr>
              <a:t>attention</a:t>
            </a:r>
            <a:r>
              <a:rPr lang="ko-KR" altLang="en-US" sz="3200" dirty="0"/>
              <a:t>이 </a:t>
            </a:r>
            <a:r>
              <a:rPr lang="en-US" altLang="ko-KR" sz="3200" dirty="0"/>
              <a:t>CMN</a:t>
            </a:r>
            <a:r>
              <a:rPr lang="ko-KR" altLang="en-US" sz="3200" dirty="0"/>
              <a:t>보다 더 집중되어 있음</a:t>
            </a:r>
            <a:endParaRPr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9DA1E-F89C-5B65-134B-3C20A04BCE4F}"/>
              </a:ext>
            </a:extLst>
          </p:cNvPr>
          <p:cNvSpPr txBox="1"/>
          <p:nvPr/>
        </p:nvSpPr>
        <p:spPr>
          <a:xfrm>
            <a:off x="10292060" y="4267671"/>
            <a:ext cx="6969673" cy="297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Dialogue RNN</a:t>
            </a:r>
            <a:r>
              <a:rPr lang="en-US" altLang="ko-KR" sz="3200" dirty="0"/>
              <a:t>:</a:t>
            </a:r>
            <a:r>
              <a:rPr lang="ko-KR" altLang="en-US" sz="3200" dirty="0"/>
              <a:t> </a:t>
            </a:r>
            <a:r>
              <a:rPr lang="en-US" altLang="ko-KR" sz="3200" dirty="0"/>
              <a:t>PA</a:t>
            </a:r>
            <a:r>
              <a:rPr lang="ko-KR" altLang="en-US" sz="3200" dirty="0"/>
              <a:t>와 </a:t>
            </a:r>
            <a:r>
              <a:rPr lang="en-US" altLang="ko-KR" sz="3200" dirty="0"/>
              <a:t>PB</a:t>
            </a:r>
            <a:r>
              <a:rPr lang="ko-KR" altLang="en-US" sz="3200" dirty="0"/>
              <a:t>의 </a:t>
            </a:r>
            <a:r>
              <a:rPr lang="en-US" altLang="ko-KR" sz="3200" dirty="0"/>
              <a:t>41</a:t>
            </a:r>
            <a:r>
              <a:rPr lang="ko-KR" altLang="en-US" sz="3200" dirty="0"/>
              <a:t>번과 </a:t>
            </a:r>
            <a:r>
              <a:rPr lang="en-US" altLang="ko-KR" sz="3200" dirty="0"/>
              <a:t>42</a:t>
            </a:r>
            <a:r>
              <a:rPr lang="ko-KR" altLang="en-US" sz="3200" dirty="0"/>
              <a:t>번의 발화에 집중하여 감정 변화를 정확하게 예측 </a:t>
            </a:r>
            <a:endParaRPr lang="en-US" altLang="ko-KR" sz="3200" dirty="0"/>
          </a:p>
          <a:p>
            <a:pPr lvl="1">
              <a:lnSpc>
                <a:spcPct val="150000"/>
              </a:lnSpc>
            </a:pPr>
            <a:r>
              <a:rPr lang="en-US" altLang="ko-KR" sz="3200" dirty="0"/>
              <a:t>       (neutral → frustrated)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993E7-C4C1-B591-25D0-E1675C705AAE}"/>
              </a:ext>
            </a:extLst>
          </p:cNvPr>
          <p:cNvSpPr txBox="1"/>
          <p:nvPr/>
        </p:nvSpPr>
        <p:spPr>
          <a:xfrm>
            <a:off x="10592502" y="7438314"/>
            <a:ext cx="6368788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CMN: </a:t>
            </a:r>
            <a:r>
              <a:rPr lang="ko-KR" altLang="en-US" sz="3200" dirty="0"/>
              <a:t>종속성을 포착하지 못하고 </a:t>
            </a:r>
            <a:r>
              <a:rPr lang="en-US" altLang="ko-KR" sz="3200" dirty="0"/>
              <a:t>neutral</a:t>
            </a:r>
            <a:r>
              <a:rPr lang="ko-KR" altLang="en-US" sz="3200" dirty="0"/>
              <a:t>로 잘못 예측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42834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172827" y="203364"/>
            <a:ext cx="1743456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5400" dirty="0">
                <a:latin typeface="a아시아헤드2" panose="02020600000000000000" pitchFamily="18" charset="-127"/>
                <a:ea typeface="a아시아헤드2"/>
              </a:rPr>
              <a:t>5.2 </a:t>
            </a:r>
            <a:r>
              <a:rPr lang="en-US" altLang="ko-KR" sz="5400" dirty="0">
                <a:effectLst/>
              </a:rPr>
              <a:t>Dependency on future utterances (</a:t>
            </a:r>
            <a:r>
              <a:rPr lang="en-US" altLang="ko-KR" sz="5400" dirty="0" err="1">
                <a:effectLst/>
              </a:rPr>
              <a:t>BiDialogue</a:t>
            </a:r>
            <a:r>
              <a:rPr lang="en-US" altLang="ko-KR" sz="5400" dirty="0">
                <a:effectLst/>
              </a:rPr>
              <a:t> RNN + </a:t>
            </a:r>
            <a:r>
              <a:rPr lang="en-US" altLang="ko-KR" sz="5400" dirty="0" err="1">
                <a:effectLst/>
              </a:rPr>
              <a:t>Att</a:t>
            </a:r>
            <a:r>
              <a:rPr lang="en-US" altLang="ko-KR" sz="5400" dirty="0">
                <a:effectLst/>
              </a:rPr>
              <a:t>)</a:t>
            </a:r>
            <a:endParaRPr lang="ko-KR" altLang="en-US" sz="54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75B3A-516D-98CF-DAF0-83F233B3480A}"/>
              </a:ext>
            </a:extLst>
          </p:cNvPr>
          <p:cNvSpPr txBox="1"/>
          <p:nvPr/>
        </p:nvSpPr>
        <p:spPr>
          <a:xfrm>
            <a:off x="1122680" y="7095490"/>
            <a:ext cx="13975080" cy="2228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대화의 세그먼트에서 감정 표현에 대한 </a:t>
            </a:r>
            <a:r>
              <a:rPr lang="en-US" altLang="ko-KR" sz="3200" dirty="0"/>
              <a:t>attention</a:t>
            </a:r>
            <a:r>
              <a:rPr lang="ko-KR" altLang="en-US" sz="3200" dirty="0"/>
              <a:t>을 시각화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미래 발화에 대한 고려도 포함됨 </a:t>
            </a:r>
            <a:endParaRPr lang="en-US" altLang="ko-KR" sz="3200" dirty="0"/>
          </a:p>
          <a:p>
            <a:pPr lvl="1">
              <a:lnSpc>
                <a:spcPct val="150000"/>
              </a:lnSpc>
            </a:pPr>
            <a:r>
              <a:rPr lang="ko-KR" altLang="en-US" sz="3200" dirty="0"/>
              <a:t>⇒ </a:t>
            </a:r>
            <a:r>
              <a:rPr lang="en-US" altLang="ko-KR" sz="3200" dirty="0"/>
              <a:t> </a:t>
            </a:r>
            <a:r>
              <a:rPr lang="ko-KR" altLang="en-US" sz="3200" dirty="0"/>
              <a:t>미래 발화와 과거 발화 간의 감정 상태 간의 상호 의존성을 보여줌 </a:t>
            </a:r>
            <a:endParaRPr lang="en-US" altLang="ko-KR" sz="3200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A44D377-6C1A-B76A-7465-967F4728D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80" y="1917743"/>
            <a:ext cx="11069320" cy="47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70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172827" y="203364"/>
            <a:ext cx="1743456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5400" dirty="0">
                <a:latin typeface="a아시아헤드2" panose="02020600000000000000" pitchFamily="18" charset="-127"/>
                <a:ea typeface="a아시아헤드2"/>
              </a:rPr>
              <a:t>5.3 </a:t>
            </a:r>
            <a:r>
              <a:rPr lang="en-US" altLang="ko-KR" sz="5400" dirty="0">
                <a:effectLst/>
              </a:rPr>
              <a:t>Dependency on distant context</a:t>
            </a:r>
            <a:endParaRPr lang="ko-KR" altLang="en-US" sz="54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6" name="그림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15C13C3B-6920-2E44-5337-8AE380861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615902"/>
            <a:ext cx="7472861" cy="3876297"/>
          </a:xfrm>
          <a:prstGeom prst="rect">
            <a:avLst/>
          </a:prstGeom>
        </p:spPr>
      </p:pic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AE9EECF-3A98-0499-0335-D8ED7AB0A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801" y="2149919"/>
            <a:ext cx="8459057" cy="29794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8BE60C-0CB5-FC9B-B046-CF865C630213}"/>
              </a:ext>
            </a:extLst>
          </p:cNvPr>
          <p:cNvSpPr txBox="1"/>
          <p:nvPr/>
        </p:nvSpPr>
        <p:spPr>
          <a:xfrm>
            <a:off x="431800" y="5931587"/>
            <a:ext cx="7472861" cy="370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/>
              <a:t>local </a:t>
            </a:r>
            <a:r>
              <a:rPr lang="ko-KR" altLang="en-US" sz="3200" dirty="0"/>
              <a:t>컨텍스트 내에서 가장 높은 의존성이 있는 경향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발화의 상당 부분</a:t>
            </a:r>
            <a:r>
              <a:rPr lang="en-US" altLang="ko-KR" sz="3200" dirty="0"/>
              <a:t>(</a:t>
            </a:r>
            <a:r>
              <a:rPr lang="ko-KR" altLang="en-US" sz="3200" dirty="0"/>
              <a:t>약 </a:t>
            </a:r>
            <a:r>
              <a:rPr lang="en-US" altLang="ko-KR" sz="3200" dirty="0"/>
              <a:t>18%)</a:t>
            </a:r>
            <a:r>
              <a:rPr lang="ko-KR" altLang="en-US" sz="3200" dirty="0"/>
              <a:t>은 자신과 </a:t>
            </a:r>
            <a:r>
              <a:rPr lang="en-US" altLang="ko-KR" sz="3200" dirty="0"/>
              <a:t>20~40</a:t>
            </a:r>
            <a:r>
              <a:rPr lang="ko-KR" altLang="en-US" sz="3200" dirty="0"/>
              <a:t>턴 떨어진 발화에 집중 </a:t>
            </a:r>
            <a:endParaRPr lang="en-US" altLang="ko-KR" sz="3200" dirty="0"/>
          </a:p>
          <a:p>
            <a:pPr lvl="1">
              <a:lnSpc>
                <a:spcPct val="150000"/>
              </a:lnSpc>
            </a:pPr>
            <a:r>
              <a:rPr lang="ko-KR" altLang="en-US" sz="3200" dirty="0"/>
              <a:t>⇒ </a:t>
            </a:r>
            <a:r>
              <a:rPr lang="ko-KR" altLang="en-US" sz="3200" b="1" dirty="0"/>
              <a:t>장기간의 감정적 종속성 강조</a:t>
            </a:r>
            <a:endParaRPr lang="en-US" altLang="ko-KR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539C6-1483-006F-C2B8-5025CC48CE6E}"/>
              </a:ext>
            </a:extLst>
          </p:cNvPr>
          <p:cNvSpPr txBox="1"/>
          <p:nvPr/>
        </p:nvSpPr>
        <p:spPr>
          <a:xfrm>
            <a:off x="8544453" y="5899919"/>
            <a:ext cx="8085754" cy="370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b="1" dirty="0"/>
              <a:t>장기간의 문맥 종속성 사례 </a:t>
            </a:r>
            <a:endParaRPr lang="en-US" altLang="ko-KR" sz="3200" b="1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dirty="0"/>
              <a:t>전반적으로 </a:t>
            </a:r>
            <a:r>
              <a:rPr lang="en-US" altLang="ko-KR" sz="3200" dirty="0"/>
              <a:t>happy</a:t>
            </a:r>
            <a:r>
              <a:rPr lang="ko-KR" altLang="en-US" sz="3200" dirty="0"/>
              <a:t>한 가운데  </a:t>
            </a:r>
            <a:r>
              <a:rPr lang="en-US" altLang="ko-KR" sz="3200" dirty="0"/>
              <a:t>"Horrible thing. I hated it” </a:t>
            </a:r>
            <a:r>
              <a:rPr lang="ko-KR" altLang="en-US" sz="3200" dirty="0"/>
              <a:t>발화 등장</a:t>
            </a:r>
            <a:endParaRPr lang="en-US" altLang="ko-KR" sz="3200" dirty="0"/>
          </a:p>
          <a:p>
            <a:pPr lvl="1">
              <a:lnSpc>
                <a:spcPct val="150000"/>
              </a:lnSpc>
            </a:pPr>
            <a:r>
              <a:rPr lang="ko-KR" altLang="en-US" sz="3200" dirty="0"/>
              <a:t>⇒  명확히 하기 위해 과거 발화 </a:t>
            </a:r>
            <a:r>
              <a:rPr lang="en-US" altLang="ko-KR" sz="3200" dirty="0"/>
              <a:t>(11,14)</a:t>
            </a:r>
            <a:r>
              <a:rPr lang="ko-KR" altLang="en-US" sz="3200" dirty="0"/>
              <a:t>에 집중하여 </a:t>
            </a:r>
            <a:r>
              <a:rPr lang="en-US" altLang="ko-KR" sz="3200" dirty="0"/>
              <a:t>excited</a:t>
            </a:r>
            <a:r>
              <a:rPr lang="ko-KR" altLang="en-US" sz="3200" dirty="0"/>
              <a:t>로 알맞게 예측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942287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0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172827" y="203364"/>
            <a:ext cx="1743456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5400" dirty="0">
                <a:latin typeface="a아시아헤드2" panose="02020600000000000000" pitchFamily="18" charset="-127"/>
                <a:ea typeface="a아시아헤드2"/>
              </a:rPr>
              <a:t>5.4 Error Analysis</a:t>
            </a:r>
            <a:endParaRPr lang="ko-KR" altLang="en-US" sz="54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F4B2D-0FF3-25F9-A976-CEEC40273AEC}"/>
              </a:ext>
            </a:extLst>
          </p:cNvPr>
          <p:cNvSpPr txBox="1"/>
          <p:nvPr/>
        </p:nvSpPr>
        <p:spPr>
          <a:xfrm>
            <a:off x="1248074" y="1896487"/>
            <a:ext cx="11817686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ko-KR" altLang="en-US" sz="3200" b="1" dirty="0"/>
              <a:t>관련된 감정들 </a:t>
            </a:r>
            <a:r>
              <a:rPr lang="ko-KR" altLang="en-US" sz="3200" dirty="0"/>
              <a:t>사이에서 잘못된 예측이 많음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BE642-E529-AE32-462C-6FDFDBCACAD3}"/>
              </a:ext>
            </a:extLst>
          </p:cNvPr>
          <p:cNvSpPr txBox="1"/>
          <p:nvPr/>
        </p:nvSpPr>
        <p:spPr>
          <a:xfrm>
            <a:off x="2050714" y="2798685"/>
            <a:ext cx="5406726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/>
              <a:t>Happy –</a:t>
            </a:r>
            <a:r>
              <a:rPr lang="ko-KR" altLang="en-US" sz="3200" dirty="0"/>
              <a:t> </a:t>
            </a:r>
            <a:r>
              <a:rPr lang="en-US" altLang="ko-KR" sz="3200" dirty="0"/>
              <a:t>Excited</a:t>
            </a:r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/>
              <a:t>Angry - Frustrated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8FFA4-92B1-49AB-0646-B40387AB0209}"/>
              </a:ext>
            </a:extLst>
          </p:cNvPr>
          <p:cNvSpPr txBox="1"/>
          <p:nvPr/>
        </p:nvSpPr>
        <p:spPr>
          <a:xfrm>
            <a:off x="2430826" y="4558725"/>
            <a:ext cx="11817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 </a:t>
            </a:r>
            <a:r>
              <a:rPr lang="ko-KR" altLang="en-US" sz="3200" dirty="0"/>
              <a:t>⇒ 감정들 간의 미묘한 차이로 인해 명확한 구별이</a:t>
            </a:r>
            <a:r>
              <a:rPr lang="en-US" altLang="ko-KR" sz="3200" dirty="0"/>
              <a:t> </a:t>
            </a:r>
            <a:r>
              <a:rPr lang="ko-KR" altLang="en-US" sz="3200" dirty="0"/>
              <a:t>어려움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E4FF8-8011-C1CD-E6E9-F72EBD33CC1D}"/>
              </a:ext>
            </a:extLst>
          </p:cNvPr>
          <p:cNvSpPr txBox="1"/>
          <p:nvPr/>
        </p:nvSpPr>
        <p:spPr>
          <a:xfrm>
            <a:off x="1248074" y="5619599"/>
            <a:ext cx="8322646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Neutral</a:t>
            </a:r>
            <a:r>
              <a:rPr lang="en-US" altLang="ko-KR" sz="3200" dirty="0"/>
              <a:t> </a:t>
            </a:r>
            <a:r>
              <a:rPr lang="ko-KR" altLang="en-US" sz="3200" dirty="0"/>
              <a:t>클래스에 대한 많은 </a:t>
            </a:r>
            <a:r>
              <a:rPr lang="en-US" altLang="ko-KR" sz="3200" b="1" dirty="0"/>
              <a:t>False-Positive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B3AA14-0BEB-8254-C9BB-9B7A7DE66106}"/>
              </a:ext>
            </a:extLst>
          </p:cNvPr>
          <p:cNvSpPr txBox="1"/>
          <p:nvPr/>
        </p:nvSpPr>
        <p:spPr>
          <a:xfrm>
            <a:off x="2430826" y="6762632"/>
            <a:ext cx="6428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 </a:t>
            </a:r>
            <a:r>
              <a:rPr lang="ko-KR" altLang="en-US" sz="3200" dirty="0"/>
              <a:t>⇒ 다른 감정에 비해 자주 등장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B9C3C-6066-FE24-7DCB-0C195E9438ED}"/>
              </a:ext>
            </a:extLst>
          </p:cNvPr>
          <p:cNvSpPr txBox="1"/>
          <p:nvPr/>
        </p:nvSpPr>
        <p:spPr>
          <a:xfrm>
            <a:off x="2397628" y="7681019"/>
            <a:ext cx="136219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 </a:t>
            </a:r>
            <a:r>
              <a:rPr lang="ko-KR" altLang="en-US" sz="3200" dirty="0"/>
              <a:t>⇒ 특히 이전 발화에서 감정 변화가 없는 경우에 더 많은 오류가 발생 </a:t>
            </a:r>
          </a:p>
        </p:txBody>
      </p:sp>
    </p:spTree>
    <p:extLst>
      <p:ext uri="{BB962C8B-B14F-4D97-AF65-F5344CB8AC3E}">
        <p14:creationId xmlns:p14="http://schemas.microsoft.com/office/powerpoint/2010/main" val="398574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79647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-172827" y="203364"/>
            <a:ext cx="1743456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5400" dirty="0">
                <a:latin typeface="a아시아헤드2" panose="02020600000000000000" pitchFamily="18" charset="-127"/>
                <a:ea typeface="a아시아헤드2"/>
              </a:rPr>
              <a:t>5.5 </a:t>
            </a:r>
            <a:r>
              <a:rPr lang="en-US" altLang="ko-KR" sz="5400" dirty="0"/>
              <a:t>Ablation Study</a:t>
            </a:r>
            <a:endParaRPr lang="ko-KR" altLang="en-US" sz="54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F4B2D-0FF3-25F9-A976-CEEC40273AEC}"/>
              </a:ext>
            </a:extLst>
          </p:cNvPr>
          <p:cNvSpPr txBox="1"/>
          <p:nvPr/>
        </p:nvSpPr>
        <p:spPr>
          <a:xfrm>
            <a:off x="279400" y="1785399"/>
            <a:ext cx="11817686" cy="832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600" b="1" dirty="0"/>
              <a:t>party state</a:t>
            </a:r>
            <a:r>
              <a:rPr lang="ko-KR" altLang="en-US" sz="3600" b="1" dirty="0"/>
              <a:t>와 </a:t>
            </a:r>
            <a:r>
              <a:rPr lang="en-US" altLang="ko-KR" sz="3600" b="1" dirty="0"/>
              <a:t>Emotion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GRU</a:t>
            </a:r>
            <a:r>
              <a:rPr lang="ko-KR" altLang="en-US" sz="3600" b="1" dirty="0"/>
              <a:t>의 도입</a:t>
            </a:r>
            <a:endParaRPr lang="en-US" altLang="ko-KR" sz="3600" b="1" dirty="0"/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C7252A8-3436-C58B-508A-739716267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348" y="2618384"/>
            <a:ext cx="10134104" cy="2956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1FF592-1BC3-2F13-B83F-31C05FDA5910}"/>
              </a:ext>
            </a:extLst>
          </p:cNvPr>
          <p:cNvSpPr txBox="1"/>
          <p:nvPr/>
        </p:nvSpPr>
        <p:spPr>
          <a:xfrm>
            <a:off x="1808348" y="5902293"/>
            <a:ext cx="11817686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/>
              <a:t>party state </a:t>
            </a:r>
            <a:r>
              <a:rPr lang="ko-KR" altLang="en-US" sz="3200" dirty="0"/>
              <a:t>없이 </a:t>
            </a:r>
            <a:r>
              <a:rPr lang="en-US" altLang="ko-KR" sz="3200" dirty="0"/>
              <a:t>4.33% </a:t>
            </a:r>
            <a:r>
              <a:rPr lang="ko-KR" altLang="en-US" sz="3200" dirty="0"/>
              <a:t>성능 감소</a:t>
            </a:r>
            <a:endParaRPr lang="en-US" altLang="ko-KR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E38EA-8343-9317-08DA-5B6070CADA62}"/>
              </a:ext>
            </a:extLst>
          </p:cNvPr>
          <p:cNvSpPr txBox="1"/>
          <p:nvPr/>
        </p:nvSpPr>
        <p:spPr>
          <a:xfrm>
            <a:off x="1808348" y="7759111"/>
            <a:ext cx="9530080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dirty="0"/>
              <a:t>Emotion GRU </a:t>
            </a:r>
            <a:r>
              <a:rPr lang="ko-KR" altLang="en-US" sz="3200" dirty="0"/>
              <a:t>없이 </a:t>
            </a:r>
            <a:r>
              <a:rPr lang="en-US" altLang="ko-KR" sz="3200" dirty="0"/>
              <a:t>2.51% </a:t>
            </a:r>
            <a:r>
              <a:rPr lang="ko-KR" altLang="en-US" sz="3200" dirty="0"/>
              <a:t>성능 감소 </a:t>
            </a:r>
            <a:endParaRPr lang="en-US" altLang="ko-KR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D903F-918E-AECB-6AFF-5A9A1B299822}"/>
              </a:ext>
            </a:extLst>
          </p:cNvPr>
          <p:cNvSpPr txBox="1"/>
          <p:nvPr/>
        </p:nvSpPr>
        <p:spPr>
          <a:xfrm>
            <a:off x="2743068" y="6980330"/>
            <a:ext cx="11176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 </a:t>
            </a:r>
            <a:r>
              <a:rPr lang="ko-KR" altLang="en-US" sz="3200" dirty="0"/>
              <a:t>⇒ </a:t>
            </a:r>
            <a:r>
              <a:rPr lang="en-US" altLang="ko-KR" sz="3200" dirty="0"/>
              <a:t>party state:</a:t>
            </a:r>
            <a:r>
              <a:rPr lang="ko-KR" altLang="en-US" sz="3200" dirty="0"/>
              <a:t> </a:t>
            </a:r>
            <a:r>
              <a:rPr lang="en-US" altLang="ko-KR" sz="3200" dirty="0"/>
              <a:t>party</a:t>
            </a:r>
            <a:r>
              <a:rPr lang="ko-KR" altLang="en-US" sz="3200" dirty="0"/>
              <a:t>의 감정과 관련된 문맥 추출에 도움을 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1EEBF-3995-73AE-8F0E-FE008E905137}"/>
              </a:ext>
            </a:extLst>
          </p:cNvPr>
          <p:cNvSpPr txBox="1"/>
          <p:nvPr/>
        </p:nvSpPr>
        <p:spPr>
          <a:xfrm>
            <a:off x="2743068" y="8671205"/>
            <a:ext cx="111761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 </a:t>
            </a:r>
            <a:r>
              <a:rPr lang="ko-KR" altLang="en-US" sz="3200" dirty="0"/>
              <a:t>⇒ 이</a:t>
            </a:r>
            <a:r>
              <a:rPr lang="ko-KR" altLang="en-US" sz="3200" b="0" i="0" dirty="0">
                <a:effectLst/>
                <a:latin typeface="Söhne"/>
              </a:rPr>
              <a:t>전 발화의 감정 표현만으로는 상대방의 상태에 관한 문맥이 전달되지 않음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2874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0" y="473726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6. Conclusion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60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79647"/>
            <a:ext cx="18288000" cy="10287000"/>
          </a:xfrm>
          <a:prstGeom prst="rect">
            <a:avLst/>
          </a:prstGeom>
        </p:spPr>
      </p:pic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958A025A-092F-6BFC-0C80-677A99FDD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Untitled">
            <a:extLst>
              <a:ext uri="{FF2B5EF4-FFF2-40B4-BE49-F238E27FC236}">
                <a16:creationId xmlns:a16="http://schemas.microsoft.com/office/drawing/2014/main" id="{90AF565E-7DF7-D140-6C25-C5042C73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1440-5D30-F225-6763-76F0E12F7F6E}"/>
              </a:ext>
            </a:extLst>
          </p:cNvPr>
          <p:cNvSpPr txBox="1"/>
          <p:nvPr/>
        </p:nvSpPr>
        <p:spPr>
          <a:xfrm>
            <a:off x="0" y="201393"/>
            <a:ext cx="1743456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</a:t>
            </a:r>
            <a:r>
              <a:rPr lang="en-US" altLang="ko-KR" sz="5400" dirty="0">
                <a:latin typeface="a아시아헤드2" panose="02020600000000000000" pitchFamily="18" charset="-127"/>
                <a:ea typeface="a아시아헤드2"/>
              </a:rPr>
              <a:t>6 Conclusion</a:t>
            </a:r>
            <a:endParaRPr lang="ko-KR" altLang="en-US" sz="5400" dirty="0">
              <a:highlight>
                <a:srgbClr val="E2F0D9"/>
              </a:highligh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F4B2D-0FF3-25F9-A976-CEEC40273AEC}"/>
              </a:ext>
            </a:extLst>
          </p:cNvPr>
          <p:cNvSpPr txBox="1"/>
          <p:nvPr/>
        </p:nvSpPr>
        <p:spPr>
          <a:xfrm>
            <a:off x="431800" y="1743864"/>
            <a:ext cx="15306040" cy="832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3600" b="1" dirty="0"/>
              <a:t>대화에서 감정 탐지를 위한 </a:t>
            </a:r>
            <a:r>
              <a:rPr lang="en-US" altLang="ko-KR" sz="3600" b="1" dirty="0"/>
              <a:t>RNN </a:t>
            </a:r>
            <a:r>
              <a:rPr lang="ko-KR" altLang="en-US" sz="3600" b="1" dirty="0"/>
              <a:t>기반의 </a:t>
            </a:r>
            <a:r>
              <a:rPr lang="en-US" altLang="ko-KR" sz="3600" b="1" dirty="0"/>
              <a:t>neural architecture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1FF592-1BC3-2F13-B83F-31C05FDA5910}"/>
              </a:ext>
            </a:extLst>
          </p:cNvPr>
          <p:cNvSpPr txBox="1"/>
          <p:nvPr/>
        </p:nvSpPr>
        <p:spPr>
          <a:xfrm>
            <a:off x="982179" y="2695678"/>
            <a:ext cx="10977210" cy="75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dirty="0"/>
              <a:t>CMN</a:t>
            </a:r>
            <a:r>
              <a:rPr lang="ko-KR" altLang="en-US" sz="3200" dirty="0"/>
              <a:t>과 달리</a:t>
            </a:r>
            <a:r>
              <a:rPr lang="en-US" altLang="ko-KR" sz="3200" dirty="0"/>
              <a:t> </a:t>
            </a:r>
            <a:r>
              <a:rPr lang="ko-KR" altLang="en-US" sz="3200" dirty="0"/>
              <a:t>발화자의 특성을 고려한 세밀한 문맥 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32251-9F7E-59DA-FD3E-505B441C8910}"/>
              </a:ext>
            </a:extLst>
          </p:cNvPr>
          <p:cNvSpPr txBox="1"/>
          <p:nvPr/>
        </p:nvSpPr>
        <p:spPr>
          <a:xfrm>
            <a:off x="982179" y="3628600"/>
            <a:ext cx="13046641" cy="296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Party state</a:t>
            </a:r>
            <a:r>
              <a:rPr lang="en-US" altLang="ko-KR" sz="3200" dirty="0"/>
              <a:t>: speaker </a:t>
            </a:r>
            <a:r>
              <a:rPr lang="ko-KR" altLang="en-US" sz="3200" dirty="0"/>
              <a:t>인식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Global state</a:t>
            </a:r>
            <a:r>
              <a:rPr lang="en-US" altLang="ko-KR" sz="3200" dirty="0"/>
              <a:t>: </a:t>
            </a:r>
            <a:r>
              <a:rPr lang="en-US" altLang="ko-KR" sz="3200" b="0" dirty="0">
                <a:solidFill>
                  <a:srgbClr val="242424"/>
                </a:solidFill>
                <a:effectLst/>
                <a:latin typeface="source-serif-pro"/>
              </a:rPr>
              <a:t>speaker-specific utterance representation </a:t>
            </a:r>
            <a:r>
              <a:rPr lang="ko-KR" altLang="en-US" sz="3200" b="0" dirty="0">
                <a:solidFill>
                  <a:srgbClr val="242424"/>
                </a:solidFill>
                <a:effectLst/>
                <a:latin typeface="source-serif-pro"/>
              </a:rPr>
              <a:t>역할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Emotion Representation</a:t>
            </a:r>
            <a:r>
              <a:rPr lang="en-US" altLang="ko-KR" sz="3200" dirty="0"/>
              <a:t>: Party state</a:t>
            </a:r>
            <a:r>
              <a:rPr lang="ko-KR" altLang="en-US" sz="3200" dirty="0"/>
              <a:t>와 </a:t>
            </a:r>
            <a:r>
              <a:rPr lang="en-US" altLang="ko-KR" sz="3200" dirty="0"/>
              <a:t>Global state</a:t>
            </a:r>
            <a:r>
              <a:rPr lang="ko-KR" altLang="en-US" sz="3200" dirty="0"/>
              <a:t>를 통해 추론</a:t>
            </a:r>
            <a:endParaRPr lang="en-US" altLang="ko-KR" sz="3200" dirty="0"/>
          </a:p>
          <a:p>
            <a:pPr lvl="1">
              <a:lnSpc>
                <a:spcPct val="150000"/>
              </a:lnSpc>
            </a:pPr>
            <a:r>
              <a:rPr lang="ko-KR" altLang="en-US" sz="3200" dirty="0"/>
              <a:t>⇒ 이를 통해 최종 감정 분류 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78836-F1B6-7833-EACF-32CE05C4BFF4}"/>
              </a:ext>
            </a:extLst>
          </p:cNvPr>
          <p:cNvSpPr txBox="1"/>
          <p:nvPr/>
        </p:nvSpPr>
        <p:spPr>
          <a:xfrm>
            <a:off x="982179" y="7448941"/>
            <a:ext cx="13046641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Party GRU</a:t>
            </a:r>
            <a:r>
              <a:rPr lang="ko-KR" altLang="en-US" sz="3200" dirty="0"/>
              <a:t>를 통해 </a:t>
            </a:r>
            <a:r>
              <a:rPr lang="en-US" altLang="ko-KR" sz="3200" b="1" dirty="0"/>
              <a:t>Global GRU</a:t>
            </a:r>
            <a:r>
              <a:rPr lang="ko-KR" altLang="en-US" sz="3200" dirty="0"/>
              <a:t>의 컨텍스트와 함께 정보 인코딩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아시아헤드1" panose="02020600000000000000" pitchFamily="18" charset="-127"/>
              <a:buChar char="○"/>
            </a:pPr>
            <a:r>
              <a:rPr lang="en-US" altLang="ko-KR" sz="3200" b="1" dirty="0"/>
              <a:t>Emotion GRU</a:t>
            </a:r>
            <a:r>
              <a:rPr lang="ko-KR" altLang="en-US" sz="3200" dirty="0"/>
              <a:t>가 받은 정보를 바탕으로 감정 분류 수행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82148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-7573" y="198623"/>
            <a:ext cx="118872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#0. Abstract</a:t>
            </a: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950518" y="1936128"/>
            <a:ext cx="11500562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Emotion Detection in Conversations</a:t>
            </a:r>
          </a:p>
          <a:p>
            <a:pPr marL="457200" indent="-457200">
              <a:buFont typeface="Arial"/>
              <a:buChar char="•"/>
            </a:pPr>
            <a:endParaRPr lang="en-US" altLang="ko-KR" sz="10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AD1B0-A0BB-E683-8793-8A103723CFE3}"/>
              </a:ext>
            </a:extLst>
          </p:cNvPr>
          <p:cNvSpPr txBox="1"/>
          <p:nvPr/>
        </p:nvSpPr>
        <p:spPr>
          <a:xfrm>
            <a:off x="1691640" y="3182622"/>
            <a:ext cx="12725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Courier New"/>
              <a:buChar char="o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대화 내에서 감정 감지하는 것은 여러 어플리케이션에서 필수적임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    </a:t>
            </a:r>
          </a:p>
          <a:p>
            <a:pPr lvl="1"/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현재 시스템은 대화에서 각 발화자를 개별적으로 구분하지 않음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.</a:t>
            </a:r>
            <a:endParaRPr lang="ko-KR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BBD9-7E88-1D3C-E263-851FFD8AE3EA}"/>
              </a:ext>
            </a:extLst>
          </p:cNvPr>
          <p:cNvSpPr txBox="1"/>
          <p:nvPr/>
        </p:nvSpPr>
        <p:spPr>
          <a:xfrm>
            <a:off x="2674620" y="4964862"/>
            <a:ext cx="107594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800" dirty="0"/>
              <a:t>⇒</a:t>
            </a:r>
            <a:r>
              <a:rPr lang="en-US" altLang="ko-KR" sz="2800" dirty="0">
                <a:ea typeface="a아시아헤드1" panose="02020600000000000000" pitchFamily="18" charset="-127"/>
                <a:cs typeface="+mn-lt"/>
              </a:rPr>
              <a:t> </a:t>
            </a:r>
            <a:r>
              <a:rPr lang="ko-KR" altLang="en-US" sz="2800" dirty="0">
                <a:ea typeface="a아시아헤드1" panose="02020600000000000000" pitchFamily="18" charset="-127"/>
                <a:cs typeface="+mn-lt"/>
              </a:rPr>
              <a:t>이 논문에서는 대화 전반에서 </a:t>
            </a:r>
            <a:r>
              <a:rPr lang="en-US" altLang="ko-KR" sz="2800" dirty="0">
                <a:ea typeface="a아시아헤드1" panose="02020600000000000000" pitchFamily="18" charset="-127"/>
                <a:cs typeface="+mn-lt"/>
              </a:rPr>
              <a:t>RNN</a:t>
            </a:r>
            <a:r>
              <a:rPr lang="ko-KR" altLang="en-US" sz="2800" dirty="0">
                <a:ea typeface="a아시아헤드1" panose="02020600000000000000" pitchFamily="18" charset="-127"/>
                <a:cs typeface="+mn-lt"/>
              </a:rPr>
              <a:t>을 통해 개별 발화자를 추적하고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이를 감정 분류에 사용함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661851" y="6078583"/>
            <a:ext cx="1188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THANK YOU</a:t>
            </a:r>
            <a:endParaRPr lang="ko-KR" altLang="en-US" sz="8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#0. Background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97078" y="1618240"/>
            <a:ext cx="1688360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buFont typeface="Courier New"/>
            </a:pP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  <a:p>
            <a:pPr lvl="1">
              <a:buFont typeface="Courier New"/>
            </a:pPr>
            <a:endParaRPr lang="en-US" sz="28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C0C4025-E4AE-7585-9AE9-750CF0593B04}"/>
              </a:ext>
            </a:extLst>
          </p:cNvPr>
          <p:cNvSpPr/>
          <p:nvPr/>
        </p:nvSpPr>
        <p:spPr>
          <a:xfrm>
            <a:off x="874736" y="2408615"/>
            <a:ext cx="5854311" cy="170236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GRU (Gated Recurrent Unit)</a:t>
            </a:r>
          </a:p>
        </p:txBody>
      </p:sp>
      <p:pic>
        <p:nvPicPr>
          <p:cNvPr id="14" name="그림 13" descr="클립아트, 만화 영화, 도표, 일러스트레이션이(가) 표시된 사진&#10;&#10;자동 생성된 설명">
            <a:extLst>
              <a:ext uri="{FF2B5EF4-FFF2-40B4-BE49-F238E27FC236}">
                <a16:creationId xmlns:a16="http://schemas.microsoft.com/office/drawing/2014/main" id="{0F8DA742-760B-DA3E-43A1-064BEBA43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96" y="4413902"/>
            <a:ext cx="7104910" cy="4887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866083-CB93-57CB-B518-64D394C3CEBB}"/>
              </a:ext>
            </a:extLst>
          </p:cNvPr>
          <p:cNvSpPr txBox="1"/>
          <p:nvPr/>
        </p:nvSpPr>
        <p:spPr>
          <a:xfrm>
            <a:off x="11879627" y="9719045"/>
            <a:ext cx="579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effectLst/>
                <a:hlinkClick r:id="rId5"/>
              </a:rPr>
              <a:t>https://itrepo.tistory.com/40#Work-Flow-of-GRU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AEAA-08BD-0023-CC06-D1FDDF789AB2}"/>
              </a:ext>
            </a:extLst>
          </p:cNvPr>
          <p:cNvSpPr txBox="1"/>
          <p:nvPr/>
        </p:nvSpPr>
        <p:spPr>
          <a:xfrm>
            <a:off x="7386389" y="3224423"/>
            <a:ext cx="82347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Courier New"/>
              <a:buChar char="o"/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순차 데이터를 처리하는 데 사용됨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   </a:t>
            </a:r>
          </a:p>
          <a:p>
            <a:pPr lvl="1"/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Reset gate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와 </a:t>
            </a:r>
            <a:r>
              <a:rPr lang="en-US" altLang="ko-KR" sz="3200" b="1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Update gate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로 구성됨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87D80-7EB7-3223-91E6-EEAF38356195}"/>
              </a:ext>
            </a:extLst>
          </p:cNvPr>
          <p:cNvSpPr txBox="1"/>
          <p:nvPr/>
        </p:nvSpPr>
        <p:spPr>
          <a:xfrm>
            <a:off x="8102702" y="5068970"/>
            <a:ext cx="88779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Courier New"/>
              <a:buChar char="o"/>
            </a:pPr>
            <a:r>
              <a:rPr lang="en-US" altLang="ko-KR" sz="3200" b="1" dirty="0"/>
              <a:t>Reset gate: </a:t>
            </a:r>
            <a:r>
              <a:rPr lang="ko-KR" altLang="en-US" sz="3200" dirty="0"/>
              <a:t>현재 상태에서 얼마나 이전 상태의 정보를 유지할지 결정 </a:t>
            </a:r>
            <a:endParaRPr lang="en-US" altLang="ko-KR" sz="3200" dirty="0"/>
          </a:p>
          <a:p>
            <a:pPr lvl="1"/>
            <a:r>
              <a:rPr lang="en-US" altLang="ko-KR" sz="3200" dirty="0"/>
              <a:t>       (0~1: 1</a:t>
            </a:r>
            <a:r>
              <a:rPr lang="ko-KR" altLang="en-US" sz="3200" dirty="0"/>
              <a:t>에 가까울 수록 이전 상태 유지</a:t>
            </a:r>
            <a:r>
              <a:rPr lang="en-US" altLang="ko-KR" sz="32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BE27C4-2BD8-0E6F-F095-549B09B11E1A}"/>
              </a:ext>
            </a:extLst>
          </p:cNvPr>
          <p:cNvSpPr txBox="1"/>
          <p:nvPr/>
        </p:nvSpPr>
        <p:spPr>
          <a:xfrm>
            <a:off x="8102702" y="7170859"/>
            <a:ext cx="88779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Courier New"/>
              <a:buChar char="o"/>
            </a:pPr>
            <a:r>
              <a:rPr lang="en-US" altLang="ko-KR" sz="3200" b="1" dirty="0"/>
              <a:t>Update gate: </a:t>
            </a:r>
            <a:r>
              <a:rPr lang="ko-KR" altLang="en-US" sz="3200" dirty="0"/>
              <a:t>이전 상태의 정보와 새로운 정보 사이의 균형을 결정</a:t>
            </a:r>
            <a:endParaRPr lang="en-US" altLang="ko-KR" sz="3200" dirty="0"/>
          </a:p>
          <a:p>
            <a:pPr lvl="1"/>
            <a:r>
              <a:rPr lang="en-US" altLang="ko-KR" sz="3200" dirty="0"/>
              <a:t>       (0~1: 1</a:t>
            </a:r>
            <a:r>
              <a:rPr lang="ko-KR" altLang="en-US" sz="3200" dirty="0"/>
              <a:t>에 가까울 수록 이전 상태를 우선시</a:t>
            </a:r>
            <a:r>
              <a:rPr lang="en-US" altLang="ko-KR" sz="3200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23853C-3FA0-CBDD-F1FB-A2E3170D02A0}"/>
              </a:ext>
            </a:extLst>
          </p:cNvPr>
          <p:cNvSpPr txBox="1"/>
          <p:nvPr/>
        </p:nvSpPr>
        <p:spPr>
          <a:xfrm>
            <a:off x="7386389" y="1824234"/>
            <a:ext cx="93173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Courier New"/>
              <a:buChar char="o"/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LSTM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의 구조는 단순화시키면서 성능은 유지시킴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291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0" y="4708238"/>
            <a:ext cx="6871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33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#1.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529390" y="2175656"/>
            <a:ext cx="9553074" cy="83099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대화에서 감정과 관련된 주요 </a:t>
            </a: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</a:t>
            </a: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가지 측면</a:t>
            </a:r>
            <a:endParaRPr lang="en-US" altLang="ko-KR" sz="3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화자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a아시아헤드1"/>
              <a:ea typeface="a아시아헤드1" panose="02020600000000000000" pitchFamily="18" charset="-127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이전 발화의 문맥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a아시아헤드1"/>
              <a:ea typeface="a아시아헤드1" panose="02020600000000000000" pitchFamily="18" charset="-127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감정 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a아시아헤드1"/>
              <a:ea typeface="a아시아헤드1" panose="02020600000000000000" pitchFamily="18" charset="-127"/>
              <a:cs typeface="+mn-lt"/>
            </a:endParaRPr>
          </a:p>
          <a:p>
            <a:pPr lvl="1"/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a아시아헤드1"/>
              <a:ea typeface="+mn-lt"/>
              <a:cs typeface="+mn-lt"/>
            </a:endParaRPr>
          </a:p>
          <a:p>
            <a:pPr lvl="1"/>
            <a:r>
              <a:rPr lang="ko-KR" altLang="en-US" sz="3200" dirty="0"/>
              <a:t>⇒ 개별적으로 모델링하여 성능을 높임 </a:t>
            </a:r>
            <a:endParaRPr lang="en-US" altLang="ko-KR" sz="3200" dirty="0"/>
          </a:p>
          <a:p>
            <a:pPr lvl="1"/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lvl="1"/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marL="914400" indent="-457200">
              <a:buFont typeface="Arial"/>
              <a:buChar char="•"/>
            </a:pPr>
            <a:endParaRPr lang="en-US" altLang="ko-KR" dirty="0">
              <a:latin typeface="a아시아헤드1"/>
              <a:ea typeface="+mn-lt"/>
              <a:cs typeface="+mn-lt"/>
            </a:endParaRPr>
          </a:p>
          <a:p>
            <a:pPr marL="914400" indent="-457200">
              <a:buFont typeface="Arial"/>
              <a:buChar char="•"/>
            </a:pPr>
            <a:endParaRPr lang="en-US" altLang="ko-KR" sz="3200" dirty="0">
              <a:latin typeface="a아시아헤드1"/>
              <a:cs typeface="Calibri" panose="020F0502020204030204"/>
            </a:endParaRPr>
          </a:p>
          <a:p>
            <a:pPr marL="914400" indent="-457200">
              <a:buFont typeface="Arial"/>
              <a:buChar char="•"/>
            </a:pPr>
            <a:endParaRPr lang="ko-KR" altLang="en-US" sz="3200" dirty="0">
              <a:latin typeface="a아시아헤드1"/>
              <a:ea typeface="맑은 고딕" panose="020B0503020000020004" pitchFamily="34" charset="-127"/>
              <a:cs typeface="+mn-lt"/>
            </a:endParaRPr>
          </a:p>
          <a:p>
            <a:pPr lvl="1">
              <a:buFont typeface="Courier New"/>
            </a:pPr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lvl="1">
              <a:buFont typeface="Courier New"/>
            </a:pPr>
            <a:endParaRPr lang="en-US" sz="3200" dirty="0">
              <a:latin typeface="a아시아헤드1"/>
              <a:ea typeface="+mn-lt"/>
              <a:cs typeface="+mn-lt"/>
            </a:endParaRPr>
          </a:p>
        </p:txBody>
      </p:sp>
      <p:pic>
        <p:nvPicPr>
          <p:cNvPr id="7" name="그림 6" descr="텍스트, 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FC0F829C-EF8F-2A5A-129B-0D14CB452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002" y="4006469"/>
            <a:ext cx="9280063" cy="48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F20B29-6711-1046-754D-091AFF927F61}"/>
              </a:ext>
            </a:extLst>
          </p:cNvPr>
          <p:cNvSpPr txBox="1"/>
          <p:nvPr/>
        </p:nvSpPr>
        <p:spPr>
          <a:xfrm>
            <a:off x="7936002" y="9214906"/>
            <a:ext cx="9317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P_A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의 감정이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P_B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의 이전 발화에 영향을 받음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778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-7573" y="198623"/>
            <a:ext cx="11887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/>
              </a:rPr>
              <a:t>#1.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529389" y="2175656"/>
            <a:ext cx="13280395" cy="73866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주요 </a:t>
            </a:r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</a:t>
            </a: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가지 측면 모델링 </a:t>
            </a:r>
            <a:endParaRPr lang="en-US" altLang="ko-KR" sz="36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Global GRU: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대화의 전반적인 문맥 파악하고 업데이트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a아시아헤드1"/>
              <a:ea typeface="a아시아헤드1" panose="02020600000000000000" pitchFamily="18" charset="-127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Party GRU: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대화의 개별 화자 상태 모델링하고 업데이트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a아시아헤드1"/>
              <a:ea typeface="a아시아헤드1" panose="02020600000000000000" pitchFamily="18" charset="-127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Emotion GRU: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발화의 감정 표현 디코딩 후 감정 분류에 사용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a아시아헤드1"/>
              <a:ea typeface="a아시아헤드1" panose="02020600000000000000" pitchFamily="18" charset="-127"/>
              <a:cs typeface="+mn-lt"/>
            </a:endParaRPr>
          </a:p>
          <a:p>
            <a:pPr lvl="1"/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lvl="1"/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marL="914400" indent="-457200">
              <a:buFont typeface="Arial"/>
              <a:buChar char="•"/>
            </a:pPr>
            <a:endParaRPr lang="en-US" altLang="ko-KR" dirty="0">
              <a:latin typeface="a아시아헤드1"/>
              <a:ea typeface="+mn-lt"/>
              <a:cs typeface="+mn-lt"/>
            </a:endParaRPr>
          </a:p>
          <a:p>
            <a:pPr marL="914400" indent="-457200">
              <a:buFont typeface="Arial"/>
              <a:buChar char="•"/>
            </a:pPr>
            <a:endParaRPr lang="en-US" altLang="ko-KR" sz="3200" dirty="0">
              <a:latin typeface="a아시아헤드1"/>
              <a:cs typeface="Calibri" panose="020F0502020204030204"/>
            </a:endParaRPr>
          </a:p>
          <a:p>
            <a:pPr marL="914400" indent="-457200">
              <a:buFont typeface="Arial"/>
              <a:buChar char="•"/>
            </a:pPr>
            <a:endParaRPr lang="ko-KR" altLang="en-US" sz="3200" dirty="0">
              <a:latin typeface="a아시아헤드1"/>
              <a:ea typeface="맑은 고딕" panose="020B0503020000020004" pitchFamily="34" charset="-127"/>
              <a:cs typeface="+mn-lt"/>
            </a:endParaRPr>
          </a:p>
          <a:p>
            <a:pPr lvl="1">
              <a:buFont typeface="Courier New"/>
            </a:pPr>
            <a:endParaRPr lang="en-US" altLang="ko-KR" sz="3200" dirty="0">
              <a:latin typeface="a아시아헤드1"/>
              <a:ea typeface="+mn-lt"/>
              <a:cs typeface="+mn-lt"/>
            </a:endParaRPr>
          </a:p>
          <a:p>
            <a:pPr lvl="1">
              <a:buFont typeface="Courier New"/>
            </a:pPr>
            <a:endParaRPr lang="en-US" sz="3200" dirty="0">
              <a:latin typeface="a아시아헤드1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FD775-5B54-A5BF-9AEA-C5B941F67354}"/>
              </a:ext>
            </a:extLst>
          </p:cNvPr>
          <p:cNvSpPr txBox="1"/>
          <p:nvPr/>
        </p:nvSpPr>
        <p:spPr>
          <a:xfrm>
            <a:off x="1222856" y="5143500"/>
            <a:ext cx="10969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dirty="0"/>
              <a:t>⇒</a:t>
            </a:r>
            <a:r>
              <a:rPr lang="en-US" altLang="ko-KR" sz="3200" dirty="0"/>
              <a:t>Dialogue RNN</a:t>
            </a:r>
            <a:r>
              <a:rPr lang="ko-KR" altLang="en-US" sz="3200" dirty="0"/>
              <a:t>에서는 </a:t>
            </a:r>
            <a:r>
              <a:rPr lang="en-US" altLang="ko-KR" sz="3200" dirty="0"/>
              <a:t>3</a:t>
            </a:r>
            <a:r>
              <a:rPr lang="ko-KR" altLang="en-US" sz="3200" dirty="0"/>
              <a:t>가지 </a:t>
            </a:r>
            <a:r>
              <a:rPr lang="en-US" altLang="ko-KR" sz="3200" dirty="0"/>
              <a:t>GRU</a:t>
            </a:r>
            <a:r>
              <a:rPr lang="ko-KR" altLang="en-US" sz="3200" dirty="0"/>
              <a:t>가 재귀적으로 연결됨 </a:t>
            </a:r>
            <a:endParaRPr lang="en-US" altLang="ko-KR" sz="3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35984A-DAA8-E23C-5A52-F610ED904C11}"/>
              </a:ext>
            </a:extLst>
          </p:cNvPr>
          <p:cNvSpPr/>
          <p:nvPr/>
        </p:nvSpPr>
        <p:spPr>
          <a:xfrm>
            <a:off x="1450793" y="6274086"/>
            <a:ext cx="2400300" cy="1733550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DC3CD7-552A-7EB9-4FD1-69870F2CA3DA}"/>
              </a:ext>
            </a:extLst>
          </p:cNvPr>
          <p:cNvSpPr/>
          <p:nvPr/>
        </p:nvSpPr>
        <p:spPr>
          <a:xfrm>
            <a:off x="5542601" y="6274086"/>
            <a:ext cx="2400300" cy="1733550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463FD1A-9E25-BDCA-DE74-D69E681CBFBE}"/>
              </a:ext>
            </a:extLst>
          </p:cNvPr>
          <p:cNvSpPr/>
          <p:nvPr/>
        </p:nvSpPr>
        <p:spPr>
          <a:xfrm>
            <a:off x="8700194" y="6848473"/>
            <a:ext cx="1868430" cy="584775"/>
          </a:xfrm>
          <a:prstGeom prst="rightArrow">
            <a:avLst/>
          </a:prstGeom>
          <a:solidFill>
            <a:srgbClr val="E2F0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C4E0FB-77B7-2993-F50E-D0E857EEE318}"/>
              </a:ext>
            </a:extLst>
          </p:cNvPr>
          <p:cNvSpPr/>
          <p:nvPr/>
        </p:nvSpPr>
        <p:spPr>
          <a:xfrm>
            <a:off x="11055088" y="6274086"/>
            <a:ext cx="2400300" cy="1733550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5B171356-E2DB-E095-024A-1E0E533A24BA}"/>
              </a:ext>
            </a:extLst>
          </p:cNvPr>
          <p:cNvSpPr/>
          <p:nvPr/>
        </p:nvSpPr>
        <p:spPr>
          <a:xfrm>
            <a:off x="4092820" y="6737314"/>
            <a:ext cx="1130469" cy="907970"/>
          </a:xfrm>
          <a:prstGeom prst="mathPlus">
            <a:avLst/>
          </a:prstGeom>
          <a:solidFill>
            <a:srgbClr val="E2F0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B807E-2FCA-63D2-750D-3AD59C6FB010}"/>
              </a:ext>
            </a:extLst>
          </p:cNvPr>
          <p:cNvSpPr txBox="1"/>
          <p:nvPr/>
        </p:nvSpPr>
        <p:spPr>
          <a:xfrm>
            <a:off x="1579833" y="6652690"/>
            <a:ext cx="2021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Global GRU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3FA2B9-AAC8-0038-3B57-D93257831FEB}"/>
              </a:ext>
            </a:extLst>
          </p:cNvPr>
          <p:cNvSpPr txBox="1"/>
          <p:nvPr/>
        </p:nvSpPr>
        <p:spPr>
          <a:xfrm>
            <a:off x="5752679" y="6652690"/>
            <a:ext cx="19000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Party</a:t>
            </a:r>
          </a:p>
          <a:p>
            <a:pPr lvl="1"/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GRU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54F44-9956-3948-94A7-159AA576FDF3}"/>
              </a:ext>
            </a:extLst>
          </p:cNvPr>
          <p:cNvSpPr txBox="1"/>
          <p:nvPr/>
        </p:nvSpPr>
        <p:spPr>
          <a:xfrm>
            <a:off x="11062661" y="6652690"/>
            <a:ext cx="24003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아시아헤드1"/>
                <a:ea typeface="a아시아헤드1" panose="02020600000000000000" pitchFamily="18" charset="-127"/>
                <a:cs typeface="+mn-lt"/>
              </a:rPr>
              <a:t>Emotion GRU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521B-274B-82F2-70CD-C50D5224210D}"/>
              </a:ext>
            </a:extLst>
          </p:cNvPr>
          <p:cNvSpPr txBox="1"/>
          <p:nvPr/>
        </p:nvSpPr>
        <p:spPr>
          <a:xfrm>
            <a:off x="1985617" y="8450987"/>
            <a:ext cx="53448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대화의 전반적인 문맥과 개별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party state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업데이트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AEC2-D7B5-18DE-0DA2-032E54661663}"/>
              </a:ext>
            </a:extLst>
          </p:cNvPr>
          <p:cNvSpPr txBox="1"/>
          <p:nvPr/>
        </p:nvSpPr>
        <p:spPr>
          <a:xfrm>
            <a:off x="10719724" y="8475328"/>
            <a:ext cx="36194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3200">
                <a:latin typeface="a아시아헤드1" panose="02020600000000000000" pitchFamily="18" charset="-127"/>
                <a:ea typeface="a아시아헤드1" panose="02020600000000000000" pitchFamily="18" charset="-127"/>
                <a:cs typeface="+mn-lt"/>
              </a:rPr>
              <a:t>해당 발화의 감정 표현 해독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112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0" y="4737266"/>
            <a:ext cx="6871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Related</a:t>
            </a: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09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1847</Words>
  <Application>Microsoft Office PowerPoint</Application>
  <PresentationFormat>사용자 지정</PresentationFormat>
  <Paragraphs>286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a아시아헤드1</vt:lpstr>
      <vt:lpstr>a아시아헤드2</vt:lpstr>
      <vt:lpstr>a아시아헤드4</vt:lpstr>
      <vt:lpstr>Pretendard JP</vt:lpstr>
      <vt:lpstr>Söhne</vt:lpstr>
      <vt:lpstr>source-serif-pro</vt:lpstr>
      <vt:lpstr>맑은 고딕</vt:lpstr>
      <vt:lpstr>Arial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이서연</dc:creator>
  <cp:lastModifiedBy>서연 이</cp:lastModifiedBy>
  <cp:revision>2</cp:revision>
  <dcterms:modified xsi:type="dcterms:W3CDTF">2024-04-01T12:48:57Z</dcterms:modified>
</cp:coreProperties>
</file>