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9" r:id="rId5"/>
    <p:sldId id="261" r:id="rId6"/>
    <p:sldId id="268" r:id="rId7"/>
    <p:sldId id="270" r:id="rId8"/>
    <p:sldId id="258" r:id="rId9"/>
    <p:sldId id="271" r:id="rId10"/>
    <p:sldId id="272" r:id="rId11"/>
    <p:sldId id="26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3" r:id="rId23"/>
    <p:sldId id="283" r:id="rId24"/>
    <p:sldId id="284" r:id="rId25"/>
    <p:sldId id="285" r:id="rId26"/>
    <p:sldId id="265" r:id="rId27"/>
    <p:sldId id="286" r:id="rId28"/>
    <p:sldId id="287" r:id="rId29"/>
    <p:sldId id="260" r:id="rId3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4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11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3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98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1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9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0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3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6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9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0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5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4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9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9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67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661851" y="6078583"/>
            <a:ext cx="14578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0" dirty="0">
                <a:solidFill>
                  <a:srgbClr val="212529"/>
                </a:solidFill>
                <a:effectLst/>
                <a:latin typeface="-apple-system"/>
              </a:rPr>
              <a:t>Deep Neural Networks for YouTube Recommendations</a:t>
            </a:r>
            <a:r>
              <a:rPr lang="en-US" altLang="ko-KR" sz="3500" b="1" i="0" dirty="0">
                <a:solidFill>
                  <a:srgbClr val="212529"/>
                </a:solidFill>
                <a:effectLst/>
                <a:latin typeface="-apple-system"/>
              </a:rPr>
              <a:t>(2016, Paul Covington)</a:t>
            </a:r>
          </a:p>
          <a:p>
            <a:endParaRPr lang="ko-KR" altLang="en-US" sz="6000" dirty="0">
              <a:latin typeface="a아시아헤드4" panose="02020600000000000000" pitchFamily="18" charset="-127"/>
              <a:ea typeface="a아시아헤드4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220891"/>
            <a:ext cx="494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손소현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System Overview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8" y="2161994"/>
            <a:ext cx="775727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이렇게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단계로 나누어진 추천은 큰 비디오 코퍼스에서 기기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앱화면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표시될 아주 작고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특정한 비디오를 뽑게 해 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이런 구조는 다른 소스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(2010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년에 나온 첫번째 논문 참고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가지고 후보군들을 섞게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blending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도 할 수 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offline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(precision, recall, ranking loss)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쓰기도 했지만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결국에 효과적인 모델을 만들기에 사용한 것은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실시간 피드백을 통한 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a/b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</a:t>
            </a:r>
            <a:endParaRPr lang="en-US" altLang="ko-KR" sz="2800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실시간 피드백에서는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클릭률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시청시간 등과 같은 미묘한 변화들을 측정할 수 있었음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실시간 피드백 결과가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offline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행렬과 항상 일치 하진 않음</a:t>
            </a: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" name="그림 6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B0BFE975-1D6C-E81E-C345-BF0531DC8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267" y="1817370"/>
            <a:ext cx="8063345" cy="66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1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803564" y="4728001"/>
            <a:ext cx="766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 Generation</a:t>
            </a:r>
            <a:endParaRPr lang="ko-KR" altLang="en-US" sz="4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9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6D126A2-86DE-B845-F150-40367294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85" y="1860765"/>
            <a:ext cx="10168540" cy="80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66BBE-B192-8EDF-F089-92C84D02917E}"/>
              </a:ext>
            </a:extLst>
          </p:cNvPr>
          <p:cNvSpPr/>
          <p:nvPr/>
        </p:nvSpPr>
        <p:spPr>
          <a:xfrm>
            <a:off x="7323484" y="5452533"/>
            <a:ext cx="6028267" cy="448048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018D7-EA6A-1B04-D535-235BFA7AD8D5}"/>
              </a:ext>
            </a:extLst>
          </p:cNvPr>
          <p:cNvSpPr txBox="1"/>
          <p:nvPr/>
        </p:nvSpPr>
        <p:spPr>
          <a:xfrm>
            <a:off x="541867" y="3273348"/>
            <a:ext cx="678161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단계는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방대한 비디오 코퍼스에서 </a:t>
            </a:r>
            <a:r>
              <a:rPr lang="ko-KR" altLang="en-US" sz="2800" dirty="0" err="1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몇백개의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 영상으로 후보군을 생성하는 단계임</a:t>
            </a:r>
            <a:endParaRPr lang="en-US" altLang="ko-KR" sz="2800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이전의 추천 시스템은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rank loss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바탕으로 만든 행렬분해 관점이고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간단한 신경망을 사용한 적 있지만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이때는 사용자가 과거에 본 비디오 내역만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이용했었음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15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286E012-EC3C-AE26-0D6F-7061E162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7" y="1943877"/>
            <a:ext cx="125539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707716" y="1787621"/>
            <a:ext cx="660748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3.1 recommendation as classification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(U)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Context(C)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기반으로 특정 시간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(t)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수백만개의 아이템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(V)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중 각 아이템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i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시청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class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예측하는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extreme multiclass classification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추천 문제를 정의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여기서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dnn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임무는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사용자임베딩을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사용자 히스토리 함수로 학습하고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softmax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classifier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비디오를 분류하는데 도움되는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context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학습하는 것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유튜브에 명시적 피드백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좋아요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싫어요 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있지만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엄청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sparse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해서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시청시간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완료 등을 활용한 암시적 피드백을 사용</a:t>
            </a: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62B9-FB83-50AB-E9B2-AEF082494846}"/>
              </a:ext>
            </a:extLst>
          </p:cNvPr>
          <p:cNvSpPr txBox="1"/>
          <p:nvPr/>
        </p:nvSpPr>
        <p:spPr>
          <a:xfrm>
            <a:off x="9588355" y="4461162"/>
            <a:ext cx="492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여기서 </a:t>
            </a:r>
            <a:r>
              <a:rPr lang="en-US" altLang="ko-KR" dirty="0" err="1"/>
              <a:t>wt</a:t>
            </a:r>
            <a:r>
              <a:rPr lang="ko-KR" altLang="en-US" dirty="0"/>
              <a:t>는 특정시간 </a:t>
            </a:r>
            <a:r>
              <a:rPr lang="en-US" altLang="ko-KR" dirty="0"/>
              <a:t>t</a:t>
            </a:r>
            <a:r>
              <a:rPr lang="ko-KR" altLang="en-US" dirty="0"/>
              <a:t>에 본 비디오 시청</a:t>
            </a:r>
          </a:p>
          <a:p>
            <a:pPr algn="r"/>
            <a:r>
              <a:rPr lang="en-US" altLang="ko-KR" dirty="0" err="1"/>
              <a:t>i</a:t>
            </a:r>
            <a:r>
              <a:rPr lang="ko-KR" altLang="en-US" dirty="0"/>
              <a:t>는 클래스</a:t>
            </a:r>
          </a:p>
          <a:p>
            <a:pPr algn="r"/>
            <a:r>
              <a:rPr lang="en-US" altLang="ko-KR" dirty="0"/>
              <a:t>U</a:t>
            </a:r>
            <a:r>
              <a:rPr lang="ko-KR" altLang="en-US" dirty="0"/>
              <a:t>는 사용자 </a:t>
            </a:r>
            <a:r>
              <a:rPr lang="ko-KR" altLang="en-US" dirty="0" err="1"/>
              <a:t>임베딩</a:t>
            </a:r>
            <a:endParaRPr lang="ko-KR" altLang="en-US" dirty="0"/>
          </a:p>
          <a:p>
            <a:pPr algn="r"/>
            <a:r>
              <a:rPr lang="en-US" altLang="ko-KR" dirty="0"/>
              <a:t>v </a:t>
            </a:r>
            <a:r>
              <a:rPr lang="ko-KR" altLang="en-US" dirty="0"/>
              <a:t>비디오 코퍼스 </a:t>
            </a:r>
            <a:r>
              <a:rPr lang="ko-KR" altLang="en-US" dirty="0" err="1"/>
              <a:t>임베딩</a:t>
            </a:r>
            <a:endParaRPr lang="ko-KR" altLang="en-US" dirty="0"/>
          </a:p>
          <a:p>
            <a:pPr algn="r"/>
            <a:r>
              <a:rPr lang="en-US" altLang="ko-KR" dirty="0" err="1"/>
              <a:t>i</a:t>
            </a:r>
            <a:r>
              <a:rPr lang="ko-KR" altLang="en-US" dirty="0"/>
              <a:t>는 클래스</a:t>
            </a:r>
          </a:p>
          <a:p>
            <a:pPr algn="r"/>
            <a:r>
              <a:rPr lang="en-US" altLang="ko-KR" dirty="0"/>
              <a:t>C context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73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707716" y="1787621"/>
            <a:ext cx="13770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extremely multiclass classification</a:t>
            </a:r>
            <a:endParaRPr lang="ko-KR" altLang="en-US" sz="2800" b="1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offline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수백만개의 클래스를 훈련시키기 위해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negative sampling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시도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중요도 가중치를 이용해서 샘플링을 수정</a:t>
            </a:r>
          </a:p>
          <a:p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hierachical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softmax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비교할만한 정확도를 얻을 수 없어서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(+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다른 이유도 있고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사용하지 않음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at serving time (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실시간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사용자가 볼 것 같은 비디오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 뽑기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user vector u +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video vector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v_j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이전 유튜브 시스템은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hashing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사용했었고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이번에도 사용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결국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dot product space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nearest neighbor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찾는 과정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A/B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결과에는 큰 차이가 보이진 않아서 결과를 빨리 내는 게 중요</a:t>
            </a: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62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9922825" y="1986023"/>
            <a:ext cx="73017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3.2 model architecture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bag of words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언어모델에 영향을 받아 비디오를 고정된 단어로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임베딩하고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이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임베딩을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신경망에 넣음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고정된 차원이 요구되기 때문에 단순하게 시청아이템 벡터의 ‘</a:t>
            </a:r>
            <a:r>
              <a:rPr lang="ko-KR" altLang="en-US" sz="2800" dirty="0" err="1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평균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’을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적용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(sum, component-wise max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등 사용했으나 평균이 가장 좋음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임베딩은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파라미터들과 조인됨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그림을 보면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하나의 넓은 레이어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ReLU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연결되는 것을 볼 수 있음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B974254-BE39-0441-F3EA-0874392E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715" y="1725298"/>
            <a:ext cx="10168540" cy="80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10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3.3 heterogeneous signals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dnn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행렬분해의 일반화로 사용하는 것의 주요 장점은 연속형 변수와 범주형 변수를 모델에 쉽게 넣을 수 있다는 것임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 기록은 시청 기록과 비슷하게 취급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일단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평균내게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되면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임베딩된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검색 질문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(queries)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들은 ‘검색기록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(search history)’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으로써 요약됨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인구통계학적 정보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지역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나이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성별 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새로운 사용자가 왔을 때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추천하는데에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유용함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‘</a:t>
            </a:r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Example Age’ Feature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 영상 추천에서는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fresh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한 비디오가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extremely important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 사용자는 크게 관련이 없더라도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fresh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한 비디오를 선호한다는 것을 관찰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단순히 사용자가 보고싶은 새로운 영상을 추천해주는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 효과 뿐만 아니라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바이럴 콘텐츠를 전파하는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 현상도 있음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그렇지만 인기도 분포를 보면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비디오 코퍼스의 분포는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몇주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평균을 반영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(=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시간적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sequence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없음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이것을 고치기 위해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example age 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비디오 나이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고려</a:t>
            </a:r>
          </a:p>
        </p:txBody>
      </p:sp>
    </p:spTree>
    <p:extLst>
      <p:ext uri="{BB962C8B-B14F-4D97-AF65-F5344CB8AC3E}">
        <p14:creationId xmlns:p14="http://schemas.microsoft.com/office/powerpoint/2010/main" val="239848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800" y="8586399"/>
            <a:ext cx="16665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그래프를 보면 베이스보다는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비디오 나이를 고려한 게 성능이 훨씬 좋고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</a:p>
          <a:p>
            <a:pPr algn="ctr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경험적 분포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(Empirical Distribution)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넣은 게 성능이 좀 더 좋다는 것을 알 수 있음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A6B701-26F6-49A5-8749-B5B5875A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33" y="1926625"/>
            <a:ext cx="9516533" cy="64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55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3.4 label and context selection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추천은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surrogate problem.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즉 다른 맥락의 문제도 해결가능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예를 들어 영화평점 예측 알고리즘은 영화추천으로도 사용 가능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유튜브에서는 어떻게 활용할 수 있을지 살펴보자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1)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 데이터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유튜브를 통해 본 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모든 기록</a:t>
            </a: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외부사이트 포함</a:t>
            </a: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으로부터 만듦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유튜브에서 이미 추천해서 본 것들은 빼고 ← 새로운 콘텐츠가 나오기 어렵고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추천시스템이 편향된 결과를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만들것이기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때문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사용자가 추천시스템 이용하지 않고 비디오를 탐색하면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탐색을 최대한 빠르게 다른 사용자에게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‘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협업필터링’을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통해 보급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(⇒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딥러닝 말고 다른 방법도 적극 활용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이용자별 감상 횟수를 제한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엄청나게 많이 보는 사람들의 영향을 빼기 위해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추천 결과나 검색 결과를 즉시 활용하지 않음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검색키워드는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일부러 순서를 날린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bag-of-tokens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그렇지 않으면 검색한 내용이 계속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메인에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떠서 비효율적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테일러를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예시로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~)</a:t>
            </a:r>
          </a:p>
        </p:txBody>
      </p:sp>
    </p:spTree>
    <p:extLst>
      <p:ext uri="{BB962C8B-B14F-4D97-AF65-F5344CB8AC3E}">
        <p14:creationId xmlns:p14="http://schemas.microsoft.com/office/powerpoint/2010/main" val="231545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3.4 label and context selection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) Episodic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장르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Episodic series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한 방식으로 비디오를 비대칭적으로 시청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장르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4-3-2-1-3-4-3-2-1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이런식으로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또 넓게 인기있는 범위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(broadly popular)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보다가 작은 범위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(smaller niches)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시청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그래서 무작위로 추천하는 것 대신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사용자가 ‘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바로 </a:t>
            </a:r>
            <a:r>
              <a:rPr lang="ko-KR" altLang="en-US" sz="28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다음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’에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볼 것 같은 걸 예측하는 것이 성능이 좋음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1DAAE82-1226-4FB7-BD1E-06CFD4FE5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58" y="4882092"/>
            <a:ext cx="127825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9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1367246" y="-91279"/>
            <a:ext cx="6871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A229-C69A-4F14-A69F-C8D6D497C424}"/>
              </a:ext>
            </a:extLst>
          </p:cNvPr>
          <p:cNvSpPr txBox="1"/>
          <p:nvPr/>
        </p:nvSpPr>
        <p:spPr>
          <a:xfrm>
            <a:off x="1367246" y="1900384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#01 Introduction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E360-AAC7-4BCB-851C-F00DA443E479}"/>
              </a:ext>
            </a:extLst>
          </p:cNvPr>
          <p:cNvSpPr txBox="1"/>
          <p:nvPr/>
        </p:nvSpPr>
        <p:spPr>
          <a:xfrm>
            <a:off x="2228294" y="2968717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#02 System Overview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87F30-583B-4186-81C9-FA7F6DF41AB3}"/>
              </a:ext>
            </a:extLst>
          </p:cNvPr>
          <p:cNvSpPr txBox="1"/>
          <p:nvPr/>
        </p:nvSpPr>
        <p:spPr>
          <a:xfrm>
            <a:off x="3258103" y="4037050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#03 Candidate generation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7B800-D87B-616B-883B-06D173855EF3}"/>
              </a:ext>
            </a:extLst>
          </p:cNvPr>
          <p:cNvSpPr txBox="1"/>
          <p:nvPr/>
        </p:nvSpPr>
        <p:spPr>
          <a:xfrm>
            <a:off x="4204588" y="5025359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#04 Ranking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F7C82-AE56-71C1-76A2-1B4B3BD92683}"/>
              </a:ext>
            </a:extLst>
          </p:cNvPr>
          <p:cNvSpPr txBox="1"/>
          <p:nvPr/>
        </p:nvSpPr>
        <p:spPr>
          <a:xfrm>
            <a:off x="5125771" y="6013668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#05 Conclusions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3.5 experiments with features and depth</a:t>
            </a:r>
            <a:endParaRPr lang="en-US" altLang="ko-KR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점점 좁은 쪽으로 통과시키는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Fully connected "Tower”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형태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7274103D-8255-2B6E-A034-EA126D3DC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D50032C-DA62-340F-EEDC-A8C855F41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2871803"/>
            <a:ext cx="9340849" cy="741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0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Candidate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Generation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3.5 experiments with features and depth</a:t>
            </a:r>
            <a:endParaRPr lang="en-US" altLang="ko-KR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여기서 실험적으로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en-US" altLang="ko-KR" sz="2800" b="1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Layer</a:t>
            </a:r>
            <a:r>
              <a:rPr lang="ko-KR" altLang="en-US" sz="2800" b="1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더 넓게 깊이 쌓는 것이 더 좋은 성능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내는 걸 확인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7274103D-8255-2B6E-A034-EA126D3DC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829B63E3-E73B-FB23-E259-04A4AF4B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49" y="3109707"/>
            <a:ext cx="5869517" cy="6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0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4419600" y="4728001"/>
            <a:ext cx="374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Ranking</a:t>
            </a:r>
            <a:endParaRPr lang="ko-KR" altLang="en-US" sz="4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Ranking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ranking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모델의 주 역할은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 사용자의 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feature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사용해서 후보 아이템을 특성화하고 조정하는 것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후보군 생성 모델과 구조 자체는 유사하며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 아이템에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score(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점수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줘서 정렬함으로써 사용자에게 제공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후보군 생성 모델과 비슷한 구조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7274103D-8255-2B6E-A034-EA126D3DC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ADC8831-F7AC-5999-2D1F-9B494E51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9" y="3904245"/>
            <a:ext cx="9032200" cy="638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Ranking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4.1 feature representation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feature engineering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수백개의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feauture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사용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딥러닝을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통해 학습한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feature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뿐만 아니라 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hand written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전처리가 필수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들어가는 영상의 개수가 줄어들었기 때문에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추가적으로 유저 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&amp; </a:t>
            </a: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영상간 관계 파악하기 위해 피처들을 추가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이런 피처는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particularly powerful)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해당 비디오의 채널과 사용자의 과거시청내역을 고려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이채널에서 몇개를 봤는지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언제 마지막으로 봤는지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또 어떤 요소가 해당 비디오 후보군에 넣었는지도 고려하는 것이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crucial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추천했는데 사용자가 안 볼 경우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격하시킴</a:t>
            </a:r>
          </a:p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Embedding Categorical Features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categorical feature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경우에는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binary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사용자의 마지막 검색 기록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점수를 부여할 아이템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ID,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최근 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아이템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ID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있음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categorical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데이터가 지나치게 많을 경우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click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빈도수를 기반으로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top 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선정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반대로 데이터가 부족한 경우에는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zero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임베딩을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candidate generation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과정처럼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multivalent feature(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최근 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아이템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경우에는 평균을 적용함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Normalizing Continuous Feature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값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[0,1)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들어오도록 스케일링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뿐만 아니라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x**2, sqrt(x)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도 다 넣음</a:t>
            </a: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7274103D-8255-2B6E-A034-EA126D3DC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69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Ranking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4.2 modeling expected watch time</a:t>
            </a:r>
            <a:endParaRPr lang="ko-KR" altLang="en-US" sz="2800" i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positive(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비디오 클릭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o) negative(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비디오 클릭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positive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면 그 비디오를 얼마나 봤는지 기록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weighted logistic regression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이용해 시청 시간 예측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4.3 experiments with hidden layers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실제로 보지 않은 비디오가 높은 점수를 받았었다면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예측 시간이 틀렸다고 간주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깊고 넓을수록 성능이 잘 나옴</a:t>
            </a: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7274103D-8255-2B6E-A034-EA126D3DC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D39C025-BCBA-25B0-0D3C-BCDA6353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29" y="5295900"/>
            <a:ext cx="7547767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88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491345" y="4745181"/>
            <a:ext cx="5031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#05 Conclusions</a:t>
            </a:r>
            <a:endParaRPr lang="ko-KR" altLang="en-US" sz="4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68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#05 Conclusion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deep collaborative filtering 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모델은 기존의 방법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(matrix factorization)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보다 성능을 많이 향상시킴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"</a:t>
            </a:r>
            <a:r>
              <a:rPr lang="ko-KR" altLang="en-US" sz="2800" dirty="0">
                <a:highlight>
                  <a:srgbClr val="FFFF00"/>
                </a:highlight>
                <a:latin typeface="a아시아헤드2" panose="02020600000000000000" pitchFamily="18" charset="-127"/>
                <a:ea typeface="a아시아헤드2" panose="02020600000000000000" pitchFamily="18" charset="-127"/>
              </a:rPr>
              <a:t>영상의 나이</a:t>
            </a:r>
            <a:r>
              <a:rPr lang="en-US" altLang="ko-KR" sz="2800" dirty="0">
                <a:highlight>
                  <a:srgbClr val="FFFF00"/>
                </a:highlight>
                <a:latin typeface="a아시아헤드2" panose="02020600000000000000" pitchFamily="18" charset="-127"/>
                <a:ea typeface="a아시아헤드2" panose="02020600000000000000" pitchFamily="18" charset="-127"/>
              </a:rPr>
              <a:t>(Example age)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"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가 성능을 크게 개선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딥러닝은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800" dirty="0">
                <a:highlight>
                  <a:srgbClr val="FFFF00"/>
                </a:highlight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비선형성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을 통해 효율적으로 표현하는데 효과적이다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그러나 랭킹 단에서는 전통적인 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ML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가까움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positive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이면 시청시간 예측에 가중치를 두고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(=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시청시간으로 대체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), </a:t>
            </a:r>
            <a:b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Negative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이면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unity(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통일성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가중치를 주는 것은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(=0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으로 통일하는 것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) </a:t>
            </a:r>
            <a:b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</a:b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CTR(Click Through Rate </a:t>
            </a:r>
            <a:r>
              <a:rPr lang="ko-KR" altLang="en-US" sz="28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클릭율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r>
              <a:rPr lang="ko-KR" altLang="en-US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보다 효과적이다</a:t>
            </a:r>
            <a:r>
              <a:rPr lang="en-US" altLang="ko-KR" sz="2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2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7274103D-8255-2B6E-A034-EA126D3DC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1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#05 Conclusion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58799" y="1986023"/>
            <a:ext cx="16665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최근 업데이트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2019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년 발표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multi-gate mixture-of-expert(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MMoE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통해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multitask learning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구현하고자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다음에 뭘 시청할지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집중하면 광고나 낚시형 영상에 끌릴 확률 높아짐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이걸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MMoE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통해 해결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소감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 코퍼스의 방대함이라는 특징때문에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단계로 나누는 것 발상이 인상적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Ranking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단계에서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뿐만 아니라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x**2, sqrt(x)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도 다 넣는 게 신기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아마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이면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다중공선성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때문에 그렇게 하면 안 될 것 같은데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아마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딥러닝이라서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가능한듯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7274103D-8255-2B6E-A034-EA126D3DC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14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THANK YOU</a:t>
            </a:r>
            <a:endParaRPr lang="ko-KR" altLang="en-US" sz="8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#00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추천시스템 기본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370724" y="1757879"/>
            <a:ext cx="163594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콘텐츠 기반 필터링 </a:t>
            </a: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(Content-Based Filtering)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아이템 자체의 속성과 사용자의 선호도를 기반으로 추천을 제공하는 방식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사용자의 개인적인 취향과 아이템의 특성을 고려할 수 있으며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새로운 아이템을 추천하는 데에도 유용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but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아이템 속성을 수집하고 정리하는데 비용과 시간이 듦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협업 필터링 </a:t>
            </a: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(Collaborative Filtering)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사용자들의 행동이나 선호도를 기반으로 추천을 제공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 행동에 대한 정보만을 기반으로 추천이 이루어지기 때문에 아이템이나 사용자의 특성에 대한 사전 지식이 필요하지 않음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Matrix Factorization(MF)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2C5B5EDB-B93F-25C5-8F11-2E488EA276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BB4771-9F7A-7793-455C-B50998C9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6590186"/>
            <a:ext cx="119062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#00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추천시스템 기본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370724" y="1757879"/>
            <a:ext cx="163594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콘텐츠 기반 필터링 </a:t>
            </a: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(Content-Based Filtering)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아이템 자체의 속성과 사용자의 선호도를 기반으로 추천을 제공하는 방식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사용자의 개인적인 취향과 아이템의 특성을 고려할 수 있으며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새로운 아이템을 추천하는 데에도 유용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but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아이템 속성을 수집하고 정리하는데 비용과 시간이 듦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협업 필터링 </a:t>
            </a:r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(Collaborative Filtering)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사용자들의 행동이나 선호도를 기반으로 추천을 제공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 행동에 대한 정보만을 기반으로 추천이 이루어지기 때문에 아이템이나 사용자의 특성에 대한 사전 지식이 필요하지 않음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b="1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Matrix Factorization(MF)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AutoShape 2" descr="Untitled">
            <a:extLst>
              <a:ext uri="{FF2B5EF4-FFF2-40B4-BE49-F238E27FC236}">
                <a16:creationId xmlns:a16="http://schemas.microsoft.com/office/drawing/2014/main" id="{2C5B5EDB-B93F-25C5-8F11-2E488EA276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BB4771-9F7A-7793-455C-B50998C9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6590186"/>
            <a:ext cx="119062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79A813-3C64-96EA-9D95-760735AD571B}"/>
              </a:ext>
            </a:extLst>
          </p:cNvPr>
          <p:cNvSpPr/>
          <p:nvPr/>
        </p:nvSpPr>
        <p:spPr>
          <a:xfrm>
            <a:off x="164955" y="3696814"/>
            <a:ext cx="16091045" cy="217905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A8EF1-8A4F-8D30-DE36-3B19D1CA9C10}"/>
              </a:ext>
            </a:extLst>
          </p:cNvPr>
          <p:cNvSpPr txBox="1"/>
          <p:nvPr/>
        </p:nvSpPr>
        <p:spPr>
          <a:xfrm>
            <a:off x="6108555" y="5201132"/>
            <a:ext cx="858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  <a:latin typeface="a뉴굴림4" panose="02020600000000000000" pitchFamily="18" charset="-127"/>
                <a:ea typeface="a뉴굴림4" panose="02020600000000000000" pitchFamily="18" charset="-127"/>
              </a:rPr>
              <a:t>-&gt; </a:t>
            </a:r>
            <a:r>
              <a:rPr lang="ko-KR" altLang="en-US" sz="2800" dirty="0">
                <a:highlight>
                  <a:srgbClr val="FFFF00"/>
                </a:highlight>
                <a:latin typeface="a아시아헤드4" panose="02020600000000000000" pitchFamily="18" charset="-127"/>
                <a:ea typeface="a아시아헤드4" panose="02020600000000000000" pitchFamily="18" charset="-127"/>
              </a:rPr>
              <a:t>얘를 </a:t>
            </a:r>
            <a:r>
              <a:rPr lang="ko-KR" altLang="en-US" sz="2800" dirty="0" err="1">
                <a:highlight>
                  <a:srgbClr val="FFFF00"/>
                </a:highlight>
                <a:latin typeface="a아시아헤드4" panose="02020600000000000000" pitchFamily="18" charset="-127"/>
                <a:ea typeface="a아시아헤드4" panose="02020600000000000000" pitchFamily="18" charset="-127"/>
              </a:rPr>
              <a:t>딥러닝과</a:t>
            </a:r>
            <a:r>
              <a:rPr lang="ko-KR" altLang="en-US" sz="2800" dirty="0">
                <a:highlight>
                  <a:srgbClr val="FFFF00"/>
                </a:highlight>
                <a:latin typeface="a아시아헤드4" panose="02020600000000000000" pitchFamily="18" charset="-127"/>
                <a:ea typeface="a아시아헤드4" panose="02020600000000000000" pitchFamily="18" charset="-127"/>
              </a:rPr>
              <a:t> 결합하는 방식을 설명하는 논문 </a:t>
            </a:r>
          </a:p>
        </p:txBody>
      </p:sp>
    </p:spTree>
    <p:extLst>
      <p:ext uri="{BB962C8B-B14F-4D97-AF65-F5344CB8AC3E}">
        <p14:creationId xmlns:p14="http://schemas.microsoft.com/office/powerpoint/2010/main" val="23517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331653" y="4728001"/>
            <a:ext cx="6742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Introduction</a:t>
            </a:r>
            <a:endParaRPr lang="ko-KR" altLang="en-US" sz="4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3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Introduction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2161994"/>
            <a:ext cx="157328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엄청나게 큰 비디오 코퍼스부터 개인화 추천을 제공함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다음 세가지 특징때문에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extremely challenging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scale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많은 이미 존재하는 추천알고리즘은 작은 문제에는 잘 작동하지만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구글의 큰 규모단위의 문제에는 실패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유튜브의 아주 방대한 유저베이스와 비디오 코퍼스를 다루기 위한 효과적인 알고리즘이 필요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freshness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유튜브에는 초당 시간단위의 비디오가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업로드되는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아주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다이나믹한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코퍼스임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그래서 추천시스템은 새롭게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업로드된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비디오도 반영해야 함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noise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희소성과 관찰할 수 없는 외부요소들 때문에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유튜브 사용자의 행동은 예측하기 어려움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사용자는 피드백을 거의 남기지 않고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영상에 대한 메타데이터도 온톨로지도 없고 형편없음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그래서 추천시스템은 훈련 데이터의 이러한 특징에도 잘 작용해야 한다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(need to be robust)</a:t>
            </a: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17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Introduction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2161994"/>
            <a:ext cx="157328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(2016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년 당시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거의 모든 문제들에 대해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딥러닝을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일반적인 해결방법으로 사용하는 방향으로 변하고 있었음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모델은 거의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10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억개의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파라미터와 수천억의 데이터를 가지고 훈련되었음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 (2016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년 당시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행렬분해 논문과 대조적으로 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추천시스템에 </a:t>
            </a:r>
            <a:r>
              <a:rPr lang="ko-KR" altLang="en-US" sz="28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딥러닝을</a:t>
            </a:r>
            <a:r>
              <a:rPr lang="ko-KR" altLang="en-US" sz="28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사용한 논문은 상대적으로 거의 없었음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(neural network,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협업필터링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크로스 도메인 사용자 모델링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콘텐츠 기반 필터링 등을 제안한 논문 언급하고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지나감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63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2105891" y="4728001"/>
            <a:ext cx="668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System Overview</a:t>
            </a:r>
            <a:endParaRPr lang="ko-KR" altLang="en-US" sz="4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System Overview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2161994"/>
            <a:ext cx="84515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크게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후보군 생성과 랭킹으로 나누어짐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후보군 생성 </a:t>
            </a:r>
            <a:r>
              <a:rPr lang="en-US" altLang="ko-KR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(Candidate Generation)</a:t>
            </a:r>
            <a:endParaRPr lang="ko-KR" altLang="en-US" sz="2800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사용자의 유튜브 활동 기록을 인풋으로 받아서 큰 비디오 코퍼스에서 작은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수백개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비디오 코퍼스를 아웃풋으로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사용자와 높은 정확도로 연관되어 있음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협업필터링을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통해 광범위한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personalization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사용자간 유사도는 비디오의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id,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검색기록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인구통계학과 같은 피처로 계산됨</a:t>
            </a:r>
          </a:p>
          <a:p>
            <a:r>
              <a:rPr lang="ko-KR" altLang="en-US" sz="28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랭킹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높은 수준의 정확도를 요구하기 때문에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그림에서 나온 피처정보를 이용하여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desired objective function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따라 비디오에 점수를 매김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" name="그림 6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B0BFE975-1D6C-E81E-C345-BF0531DC8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267" y="1817370"/>
            <a:ext cx="8063345" cy="66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1749</Words>
  <Application>Microsoft Office PowerPoint</Application>
  <PresentationFormat>사용자 지정</PresentationFormat>
  <Paragraphs>224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-apple-system</vt:lpstr>
      <vt:lpstr>a뉴굴림4</vt:lpstr>
      <vt:lpstr>a아시아헤드1</vt:lpstr>
      <vt:lpstr>a아시아헤드2</vt:lpstr>
      <vt:lpstr>a아시아헤드4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손소현(통계학과)</cp:lastModifiedBy>
  <cp:revision>16</cp:revision>
  <dcterms:created xsi:type="dcterms:W3CDTF">2022-02-26T11:26:54Z</dcterms:created>
  <dcterms:modified xsi:type="dcterms:W3CDTF">2024-03-12T05:13:02Z</dcterms:modified>
</cp:coreProperties>
</file>