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62" r:id="rId4"/>
    <p:sldId id="266" r:id="rId5"/>
    <p:sldId id="263" r:id="rId6"/>
    <p:sldId id="259" r:id="rId7"/>
    <p:sldId id="267" r:id="rId8"/>
    <p:sldId id="264" r:id="rId9"/>
    <p:sldId id="287" r:id="rId10"/>
    <p:sldId id="265" r:id="rId11"/>
    <p:sldId id="288" r:id="rId12"/>
    <p:sldId id="268" r:id="rId13"/>
    <p:sldId id="274" r:id="rId14"/>
    <p:sldId id="289" r:id="rId15"/>
    <p:sldId id="290" r:id="rId16"/>
    <p:sldId id="269" r:id="rId17"/>
    <p:sldId id="291" r:id="rId18"/>
    <p:sldId id="292" r:id="rId19"/>
    <p:sldId id="293" r:id="rId20"/>
    <p:sldId id="294" r:id="rId21"/>
    <p:sldId id="295" r:id="rId22"/>
    <p:sldId id="296" r:id="rId23"/>
    <p:sldId id="270" r:id="rId24"/>
    <p:sldId id="271" r:id="rId25"/>
    <p:sldId id="272" r:id="rId26"/>
    <p:sldId id="275" r:id="rId27"/>
    <p:sldId id="276" r:id="rId28"/>
    <p:sldId id="277" r:id="rId29"/>
    <p:sldId id="278" r:id="rId30"/>
    <p:sldId id="297" r:id="rId31"/>
    <p:sldId id="298" r:id="rId32"/>
    <p:sldId id="300" r:id="rId33"/>
    <p:sldId id="299" r:id="rId34"/>
    <p:sldId id="301" r:id="rId35"/>
    <p:sldId id="303" r:id="rId36"/>
    <p:sldId id="302" r:id="rId37"/>
    <p:sldId id="279" r:id="rId38"/>
    <p:sldId id="281" r:id="rId39"/>
    <p:sldId id="282" r:id="rId40"/>
    <p:sldId id="304" r:id="rId41"/>
    <p:sldId id="284" r:id="rId42"/>
    <p:sldId id="283" r:id="rId43"/>
    <p:sldId id="286" r:id="rId44"/>
    <p:sldId id="305" r:id="rId45"/>
    <p:sldId id="260" r:id="rId4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98" autoAdjust="0"/>
    <p:restoredTop sz="94610"/>
  </p:normalViewPr>
  <p:slideViewPr>
    <p:cSldViewPr snapToGrid="0" snapToObjects="1">
      <p:cViewPr>
        <p:scale>
          <a:sx n="33" d="100"/>
          <a:sy n="33" d="100"/>
        </p:scale>
        <p:origin x="17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4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4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3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5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8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9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8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3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9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5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2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1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3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3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1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83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0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0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17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9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69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5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25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16300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아시아헤드4" panose="02020600000000000000" pitchFamily="18" charset="-127"/>
                <a:ea typeface="a아시아헤드4" panose="02020600000000000000" pitchFamily="18" charset="-127"/>
              </a:rPr>
              <a:t>CatBoost</a:t>
            </a:r>
            <a:r>
              <a:rPr lang="en-US" altLang="ko-KR" sz="60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: unbiased boosting with categorical features</a:t>
            </a:r>
            <a:endParaRPr lang="ko-KR" altLang="en-US" sz="6000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38091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고급심화 차수빈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Categorcal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Feature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36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Statistics</a:t>
                </a:r>
              </a:p>
              <a:p>
                <a:endParaRPr lang="en-US" altLang="ko-KR" sz="2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14350" indent="-514350">
                  <a:buAutoNum type="arabicPeriod"/>
                </a:pP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Greedy TS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동일한 범주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가지고 훈련 예제들에 대한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평균값으로 추정하는 방법</a:t>
                </a:r>
                <a:endParaRPr lang="en-US" altLang="ko-KR" sz="24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1938992"/>
              </a:xfrm>
              <a:prstGeom prst="rect">
                <a:avLst/>
              </a:prstGeom>
              <a:blipFill>
                <a:blip r:embed="rId4"/>
                <a:stretch>
                  <a:fillRect l="-974" t="-5031" b="-5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6ED9110-4A3B-F7B4-D5A3-A9A491021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07" y="3707772"/>
            <a:ext cx="13630939" cy="55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Categorcal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Feature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Statistics</a:t>
            </a:r>
          </a:p>
          <a:p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</a:t>
            </a:r>
          </a:p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smoothing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적용하지 않는 경우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noisy category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문제가 발생할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</a:p>
          <a:p>
            <a:pPr marL="342900" indent="-342900">
              <a:buFontTx/>
              <a:buChar char="-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C3982E-29BC-FB9B-D2E1-67E0E588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64600"/>
              </p:ext>
            </p:extLst>
          </p:nvPr>
        </p:nvGraphicFramePr>
        <p:xfrm>
          <a:off x="675386" y="3959843"/>
          <a:ext cx="7923865" cy="497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423">
                  <a:extLst>
                    <a:ext uri="{9D8B030D-6E8A-4147-A177-3AD203B41FA5}">
                      <a16:colId xmlns:a16="http://schemas.microsoft.com/office/drawing/2014/main" val="3435379417"/>
                    </a:ext>
                  </a:extLst>
                </a:gridCol>
                <a:gridCol w="2140085">
                  <a:extLst>
                    <a:ext uri="{9D8B030D-6E8A-4147-A177-3AD203B41FA5}">
                      <a16:colId xmlns:a16="http://schemas.microsoft.com/office/drawing/2014/main" val="175933140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1724404553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2341521647"/>
                    </a:ext>
                  </a:extLst>
                </a:gridCol>
              </a:tblGrid>
              <a:tr h="829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y=1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y=0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TS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68752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0.5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779876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0.8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30453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0.2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75069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25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25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0.5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184483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E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8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8860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AB90FA-D6B8-42F4-5C52-37902835E117}"/>
              </a:ext>
            </a:extLst>
          </p:cNvPr>
          <p:cNvSpPr txBox="1"/>
          <p:nvPr/>
        </p:nvSpPr>
        <p:spPr>
          <a:xfrm>
            <a:off x="486383" y="8171234"/>
            <a:ext cx="8249055" cy="83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97555-5F06-EA2A-4017-F2A2E2BE7663}"/>
              </a:ext>
            </a:extLst>
          </p:cNvPr>
          <p:cNvSpPr txBox="1"/>
          <p:nvPr/>
        </p:nvSpPr>
        <p:spPr>
          <a:xfrm>
            <a:off x="9105090" y="8358473"/>
            <a:ext cx="777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←   매우 </a:t>
            </a:r>
            <a:r>
              <a:rPr lang="ko-KR" altLang="en-US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희소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하게 나오는 값의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매우 커지는 문제</a:t>
            </a:r>
          </a:p>
        </p:txBody>
      </p:sp>
    </p:spTree>
    <p:extLst>
      <p:ext uri="{BB962C8B-B14F-4D97-AF65-F5344CB8AC3E}">
        <p14:creationId xmlns:p14="http://schemas.microsoft.com/office/powerpoint/2010/main" val="111028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846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Statistics</a:t>
                </a:r>
              </a:p>
              <a:p>
                <a:endParaRPr lang="en-US" altLang="ko-KR" sz="16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14350" indent="-514350">
                  <a:buAutoNum type="arabicPeriod"/>
                </a:pP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Greedy TS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Greedy TS With Smoothing</a:t>
                </a: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</a:t>
                </a:r>
              </a:p>
              <a:p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}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𝑘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category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값이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𝑖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객체의 총 수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}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 ∗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𝑘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category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값이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𝑖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객체 중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𝑦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(target)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객체의 수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a(&gt;0)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는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hyper-parameter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p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는 주로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평균값을 취함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=&gt;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자주 등장하지 않는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noisy category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부정적 영향을 줄여주는 역할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8465010"/>
              </a:xfrm>
              <a:prstGeom prst="rect">
                <a:avLst/>
              </a:prstGeom>
              <a:blipFill>
                <a:blip r:embed="rId4"/>
                <a:stretch>
                  <a:fillRect l="-974" t="-1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04B4BCBB-6B9F-C42E-FE33-C398AE3AC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13575" r="7221"/>
          <a:stretch/>
        </p:blipFill>
        <p:spPr bwMode="auto">
          <a:xfrm>
            <a:off x="4423606" y="3792129"/>
            <a:ext cx="9440788" cy="249009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73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95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Statistics</a:t>
            </a:r>
          </a:p>
          <a:p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</a:t>
            </a:r>
          </a:p>
          <a:p>
            <a:endParaRPr lang="en-US" altLang="ko-KR" sz="9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 With Smoothing(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계산 예제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72AAD-D166-4BE0-D256-8168222F6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43"/>
          <a:stretch/>
        </p:blipFill>
        <p:spPr>
          <a:xfrm>
            <a:off x="164955" y="1456041"/>
            <a:ext cx="17005419" cy="7737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8EE9F-1768-0A7D-6584-D5AC79B9468C}"/>
              </a:ext>
            </a:extLst>
          </p:cNvPr>
          <p:cNvSpPr txBox="1"/>
          <p:nvPr/>
        </p:nvSpPr>
        <p:spPr>
          <a:xfrm>
            <a:off x="13162044" y="9509610"/>
            <a:ext cx="389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출처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고려대학교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DSBA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89595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869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Statistics</a:t>
            </a:r>
          </a:p>
          <a:p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</a:t>
            </a:r>
          </a:p>
          <a:p>
            <a:endParaRPr lang="en-US" altLang="ko-KR" sz="9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 With Smoothing(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계산 예제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8EE9F-1768-0A7D-6584-D5AC79B9468C}"/>
              </a:ext>
            </a:extLst>
          </p:cNvPr>
          <p:cNvSpPr txBox="1"/>
          <p:nvPr/>
        </p:nvSpPr>
        <p:spPr>
          <a:xfrm>
            <a:off x="13162044" y="9509610"/>
            <a:ext cx="389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출처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고려대학교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DSBA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연구실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8BF9F3-04F8-A137-FDCB-5345CB10D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5" y="1714499"/>
            <a:ext cx="15316050" cy="78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869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Statistics</a:t>
            </a:r>
          </a:p>
          <a:p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</a:t>
            </a:r>
          </a:p>
          <a:p>
            <a:endParaRPr lang="en-US" altLang="ko-KR" sz="9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 With Smoothing(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계산 예제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8EE9F-1768-0A7D-6584-D5AC79B9468C}"/>
              </a:ext>
            </a:extLst>
          </p:cNvPr>
          <p:cNvSpPr txBox="1"/>
          <p:nvPr/>
        </p:nvSpPr>
        <p:spPr>
          <a:xfrm>
            <a:off x="13162044" y="9509610"/>
            <a:ext cx="389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출처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고려대학교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DSBA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연구실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55942-F454-F0F0-FEC9-BC57AB5B1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5" y="1600199"/>
            <a:ext cx="14954860" cy="7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6599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Statistics</a:t>
                </a:r>
              </a:p>
              <a:p>
                <a:endParaRPr lang="en-US" altLang="ko-KR" sz="1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14350" indent="-514350">
                  <a:buAutoNum type="arabicPeriod"/>
                </a:pP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Greedy TS</a:t>
                </a: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문제점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:r>
                  <a:rPr lang="en-US" altLang="ko-KR" sz="3200" b="1" dirty="0">
                    <a:solidFill>
                      <a:srgbClr val="FF0000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 Leakage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발생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feature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값을 계산하는 데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값이 사용되는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현상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이는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conditional shift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유발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en-US" altLang="ko-KR" sz="3200" b="1" dirty="0">
                    <a:solidFill>
                      <a:srgbClr val="FF0000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Conditional</a:t>
                </a:r>
                <a:r>
                  <a:rPr lang="ko-KR" altLang="en-US" sz="3200" b="1" dirty="0">
                    <a:solidFill>
                      <a:srgbClr val="FF0000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200" b="1" dirty="0">
                    <a:solidFill>
                      <a:srgbClr val="FF0000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Shift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학습용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(train)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데이터와 테스트용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(test)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데이터에서의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𝒊</m:t>
                            </m:r>
                          </m:sup>
                        </m:sSup>
                      </m:e>
                    </m:acc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|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𝒚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분포가 달라지는 문제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-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</m: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6599371"/>
              </a:xfrm>
              <a:prstGeom prst="rect">
                <a:avLst/>
              </a:prstGeom>
              <a:blipFill>
                <a:blip r:embed="rId4"/>
                <a:stretch>
                  <a:fillRect l="-974" t="-1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0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806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Statistics</a:t>
                </a:r>
              </a:p>
              <a:p>
                <a:endParaRPr lang="en-US" altLang="ko-KR" sz="1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14350" indent="-514350">
                  <a:buAutoNum type="arabicPeriod"/>
                </a:pP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Greedy TS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Conditional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Shift Example(in the paper)</a:t>
                </a:r>
              </a:p>
              <a:p>
                <a:pPr marL="457200" indent="-457200">
                  <a:buFontTx/>
                  <a:buChar char="-"/>
                </a:pPr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i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는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범주형이고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모든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category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독립적이라고 가정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이러한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경우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분할 경계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결정 경계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다음과 같이 설정 가능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i</m:t>
                        </m:r>
                      </m:sup>
                    </m:sSup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 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0.5+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𝑎𝑝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1+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𝑎</m:t>
                        </m:r>
                      </m:den>
                    </m:f>
                  </m:oMath>
                </a14:m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8061951"/>
              </a:xfrm>
              <a:prstGeom prst="rect">
                <a:avLst/>
              </a:prstGeom>
              <a:blipFill>
                <a:blip r:embed="rId4"/>
                <a:stretch>
                  <a:fillRect l="-974" t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3959C8-AC8A-D2CF-4A1E-3ECA1217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55703"/>
              </p:ext>
            </p:extLst>
          </p:nvPr>
        </p:nvGraphicFramePr>
        <p:xfrm>
          <a:off x="373997" y="4323966"/>
          <a:ext cx="6530975" cy="4097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195">
                  <a:extLst>
                    <a:ext uri="{9D8B030D-6E8A-4147-A177-3AD203B41FA5}">
                      <a16:colId xmlns:a16="http://schemas.microsoft.com/office/drawing/2014/main" val="2270818894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1788419666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3555652017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1628051641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1206145122"/>
                    </a:ext>
                  </a:extLst>
                </a:gridCol>
              </a:tblGrid>
              <a:tr h="58528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x</a:t>
                      </a:r>
                      <a:r>
                        <a:rPr lang="en-US" altLang="ko-KR" sz="2800" b="1" baseline="30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endParaRPr lang="ko-KR" altLang="en-US" sz="2800" b="1" baseline="30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y</a:t>
                      </a:r>
                      <a:endParaRPr lang="ko-KR" altLang="en-US" sz="28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048328"/>
                  </a:ext>
                </a:extLst>
              </a:tr>
              <a:tr h="58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8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8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553826"/>
                  </a:ext>
                </a:extLst>
              </a:tr>
              <a:tr h="58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8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</a:t>
                      </a:r>
                      <a:endParaRPr lang="ko-KR" altLang="en-US" sz="28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29570"/>
                  </a:ext>
                </a:extLst>
              </a:tr>
              <a:tr h="58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8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3</a:t>
                      </a:r>
                      <a:endParaRPr lang="ko-KR" altLang="en-US" sz="28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71285"/>
                  </a:ext>
                </a:extLst>
              </a:tr>
              <a:tr h="58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8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endParaRPr lang="ko-KR" altLang="en-US" sz="28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54397"/>
                  </a:ext>
                </a:extLst>
              </a:tr>
              <a:tr h="58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8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5</a:t>
                      </a:r>
                      <a:endParaRPr lang="ko-KR" altLang="en-US" sz="28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E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70633"/>
                  </a:ext>
                </a:extLst>
              </a:tr>
              <a:tr h="58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8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6</a:t>
                      </a:r>
                      <a:endParaRPr lang="ko-KR" altLang="en-US" sz="28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F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8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42638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A2F1995-3933-44BB-751A-ECF01FEA57D4}"/>
              </a:ext>
            </a:extLst>
          </p:cNvPr>
          <p:cNvSpPr/>
          <p:nvPr/>
        </p:nvSpPr>
        <p:spPr>
          <a:xfrm>
            <a:off x="7491905" y="6524638"/>
            <a:ext cx="1424763" cy="6166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284947DE-0C9D-BBA4-FDF5-2743B38E0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367326"/>
                  </p:ext>
                </p:extLst>
              </p:nvPr>
            </p:nvGraphicFramePr>
            <p:xfrm>
              <a:off x="9561660" y="4343221"/>
              <a:ext cx="6812585" cy="425355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62517">
                      <a:extLst>
                        <a:ext uri="{9D8B030D-6E8A-4147-A177-3AD203B41FA5}">
                          <a16:colId xmlns:a16="http://schemas.microsoft.com/office/drawing/2014/main" val="2270818894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1788419666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3555652017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1628051641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1206145122"/>
                        </a:ext>
                      </a:extLst>
                    </a:gridCol>
                  </a:tblGrid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x</a:t>
                          </a:r>
                          <a:r>
                            <a:rPr lang="en-US" altLang="ko-KR" sz="2800" b="1" baseline="30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endParaRPr lang="ko-KR" altLang="en-US" sz="2800" b="1" baseline="30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y</a:t>
                          </a:r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0048328"/>
                      </a:ext>
                    </a:extLst>
                  </a:tr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553826"/>
                      </a:ext>
                    </a:extLst>
                  </a:tr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2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29570"/>
                      </a:ext>
                    </a:extLst>
                  </a:tr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3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171285"/>
                      </a:ext>
                    </a:extLst>
                  </a:tr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4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0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5054397"/>
                      </a:ext>
                    </a:extLst>
                  </a:tr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5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0+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170633"/>
                      </a:ext>
                    </a:extLst>
                  </a:tr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6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0+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42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284947DE-0C9D-BBA4-FDF5-2743B38E0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367326"/>
                  </p:ext>
                </p:extLst>
              </p:nvPr>
            </p:nvGraphicFramePr>
            <p:xfrm>
              <a:off x="9561660" y="4343221"/>
              <a:ext cx="6812585" cy="425355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62517">
                      <a:extLst>
                        <a:ext uri="{9D8B030D-6E8A-4147-A177-3AD203B41FA5}">
                          <a16:colId xmlns:a16="http://schemas.microsoft.com/office/drawing/2014/main" val="2270818894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1788419666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3555652017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1628051641"/>
                        </a:ext>
                      </a:extLst>
                    </a:gridCol>
                    <a:gridCol w="1362517">
                      <a:extLst>
                        <a:ext uri="{9D8B030D-6E8A-4147-A177-3AD203B41FA5}">
                          <a16:colId xmlns:a16="http://schemas.microsoft.com/office/drawing/2014/main" val="1206145122"/>
                        </a:ext>
                      </a:extLst>
                    </a:gridCol>
                  </a:tblGrid>
                  <a:tr h="5852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x</a:t>
                          </a:r>
                          <a:r>
                            <a:rPr lang="en-US" altLang="ko-KR" sz="2800" b="1" baseline="30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endParaRPr lang="ko-KR" altLang="en-US" sz="2800" b="1" baseline="30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y</a:t>
                          </a:r>
                          <a:endParaRPr lang="ko-KR" altLang="en-US" sz="28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0048328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345" t="-100000" r="-201794" b="-5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553826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2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345" t="-202000" r="-201794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29570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3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345" t="-299010" r="-201794" b="-317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171285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4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345" t="-403000" r="-201794" b="-22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5054397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5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345" t="-498020" r="-201794" b="-1188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170633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8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6</a:t>
                          </a:r>
                          <a:endParaRPr lang="ko-KR" altLang="en-US" sz="28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345" t="-604000" r="-2017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8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426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1EC1EE-8610-CE4F-FB44-53BAAAC53CDC}"/>
              </a:ext>
            </a:extLst>
          </p:cNvPr>
          <p:cNvCxnSpPr/>
          <p:nvPr/>
        </p:nvCxnSpPr>
        <p:spPr>
          <a:xfrm>
            <a:off x="9331339" y="6741042"/>
            <a:ext cx="72514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822BE95-C2A0-5108-28DD-DF255B29F382}"/>
              </a:ext>
            </a:extLst>
          </p:cNvPr>
          <p:cNvCxnSpPr>
            <a:cxnSpLocks/>
          </p:cNvCxnSpPr>
          <p:nvPr/>
        </p:nvCxnSpPr>
        <p:spPr>
          <a:xfrm flipV="1">
            <a:off x="10740575" y="6741042"/>
            <a:ext cx="5677212" cy="2519072"/>
          </a:xfrm>
          <a:prstGeom prst="bentConnector3">
            <a:avLst>
              <a:gd name="adj1" fmla="val 110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0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493875"/>
            <a:ext cx="16888605" cy="873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Statistics</a:t>
            </a:r>
          </a:p>
          <a:p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Conditional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Shift Example(in the paper)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데이터에서의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값이 모두 </a:t>
            </a:r>
            <a:r>
              <a:rPr lang="en-US" altLang="ko-KR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되어버림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→ 결정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경계로써의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의미가 </a:t>
            </a:r>
            <a:r>
              <a:rPr lang="ko-KR" altLang="en-US" sz="28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상실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3959C8-AC8A-D2CF-4A1E-3ECA1217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74418"/>
              </p:ext>
            </p:extLst>
          </p:nvPr>
        </p:nvGraphicFramePr>
        <p:xfrm>
          <a:off x="1637408" y="3579691"/>
          <a:ext cx="6166885" cy="521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377">
                  <a:extLst>
                    <a:ext uri="{9D8B030D-6E8A-4147-A177-3AD203B41FA5}">
                      <a16:colId xmlns:a16="http://schemas.microsoft.com/office/drawing/2014/main" val="2270818894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1788419666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3555652017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1628051641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1206145122"/>
                    </a:ext>
                  </a:extLst>
                </a:gridCol>
              </a:tblGrid>
              <a:tr h="47394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x</a:t>
                      </a:r>
                      <a:r>
                        <a:rPr lang="en-US" altLang="ko-KR" sz="2000" b="1" baseline="30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endParaRPr lang="ko-KR" altLang="en-US" sz="2000" b="1" baseline="30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y</a:t>
                      </a:r>
                      <a:endParaRPr lang="ko-KR" altLang="en-US" sz="2000" b="1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048328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A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53826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29570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3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171285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D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54397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5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E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70633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6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F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2638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7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598444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8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H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73185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9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455636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I</a:t>
                      </a:r>
                      <a:r>
                        <a:rPr lang="en-US" altLang="ko-KR" sz="2000" b="1" baseline="-250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endParaRPr lang="ko-KR" altLang="en-US" sz="2000" b="1" baseline="-250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J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함초롬바탕" panose="02030604000101010101" pitchFamily="18" charset="-127"/>
                        </a:rPr>
                        <a:t>‧‧‧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0</a:t>
                      </a:r>
                      <a:endParaRPr lang="ko-KR" altLang="en-US" sz="2000" b="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26393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A2F1995-3933-44BB-751A-ECF01FEA57D4}"/>
              </a:ext>
            </a:extLst>
          </p:cNvPr>
          <p:cNvSpPr/>
          <p:nvPr/>
        </p:nvSpPr>
        <p:spPr>
          <a:xfrm>
            <a:off x="8367818" y="6524638"/>
            <a:ext cx="1424763" cy="6166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284947DE-0C9D-BBA4-FDF5-2743B38E0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7518868"/>
                  </p:ext>
                </p:extLst>
              </p:nvPr>
            </p:nvGraphicFramePr>
            <p:xfrm>
              <a:off x="10341602" y="3579693"/>
              <a:ext cx="6649225" cy="521343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29845">
                      <a:extLst>
                        <a:ext uri="{9D8B030D-6E8A-4147-A177-3AD203B41FA5}">
                          <a16:colId xmlns:a16="http://schemas.microsoft.com/office/drawing/2014/main" val="2270818894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1788419666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3555652017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1628051641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1206145122"/>
                        </a:ext>
                      </a:extLst>
                    </a:gridCol>
                  </a:tblGrid>
                  <a:tr h="4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x</a:t>
                          </a:r>
                          <a:r>
                            <a:rPr lang="en-US" altLang="ko-KR" sz="2000" b="1" baseline="30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endParaRPr lang="ko-KR" altLang="en-US" sz="2000" b="1" baseline="30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y</a:t>
                          </a:r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0048328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4553826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2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3129570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3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171285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4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0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5054397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5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0+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3170633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6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0+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𝑎𝑝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1+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a아시아헤드1" panose="02020600000000000000" pitchFamily="18" charset="-127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642638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7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5868269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8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0720900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9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8087496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10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287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284947DE-0C9D-BBA4-FDF5-2743B38E0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7518868"/>
                  </p:ext>
                </p:extLst>
              </p:nvPr>
            </p:nvGraphicFramePr>
            <p:xfrm>
              <a:off x="10341602" y="3579693"/>
              <a:ext cx="6649225" cy="521343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29845">
                      <a:extLst>
                        <a:ext uri="{9D8B030D-6E8A-4147-A177-3AD203B41FA5}">
                          <a16:colId xmlns:a16="http://schemas.microsoft.com/office/drawing/2014/main" val="2270818894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1788419666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3555652017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1628051641"/>
                        </a:ext>
                      </a:extLst>
                    </a:gridCol>
                    <a:gridCol w="1329845">
                      <a:extLst>
                        <a:ext uri="{9D8B030D-6E8A-4147-A177-3AD203B41FA5}">
                          <a16:colId xmlns:a16="http://schemas.microsoft.com/office/drawing/2014/main" val="1206145122"/>
                        </a:ext>
                      </a:extLst>
                    </a:gridCol>
                  </a:tblGrid>
                  <a:tr h="4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x</a:t>
                          </a:r>
                          <a:r>
                            <a:rPr lang="en-US" altLang="ko-KR" sz="2000" b="1" baseline="30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endParaRPr lang="ko-KR" altLang="en-US" sz="2000" b="1" baseline="30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y</a:t>
                          </a:r>
                          <a:endParaRPr lang="ko-KR" altLang="en-US" sz="2000" b="1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0048328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17" t="-87952" r="-201376" b="-8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4553826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2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17" t="-185714" r="-20137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3129570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3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17" t="-285714" r="-20137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171285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4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17" t="-390361" r="-201376" b="-561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5054397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5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17" t="-484524" r="-201376" b="-45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3170633"/>
                      </a:ext>
                    </a:extLst>
                  </a:tr>
                  <a:tr h="5092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6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17" t="-584524" r="-201376" b="-35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642638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7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5868269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8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0720900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9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8087496"/>
                      </a:ext>
                    </a:extLst>
                  </a:tr>
                  <a:tr h="4315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I</a:t>
                          </a:r>
                          <a:r>
                            <a:rPr lang="en-US" altLang="ko-KR" sz="2000" b="1" baseline="-2500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10</a:t>
                          </a:r>
                          <a:endParaRPr lang="ko-KR" altLang="en-US" sz="2000" b="1" baseline="-2500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P</a:t>
                          </a:r>
                          <a:endParaRPr lang="ko-KR" altLang="en-US" sz="14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  <a:cs typeface="함초롬바탕" panose="02030604000101010101" pitchFamily="18" charset="-127"/>
                            </a:rPr>
                            <a:t>‧‧‧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latin typeface="a아시아헤드1" panose="02020600000000000000" pitchFamily="18" charset="-127"/>
                              <a:ea typeface="a아시아헤드1" panose="02020600000000000000" pitchFamily="18" charset="-127"/>
                            </a:rPr>
                            <a:t>0</a:t>
                          </a:r>
                          <a:endParaRPr lang="ko-KR" altLang="en-US" sz="2000" b="0" dirty="0">
                            <a:latin typeface="a아시아헤드1" panose="02020600000000000000" pitchFamily="18" charset="-127"/>
                            <a:ea typeface="a아시아헤드1" panose="02020600000000000000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287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6D6FA-540B-C242-3785-28971E49101A}"/>
              </a:ext>
            </a:extLst>
          </p:cNvPr>
          <p:cNvSpPr txBox="1"/>
          <p:nvPr/>
        </p:nvSpPr>
        <p:spPr>
          <a:xfrm>
            <a:off x="1637408" y="3976577"/>
            <a:ext cx="6181389" cy="29558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ABC57-E595-809A-EF19-F0396D717258}"/>
              </a:ext>
            </a:extLst>
          </p:cNvPr>
          <p:cNvSpPr txBox="1"/>
          <p:nvPr/>
        </p:nvSpPr>
        <p:spPr>
          <a:xfrm>
            <a:off x="178091" y="5154098"/>
            <a:ext cx="142065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Training</a:t>
            </a:r>
          </a:p>
          <a:p>
            <a:pPr algn="ctr"/>
            <a:r>
              <a:rPr lang="en-US" altLang="ko-KR" sz="2400" dirty="0">
                <a:solidFill>
                  <a:srgbClr val="0070C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</a:t>
            </a:r>
            <a:endParaRPr lang="ko-KR" altLang="en-US" sz="2400" dirty="0">
              <a:solidFill>
                <a:srgbClr val="0070C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085B-AFCE-5707-8F43-633C2681B4BA}"/>
              </a:ext>
            </a:extLst>
          </p:cNvPr>
          <p:cNvSpPr txBox="1"/>
          <p:nvPr/>
        </p:nvSpPr>
        <p:spPr>
          <a:xfrm>
            <a:off x="202251" y="7478970"/>
            <a:ext cx="142065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Test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</a:t>
            </a:r>
            <a:endParaRPr lang="ko-KR" altLang="en-US" sz="2400" dirty="0">
              <a:solidFill>
                <a:srgbClr val="FF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00D9A-D2BC-E28B-B4DF-31FAD5FCCB28}"/>
              </a:ext>
            </a:extLst>
          </p:cNvPr>
          <p:cNvSpPr txBox="1"/>
          <p:nvPr/>
        </p:nvSpPr>
        <p:spPr>
          <a:xfrm>
            <a:off x="1622904" y="6932428"/>
            <a:ext cx="6195893" cy="18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6C7BF-C40D-71F7-D054-E21E2B17C0AE}"/>
              </a:ext>
            </a:extLst>
          </p:cNvPr>
          <p:cNvSpPr txBox="1"/>
          <p:nvPr/>
        </p:nvSpPr>
        <p:spPr>
          <a:xfrm>
            <a:off x="10356107" y="4086447"/>
            <a:ext cx="6649224" cy="29558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7F65B2-5437-5523-081C-246950F0A54D}"/>
              </a:ext>
            </a:extLst>
          </p:cNvPr>
          <p:cNvCxnSpPr/>
          <p:nvPr/>
        </p:nvCxnSpPr>
        <p:spPr>
          <a:xfrm>
            <a:off x="9855151" y="5550196"/>
            <a:ext cx="72514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510162-FBFB-3C48-77A9-A71F17BDF497}"/>
              </a:ext>
            </a:extLst>
          </p:cNvPr>
          <p:cNvSpPr txBox="1"/>
          <p:nvPr/>
        </p:nvSpPr>
        <p:spPr>
          <a:xfrm>
            <a:off x="10356107" y="7019815"/>
            <a:ext cx="6663729" cy="18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17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760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Conditional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shift</a:t>
                </a: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이러한 문제점에 대해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논문의 저자들은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가져야 할 속성으로 두 가지를 제시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Property 1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&gt; target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값이 동일하다면 학습 데이터와 테스트 데이터에서의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TS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기댓값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(expectation)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은 </a:t>
                </a:r>
                <a:r>
                  <a:rPr lang="ko-KR" altLang="en-US" sz="2800" dirty="0"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동일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해야 한다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.</a:t>
                </a: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&gt;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𝐸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</m: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𝑦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𝑣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a아시아헤드1" panose="02020600000000000000" pitchFamily="18" charset="-127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𝑘</m:t>
                    </m:r>
                  </m:oMath>
                </a14:m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th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training example 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Property 2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&gt;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모델 학습 시에는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training data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최대한 활용할 수 있는 방향으로 진행해야 한다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. 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&gt;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최대한 모든 정보 활용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5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7608301"/>
              </a:xfrm>
              <a:prstGeom prst="rect">
                <a:avLst/>
              </a:prstGeom>
              <a:blipFill>
                <a:blip r:embed="rId4"/>
                <a:stretch>
                  <a:fillRect l="-830" t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3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60020" y="4635668"/>
            <a:ext cx="898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Catboost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Overview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65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493875"/>
                <a:ext cx="16888605" cy="823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Conditional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shift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문제를 어떻게 해결해야 할까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TS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계산 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사용되는 것이 문제이니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만 제외하고 계산해 보자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!</a:t>
                </a:r>
              </a:p>
              <a:p>
                <a:endParaRPr lang="en-US" altLang="ko-KR" sz="105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 </m:t>
                    </m:r>
                  </m:oMath>
                </a14:m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2. Holdout TS</a:t>
                </a:r>
              </a:p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학습용 데이터를 두 부분으로 분리하자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𝐷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 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 </m:t>
                        </m:r>
                      </m:e>
                    </m:acc>
                  </m:oMath>
                </a14:m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TS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계산 시에는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활용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ㄴ 학습 시에는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활용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ko-KR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⇒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Property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2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위반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3. Leave-one-out TS</a:t>
                </a:r>
              </a:p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활용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평가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활용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 데이터 전체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</a:t>
                </a:r>
              </a:p>
              <a:p>
                <a:r>
                  <a:rPr lang="ko-KR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⇒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여전히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target leakage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문제는 발생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493875"/>
                <a:ext cx="16888605" cy="8236550"/>
              </a:xfrm>
              <a:prstGeom prst="rect">
                <a:avLst/>
              </a:prstGeom>
              <a:blipFill>
                <a:blip r:embed="rId4"/>
                <a:stretch>
                  <a:fillRect l="-974" t="-1110" b="-1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25A2753-4D43-29E7-30A1-E7312859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381" y="3570077"/>
            <a:ext cx="5956532" cy="157342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444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493875"/>
                <a:ext cx="16888605" cy="908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Conditional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shift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문제를 어떻게 해결해야 할까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4. Ordered TS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ㄴ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Catboost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 Leakage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문제를 해결하기 위해 제안하는 방식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임의로 시간 개념을 도입해 보자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. ⇒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artificial time</a:t>
                </a:r>
              </a:p>
              <a:p>
                <a:pPr marL="457200" indent="-457200">
                  <a:buFontTx/>
                  <a:buChar char="-"/>
                </a:pP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 예제에 대해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random permutation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수행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각각의 예제에 대해 접근 가능한 모든 “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history”(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이전 정보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활용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={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: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𝜎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𝑗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&lt;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𝜎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)}</m:t>
                    </m:r>
                  </m:oMath>
                </a14:m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high variance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문제를 피하기 위해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permutation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여러 번 수행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493875"/>
                <a:ext cx="16888605" cy="9088194"/>
              </a:xfrm>
              <a:prstGeom prst="rect">
                <a:avLst/>
              </a:prstGeom>
              <a:blipFill>
                <a:blip r:embed="rId4"/>
                <a:stretch>
                  <a:fillRect l="-1083" t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61F2FD7-6D05-BD50-5041-7A795B5F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5" y="4162860"/>
            <a:ext cx="16888605" cy="28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8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493875"/>
            <a:ext cx="1688860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Ordered TS - Example</a:t>
            </a:r>
          </a:p>
          <a:p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ㄴ 출처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고려대학교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DSBA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연구실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–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강필성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교수님 강의자료</a:t>
            </a:r>
            <a:endParaRPr lang="en-US" altLang="ko-KR" sz="24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BF2BC-A52D-1A8D-75F8-92590422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16" y="2729727"/>
            <a:ext cx="15029020" cy="73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60020" y="4635668"/>
            <a:ext cx="745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Prediction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Shift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10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#4. Prediction Shift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555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Gradient Boosting Procedure</a:t>
                </a: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보통 </a:t>
                </a:r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기댓값은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알려져 있기 않기에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기존에 가지고 있는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유한한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데이터셋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𝐷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활용하여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평균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loss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계산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이때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 데이터인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주어졌을 때의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gradient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조건부 분포인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𝑔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|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와 일반적인 테스트 데이터인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𝑥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주어졌을 때의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gradient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조건부 분포인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𝑔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𝑦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|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𝑥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다름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→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shift)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⇒ base predictor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h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는 원래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solution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과 달라지게 됨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→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biased)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⇒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학습된 모델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𝐹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𝐹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𝑡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−1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𝛼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 ∗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h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의 일반화 성능에 영향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5555367"/>
              </a:xfrm>
              <a:prstGeom prst="rect">
                <a:avLst/>
              </a:prstGeom>
              <a:blipFill>
                <a:blip r:embed="rId4"/>
                <a:stretch>
                  <a:fillRect l="-974" t="-1756" b="-2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7C3823B-DD85-866A-825D-F37823EA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5" y="2457919"/>
            <a:ext cx="6810003" cy="10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ADEEAF-ABD0-F8D1-E21F-C15A69B67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905" y="2436654"/>
            <a:ext cx="6611148" cy="108598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D31B6B6-8F08-4561-4C73-7E2BA6FE7DD4}"/>
              </a:ext>
            </a:extLst>
          </p:cNvPr>
          <p:cNvSpPr/>
          <p:nvPr/>
        </p:nvSpPr>
        <p:spPr>
          <a:xfrm>
            <a:off x="7329141" y="2645341"/>
            <a:ext cx="1642580" cy="63660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7A375-1DB2-E24E-EDF3-C1D871B258DC}"/>
              </a:ext>
            </a:extLst>
          </p:cNvPr>
          <p:cNvSpPr txBox="1"/>
          <p:nvPr/>
        </p:nvSpPr>
        <p:spPr>
          <a:xfrm>
            <a:off x="11738344" y="2372859"/>
            <a:ext cx="871870" cy="12422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74BEA-5502-67E3-FCD0-60FC36414C50}"/>
              </a:ext>
            </a:extLst>
          </p:cNvPr>
          <p:cNvSpPr txBox="1"/>
          <p:nvPr/>
        </p:nvSpPr>
        <p:spPr>
          <a:xfrm>
            <a:off x="1291474" y="7767176"/>
            <a:ext cx="14635566" cy="70788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Prediction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Shift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발생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68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#4. Prediction Shift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4A69C-A65E-B2BE-57E9-D4D47AB20BD8}"/>
              </a:ext>
            </a:extLst>
          </p:cNvPr>
          <p:cNvSpPr txBox="1"/>
          <p:nvPr/>
        </p:nvSpPr>
        <p:spPr>
          <a:xfrm>
            <a:off x="164955" y="1600200"/>
            <a:ext cx="1688860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Analysis of Prediction Shift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prediction shift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근본적으로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 leakage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로부터 발생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이를 방지하기 위해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Catboost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트리의 매 학습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step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마다 다른 데이터셋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(independent samples)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활용해야 한다고 주장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⇒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독립된 데이터셋을 활용할 때에 비해 같은 데이터셋을 사용하는 경우 추가적인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bias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가 발생하게 된다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.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CAF142-3B52-53B4-A37D-27AA8D24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4" y="3981414"/>
            <a:ext cx="16888605" cy="240428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795F04-6015-8D26-8E3F-41A5B046F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412" y="6773180"/>
            <a:ext cx="6611148" cy="1085981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F241F2-2E98-D9E5-8633-84CC2270B712}"/>
              </a:ext>
            </a:extLst>
          </p:cNvPr>
          <p:cNvCxnSpPr/>
          <p:nvPr/>
        </p:nvCxnSpPr>
        <p:spPr>
          <a:xfrm>
            <a:off x="8442251" y="5656521"/>
            <a:ext cx="20001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9133E5-4A58-2480-EDBF-228BC37668A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9144000" y="5656521"/>
            <a:ext cx="1298412" cy="165965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38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60020" y="4635668"/>
            <a:ext cx="745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 Ordered Boosting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4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536405"/>
            <a:ext cx="16888605" cy="860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⇒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트리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를 계속 생성해 가며 다음 데이터의 </a:t>
            </a: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잔차를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 계산해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함초롬바탕" panose="02030604000101010101" pitchFamily="18" charset="-127"/>
              </a:rPr>
              <a:t>나가는 방식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41954-C148-78BF-62F1-D11E0A80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344" y="2056200"/>
            <a:ext cx="6219825" cy="3705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7D4198-9188-82FF-5345-6063F0CE8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139" y="5591361"/>
            <a:ext cx="7088408" cy="3087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01E5CD-B87E-840A-2D4B-1C16F45E7C76}"/>
              </a:ext>
            </a:extLst>
          </p:cNvPr>
          <p:cNvSpPr txBox="1"/>
          <p:nvPr/>
        </p:nvSpPr>
        <p:spPr>
          <a:xfrm>
            <a:off x="12906795" y="8697068"/>
            <a:ext cx="389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출처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고려대학교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DSBA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279854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64955" y="1536405"/>
                <a:ext cx="16888605" cy="473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Overview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임의의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𝜎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만들고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순차적으로 </a:t>
                </a:r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잔차를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계산하여 트리를 학습하면서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target leakage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를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방지하는 방식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이때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TS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계산에 사용되는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𝑐𝑎𝑡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과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ordered boosting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시 사용되는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permutation(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𝑏𝑜𝑜𝑠𝑡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은 동일하게 설정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⇒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for prediction shift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방지  </a:t>
                </a: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그러나 이러한 방식은 데이터 개수만큼의 서로 다른 학습모델을 필요로 하고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이는 복잡도와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메모리 요구량을 상승시킴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⇒ 이를 방지하기 위해 </a:t>
                </a:r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그래디언트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부스팅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알고리즘을 일부 수정</a:t>
                </a:r>
                <a:endParaRPr lang="ko-KR" altLang="en-US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536405"/>
                <a:ext cx="16888605" cy="4739759"/>
              </a:xfrm>
              <a:prstGeom prst="rect">
                <a:avLst/>
              </a:prstGeom>
              <a:blipFill>
                <a:blip r:embed="rId4"/>
                <a:stretch>
                  <a:fillRect l="-974" t="-1928" b="-3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090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A1A7C-FF10-7FE3-64C6-B81D468FD34B}"/>
              </a:ext>
            </a:extLst>
          </p:cNvPr>
          <p:cNvSpPr txBox="1"/>
          <p:nvPr/>
        </p:nvSpPr>
        <p:spPr>
          <a:xfrm>
            <a:off x="164955" y="1536405"/>
            <a:ext cx="1688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Practical Implementation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BFBD97-596E-8C06-95B7-3D74E765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1" y="2182735"/>
            <a:ext cx="8979045" cy="80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8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#1.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CatBoost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Overview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Catboost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꽁꽁 얼어붙은 강의실 위를 고양이가 걸어갑니다 🐈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 History – Gradient Boosting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주어진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functional space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경사 하강법을 수행하며 앙상블 예측기를 구성해 나가는 알고리즘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약한 모델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(= base predictors)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탐욕적으로 반복 결합함으로써 강한 모델을 만들어 나가는 방식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다양한 작업에서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SOTA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달성하였음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3FDFD-FA53-E65D-D91A-80D98671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5" y="3566725"/>
            <a:ext cx="11701463" cy="32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E6BE5-C085-E84B-CCA2-9139226DA3AC}"/>
              </a:ext>
            </a:extLst>
          </p:cNvPr>
          <p:cNvSpPr txBox="1"/>
          <p:nvPr/>
        </p:nvSpPr>
        <p:spPr>
          <a:xfrm>
            <a:off x="10233892" y="5699166"/>
            <a:ext cx="988289" cy="4209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718716-C6DD-30B4-809A-21AFC6FCF8D9}"/>
              </a:ext>
            </a:extLst>
          </p:cNvPr>
          <p:cNvCxnSpPr>
            <a:cxnSpLocks/>
          </p:cNvCxnSpPr>
          <p:nvPr/>
        </p:nvCxnSpPr>
        <p:spPr>
          <a:xfrm>
            <a:off x="442002" y="5527964"/>
            <a:ext cx="111663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0A438A-CD8E-1466-E308-99A8144AA315}"/>
              </a:ext>
            </a:extLst>
          </p:cNvPr>
          <p:cNvCxnSpPr>
            <a:cxnSpLocks/>
          </p:cNvCxnSpPr>
          <p:nvPr/>
        </p:nvCxnSpPr>
        <p:spPr>
          <a:xfrm>
            <a:off x="6766604" y="6075222"/>
            <a:ext cx="110970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L] Unbiased boosting : CatBoost">
            <a:extLst>
              <a:ext uri="{FF2B5EF4-FFF2-40B4-BE49-F238E27FC236}">
                <a16:creationId xmlns:a16="http://schemas.microsoft.com/office/drawing/2014/main" id="{50466C7E-6109-AC7A-18EB-40C6182A5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3545" r="11091" b="4240"/>
          <a:stretch/>
        </p:blipFill>
        <p:spPr bwMode="auto">
          <a:xfrm>
            <a:off x="11176270" y="504800"/>
            <a:ext cx="5825624" cy="329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95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64955" y="1536405"/>
                <a:ext cx="16888605" cy="417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Practical Implementation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1.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Initialization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학습 데이터셋으로부터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s+1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개의 독립적인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random permutation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생성</a:t>
                </a:r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s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개의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, ⋯,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split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계산하는 데 사용</a:t>
                </a:r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- 1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개의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s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개의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통해 얻어진 트리로부터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leaf value(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를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계산하기 위해 사용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ko-KR" altLang="en-US" sz="5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하나의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만 사용하는 경우 최종 모델 예측에서 분산이 증가하는 문제가 발생</a:t>
                </a:r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여러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적용하여 분산이 커지는 것을 방지</a:t>
                </a:r>
                <a:endParaRPr lang="ko-KR" altLang="en-US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536405"/>
                <a:ext cx="16888605" cy="4170372"/>
              </a:xfrm>
              <a:prstGeom prst="rect">
                <a:avLst/>
              </a:prstGeom>
              <a:blipFill>
                <a:blip r:embed="rId4"/>
                <a:stretch>
                  <a:fillRect l="-974" t="-2193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60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64955" y="1472610"/>
                <a:ext cx="16888605" cy="891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Practical Implementation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2. Ordered Boosting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작동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방식</a:t>
                </a: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Ordered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위주로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..</a:t>
                </a:r>
              </a:p>
              <a:p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base predictors: oblivious decision tree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oblivious decision tree: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트리의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level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마다 동일한 조건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(same splitting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critetion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부여하여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좌우 대칭 형태로 만든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decision tree</a:t>
                </a:r>
              </a:p>
              <a:p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</a:t>
                </a: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supporting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를 유지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: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에서 처음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j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개의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처음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~ j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번째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데이터로 학습된 모델의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i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번째 데이터에 대한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      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현재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예측값</a:t>
                </a:r>
                <a:endParaRPr lang="ko-KR" altLang="en-US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gradient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는 다음과 같이 계산됨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472610"/>
                <a:ext cx="16888605" cy="8912312"/>
              </a:xfrm>
              <a:prstGeom prst="rect">
                <a:avLst/>
              </a:prstGeom>
              <a:blipFill>
                <a:blip r:embed="rId4"/>
                <a:stretch>
                  <a:fillRect l="-974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A14CB08D-3B35-78C9-56BB-43C16D94B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433" y="9122105"/>
            <a:ext cx="5677018" cy="116489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31B382A-05E9-3500-ECA9-BC02EA5D9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1"/>
          <a:stretch/>
        </p:blipFill>
        <p:spPr bwMode="auto">
          <a:xfrm>
            <a:off x="6531492" y="4360235"/>
            <a:ext cx="9927708" cy="36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01160" y="1536405"/>
                <a:ext cx="1688860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Practical Implementation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2. Ordered Boosting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작동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방식</a:t>
                </a: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Ordered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위주로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..</a:t>
                </a:r>
              </a:p>
              <a:p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1)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주어진 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𝐿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손실함수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), 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𝑀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모델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), 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𝑦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(target value)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를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활용하여 계산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2)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각 반복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𝑡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마다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, ⋯, 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}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중에서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 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sampling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범주형 변수들에 대한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TS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을 통해 계산됨</a:t>
                </a:r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permutation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은 학습 과정에 영향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0" y="1536405"/>
                <a:ext cx="16888605" cy="4770537"/>
              </a:xfrm>
              <a:prstGeom prst="rect">
                <a:avLst/>
              </a:prstGeom>
              <a:blipFill>
                <a:blip r:embed="rId4"/>
                <a:stretch>
                  <a:fillRect l="-1011" t="-1916" b="-2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32E3578-16DA-0B35-0287-9CB23669D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5572" y="1528930"/>
            <a:ext cx="5634193" cy="8622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BD710F-6B7D-160F-45A6-3D456450303E}"/>
              </a:ext>
            </a:extLst>
          </p:cNvPr>
          <p:cNvSpPr txBox="1"/>
          <p:nvPr/>
        </p:nvSpPr>
        <p:spPr>
          <a:xfrm>
            <a:off x="11355572" y="1982804"/>
            <a:ext cx="4997750" cy="914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71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01160" y="1536405"/>
                <a:ext cx="16888605" cy="2966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Practical Implementation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2. Ordered Boosting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작동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방식</a:t>
                </a: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Ordered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위주로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..</a:t>
                </a:r>
              </a:p>
              <a:p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에 따라 각 예제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𝑖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마다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gradient(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𝑔𝑟𝑎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𝑟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  <a:cs typeface="함초롬바탕" panose="0203060400010101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  <a:cs typeface="함초롬바탕" panose="02030604000101010101" pitchFamily="18" charset="-127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  <a:cs typeface="함초롬바탕" panose="020306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  <a:cs typeface="함초롬바탕" panose="02030604000101010101" pitchFamily="18" charset="-127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−1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𝑖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0" y="1536405"/>
                <a:ext cx="16888605" cy="2966197"/>
              </a:xfrm>
              <a:prstGeom prst="rect">
                <a:avLst/>
              </a:prstGeom>
              <a:blipFill>
                <a:blip r:embed="rId4"/>
                <a:stretch>
                  <a:fillRect l="-1011" t="-3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32E3578-16DA-0B35-0287-9CB23669D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5572" y="1528930"/>
            <a:ext cx="5634193" cy="8622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3E5208-003E-909B-EF45-EE3D306C072D}"/>
              </a:ext>
            </a:extLst>
          </p:cNvPr>
          <p:cNvSpPr txBox="1"/>
          <p:nvPr/>
        </p:nvSpPr>
        <p:spPr>
          <a:xfrm>
            <a:off x="11355572" y="3471333"/>
            <a:ext cx="4096095" cy="6011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31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01160" y="1536405"/>
                <a:ext cx="16888605" cy="895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Practical Implementation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2. Ordered Boosting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작동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방식</a:t>
                </a:r>
                <a:endParaRPr lang="en-US" altLang="ko-KR" sz="32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Ordered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위주로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..</a:t>
                </a:r>
              </a:p>
              <a:p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4)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트리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생성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candidate split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𝑐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</a:t>
                </a:r>
              </a:p>
              <a:p>
                <a:pPr lvl="2"/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각 예제에 대해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leaf value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gradient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간의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코사인 유사도를 기반으로 계산됨</a:t>
                </a:r>
              </a:p>
              <a:p>
                <a:pPr lvl="2"/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각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candidate split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𝑐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마다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..</a:t>
                </a:r>
              </a:p>
              <a:p>
                <a:pPr lvl="2"/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𝑖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와 동일한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leaf node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에 있는 이전의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𝑝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개의 예제의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average gradient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𝑖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번째 예제에 대한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leaf value(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Δ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i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로 할당</a:t>
                </a:r>
              </a:p>
              <a:p>
                <a:pPr lvl="2"/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사전에 계산한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그래디언트와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새로 할당한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Δ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사이의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cosine similarity(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cos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𝐺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가 가장 적은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split point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𝑐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선정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5) 1 ~ 4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반복</a:t>
                </a:r>
              </a:p>
              <a:p>
                <a:pPr lvl="2"/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pPr lvl="2"/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0" y="1536405"/>
                <a:ext cx="16888605" cy="8956298"/>
              </a:xfrm>
              <a:prstGeom prst="rect">
                <a:avLst/>
              </a:prstGeom>
              <a:blipFill>
                <a:blip r:embed="rId4"/>
                <a:stretch>
                  <a:fillRect l="-1011" t="-1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32E3578-16DA-0B35-0287-9CB23669D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5572" y="1528930"/>
            <a:ext cx="5634193" cy="8622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13532-8A71-4E40-F81E-4B2F482E032D}"/>
              </a:ext>
            </a:extLst>
          </p:cNvPr>
          <p:cNvSpPr txBox="1"/>
          <p:nvPr/>
        </p:nvSpPr>
        <p:spPr>
          <a:xfrm>
            <a:off x="11355572" y="4042611"/>
            <a:ext cx="5248007" cy="373460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48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Features 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493875"/>
            <a:ext cx="16888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Ordered Boosting - Example</a:t>
            </a:r>
          </a:p>
          <a:p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ㄴ 출처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고려대학교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DSBA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연구실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–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강필성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교수님 강의자료</a:t>
            </a:r>
            <a:endParaRPr lang="en-US" altLang="ko-KR" sz="24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F267A-362D-CF5D-EC6B-9EBCC1B1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5" y="2640804"/>
            <a:ext cx="16698282" cy="75490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529122-F6E3-A90C-C8DD-093DA897C4D3}"/>
                  </a:ext>
                </a:extLst>
              </p:cNvPr>
              <p:cNvSpPr txBox="1"/>
              <p:nvPr/>
            </p:nvSpPr>
            <p:spPr>
              <a:xfrm>
                <a:off x="10278530" y="8051799"/>
                <a:ext cx="4826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529122-F6E3-A90C-C8DD-093DA897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530" y="8051799"/>
                <a:ext cx="482603" cy="369332"/>
              </a:xfrm>
              <a:prstGeom prst="rect">
                <a:avLst/>
              </a:prstGeom>
              <a:blipFill>
                <a:blip r:embed="rId5"/>
                <a:stretch>
                  <a:fillRect l="-3797" r="-39241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7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#5. Ordered Boosting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/>
              <p:nvPr/>
            </p:nvSpPr>
            <p:spPr>
              <a:xfrm>
                <a:off x="101160" y="1536405"/>
                <a:ext cx="1688860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Practical Implementation</a:t>
                </a:r>
              </a:p>
              <a:p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3. Choosing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leaf</a:t>
                </a:r>
                <a:r>
                  <a:rPr lang="ko-KR" altLang="en-US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values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구성된 모든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tree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가 주어지면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최종 모델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F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leaf value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들은 표준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gradient boosting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과정에 의해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계산됨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학습 예제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𝑖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𝑙𝑒𝑎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𝑓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𝑖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에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대응됨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- TS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계산을 위해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  <a:cs typeface="함초롬바탕" panose="02030604000101010101" pitchFamily="18" charset="-127"/>
                      </a:rPr>
                      <m:t> 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활용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테스트 시에 새로운 예제에 대해 최종 모델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F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가 적용되면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, TS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는 전체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training data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에 대해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   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계산되게 됨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   ⇒ Property 2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  <a:cs typeface="함초롬바탕" panose="02030604000101010101" pitchFamily="18" charset="-127"/>
                  </a:rPr>
                  <a:t> 만족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6CF20-F3BF-047C-BA57-412665AA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0" y="1536405"/>
                <a:ext cx="16888605" cy="4893647"/>
              </a:xfrm>
              <a:prstGeom prst="rect">
                <a:avLst/>
              </a:prstGeom>
              <a:blipFill>
                <a:blip r:embed="rId4"/>
                <a:stretch>
                  <a:fillRect l="-1011" t="-1868" r="-650" b="-3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65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60020" y="4635668"/>
            <a:ext cx="745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6. Experiments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4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#6. Experiments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783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9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모든 학습 알고리즘에 대해 범주형 특성을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ordered TS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방법을 사용하여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전처리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하였음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약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80%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데이터로 매개변수 튜닝 및 훈련을 하고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나머지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20%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데이터로 테스트 수행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성능 평가 지표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logloss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zero-one loss</a:t>
            </a:r>
          </a:p>
          <a:p>
            <a:endParaRPr lang="en-US" altLang="ko-KR" sz="9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Comparison with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9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LightGBM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XGBoost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모두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CatBoost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비해 더 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가짐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CatBoost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개선된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Paired one-tail t-test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진행한 결과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Appetency, Churn, 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Upselling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데이터셋을 제외하고 모두 유의수준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0.01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하에서 통계적 유의성이 입증됨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DE2A0E-4D77-2FB1-4970-1EF87A50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0" y="4262044"/>
            <a:ext cx="10479553" cy="375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75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#6. Experiments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12B6D-2183-842C-4DC5-0FE22C4A04CC}"/>
              </a:ext>
            </a:extLst>
          </p:cNvPr>
          <p:cNvSpPr txBox="1"/>
          <p:nvPr/>
        </p:nvSpPr>
        <p:spPr>
          <a:xfrm>
            <a:off x="164955" y="1600200"/>
            <a:ext cx="1688860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Ordered and Plain modes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9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CatBoost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두 가지 필수적인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boosting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모드를 비교함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Plain</a:t>
            </a:r>
          </a:p>
          <a:p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- Ordered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작은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dataset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일수록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ordered mode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성능이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plain mode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보다 좋음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</a:t>
            </a:r>
            <a:r>
              <a:rPr lang="en-US" altLang="ko-KR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Adult, Internet </a:t>
            </a:r>
            <a:r>
              <a:rPr lang="ko-KR" altLang="en-US" sz="2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데이터셋</a:t>
            </a:r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데이터셋의 일부분만을 가지고 학습할수록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(=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데이터셋의 크기가 작아질수록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ordered mode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비해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plain mode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error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더 큰 것을 확인할 수 있음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51734D-1980-B0B0-33BB-429F08F1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054" y="1671630"/>
            <a:ext cx="5617501" cy="40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154FB35-A9BD-1ABE-135E-AFB87DB58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9"/>
          <a:stretch/>
        </p:blipFill>
        <p:spPr bwMode="auto">
          <a:xfrm>
            <a:off x="10478969" y="6613318"/>
            <a:ext cx="6356335" cy="34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#1.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CatBoost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Overview 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그러나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Gradient Boosting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기존 구현은 두 가지 통계적 문제에 직면함</a:t>
            </a: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 algn="ctr">
              <a:buAutoNum type="arabicPeriod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Leakage</a:t>
            </a:r>
          </a:p>
          <a:p>
            <a:pPr marL="514350" indent="-514350" algn="ctr">
              <a:buAutoNum type="arabicPeriod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 algn="ctr">
              <a:buAutoNum type="arabicPeriod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Prediction Shift</a:t>
            </a: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7E183-611E-C948-29B3-E51F18BA49F5}"/>
              </a:ext>
            </a:extLst>
          </p:cNvPr>
          <p:cNvSpPr txBox="1"/>
          <p:nvPr/>
        </p:nvSpPr>
        <p:spPr>
          <a:xfrm>
            <a:off x="442002" y="7386515"/>
            <a:ext cx="16334509" cy="15081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범주형</a:t>
            </a:r>
            <a:r>
              <a:rPr lang="en-US" altLang="ko-KR" sz="400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(Categorical)</a:t>
            </a:r>
            <a:r>
              <a:rPr lang="ko-KR" altLang="en-US" sz="400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데이터에 특화된 </a:t>
            </a:r>
            <a:r>
              <a:rPr lang="ko-KR" altLang="en-US" sz="4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부스팅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알고리즘을 고안해 보자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!</a:t>
            </a:r>
          </a:p>
          <a:p>
            <a:pPr algn="ctr"/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/>
            <a:r>
              <a:rPr lang="en-US" altLang="ko-KR" sz="32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CatBoost</a:t>
            </a:r>
            <a:r>
              <a:rPr lang="en-US" altLang="ko-KR" sz="3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= </a:t>
            </a:r>
            <a:r>
              <a:rPr lang="en-US" altLang="ko-KR" sz="320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</a:t>
            </a:r>
            <a:r>
              <a:rPr lang="en-US" altLang="ko-KR" sz="3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egorical </a:t>
            </a:r>
            <a:r>
              <a:rPr lang="en-US" altLang="ko-KR" sz="320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Boost</a:t>
            </a:r>
            <a:r>
              <a:rPr lang="en-US" altLang="ko-KR" sz="3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ing</a:t>
            </a:r>
          </a:p>
        </p:txBody>
      </p:sp>
    </p:spTree>
    <p:extLst>
      <p:ext uri="{BB962C8B-B14F-4D97-AF65-F5344CB8AC3E}">
        <p14:creationId xmlns:p14="http://schemas.microsoft.com/office/powerpoint/2010/main" val="986183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#6. Experiments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12B6D-2183-842C-4DC5-0FE22C4A04CC}"/>
              </a:ext>
            </a:extLst>
          </p:cNvPr>
          <p:cNvSpPr txBox="1"/>
          <p:nvPr/>
        </p:nvSpPr>
        <p:spPr>
          <a:xfrm>
            <a:off x="164955" y="1600200"/>
            <a:ext cx="1688860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Analysis of target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Ordered TS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모든 데이터셋에서 가장 좋은 성능을 보임</a:t>
            </a: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Ordered TS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제외한 나머지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 방법 중에서는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Holdout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방식의 성능이 가장 좋았음</a:t>
            </a: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거의 모든 경우에서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Leave-one-out TS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Greedy TS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비해 좋은 성능을 보였으나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categorical feature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각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category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빈도가 높은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Adult dataset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경우 반대 결과가 도출됨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DC52E07-9501-C399-57E3-52DC8075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53" y="4591531"/>
            <a:ext cx="8816494" cy="547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33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#6. Experiments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D1935-ADE6-4D0B-D78E-0A56AF88E374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658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 combinations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0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조합할 수 있는 최대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대해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..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≤ 2: feature combination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수행하지 않았을 때에 비해 평균적으로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                    </a:t>
                </a:r>
                <a:r>
                  <a:rPr lang="en-US" altLang="ko-KR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logloss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1.86%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개선되었음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≤3: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평균적으로 </a:t>
                </a:r>
                <a:r>
                  <a:rPr lang="en-US" altLang="ko-KR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logloss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2.04%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개선되었음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 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&gt; 3: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유의미한 성능 향상을 보이지 않았음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Number of permutations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model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학습 시 사용되는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random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개수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 대해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..</a:t>
                </a: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- s = 1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일 때보다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 = 3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일 때 </a:t>
                </a:r>
                <a:r>
                  <a:rPr lang="en-US" altLang="ko-KR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logloss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0.19%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개선됨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s = 1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일 때보다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 = 9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일 때 </a:t>
                </a:r>
                <a:r>
                  <a:rPr lang="en-US" altLang="ko-KR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logloss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0.38%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개선됨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⇒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증가할수록 성능이 개선되는 경향을 보임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D1935-ADE6-4D0B-D78E-0A56AF88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6586418"/>
              </a:xfrm>
              <a:prstGeom prst="rect">
                <a:avLst/>
              </a:prstGeom>
              <a:blipFill>
                <a:blip r:embed="rId4"/>
                <a:stretch>
                  <a:fillRect l="-974" t="-1481" b="-2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108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60020" y="4635668"/>
            <a:ext cx="745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7. Conclusion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034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#7. Conclusion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6865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Gradient Boosting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 가지고 있던 두 가지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Statistical Issue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해결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9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1. Target Leakage → Ordered Target Statistics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feature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값을 계산하는 데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값이 사용되는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현상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- training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시점에 알 수 없는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값을 활용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ko-KR" altLang="en-US" sz="28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⇒ 해결</a:t>
                </a:r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14350" indent="-514350">
                  <a:buAutoNum type="arabicPeriod"/>
                </a:pPr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514350" indent="-514350">
                  <a:buAutoNum type="arabicPeriod"/>
                </a:pPr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2. Prediction Shift → Ordered Boosting</a:t>
                </a:r>
              </a:p>
              <a:p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ko-KR" altLang="en-US" sz="28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⇒ 해결</a:t>
                </a:r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b="1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6865854"/>
              </a:xfrm>
              <a:prstGeom prst="rect">
                <a:avLst/>
              </a:prstGeom>
              <a:blipFill>
                <a:blip r:embed="rId4"/>
                <a:stretch>
                  <a:fillRect l="-830" t="-1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AA286D0-6A1D-F351-1CE4-2B4AB4FC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5" y="4137023"/>
            <a:ext cx="11341838" cy="191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8069D0-EF68-AEFD-B1E2-07859AFE6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55" y="6851855"/>
            <a:ext cx="8896350" cy="56197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7BF3CB5-321B-964E-051B-CED1090F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44" y="7518614"/>
            <a:ext cx="6171050" cy="2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84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4" y="220189"/>
            <a:ext cx="1489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#7. Conclusion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CatBoost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-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여러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benchmark data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대해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SOTA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달성</a:t>
            </a: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- High Cardinality(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범주가 많은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categorical feature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다루는 데 용이</a:t>
            </a: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- model tuning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간소화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높은 예측 성능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1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⇒ 많은 예측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task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널리 사용됨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52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60020" y="4589502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Background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#2. Background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783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GradientBoost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작동 원리</a:t>
                </a:r>
                <a:endParaRPr lang="en-US" altLang="ko-KR" sz="32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Dataset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 대한 가정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         -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ko-K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ko-KR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data</a:t>
                </a:r>
                <a:endParaRPr lang="en-US" altLang="ko-KR" sz="32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3200" kern="1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r.v</a:t>
                </a:r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of m features</a:t>
                </a:r>
              </a:p>
              <a:p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ko-KR" sz="32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ko-KR" altLang="ko-KR" sz="32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32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target, binary(</a:t>
                </a:r>
                <a:r>
                  <a:rPr lang="ko-KR" altLang="en-US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분류</a:t>
                </a:r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) / numerical(</a:t>
                </a:r>
                <a:r>
                  <a:rPr lang="ko-KR" altLang="en-US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회귀</a:t>
                </a:r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     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32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3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32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sz="3200" kern="100">
                        <a:solidFill>
                          <a:schemeClr val="tx1"/>
                        </a:solidFill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Times New Roman" panose="020206030504050203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sz="32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32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(P: unknown distribution)</a:t>
                </a:r>
              </a:p>
              <a:p>
                <a:endParaRPr lang="ko-KR" altLang="ko-KR" sz="1050" kern="100" dirty="0">
                  <a:solidFill>
                    <a:schemeClr val="tx1"/>
                  </a:solidFill>
                  <a:effectLst/>
                  <a:latin typeface="a아시아헤드1" panose="02020600000000000000" pitchFamily="18" charset="-127"/>
                  <a:ea typeface="a아시아헤드1" panose="02020600000000000000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   - </a:t>
                </a:r>
                <a:r>
                  <a:rPr lang="ko-KR" altLang="en-US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목표</a:t>
                </a:r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loss</a:t>
                </a:r>
                <a:r>
                  <a:rPr lang="ko-KR" altLang="en-US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 :=  </m:t>
                    </m:r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32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ko-KR" altLang="en-US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3200" kern="100" dirty="0">
                    <a:solidFill>
                      <a:schemeClr val="tx1"/>
                    </a:solidFill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최소화하는 함수</a:t>
                </a:r>
                <a:r>
                  <a:rPr lang="en-US" altLang="ko-KR" sz="3200" kern="1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ko-KR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훈련시키는 것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Gradient Boosting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은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greedy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한 방법으로 일련의 근사치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𝐹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: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→</m:t>
                    </m:r>
                    <m:r>
                      <a:rPr lang="en-US" altLang="ko-K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𝑡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=0, 1, ⋯</m:t>
                    </m:r>
                  </m:oMath>
                </a14:m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반복적으로 </a:t>
                </a:r>
                <a:endParaRPr lang="en-US" altLang="ko-KR" sz="32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구축해 나가는 알고리즘 </a:t>
                </a:r>
                <a:endParaRPr lang="en-US" altLang="ko-KR" sz="32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𝐹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𝐹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−1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+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𝛼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h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𝛼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step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h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𝑡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: 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손실을 최소화하기 위한 함수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</a:t>
                </a:r>
              </a:p>
              <a:p>
                <a:endParaRPr lang="en-US" altLang="ko-KR" sz="105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- </a:t>
                </a:r>
                <a:r>
                  <a:rPr lang="en-US" altLang="ko-KR" sz="32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Catboost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는 기본적으로 </a:t>
                </a:r>
                <a:r>
                  <a:rPr lang="en-US" altLang="ko-KR" sz="32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GradientBoosting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방식을 채택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-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기본 </a:t>
                </a:r>
                <a:r>
                  <a:rPr lang="ko-KR" altLang="en-US" sz="32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예측</a:t>
                </a:r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기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(base predictor)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로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binary decision tree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활용</a:t>
                </a:r>
                <a:endParaRPr lang="en-US" altLang="ko-KR" sz="32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     </a:t>
                </a:r>
              </a:p>
              <a:p>
                <a:endParaRPr lang="en-US" altLang="ko-KR" sz="32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7834774"/>
              </a:xfrm>
              <a:prstGeom prst="rect">
                <a:avLst/>
              </a:prstGeom>
              <a:blipFill>
                <a:blip r:embed="rId4"/>
                <a:stretch>
                  <a:fillRect l="-830" t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635668"/>
            <a:ext cx="8601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Categorical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Features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Categorical Feature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E3CA-BBC0-C829-9A8E-25EA70069A06}"/>
              </a:ext>
            </a:extLst>
          </p:cNvPr>
          <p:cNvSpPr txBox="1"/>
          <p:nvPr/>
        </p:nvSpPr>
        <p:spPr>
          <a:xfrm>
            <a:off x="164955" y="1600200"/>
            <a:ext cx="1688860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Related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Work</a:t>
            </a:r>
          </a:p>
          <a:p>
            <a:endParaRPr lang="en-US" altLang="ko-KR" sz="2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범주형 변수는 비교할 수 없는 범주라 불리는 이산형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(discrete)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값의 집합을 가지는 변수들임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이러한 특성을 처리하는 가장 기본적인 접근법이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One-hot Encoding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그러나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one-hot Encoding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범주의 개수만큼 새로운 변수를 생성해 냄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high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cardinality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특성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(”user ID" feature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경우 너무 많은 새로운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수를 초래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     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26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82A7FC84-D4C5-DFAD-83EC-FED7BC5C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2" y="4837138"/>
            <a:ext cx="16511629" cy="46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3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#3.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Categorcal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Feature 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/>
              <p:nvPr/>
            </p:nvSpPr>
            <p:spPr>
              <a:xfrm>
                <a:off x="164955" y="1600200"/>
                <a:ext cx="16888605" cy="671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Related</a:t>
                </a:r>
                <a:r>
                  <a:rPr lang="ko-KR" altLang="en-US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Work</a:t>
                </a:r>
              </a:p>
              <a:p>
                <a:endParaRPr lang="en-US" altLang="ko-KR" sz="24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대안으로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범주를 제한된 클러스터로 그룹화하고 목표 통계량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(Target Statistics, TS)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사용하여 수치적 특성으로 각 범주의 예상 목표 값을 추정하는 방법이 제안되었음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각 카테고리의 기대되는 타겟 값으로 </a:t>
                </a:r>
                <a:r>
                  <a:rPr lang="ko-KR" altLang="en-US" sz="32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클러스터링하여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각 카테고리를 새로운 수치 특성으로 변환</a:t>
                </a:r>
              </a:p>
              <a:p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정보 손실을 최소화하면서도 효율적인 처리를 가능하게 함</a:t>
                </a: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다음과 같이 범주에 의해 조건화 되는 예상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target y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추정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1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 </m:t>
                        </m:r>
                      </m:e>
                    </m:acc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≈</m:t>
                    </m:r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𝐸</m:t>
                    </m:r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(</m:t>
                    </m:r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𝑦</m:t>
                    </m:r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|</m:t>
                    </m:r>
                    <m:sSub>
                      <m:sSub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SupPr>
                      <m:e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𝑖</m:t>
                        </m:r>
                      </m:sup>
                    </m:sSubSup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)</m:t>
                    </m:r>
                  </m:oMath>
                </a14:m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3E3CA-BBC0-C829-9A8E-25EA700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5" y="1600200"/>
                <a:ext cx="16888605" cy="6711581"/>
              </a:xfrm>
              <a:prstGeom prst="rect">
                <a:avLst/>
              </a:prstGeom>
              <a:blipFill>
                <a:blip r:embed="rId4"/>
                <a:stretch>
                  <a:fillRect l="-974" t="-1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82D44-79F7-771A-1B78-40168EE3BFC2}"/>
                  </a:ext>
                </a:extLst>
              </p:cNvPr>
              <p:cNvSpPr txBox="1"/>
              <p:nvPr/>
            </p:nvSpPr>
            <p:spPr>
              <a:xfrm>
                <a:off x="369024" y="4886659"/>
                <a:ext cx="16480465" cy="12420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𝑘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훈련 예제의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𝑖</m:t>
                    </m:r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범주 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sSub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</a:t>
                </a:r>
                <a:endParaRPr lang="en-US" altLang="ko-KR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목표 통계량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(TS)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라는 </a:t>
                </a:r>
                <a:r>
                  <a:rPr lang="ko-KR" altLang="en-US" sz="3200" dirty="0">
                    <a:effectLst/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하나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ko-KR" altLang="en-US" sz="3200" b="1" dirty="0">
                    <a:solidFill>
                      <a:srgbClr val="FF0000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수치형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</a:t>
                </a:r>
                <a:r>
                  <a:rPr lang="ko-KR" altLang="en-US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로 대체하자</a:t>
                </a:r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.</a:t>
                </a:r>
                <a:endParaRPr lang="ko-KR" altLang="en-US" sz="32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82D44-79F7-771A-1B78-40168EE3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4" y="4886659"/>
                <a:ext cx="16480465" cy="1242007"/>
              </a:xfrm>
              <a:prstGeom prst="rect">
                <a:avLst/>
              </a:prstGeom>
              <a:blipFill>
                <a:blip r:embed="rId5"/>
                <a:stretch>
                  <a:fillRect t="-1914" b="-1244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72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2587</Words>
  <Application>Microsoft Office PowerPoint</Application>
  <PresentationFormat>사용자 지정</PresentationFormat>
  <Paragraphs>801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a아시아헤드1</vt:lpstr>
      <vt:lpstr>a아시아헤드2</vt:lpstr>
      <vt:lpstr>a아시아헤드4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차수빈(통계학과)</cp:lastModifiedBy>
  <cp:revision>590</cp:revision>
  <dcterms:created xsi:type="dcterms:W3CDTF">2022-02-26T11:26:54Z</dcterms:created>
  <dcterms:modified xsi:type="dcterms:W3CDTF">2024-05-06T13:36:22Z</dcterms:modified>
</cp:coreProperties>
</file>