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3" r:id="rId6"/>
    <p:sldId id="270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2" r:id="rId15"/>
    <p:sldId id="273" r:id="rId16"/>
    <p:sldId id="274" r:id="rId17"/>
    <p:sldId id="278" r:id="rId18"/>
    <p:sldId id="275" r:id="rId19"/>
    <p:sldId id="277" r:id="rId20"/>
    <p:sldId id="276" r:id="rId21"/>
    <p:sldId id="279" r:id="rId22"/>
    <p:sldId id="280" r:id="rId23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32" d="100"/>
          <a:sy n="32" d="100"/>
        </p:scale>
        <p:origin x="62" y="8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844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561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98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750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8875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613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20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412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9859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0178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27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4369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368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330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23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95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14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69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90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0B658B-BCEF-4B5C-870D-35BBC3882DBB}"/>
              </a:ext>
            </a:extLst>
          </p:cNvPr>
          <p:cNvSpPr txBox="1"/>
          <p:nvPr/>
        </p:nvSpPr>
        <p:spPr>
          <a:xfrm>
            <a:off x="661851" y="6078583"/>
            <a:ext cx="115862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8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자연어 처리의 시작</a:t>
            </a:r>
            <a:endParaRPr lang="ko-KR" altLang="en-US" sz="88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B96339-CF42-4896-9AF0-3A5824BC743F}"/>
              </a:ext>
            </a:extLst>
          </p:cNvPr>
          <p:cNvSpPr txBox="1"/>
          <p:nvPr/>
        </p:nvSpPr>
        <p:spPr>
          <a:xfrm>
            <a:off x="661851" y="8220891"/>
            <a:ext cx="4946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중급세션 박지현</a:t>
            </a:r>
            <a:endParaRPr lang="ko-KR" altLang="en-US" sz="32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기존의 자연어 처리 기법</a:t>
            </a:r>
            <a:endParaRPr lang="ko-KR" altLang="en-US" sz="60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15C61-21E6-479A-AEDF-0797C60D5A55}"/>
              </a:ext>
            </a:extLst>
          </p:cNvPr>
          <p:cNvSpPr txBox="1"/>
          <p:nvPr/>
        </p:nvSpPr>
        <p:spPr>
          <a:xfrm>
            <a:off x="454713" y="1445925"/>
            <a:ext cx="16553127" cy="909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b="1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Naïve Bayes Classifier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D6DF3D6-4D4C-4BB1-5C2B-42A7AEF481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515777"/>
              </p:ext>
            </p:extLst>
          </p:nvPr>
        </p:nvGraphicFramePr>
        <p:xfrm>
          <a:off x="454713" y="2833445"/>
          <a:ext cx="11027664" cy="5239534"/>
        </p:xfrm>
        <a:graphic>
          <a:graphicData uri="http://schemas.openxmlformats.org/drawingml/2006/table">
            <a:tbl>
              <a:tblPr/>
              <a:tblGrid>
                <a:gridCol w="1349063">
                  <a:extLst>
                    <a:ext uri="{9D8B030D-6E8A-4147-A177-3AD203B41FA5}">
                      <a16:colId xmlns:a16="http://schemas.microsoft.com/office/drawing/2014/main" val="169168110"/>
                    </a:ext>
                  </a:extLst>
                </a:gridCol>
                <a:gridCol w="1076776">
                  <a:extLst>
                    <a:ext uri="{9D8B030D-6E8A-4147-A177-3AD203B41FA5}">
                      <a16:colId xmlns:a16="http://schemas.microsoft.com/office/drawing/2014/main" val="3337376328"/>
                    </a:ext>
                  </a:extLst>
                </a:gridCol>
                <a:gridCol w="6009993">
                  <a:extLst>
                    <a:ext uri="{9D8B030D-6E8A-4147-A177-3AD203B41FA5}">
                      <a16:colId xmlns:a16="http://schemas.microsoft.com/office/drawing/2014/main" val="3295403143"/>
                    </a:ext>
                  </a:extLst>
                </a:gridCol>
                <a:gridCol w="2591832">
                  <a:extLst>
                    <a:ext uri="{9D8B030D-6E8A-4147-A177-3AD203B41FA5}">
                      <a16:colId xmlns:a16="http://schemas.microsoft.com/office/drawing/2014/main" val="1874487375"/>
                    </a:ext>
                  </a:extLst>
                </a:gridCol>
              </a:tblGrid>
              <a:tr h="362074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Data</a:t>
                      </a:r>
                    </a:p>
                  </a:txBody>
                  <a:tcPr marL="33220" marR="33220" marT="33220" marB="33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Doc(d)</a:t>
                      </a:r>
                    </a:p>
                  </a:txBody>
                  <a:tcPr marL="33220" marR="33220" marT="33220" marB="33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Document (words, w)</a:t>
                      </a:r>
                    </a:p>
                  </a:txBody>
                  <a:tcPr marL="33220" marR="33220" marT="33220" marB="33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Class (c)</a:t>
                      </a:r>
                    </a:p>
                  </a:txBody>
                  <a:tcPr marL="33220" marR="33220" marT="33220" marB="33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952763"/>
                  </a:ext>
                </a:extLst>
              </a:tr>
              <a:tr h="1376986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Training</a:t>
                      </a:r>
                    </a:p>
                  </a:txBody>
                  <a:tcPr marL="33220" marR="33220" marT="33220" marB="33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200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</a:t>
                      </a:r>
                    </a:p>
                  </a:txBody>
                  <a:tcPr marL="33220" marR="33220" marT="33220" marB="33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Image recognition used convolutional neural networks </a:t>
                      </a:r>
                    </a:p>
                  </a:txBody>
                  <a:tcPr marL="33220" marR="33220" marT="33220" marB="33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CV</a:t>
                      </a:r>
                    </a:p>
                  </a:txBody>
                  <a:tcPr marL="33220" marR="33220" marT="33220" marB="33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437800"/>
                  </a:ext>
                </a:extLst>
              </a:tr>
              <a:tr h="1152915">
                <a:tc>
                  <a:txBody>
                    <a:bodyPr/>
                    <a:lstStyle/>
                    <a:p>
                      <a:r>
                        <a:rPr lang="ko-KR" altLang="en-US" sz="200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 </a:t>
                      </a:r>
                    </a:p>
                  </a:txBody>
                  <a:tcPr marL="33220" marR="33220" marT="33220" marB="33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200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</a:t>
                      </a:r>
                    </a:p>
                  </a:txBody>
                  <a:tcPr marL="33220" marR="33220" marT="33220" marB="33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Transformers can be used for image classification task</a:t>
                      </a:r>
                    </a:p>
                  </a:txBody>
                  <a:tcPr marL="33220" marR="33220" marT="33220" marB="33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CV</a:t>
                      </a:r>
                    </a:p>
                  </a:txBody>
                  <a:tcPr marL="33220" marR="33220" marT="33220" marB="33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8830985"/>
                  </a:ext>
                </a:extLst>
              </a:tr>
              <a:tr h="704774">
                <a:tc>
                  <a:txBody>
                    <a:bodyPr/>
                    <a:lstStyle/>
                    <a:p>
                      <a:r>
                        <a:rPr lang="ko-KR" altLang="en-US" sz="200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 </a:t>
                      </a:r>
                    </a:p>
                  </a:txBody>
                  <a:tcPr marL="33220" marR="33220" marT="33220" marB="33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200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</a:t>
                      </a:r>
                    </a:p>
                  </a:txBody>
                  <a:tcPr marL="33220" marR="33220" marT="33220" marB="33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Language modeling uses transformer</a:t>
                      </a:r>
                    </a:p>
                  </a:txBody>
                  <a:tcPr marL="33220" marR="33220" marT="33220" marB="33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NLP</a:t>
                      </a:r>
                    </a:p>
                  </a:txBody>
                  <a:tcPr marL="33220" marR="33220" marT="33220" marB="33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437205"/>
                  </a:ext>
                </a:extLst>
              </a:tr>
              <a:tr h="928845">
                <a:tc>
                  <a:txBody>
                    <a:bodyPr/>
                    <a:lstStyle/>
                    <a:p>
                      <a:r>
                        <a:rPr lang="ko-KR" altLang="en-US" sz="200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 </a:t>
                      </a:r>
                    </a:p>
                  </a:txBody>
                  <a:tcPr marL="33220" marR="33220" marT="33220" marB="33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200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4</a:t>
                      </a:r>
                    </a:p>
                  </a:txBody>
                  <a:tcPr marL="33220" marR="33220" marT="33220" marB="33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Document classification task is language task</a:t>
                      </a:r>
                    </a:p>
                  </a:txBody>
                  <a:tcPr marL="33220" marR="33220" marT="33220" marB="33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NLP</a:t>
                      </a:r>
                    </a:p>
                  </a:txBody>
                  <a:tcPr marL="33220" marR="33220" marT="33220" marB="33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236621"/>
                  </a:ext>
                </a:extLst>
              </a:tr>
              <a:tr h="704774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4169E1"/>
                          </a:solidFill>
                          <a:effectLst/>
                          <a:highlight>
                            <a:srgbClr val="C3F2D7"/>
                          </a:highlight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Test</a:t>
                      </a:r>
                      <a:endParaRPr lang="en-US" sz="2000">
                        <a:effectLst/>
                        <a:highlight>
                          <a:srgbClr val="C3F2D7"/>
                        </a:highlight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3220" marR="33220" marT="33220" marB="33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3F2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2000">
                          <a:solidFill>
                            <a:srgbClr val="4169E1"/>
                          </a:solidFill>
                          <a:effectLst/>
                          <a:highlight>
                            <a:srgbClr val="C3F2D7"/>
                          </a:highlight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5</a:t>
                      </a:r>
                      <a:endParaRPr lang="ko-KR" altLang="en-US" sz="2000">
                        <a:effectLst/>
                        <a:highlight>
                          <a:srgbClr val="C3F2D7"/>
                        </a:highlight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3220" marR="33220" marT="33220" marB="33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3F2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4169E1"/>
                          </a:solidFill>
                          <a:effectLst/>
                          <a:highlight>
                            <a:srgbClr val="C3F2D7"/>
                          </a:highlight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Classification task uses transformer</a:t>
                      </a:r>
                      <a:endParaRPr lang="en-US" sz="2000">
                        <a:effectLst/>
                        <a:highlight>
                          <a:srgbClr val="C3F2D7"/>
                        </a:highlight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3220" marR="33220" marT="33220" marB="33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3F2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2000">
                          <a:solidFill>
                            <a:srgbClr val="4169E1"/>
                          </a:solidFill>
                          <a:effectLst/>
                          <a:highlight>
                            <a:srgbClr val="C3F2D7"/>
                          </a:highlight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?</a:t>
                      </a:r>
                      <a:endParaRPr lang="ko-KR" altLang="en-US" sz="2000">
                        <a:effectLst/>
                        <a:highlight>
                          <a:srgbClr val="C3F2D7"/>
                        </a:highlight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3220" marR="33220" marT="33220" marB="33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3F2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740096"/>
                  </a:ext>
                </a:extLst>
              </a:tr>
            </a:tbl>
          </a:graphicData>
        </a:graphic>
      </p:graphicFrame>
      <p:pic>
        <p:nvPicPr>
          <p:cNvPr id="8" name="그림 7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B8B31D7C-E12F-FBE2-A2C6-BB25771E47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79" t="36617" r="25210" b="47122"/>
          <a:stretch/>
        </p:blipFill>
        <p:spPr>
          <a:xfrm>
            <a:off x="10392522" y="1445925"/>
            <a:ext cx="6824180" cy="2289875"/>
          </a:xfrm>
          <a:prstGeom prst="rect">
            <a:avLst/>
          </a:prstGeom>
        </p:spPr>
      </p:pic>
      <p:pic>
        <p:nvPicPr>
          <p:cNvPr id="10" name="그림 9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6BA67B47-A39B-626F-6CFB-7BD769861C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39" t="52444" r="40235" b="37176"/>
          <a:stretch/>
        </p:blipFill>
        <p:spPr>
          <a:xfrm>
            <a:off x="10351008" y="3743842"/>
            <a:ext cx="6792892" cy="1807199"/>
          </a:xfrm>
          <a:prstGeom prst="rect">
            <a:avLst/>
          </a:prstGeom>
        </p:spPr>
      </p:pic>
      <p:pic>
        <p:nvPicPr>
          <p:cNvPr id="12" name="그림 11" descr="텍스트, 폰트, 스크린샷, 번호이(가) 표시된 사진&#10;&#10;자동 생성된 설명">
            <a:extLst>
              <a:ext uri="{FF2B5EF4-FFF2-40B4-BE49-F238E27FC236}">
                <a16:creationId xmlns:a16="http://schemas.microsoft.com/office/drawing/2014/main" id="{97CA5731-E6F2-33D7-FDB2-6558F57903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20188" y="5957863"/>
            <a:ext cx="6642000" cy="26149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B624F07-30AA-5771-2782-8F44C100ECE2}"/>
              </a:ext>
            </a:extLst>
          </p:cNvPr>
          <p:cNvSpPr txBox="1"/>
          <p:nvPr/>
        </p:nvSpPr>
        <p:spPr>
          <a:xfrm>
            <a:off x="575030" y="8572823"/>
            <a:ext cx="142748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CV, NLP </a:t>
            </a:r>
            <a:r>
              <a:rPr lang="ko-KR" altLang="en-US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두 클래스 중 한 곳으로 분류하는 과정</a:t>
            </a:r>
            <a:endParaRPr lang="en-US" altLang="ko-KR" sz="300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Test </a:t>
            </a:r>
            <a:r>
              <a:rPr lang="ko-KR" altLang="en-US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문장의 각 단어들이 </a:t>
            </a:r>
            <a:r>
              <a:rPr lang="en-US" altLang="ko-KR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Training 1~4</a:t>
            </a:r>
            <a:r>
              <a:rPr lang="ko-KR" altLang="en-US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번 문장에 몇 번 등장했는지를 조건부 확률로 계산</a:t>
            </a:r>
            <a:endParaRPr lang="en-US" altLang="ko-KR" sz="300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marL="457200" indent="-457200">
              <a:buFontTx/>
              <a:buChar char="-"/>
            </a:pPr>
            <a:endParaRPr lang="en-US" altLang="ko-KR" sz="300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3679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기존의 자연어 처리 기법</a:t>
            </a:r>
            <a:endParaRPr lang="ko-KR" altLang="en-US" sz="60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15C61-21E6-479A-AEDF-0797C60D5A55}"/>
              </a:ext>
            </a:extLst>
          </p:cNvPr>
          <p:cNvSpPr txBox="1"/>
          <p:nvPr/>
        </p:nvSpPr>
        <p:spPr>
          <a:xfrm>
            <a:off x="454713" y="1445925"/>
            <a:ext cx="16553127" cy="909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b="1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Naïve Bayes Classifier</a:t>
            </a:r>
          </a:p>
        </p:txBody>
      </p:sp>
      <p:pic>
        <p:nvPicPr>
          <p:cNvPr id="8" name="그림 7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B8B31D7C-E12F-FBE2-A2C6-BB25771E47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79" t="36617" r="25210" b="47122"/>
          <a:stretch/>
        </p:blipFill>
        <p:spPr>
          <a:xfrm>
            <a:off x="8292593" y="2519823"/>
            <a:ext cx="8391744" cy="2815876"/>
          </a:xfrm>
          <a:prstGeom prst="rect">
            <a:avLst/>
          </a:prstGeom>
        </p:spPr>
      </p:pic>
      <p:pic>
        <p:nvPicPr>
          <p:cNvPr id="12" name="그림 11" descr="텍스트, 폰트, 스크린샷, 번호이(가) 표시된 사진&#10;&#10;자동 생성된 설명">
            <a:extLst>
              <a:ext uri="{FF2B5EF4-FFF2-40B4-BE49-F238E27FC236}">
                <a16:creationId xmlns:a16="http://schemas.microsoft.com/office/drawing/2014/main" id="{97CA5731-E6F2-33D7-FDB2-6558F57903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228" y="2743945"/>
            <a:ext cx="6642000" cy="2614960"/>
          </a:xfrm>
          <a:prstGeom prst="rect">
            <a:avLst/>
          </a:prstGeom>
        </p:spPr>
      </p:pic>
      <p:pic>
        <p:nvPicPr>
          <p:cNvPr id="7" name="그림 6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D4D60865-AB0A-7F04-063D-54C30072EB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01" t="61511" r="36189" b="27466"/>
          <a:stretch/>
        </p:blipFill>
        <p:spPr>
          <a:xfrm>
            <a:off x="347683" y="6226116"/>
            <a:ext cx="10045098" cy="26149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034141-E4F4-D81D-E856-6577EAC1B64F}"/>
              </a:ext>
            </a:extLst>
          </p:cNvPr>
          <p:cNvSpPr txBox="1"/>
          <p:nvPr/>
        </p:nvSpPr>
        <p:spPr>
          <a:xfrm>
            <a:off x="10892863" y="7403157"/>
            <a:ext cx="3274947" cy="705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= </a:t>
            </a:r>
            <a:r>
              <a:rPr lang="en-US" altLang="ko-KR" sz="3000">
                <a:highlight>
                  <a:srgbClr val="C0C0C0"/>
                </a:highlight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0.0001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75455D-AEB4-FB56-D7FE-C3ADFAC8BD99}"/>
              </a:ext>
            </a:extLst>
          </p:cNvPr>
          <p:cNvSpPr txBox="1"/>
          <p:nvPr/>
        </p:nvSpPr>
        <p:spPr>
          <a:xfrm>
            <a:off x="10892864" y="6570692"/>
            <a:ext cx="3274947" cy="705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= 0.000013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910EFF-308B-A9B3-8972-F5844135BD1D}"/>
              </a:ext>
            </a:extLst>
          </p:cNvPr>
          <p:cNvSpPr txBox="1"/>
          <p:nvPr/>
        </p:nvSpPr>
        <p:spPr>
          <a:xfrm>
            <a:off x="10892864" y="8990682"/>
            <a:ext cx="5188595" cy="705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-&gt; Test</a:t>
            </a:r>
            <a:r>
              <a:rPr lang="ko-KR" altLang="en-US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문장은 </a:t>
            </a:r>
            <a:r>
              <a:rPr lang="en-US" altLang="ko-KR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NLP</a:t>
            </a:r>
            <a:r>
              <a:rPr lang="ko-KR" altLang="en-US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로 분류</a:t>
            </a:r>
            <a:endParaRPr lang="en-US" altLang="ko-KR" sz="300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279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3B5F6C-2A87-45A7-BF19-CD237E48C4C4}"/>
              </a:ext>
            </a:extLst>
          </p:cNvPr>
          <p:cNvSpPr txBox="1"/>
          <p:nvPr/>
        </p:nvSpPr>
        <p:spPr>
          <a:xfrm>
            <a:off x="6455664" y="1943261"/>
            <a:ext cx="115763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6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03 </a:t>
            </a:r>
            <a:r>
              <a:rPr lang="en-US" altLang="ko-KR" sz="6600" b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Word2Vec</a:t>
            </a:r>
            <a:endParaRPr lang="ko-KR" altLang="en-US" sz="66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1EC151-D9C3-710E-6674-473269F87735}"/>
              </a:ext>
            </a:extLst>
          </p:cNvPr>
          <p:cNvSpPr txBox="1"/>
          <p:nvPr/>
        </p:nvSpPr>
        <p:spPr>
          <a:xfrm>
            <a:off x="383248" y="4939653"/>
            <a:ext cx="90149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>
                <a:solidFill>
                  <a:schemeClr val="accent6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자연어 처리와 벡터</a:t>
            </a:r>
            <a:endParaRPr lang="ko-KR" altLang="en-US" sz="3000" b="1" dirty="0">
              <a:solidFill>
                <a:schemeClr val="accent6">
                  <a:lumMod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72DF74-74C1-C04A-4048-7233CBFEFB31}"/>
              </a:ext>
            </a:extLst>
          </p:cNvPr>
          <p:cNvSpPr txBox="1"/>
          <p:nvPr/>
        </p:nvSpPr>
        <p:spPr>
          <a:xfrm>
            <a:off x="6455664" y="1370725"/>
            <a:ext cx="1157630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5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Word Embedding (1)</a:t>
            </a:r>
            <a:endParaRPr lang="ko-KR" altLang="en-US" sz="35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9385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Word2Vec</a:t>
            </a:r>
            <a:endParaRPr lang="ko-KR" altLang="en-US" sz="60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40467E-35BA-95D6-ABA6-2CF406D023A4}"/>
              </a:ext>
            </a:extLst>
          </p:cNvPr>
          <p:cNvSpPr txBox="1"/>
          <p:nvPr/>
        </p:nvSpPr>
        <p:spPr>
          <a:xfrm>
            <a:off x="454713" y="1445925"/>
            <a:ext cx="16553127" cy="6706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b="1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Word Embedding</a:t>
            </a:r>
            <a:r>
              <a:rPr lang="en-US" altLang="ko-KR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: </a:t>
            </a:r>
            <a:r>
              <a:rPr lang="ko-KR" altLang="en-US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자연어의 기본 정보 단위인 단어를 특정 차원의 공간상의 한 점으로 변환하는 것</a:t>
            </a:r>
            <a:endParaRPr lang="en-US" altLang="ko-KR" sz="300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Ex)</a:t>
            </a:r>
            <a:r>
              <a:rPr lang="ko-KR" altLang="en-US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3</a:t>
            </a:r>
            <a:r>
              <a:rPr lang="ko-KR" altLang="en-US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차원 공간에서 단어를 한 점으로 나타낸다면 </a:t>
            </a:r>
            <a:r>
              <a:rPr lang="en-US" altLang="ko-KR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‘cat’ = [1,2,3]</a:t>
            </a:r>
            <a:r>
              <a:rPr lang="ko-KR" altLang="en-US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의 형태로 대치된다</a:t>
            </a:r>
            <a:r>
              <a:rPr lang="en-US" altLang="ko-KR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모델은 최적의 벡터 표현값을 학습한다</a:t>
            </a:r>
            <a:r>
              <a:rPr lang="en-US" altLang="ko-KR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비슷한 의미를 가지는 단어가 좌표 공간상에 비슷한 위치의 점으로 매핑</a:t>
            </a:r>
            <a:r>
              <a:rPr lang="en-US" altLang="ko-KR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: </a:t>
            </a:r>
            <a:r>
              <a:rPr lang="ko-KR" altLang="en-US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단어간 의미 유사도 표현</a:t>
            </a:r>
            <a:endParaRPr lang="en-US" altLang="ko-KR" sz="300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300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4000" b="1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Word2Vec</a:t>
            </a:r>
            <a:endParaRPr lang="en-US" altLang="ko-KR" sz="300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인접한 단어끼리 의미가 비슷하거나 관련성이 높을 것이라는 가정</a:t>
            </a:r>
            <a:endParaRPr lang="en-US" altLang="ko-KR" sz="300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Idea: </a:t>
            </a:r>
            <a:r>
              <a:rPr lang="ko-KR" altLang="en-US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한 단어는 그 주변 단어를 통해 의미를 알 수 있다</a:t>
            </a:r>
            <a:r>
              <a:rPr lang="en-US" altLang="ko-KR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. “cat”</a:t>
            </a:r>
            <a:r>
              <a:rPr lang="ko-KR" altLang="en-US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이라는 단어를 학습 시 </a:t>
            </a:r>
            <a:r>
              <a:rPr lang="en-US" altLang="ko-KR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cat</a:t>
            </a:r>
            <a:r>
              <a:rPr lang="ko-KR" altLang="en-US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의 주변 단어를 숨긴 채 주변 단어를 예측하며 학습</a:t>
            </a:r>
            <a:r>
              <a:rPr lang="en-US" altLang="ko-KR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.</a:t>
            </a:r>
          </a:p>
        </p:txBody>
      </p:sp>
      <p:pic>
        <p:nvPicPr>
          <p:cNvPr id="10" name="그림 9" descr="친필, 라인, 폰트이(가) 표시된 사진&#10;&#10;자동 생성된 설명">
            <a:extLst>
              <a:ext uri="{FF2B5EF4-FFF2-40B4-BE49-F238E27FC236}">
                <a16:creationId xmlns:a16="http://schemas.microsoft.com/office/drawing/2014/main" id="{BFF05101-DEF7-3946-0D25-44AB498E4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5607" y="8329409"/>
            <a:ext cx="10300314" cy="173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852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4955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Word2Vec</a:t>
            </a:r>
            <a:endParaRPr lang="ko-KR" altLang="en-US" sz="60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40467E-35BA-95D6-ABA6-2CF406D023A4}"/>
              </a:ext>
            </a:extLst>
          </p:cNvPr>
          <p:cNvSpPr txBox="1"/>
          <p:nvPr/>
        </p:nvSpPr>
        <p:spPr>
          <a:xfrm>
            <a:off x="454713" y="1445925"/>
            <a:ext cx="16918887" cy="3705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알고리즘</a:t>
            </a:r>
            <a:endParaRPr lang="en-US" altLang="ko-KR" sz="300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Ex) “I study math.”</a:t>
            </a:r>
          </a:p>
          <a:p>
            <a:pPr>
              <a:lnSpc>
                <a:spcPct val="150000"/>
              </a:lnSpc>
            </a:pPr>
            <a:r>
              <a:rPr lang="en-US" altLang="ko-KR" sz="3000">
                <a:latin typeface="맑은 고딕" panose="020B0503020000020004" pitchFamily="50" charset="-127"/>
                <a:ea typeface="맑은 고딕" panose="020B0503020000020004" pitchFamily="50" charset="-127"/>
                <a:cs typeface="Pretendard Medium" panose="02000603000000020004" pitchFamily="50" charset="-127"/>
              </a:rPr>
              <a:t>① </a:t>
            </a:r>
            <a:r>
              <a:rPr lang="en-US" altLang="ko-KR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Tokenization </a:t>
            </a:r>
            <a:r>
              <a:rPr lang="en-US" altLang="ko-KR" sz="3000">
                <a:latin typeface="맑은 고딕" panose="020B0503020000020004" pitchFamily="50" charset="-127"/>
                <a:ea typeface="맑은 고딕" panose="020B0503020000020004" pitchFamily="50" charset="-127"/>
                <a:cs typeface="Pretendard Medium" panose="02000603000000020004" pitchFamily="50" charset="-127"/>
              </a:rPr>
              <a:t>② </a:t>
            </a:r>
            <a:r>
              <a:rPr lang="en-US" altLang="ko-KR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unique</a:t>
            </a:r>
            <a:r>
              <a:rPr lang="ko-KR" altLang="en-US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한 단어를 모아 사전 구축 </a:t>
            </a:r>
            <a:r>
              <a:rPr lang="en-US" altLang="ko-KR" sz="3000">
                <a:latin typeface="맑은 고딕" panose="020B0503020000020004" pitchFamily="50" charset="-127"/>
                <a:ea typeface="맑은 고딕" panose="020B0503020000020004" pitchFamily="50" charset="-127"/>
                <a:cs typeface="Pretendard Medium" panose="02000603000000020004" pitchFamily="50" charset="-127"/>
              </a:rPr>
              <a:t>③ </a:t>
            </a:r>
            <a:r>
              <a:rPr lang="en-US" altLang="ko-KR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one-hot vector</a:t>
            </a:r>
            <a:r>
              <a:rPr lang="ko-KR" altLang="en-US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로 단어 표현 </a:t>
            </a:r>
            <a:endParaRPr lang="en-US" altLang="ko-KR" sz="300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000">
                <a:latin typeface="맑은 고딕" panose="020B0503020000020004" pitchFamily="50" charset="-127"/>
                <a:ea typeface="맑은 고딕" panose="020B0503020000020004" pitchFamily="50" charset="-127"/>
                <a:cs typeface="Pretendard Medium" panose="02000603000000020004" pitchFamily="50" charset="-127"/>
              </a:rPr>
              <a:t>④ </a:t>
            </a:r>
            <a:r>
              <a:rPr lang="ko-KR" altLang="en-US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각 단어에 대해 앞뒤로 나타난 워드 각각을 </a:t>
            </a:r>
            <a:r>
              <a:rPr lang="en-US" altLang="ko-KR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input</a:t>
            </a:r>
            <a:r>
              <a:rPr lang="ko-KR" altLang="en-US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과 </a:t>
            </a:r>
            <a:r>
              <a:rPr lang="en-US" altLang="ko-KR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output</a:t>
            </a:r>
            <a:r>
              <a:rPr lang="ko-KR" altLang="en-US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으로 구성</a:t>
            </a:r>
            <a:r>
              <a:rPr lang="en-US" altLang="ko-KR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(Sliding Window) </a:t>
            </a:r>
          </a:p>
          <a:p>
            <a:pPr>
              <a:lnSpc>
                <a:spcPct val="150000"/>
              </a:lnSpc>
            </a:pPr>
            <a:r>
              <a:rPr lang="en-US" altLang="ko-KR" sz="3000">
                <a:latin typeface="맑은 고딕" panose="020B0503020000020004" pitchFamily="50" charset="-127"/>
                <a:ea typeface="맑은 고딕" panose="020B0503020000020004" pitchFamily="50" charset="-127"/>
                <a:cs typeface="Pretendard Medium" panose="02000603000000020004" pitchFamily="50" charset="-127"/>
              </a:rPr>
              <a:t>⑤ </a:t>
            </a:r>
            <a:r>
              <a:rPr lang="ko-KR" altLang="en-US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예측 태스크를 수행하는 </a:t>
            </a:r>
            <a:r>
              <a:rPr lang="en-US" altLang="ko-KR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2-Layer Neural Network </a:t>
            </a:r>
            <a:r>
              <a:rPr lang="ko-KR" altLang="en-US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구축</a:t>
            </a:r>
            <a:endParaRPr lang="en-US" altLang="ko-KR" sz="300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pic>
        <p:nvPicPr>
          <p:cNvPr id="8" name="그림 7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7EE9F6CC-A8F2-3D2A-AFD2-289DABA2A2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18" t="73956" r="46165" b="4533"/>
          <a:stretch/>
        </p:blipFill>
        <p:spPr>
          <a:xfrm>
            <a:off x="786383" y="5754864"/>
            <a:ext cx="6452942" cy="38463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AE22C0-AE72-1C4B-2E26-E2649ED3A66F}"/>
              </a:ext>
            </a:extLst>
          </p:cNvPr>
          <p:cNvSpPr txBox="1"/>
          <p:nvPr/>
        </p:nvSpPr>
        <p:spPr>
          <a:xfrm>
            <a:off x="7717536" y="6414691"/>
            <a:ext cx="9308591" cy="2782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Window Size: 3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중심 단어의 </a:t>
            </a:r>
            <a:r>
              <a:rPr lang="en-US" altLang="ko-KR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one-hot vector</a:t>
            </a:r>
            <a:r>
              <a:rPr lang="ko-KR" altLang="en-US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를 </a:t>
            </a:r>
            <a:r>
              <a:rPr lang="en-US" altLang="ko-KR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input</a:t>
            </a:r>
            <a:r>
              <a:rPr lang="ko-KR" altLang="en-US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으로</a:t>
            </a:r>
            <a:r>
              <a:rPr lang="en-US" altLang="ko-KR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, </a:t>
            </a:r>
            <a:r>
              <a:rPr lang="ko-KR" altLang="en-US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양 옆 단어의 </a:t>
            </a:r>
            <a:r>
              <a:rPr lang="en-US" altLang="ko-KR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one-hot vector</a:t>
            </a:r>
            <a:r>
              <a:rPr lang="ko-KR" altLang="en-US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를 </a:t>
            </a:r>
            <a:r>
              <a:rPr lang="en-US" altLang="ko-KR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output</a:t>
            </a:r>
            <a:r>
              <a:rPr lang="ko-KR" altLang="en-US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으로 하는 순서쌍 구성</a:t>
            </a:r>
            <a:endParaRPr lang="en-US" altLang="ko-KR" sz="300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endParaRPr lang="en-US" altLang="ko-KR" sz="300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674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4955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Word2Vec</a:t>
            </a:r>
            <a:endParaRPr lang="ko-KR" altLang="en-US" sz="60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pic>
        <p:nvPicPr>
          <p:cNvPr id="6" name="그림 5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7A2BBDEF-D97E-A95E-DB2E-FD2A3F4837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4786" b="30736"/>
          <a:stretch/>
        </p:blipFill>
        <p:spPr>
          <a:xfrm>
            <a:off x="1563481" y="1419466"/>
            <a:ext cx="13816727" cy="884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851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4955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Word2Vec</a:t>
            </a:r>
            <a:endParaRPr lang="ko-KR" altLang="en-US" sz="60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40467E-35BA-95D6-ABA6-2CF406D023A4}"/>
              </a:ext>
            </a:extLst>
          </p:cNvPr>
          <p:cNvSpPr txBox="1"/>
          <p:nvPr/>
        </p:nvSpPr>
        <p:spPr>
          <a:xfrm>
            <a:off x="454713" y="1445925"/>
            <a:ext cx="16918887" cy="2320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알고리즘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입력값과 출력값의 내적이 최대한 커지도록 학습</a:t>
            </a:r>
            <a:endParaRPr lang="en-US" altLang="ko-KR" sz="300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주로 입력 벡터를 최종 결과 벡터</a:t>
            </a:r>
            <a:r>
              <a:rPr lang="en-US" altLang="ko-KR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(</a:t>
            </a:r>
            <a:r>
              <a:rPr lang="ko-KR" altLang="en-US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워드 임베딩 벡터</a:t>
            </a:r>
            <a:r>
              <a:rPr lang="en-US" altLang="ko-KR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)</a:t>
            </a:r>
            <a:r>
              <a:rPr lang="ko-KR" altLang="en-US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로 사용</a:t>
            </a:r>
            <a:endParaRPr lang="en-US" altLang="ko-KR" sz="300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pic>
        <p:nvPicPr>
          <p:cNvPr id="6" name="그림 5" descr="도표, 라인, 종이접기이(가) 표시된 사진&#10;&#10;자동 생성된 설명">
            <a:extLst>
              <a:ext uri="{FF2B5EF4-FFF2-40B4-BE49-F238E27FC236}">
                <a16:creationId xmlns:a16="http://schemas.microsoft.com/office/drawing/2014/main" id="{986023A6-FBA6-1AFF-8101-4AE988F80E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1382" y="4459314"/>
            <a:ext cx="9995031" cy="5529167"/>
          </a:xfrm>
          <a:prstGeom prst="rect">
            <a:avLst/>
          </a:prstGeom>
        </p:spPr>
      </p:pic>
      <p:pic>
        <p:nvPicPr>
          <p:cNvPr id="10" name="그림 9" descr="스크린샷, 사각형, 직사각형, 텍스트이(가) 표시된 사진&#10;&#10;자동 생성된 설명">
            <a:extLst>
              <a:ext uri="{FF2B5EF4-FFF2-40B4-BE49-F238E27FC236}">
                <a16:creationId xmlns:a16="http://schemas.microsoft.com/office/drawing/2014/main" id="{97DB368E-09AE-3C97-ED7C-B5E9E42AB1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57222" y="4459314"/>
            <a:ext cx="7114191" cy="52022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FCFAD58-B2E2-1F14-07B3-03AAF47C56FC}"/>
              </a:ext>
            </a:extLst>
          </p:cNvPr>
          <p:cNvSpPr txBox="1"/>
          <p:nvPr/>
        </p:nvSpPr>
        <p:spPr>
          <a:xfrm>
            <a:off x="8814454" y="9542119"/>
            <a:ext cx="9308591" cy="705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비슷하거나 연관 있는 단어끼리 벡터가 비슷하다</a:t>
            </a:r>
            <a:r>
              <a:rPr lang="en-US" altLang="ko-KR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7356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4955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Word2Vec</a:t>
            </a:r>
            <a:endParaRPr lang="ko-KR" altLang="en-US" sz="60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pic>
        <p:nvPicPr>
          <p:cNvPr id="6" name="그림 5" descr="라인, 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65E80F85-8216-DC8C-ADCB-775490C85C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1087" y="4102851"/>
            <a:ext cx="9376546" cy="40574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125694-A0B0-FC17-FFC2-49331E329878}"/>
              </a:ext>
            </a:extLst>
          </p:cNvPr>
          <p:cNvSpPr txBox="1"/>
          <p:nvPr/>
        </p:nvSpPr>
        <p:spPr>
          <a:xfrm>
            <a:off x="4324749" y="2881070"/>
            <a:ext cx="9308591" cy="705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비슷하거나 연관 있는 단어끼리 벡터가 비슷하다</a:t>
            </a:r>
            <a:r>
              <a:rPr lang="en-US" altLang="ko-KR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3398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4955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Word2Vec</a:t>
            </a:r>
            <a:endParaRPr lang="ko-KR" altLang="en-US" sz="60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40467E-35BA-95D6-ABA6-2CF406D023A4}"/>
              </a:ext>
            </a:extLst>
          </p:cNvPr>
          <p:cNvSpPr txBox="1"/>
          <p:nvPr/>
        </p:nvSpPr>
        <p:spPr>
          <a:xfrm>
            <a:off x="454713" y="1445925"/>
            <a:ext cx="16918887" cy="3705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b="1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Application</a:t>
            </a:r>
            <a:endParaRPr lang="ko-KR" altLang="en-US" sz="4000" b="1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-  Word intrusion detection: </a:t>
            </a:r>
            <a:r>
              <a:rPr lang="ko-KR" altLang="en-US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여러 단어 중 나머지 단어와 의미가 가장 다른 것을 찾는 것</a:t>
            </a:r>
            <a:r>
              <a:rPr lang="en-US" altLang="ko-KR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Machine translation: </a:t>
            </a:r>
            <a:r>
              <a:rPr lang="ko-KR" altLang="en-US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단어 유사도 학습</a:t>
            </a:r>
            <a:r>
              <a:rPr lang="en-US" altLang="ko-KR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. </a:t>
            </a:r>
            <a:r>
              <a:rPr lang="ko-KR" altLang="en-US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번역 성능을 더 높인다</a:t>
            </a:r>
            <a:r>
              <a:rPr lang="en-US" altLang="ko-KR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Sentiment analysis: </a:t>
            </a:r>
            <a:r>
              <a:rPr lang="ko-KR" altLang="en-US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감정분석</a:t>
            </a:r>
            <a:r>
              <a:rPr lang="en-US" altLang="ko-KR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, </a:t>
            </a:r>
            <a:r>
              <a:rPr lang="ko-KR" altLang="en-US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긍정</a:t>
            </a:r>
            <a:r>
              <a:rPr lang="en-US" altLang="ko-KR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/</a:t>
            </a:r>
            <a:r>
              <a:rPr lang="ko-KR" altLang="en-US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부정 분류를 돕는다</a:t>
            </a:r>
            <a:r>
              <a:rPr lang="en-US" altLang="ko-KR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Image Captioning: </a:t>
            </a:r>
            <a:r>
              <a:rPr lang="ko-KR" altLang="en-US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이미지의 특성을 추출하여 문장으로 표현하는 태스크 </a:t>
            </a:r>
            <a:endParaRPr lang="en-US" altLang="ko-KR" sz="300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2935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3B5F6C-2A87-45A7-BF19-CD237E48C4C4}"/>
              </a:ext>
            </a:extLst>
          </p:cNvPr>
          <p:cNvSpPr txBox="1"/>
          <p:nvPr/>
        </p:nvSpPr>
        <p:spPr>
          <a:xfrm>
            <a:off x="6455664" y="1943261"/>
            <a:ext cx="115763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6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04 </a:t>
            </a:r>
            <a:r>
              <a:rPr lang="en-US" altLang="ko-KR" sz="6600" b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GloVe</a:t>
            </a:r>
            <a:endParaRPr lang="ko-KR" altLang="en-US" sz="66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1EC151-D9C3-710E-6674-473269F87735}"/>
              </a:ext>
            </a:extLst>
          </p:cNvPr>
          <p:cNvSpPr txBox="1"/>
          <p:nvPr/>
        </p:nvSpPr>
        <p:spPr>
          <a:xfrm>
            <a:off x="383248" y="4939653"/>
            <a:ext cx="90149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>
                <a:solidFill>
                  <a:schemeClr val="accent6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자연어 처리와 벡터</a:t>
            </a:r>
            <a:endParaRPr lang="ko-KR" altLang="en-US" sz="3000" b="1" dirty="0">
              <a:solidFill>
                <a:schemeClr val="accent6">
                  <a:lumMod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72DF74-74C1-C04A-4048-7233CBFEFB31}"/>
              </a:ext>
            </a:extLst>
          </p:cNvPr>
          <p:cNvSpPr txBox="1"/>
          <p:nvPr/>
        </p:nvSpPr>
        <p:spPr>
          <a:xfrm>
            <a:off x="6455664" y="1370725"/>
            <a:ext cx="1157630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5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Word Embedding (2)</a:t>
            </a:r>
            <a:endParaRPr lang="ko-KR" altLang="en-US" sz="35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7114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743FF19-63C9-4588-B47C-DD7A4124E3B6}"/>
              </a:ext>
            </a:extLst>
          </p:cNvPr>
          <p:cNvSpPr txBox="1"/>
          <p:nvPr/>
        </p:nvSpPr>
        <p:spPr>
          <a:xfrm>
            <a:off x="1367246" y="151042"/>
            <a:ext cx="6871063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목차</a:t>
            </a:r>
            <a:endParaRPr lang="ko-KR" altLang="en-US" sz="67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DAA229-C69A-4F14-A69F-C8D6D497C424}"/>
              </a:ext>
            </a:extLst>
          </p:cNvPr>
          <p:cNvSpPr txBox="1"/>
          <p:nvPr/>
        </p:nvSpPr>
        <p:spPr>
          <a:xfrm>
            <a:off x="1693888" y="3764804"/>
            <a:ext cx="901495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01 </a:t>
            </a:r>
            <a:r>
              <a:rPr lang="ko-KR" altLang="en-US" sz="5000" b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자연어 처리 활용 분야와 트렌드</a:t>
            </a:r>
            <a:endParaRPr lang="ko-KR" altLang="en-US" sz="50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B86F91-C09B-4106-3E6F-AD0527442600}"/>
              </a:ext>
            </a:extLst>
          </p:cNvPr>
          <p:cNvSpPr txBox="1"/>
          <p:nvPr/>
        </p:nvSpPr>
        <p:spPr>
          <a:xfrm>
            <a:off x="1693888" y="5993466"/>
            <a:ext cx="83630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02 </a:t>
            </a:r>
            <a:r>
              <a:rPr lang="ko-KR" altLang="en-US" sz="5000" b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기존의 자연어 처리 기법</a:t>
            </a:r>
            <a:endParaRPr lang="en-US" altLang="ko-KR" sz="5000" b="1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E9E01D-AAF9-A7A6-EFF3-AEE75F22CB4C}"/>
              </a:ext>
            </a:extLst>
          </p:cNvPr>
          <p:cNvSpPr txBox="1"/>
          <p:nvPr/>
        </p:nvSpPr>
        <p:spPr>
          <a:xfrm>
            <a:off x="12254217" y="3764804"/>
            <a:ext cx="52328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03 </a:t>
            </a:r>
            <a:r>
              <a:rPr lang="en-US" altLang="ko-KR" sz="5000" b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Word2Vec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F06766-06C3-58BD-783F-4AEA1B64D0C9}"/>
              </a:ext>
            </a:extLst>
          </p:cNvPr>
          <p:cNvSpPr txBox="1"/>
          <p:nvPr/>
        </p:nvSpPr>
        <p:spPr>
          <a:xfrm>
            <a:off x="12254216" y="5980945"/>
            <a:ext cx="52328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04 </a:t>
            </a:r>
            <a:r>
              <a:rPr lang="en-US" altLang="ko-KR" sz="5000" b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Glove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17EB90-B272-CA24-1533-138E1981277E}"/>
              </a:ext>
            </a:extLst>
          </p:cNvPr>
          <p:cNvSpPr txBox="1"/>
          <p:nvPr/>
        </p:nvSpPr>
        <p:spPr>
          <a:xfrm>
            <a:off x="1828000" y="2677729"/>
            <a:ext cx="90149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>
                <a:solidFill>
                  <a:schemeClr val="bg1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 </a:t>
            </a:r>
            <a:r>
              <a:rPr lang="ko-KR" altLang="en-US" sz="3000" b="1">
                <a:solidFill>
                  <a:schemeClr val="bg1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자연어 처리 개요</a:t>
            </a:r>
            <a:endParaRPr lang="ko-KR" altLang="en-US" sz="3000" b="1" dirty="0">
              <a:solidFill>
                <a:schemeClr val="bg1">
                  <a:lumMod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DD0F81-33BA-D959-E84C-05FEAB27DBBD}"/>
              </a:ext>
            </a:extLst>
          </p:cNvPr>
          <p:cNvSpPr txBox="1"/>
          <p:nvPr/>
        </p:nvSpPr>
        <p:spPr>
          <a:xfrm>
            <a:off x="12444532" y="2677729"/>
            <a:ext cx="90149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>
                <a:solidFill>
                  <a:schemeClr val="bg1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</a:t>
            </a:r>
            <a:r>
              <a:rPr lang="en-US" altLang="ko-KR" sz="3000" b="1">
                <a:solidFill>
                  <a:schemeClr val="bg1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3000" b="1">
                <a:solidFill>
                  <a:schemeClr val="bg1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자연어 처리와 벡터</a:t>
            </a:r>
            <a:endParaRPr lang="ko-KR" altLang="en-US" sz="3000" b="1" dirty="0">
              <a:solidFill>
                <a:schemeClr val="bg1">
                  <a:lumMod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4955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GloVe</a:t>
            </a:r>
            <a:endParaRPr lang="ko-KR" altLang="en-US" sz="60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40467E-35BA-95D6-ABA6-2CF406D023A4}"/>
              </a:ext>
            </a:extLst>
          </p:cNvPr>
          <p:cNvSpPr txBox="1"/>
          <p:nvPr/>
        </p:nvSpPr>
        <p:spPr>
          <a:xfrm>
            <a:off x="454713" y="1445925"/>
            <a:ext cx="16918887" cy="2320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b="1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Word2Vec</a:t>
            </a:r>
            <a:r>
              <a:rPr lang="ko-KR" altLang="en-US" sz="4000" b="1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와의 차이점</a:t>
            </a:r>
          </a:p>
          <a:p>
            <a:pPr>
              <a:lnSpc>
                <a:spcPct val="150000"/>
              </a:lnSpc>
            </a:pPr>
            <a:r>
              <a:rPr lang="en-US" altLang="ko-KR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-  GloVe:</a:t>
            </a:r>
            <a:r>
              <a:rPr lang="ko-KR" altLang="en-US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입력 출력 쌍에 대해</a:t>
            </a:r>
            <a:r>
              <a:rPr lang="en-US" altLang="ko-KR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, </a:t>
            </a:r>
            <a:r>
              <a:rPr lang="ko-KR" altLang="en-US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그 두 단어의 윈도우 내 </a:t>
            </a:r>
            <a:r>
              <a:rPr lang="ko-KR" altLang="en-US" sz="3000" u="sng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동시 등장 횟수</a:t>
            </a:r>
            <a:r>
              <a:rPr lang="ko-KR" altLang="en-US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를 사전에 계산한 후 입력 </a:t>
            </a:r>
            <a:r>
              <a:rPr lang="en-US" altLang="ko-KR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word</a:t>
            </a:r>
            <a:r>
              <a:rPr lang="ko-KR" altLang="en-US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와 출력 </a:t>
            </a:r>
            <a:r>
              <a:rPr lang="en-US" altLang="ko-KR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word</a:t>
            </a:r>
            <a:r>
              <a:rPr lang="ko-KR" altLang="en-US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의 </a:t>
            </a:r>
            <a:r>
              <a:rPr lang="en-US" altLang="ko-KR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embedding </a:t>
            </a:r>
            <a:r>
              <a:rPr lang="ko-KR" altLang="en-US" sz="3000" u="sng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벡터의 내적값</a:t>
            </a:r>
            <a:r>
              <a:rPr lang="ko-KR" altLang="en-US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과 </a:t>
            </a:r>
            <a:r>
              <a:rPr lang="en-US" altLang="ko-KR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log(</a:t>
            </a:r>
            <a:r>
              <a:rPr lang="ko-KR" altLang="en-US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동시 등장 횟수</a:t>
            </a:r>
            <a:r>
              <a:rPr lang="en-US" altLang="ko-KR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)</a:t>
            </a:r>
            <a:r>
              <a:rPr lang="ko-KR" altLang="en-US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의 차이를 줄여 나간다</a:t>
            </a:r>
            <a:r>
              <a:rPr lang="en-US" altLang="ko-KR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.</a:t>
            </a:r>
          </a:p>
        </p:txBody>
      </p:sp>
      <p:pic>
        <p:nvPicPr>
          <p:cNvPr id="6" name="그림 5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0E975E3D-099F-C727-1C59-A68B377332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89" t="18488" r="29029" b="65512"/>
          <a:stretch/>
        </p:blipFill>
        <p:spPr>
          <a:xfrm>
            <a:off x="3548235" y="4246286"/>
            <a:ext cx="8686800" cy="30302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D4DFC4-1587-4780-BF2A-D0BF896528BB}"/>
              </a:ext>
            </a:extLst>
          </p:cNvPr>
          <p:cNvSpPr txBox="1"/>
          <p:nvPr/>
        </p:nvSpPr>
        <p:spPr>
          <a:xfrm>
            <a:off x="454713" y="7367819"/>
            <a:ext cx="16095927" cy="2090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어떤 단어쌍이 동시 등장하는 횟수</a:t>
            </a:r>
            <a:r>
              <a:rPr lang="en-US" altLang="ko-KR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(Ground Truth)</a:t>
            </a:r>
            <a:r>
              <a:rPr lang="ko-KR" altLang="en-US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를 미리 구하여 </a:t>
            </a:r>
            <a:r>
              <a:rPr lang="en-US" altLang="ko-KR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Word2Vec</a:t>
            </a:r>
            <a:r>
              <a:rPr lang="ko-KR" altLang="en-US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보다 중복 계산의 횟수를 줄임</a:t>
            </a:r>
            <a:endParaRPr lang="en-US" altLang="ko-KR" sz="300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보다 적은 수의 데이터에서도 잘 작동</a:t>
            </a:r>
            <a:endParaRPr lang="en-US" altLang="ko-KR" sz="300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3074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3B5F6C-2A87-45A7-BF19-CD237E48C4C4}"/>
              </a:ext>
            </a:extLst>
          </p:cNvPr>
          <p:cNvSpPr txBox="1"/>
          <p:nvPr/>
        </p:nvSpPr>
        <p:spPr>
          <a:xfrm>
            <a:off x="3355848" y="2082801"/>
            <a:ext cx="115763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퀴즈 해설</a:t>
            </a:r>
            <a:endParaRPr lang="ko-KR" altLang="en-US" sz="66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1EC151-D9C3-710E-6674-473269F87735}"/>
              </a:ext>
            </a:extLst>
          </p:cNvPr>
          <p:cNvSpPr txBox="1"/>
          <p:nvPr/>
        </p:nvSpPr>
        <p:spPr>
          <a:xfrm>
            <a:off x="383248" y="4939653"/>
            <a:ext cx="90149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>
                <a:solidFill>
                  <a:schemeClr val="accent6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자연어 처리의 시작</a:t>
            </a:r>
            <a:endParaRPr lang="ko-KR" altLang="en-US" sz="3000" b="1" dirty="0">
              <a:solidFill>
                <a:schemeClr val="accent6">
                  <a:lumMod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5728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4955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4</a:t>
            </a:r>
            <a:r>
              <a:rPr lang="ko-KR" altLang="en-US" sz="6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번</a:t>
            </a:r>
            <a:endParaRPr lang="ko-KR" altLang="en-US" sz="60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0DA8A1E-867C-0F59-F597-BF8F230C33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441" y="1893822"/>
            <a:ext cx="9295910" cy="72392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10518F7-8776-0569-D2D8-683C0E1F76B0}"/>
              </a:ext>
            </a:extLst>
          </p:cNvPr>
          <p:cNvSpPr txBox="1"/>
          <p:nvPr/>
        </p:nvSpPr>
        <p:spPr>
          <a:xfrm>
            <a:off x="10145912" y="1899263"/>
            <a:ext cx="5725460" cy="6937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endParaRPr lang="en-US" altLang="ko-KR" sz="300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BoW</a:t>
            </a:r>
            <a:r>
              <a:rPr lang="ko-KR" altLang="en-US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는 중복된 단어는 제외한 후 </a:t>
            </a:r>
            <a:r>
              <a:rPr lang="en-US" altLang="ko-KR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one-hot vector</a:t>
            </a:r>
            <a:r>
              <a:rPr lang="ko-KR" altLang="en-US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로 표현한 다음 단어의 출현 빈도를 바탕으로 그 문장이 어느 클래스에 속할지 판단한다</a:t>
            </a:r>
            <a:r>
              <a:rPr lang="en-US" altLang="ko-KR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문장의 의미</a:t>
            </a:r>
            <a:r>
              <a:rPr lang="en-US" altLang="ko-KR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: ‘</a:t>
            </a:r>
            <a:r>
              <a:rPr lang="ko-KR" altLang="en-US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단어</a:t>
            </a:r>
            <a:r>
              <a:rPr lang="en-US" altLang="ko-KR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’</a:t>
            </a:r>
            <a:r>
              <a:rPr lang="ko-KR" altLang="en-US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간 의미 관계가 표현되지 않는 것일 뿐 최종 </a:t>
            </a:r>
            <a:r>
              <a:rPr lang="en-US" altLang="ko-KR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BoW </a:t>
            </a:r>
            <a:r>
              <a:rPr lang="ko-KR" altLang="en-US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표현은 다른 문장과 구별되는 해당 문장의 의미를 내포한다</a:t>
            </a:r>
            <a:endParaRPr lang="en-US" altLang="ko-KR" sz="300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5004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3B5F6C-2A87-45A7-BF19-CD237E48C4C4}"/>
              </a:ext>
            </a:extLst>
          </p:cNvPr>
          <p:cNvSpPr txBox="1"/>
          <p:nvPr/>
        </p:nvSpPr>
        <p:spPr>
          <a:xfrm>
            <a:off x="6455664" y="1943261"/>
            <a:ext cx="115763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01 </a:t>
            </a:r>
            <a:r>
              <a:rPr lang="ko-KR" altLang="en-US" sz="6600" b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자연어 처리 활용 분야와 트렌드</a:t>
            </a:r>
            <a:endParaRPr lang="ko-KR" altLang="en-US" sz="66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1EC151-D9C3-710E-6674-473269F87735}"/>
              </a:ext>
            </a:extLst>
          </p:cNvPr>
          <p:cNvSpPr txBox="1"/>
          <p:nvPr/>
        </p:nvSpPr>
        <p:spPr>
          <a:xfrm>
            <a:off x="383248" y="4939653"/>
            <a:ext cx="90149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>
                <a:solidFill>
                  <a:schemeClr val="accent6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자연어 처리 개요</a:t>
            </a:r>
            <a:endParaRPr lang="ko-KR" altLang="en-US" sz="3000" b="1" dirty="0">
              <a:solidFill>
                <a:schemeClr val="accent6">
                  <a:lumMod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자연어 처리 활용 분야와 트렌드</a:t>
            </a:r>
            <a:endParaRPr lang="ko-KR" altLang="en-US" sz="60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15C61-21E6-479A-AEDF-0797C60D5A55}"/>
              </a:ext>
            </a:extLst>
          </p:cNvPr>
          <p:cNvSpPr txBox="1"/>
          <p:nvPr/>
        </p:nvSpPr>
        <p:spPr>
          <a:xfrm>
            <a:off x="564441" y="2010438"/>
            <a:ext cx="14395143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b="1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NLP </a:t>
            </a:r>
            <a:r>
              <a:rPr lang="ko-KR" altLang="en-US" sz="4000" b="1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주요 </a:t>
            </a:r>
            <a:r>
              <a:rPr lang="en-US" altLang="ko-KR" sz="4000" b="1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Task</a:t>
            </a:r>
          </a:p>
          <a:p>
            <a:pPr>
              <a:lnSpc>
                <a:spcPct val="150000"/>
              </a:lnSpc>
            </a:pPr>
            <a:r>
              <a:rPr lang="en-US" altLang="ko-KR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1. Natural Language Understanding(NLU): </a:t>
            </a:r>
            <a:r>
              <a:rPr lang="ko-KR" altLang="en-US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컴퓨터가 주어진 단어</a:t>
            </a:r>
            <a:r>
              <a:rPr lang="en-US" altLang="ko-KR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, </a:t>
            </a:r>
            <a:r>
              <a:rPr lang="ko-KR" altLang="en-US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문단을 이해하는 것</a:t>
            </a:r>
          </a:p>
          <a:p>
            <a:endParaRPr lang="ko-KR" altLang="en-US" sz="300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r>
              <a:rPr lang="en-US" altLang="ko-KR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2. Natural Language Generation(NLG): </a:t>
            </a:r>
            <a:r>
              <a:rPr lang="ko-KR" altLang="en-US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자연어를 상황에 따라 적절히 생성하는 것</a:t>
            </a:r>
            <a:endParaRPr lang="ko-KR" altLang="en-US" sz="30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A2C899-0C5D-E2D3-348B-0F0EE3D33AC5}"/>
              </a:ext>
            </a:extLst>
          </p:cNvPr>
          <p:cNvSpPr txBox="1"/>
          <p:nvPr/>
        </p:nvSpPr>
        <p:spPr>
          <a:xfrm>
            <a:off x="564441" y="5238758"/>
            <a:ext cx="1439514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분야</a:t>
            </a:r>
            <a:endParaRPr lang="en-US" altLang="ko-KR" sz="4000" b="1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1. </a:t>
            </a:r>
            <a:r>
              <a:rPr lang="en-US" altLang="ko-KR" sz="3000" u="sng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NLP</a:t>
            </a:r>
            <a:r>
              <a:rPr lang="en-US" altLang="ko-KR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: low-level parsing, Word and phrase level, Sentence level, Multi-sentence and paragraph level</a:t>
            </a:r>
          </a:p>
          <a:p>
            <a:endParaRPr lang="en-US" altLang="ko-KR" sz="300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r>
              <a:rPr lang="en-US" altLang="ko-KR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2. Text Mining: </a:t>
            </a:r>
            <a:r>
              <a:rPr lang="ko-KR" altLang="en-US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트렌드 분석  </a:t>
            </a:r>
            <a:r>
              <a:rPr lang="en-US" altLang="ko-KR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/ </a:t>
            </a:r>
            <a:r>
              <a:rPr lang="ko-KR" altLang="en-US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유용한 정보 추출 </a:t>
            </a:r>
            <a:r>
              <a:rPr lang="en-US" altLang="ko-KR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/ </a:t>
            </a:r>
            <a:r>
              <a:rPr lang="ko-KR" altLang="en-US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문서 군집화 </a:t>
            </a:r>
            <a:r>
              <a:rPr lang="en-US" altLang="ko-KR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/ </a:t>
            </a:r>
            <a:r>
              <a:rPr lang="ko-KR" altLang="en-US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사회과학적 연구</a:t>
            </a:r>
            <a:endParaRPr lang="en-US" altLang="ko-KR" sz="300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endParaRPr lang="en-US" altLang="ko-KR" sz="300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r>
              <a:rPr lang="en-US" altLang="ko-KR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3. Information retrieval: </a:t>
            </a:r>
            <a:r>
              <a:rPr lang="ko-KR" altLang="en-US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검색 기술 연구 </a:t>
            </a:r>
            <a:r>
              <a:rPr lang="en-US" altLang="ko-KR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/ </a:t>
            </a:r>
            <a:r>
              <a:rPr lang="ko-KR" altLang="en-US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추천 시스템</a:t>
            </a:r>
            <a:endParaRPr lang="en-US" altLang="ko-KR" sz="300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endParaRPr lang="en-US" altLang="ko-KR" sz="300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endParaRPr lang="ko-KR" altLang="en-US" sz="30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자연어 처리 활용 분야와 트렌드</a:t>
            </a:r>
            <a:endParaRPr lang="ko-KR" altLang="en-US" sz="60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15C61-21E6-479A-AEDF-0797C60D5A55}"/>
              </a:ext>
            </a:extLst>
          </p:cNvPr>
          <p:cNvSpPr txBox="1"/>
          <p:nvPr/>
        </p:nvSpPr>
        <p:spPr>
          <a:xfrm>
            <a:off x="564441" y="2010438"/>
            <a:ext cx="15949623" cy="4398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b="1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NLP </a:t>
            </a:r>
            <a:r>
              <a:rPr lang="ko-KR" altLang="en-US" sz="4000" b="1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트렌드</a:t>
            </a:r>
            <a:endParaRPr lang="en-US" altLang="ko-KR" sz="4000" b="1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Word</a:t>
            </a:r>
            <a:r>
              <a:rPr lang="ko-KR" altLang="en-US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Embedding: </a:t>
            </a:r>
            <a:r>
              <a:rPr lang="ko-KR" altLang="en-US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주어진 텍스트 데이터를 숫자로 변환하는 과정</a:t>
            </a:r>
            <a:endParaRPr lang="en-US" altLang="ko-KR" sz="300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문장 구성 요소의 순서 정보</a:t>
            </a:r>
            <a:r>
              <a:rPr lang="en-US" altLang="ko-KR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(</a:t>
            </a:r>
            <a:r>
              <a:rPr lang="ko-KR" altLang="en-US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시퀀스</a:t>
            </a:r>
            <a:r>
              <a:rPr lang="en-US" altLang="ko-KR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)</a:t>
            </a:r>
            <a:r>
              <a:rPr lang="ko-KR" altLang="en-US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에 특화된 모델</a:t>
            </a:r>
            <a:r>
              <a:rPr lang="en-US" altLang="ko-KR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: RNN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2017 ‘Attention is all YOU need’: self attention </a:t>
            </a:r>
            <a:r>
              <a:rPr lang="ko-KR" altLang="en-US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구조를 가진 </a:t>
            </a:r>
            <a:r>
              <a:rPr lang="en-US" altLang="ko-KR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transformer </a:t>
            </a:r>
            <a:r>
              <a:rPr lang="ko-KR" altLang="en-US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모델 등장</a:t>
            </a:r>
            <a:endParaRPr lang="en-US" altLang="ko-KR" sz="300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자가지도 학습 모델</a:t>
            </a:r>
            <a:r>
              <a:rPr lang="en-US" altLang="ko-KR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: self attention </a:t>
            </a:r>
            <a:r>
              <a:rPr lang="ko-KR" altLang="en-US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모듈을 계속 쌓아나가 크기를 키운 모델</a:t>
            </a:r>
            <a:r>
              <a:rPr lang="en-US" altLang="ko-KR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. Ex) BERT, GPT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GPU</a:t>
            </a:r>
            <a:r>
              <a:rPr lang="ko-KR" altLang="en-US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리소스를 많이 사용한다는 단점</a:t>
            </a:r>
            <a:endParaRPr lang="ko-KR" altLang="en-US" sz="30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6559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3B5F6C-2A87-45A7-BF19-CD237E48C4C4}"/>
              </a:ext>
            </a:extLst>
          </p:cNvPr>
          <p:cNvSpPr txBox="1"/>
          <p:nvPr/>
        </p:nvSpPr>
        <p:spPr>
          <a:xfrm>
            <a:off x="6455664" y="1943261"/>
            <a:ext cx="115763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6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02 </a:t>
            </a:r>
            <a:r>
              <a:rPr lang="ko-KR" altLang="en-US" sz="6600" b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기존의 자연어 처리 기법</a:t>
            </a:r>
            <a:endParaRPr lang="ko-KR" altLang="en-US" sz="66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1EC151-D9C3-710E-6674-473269F87735}"/>
              </a:ext>
            </a:extLst>
          </p:cNvPr>
          <p:cNvSpPr txBox="1"/>
          <p:nvPr/>
        </p:nvSpPr>
        <p:spPr>
          <a:xfrm>
            <a:off x="383248" y="4939653"/>
            <a:ext cx="90149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>
                <a:solidFill>
                  <a:schemeClr val="accent6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자연어 처리 개요</a:t>
            </a:r>
            <a:endParaRPr lang="ko-KR" altLang="en-US" sz="3000" b="1" dirty="0">
              <a:solidFill>
                <a:schemeClr val="accent6">
                  <a:lumMod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8405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기존의 자연어 처리 기법</a:t>
            </a:r>
            <a:endParaRPr lang="ko-KR" altLang="en-US" sz="60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5615C61-21E6-479A-AEDF-0797C60D5A55}"/>
                  </a:ext>
                </a:extLst>
              </p:cNvPr>
              <p:cNvSpPr txBox="1"/>
              <p:nvPr/>
            </p:nvSpPr>
            <p:spPr>
              <a:xfrm>
                <a:off x="454713" y="1445925"/>
                <a:ext cx="16553127" cy="8620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4000" b="1">
                    <a:latin typeface="Pretendard Medium" panose="02000603000000020004" pitchFamily="50" charset="-127"/>
                    <a:ea typeface="Pretendard Medium" panose="02000603000000020004" pitchFamily="50" charset="-127"/>
                    <a:cs typeface="Pretendard Medium" panose="02000603000000020004" pitchFamily="50" charset="-127"/>
                  </a:rPr>
                  <a:t>Bag-Of-Words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3000" u="sng">
                    <a:latin typeface="Pretendard Medium" panose="02000603000000020004" pitchFamily="50" charset="-127"/>
                    <a:ea typeface="Pretendard Medium" panose="02000603000000020004" pitchFamily="50" charset="-127"/>
                    <a:cs typeface="Pretendard Medium" panose="02000603000000020004" pitchFamily="50" charset="-127"/>
                  </a:rPr>
                  <a:t>Example sentence</a:t>
                </a:r>
                <a:r>
                  <a:rPr lang="en-US" altLang="ko-KR" sz="3000">
                    <a:latin typeface="Pretendard Medium" panose="02000603000000020004" pitchFamily="50" charset="-127"/>
                    <a:ea typeface="Pretendard Medium" panose="02000603000000020004" pitchFamily="50" charset="-127"/>
                    <a:cs typeface="Pretendard Medium" panose="02000603000000020004" pitchFamily="50" charset="-127"/>
                  </a:rPr>
                  <a:t>: “</a:t>
                </a:r>
                <a:r>
                  <a:rPr lang="en-US" altLang="ko-KR" sz="3000" b="1">
                    <a:latin typeface="Pretendard Medium" panose="02000603000000020004" pitchFamily="50" charset="-127"/>
                    <a:ea typeface="Pretendard Medium" panose="02000603000000020004" pitchFamily="50" charset="-127"/>
                    <a:cs typeface="Pretendard Medium" panose="02000603000000020004" pitchFamily="50" charset="-127"/>
                  </a:rPr>
                  <a:t>John really really loves this movie</a:t>
                </a:r>
                <a:r>
                  <a:rPr lang="en-US" altLang="ko-KR" sz="3000">
                    <a:latin typeface="Pretendard Medium" panose="02000603000000020004" pitchFamily="50" charset="-127"/>
                    <a:ea typeface="Pretendard Medium" panose="02000603000000020004" pitchFamily="50" charset="-127"/>
                    <a:cs typeface="Pretendard Medium" panose="02000603000000020004" pitchFamily="50" charset="-127"/>
                  </a:rPr>
                  <a:t>”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3000"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endParaRPr>
              </a:p>
              <a:p>
                <a:pPr marL="514350" indent="-514350">
                  <a:lnSpc>
                    <a:spcPct val="150000"/>
                  </a:lnSpc>
                  <a:buAutoNum type="arabicParenBoth"/>
                </a:pPr>
                <a:r>
                  <a:rPr lang="en-US" altLang="ko-KR" sz="3000">
                    <a:latin typeface="Pretendard Medium" panose="02000603000000020004" pitchFamily="50" charset="-127"/>
                    <a:ea typeface="Pretendard Medium" panose="02000603000000020004" pitchFamily="50" charset="-127"/>
                    <a:cs typeface="Pretendard Medium" panose="02000603000000020004" pitchFamily="50" charset="-127"/>
                  </a:rPr>
                  <a:t>Constructing the vocabulary containing unique words: </a:t>
                </a:r>
                <a:r>
                  <a:rPr lang="ko-KR" altLang="en-US" sz="3000">
                    <a:latin typeface="Pretendard Medium" panose="02000603000000020004" pitchFamily="50" charset="-127"/>
                    <a:ea typeface="Pretendard Medium" panose="02000603000000020004" pitchFamily="50" charset="-127"/>
                    <a:cs typeface="Pretendard Medium" panose="02000603000000020004" pitchFamily="50" charset="-127"/>
                  </a:rPr>
                  <a:t>중복된 단어를 제거하고 단어를 뽑아낸다</a:t>
                </a:r>
                <a:r>
                  <a:rPr lang="en-US" altLang="ko-KR" sz="3000">
                    <a:latin typeface="Pretendard Medium" panose="02000603000000020004" pitchFamily="50" charset="-127"/>
                    <a:ea typeface="Pretendard Medium" panose="02000603000000020004" pitchFamily="50" charset="-127"/>
                    <a:cs typeface="Pretendard Medium" panose="02000603000000020004" pitchFamily="50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3000" u="sng">
                    <a:latin typeface="Pretendard Medium" panose="02000603000000020004" pitchFamily="50" charset="-127"/>
                    <a:ea typeface="Pretendard Medium" panose="02000603000000020004" pitchFamily="50" charset="-127"/>
                    <a:cs typeface="Pretendard Medium" panose="02000603000000020004" pitchFamily="50" charset="-127"/>
                  </a:rPr>
                  <a:t>Vocabulary</a:t>
                </a:r>
                <a:r>
                  <a:rPr lang="en-US" altLang="ko-KR" sz="3000">
                    <a:latin typeface="Pretendard Medium" panose="02000603000000020004" pitchFamily="50" charset="-127"/>
                    <a:ea typeface="Pretendard Medium" panose="02000603000000020004" pitchFamily="50" charset="-127"/>
                    <a:cs typeface="Pretendard Medium" panose="02000603000000020004" pitchFamily="50" charset="-127"/>
                  </a:rPr>
                  <a:t>: {"</a:t>
                </a:r>
                <a:r>
                  <a:rPr lang="en-US" altLang="ko-KR" sz="3000" b="1">
                    <a:latin typeface="Pretendard Medium" panose="02000603000000020004" pitchFamily="50" charset="-127"/>
                    <a:ea typeface="Pretendard Medium" panose="02000603000000020004" pitchFamily="50" charset="-127"/>
                    <a:cs typeface="Pretendard Medium" panose="02000603000000020004" pitchFamily="50" charset="-127"/>
                  </a:rPr>
                  <a:t>John</a:t>
                </a:r>
                <a:r>
                  <a:rPr lang="en-US" altLang="ko-KR" sz="3000">
                    <a:latin typeface="Pretendard Medium" panose="02000603000000020004" pitchFamily="50" charset="-127"/>
                    <a:ea typeface="Pretendard Medium" panose="02000603000000020004" pitchFamily="50" charset="-127"/>
                    <a:cs typeface="Pretendard Medium" panose="02000603000000020004" pitchFamily="50" charset="-127"/>
                  </a:rPr>
                  <a:t>", "</a:t>
                </a:r>
                <a:r>
                  <a:rPr lang="en-US" altLang="ko-KR" sz="3000" b="1">
                    <a:latin typeface="Pretendard Medium" panose="02000603000000020004" pitchFamily="50" charset="-127"/>
                    <a:ea typeface="Pretendard Medium" panose="02000603000000020004" pitchFamily="50" charset="-127"/>
                    <a:cs typeface="Pretendard Medium" panose="02000603000000020004" pitchFamily="50" charset="-127"/>
                  </a:rPr>
                  <a:t>really</a:t>
                </a:r>
                <a:r>
                  <a:rPr lang="en-US" altLang="ko-KR" sz="3000">
                    <a:latin typeface="Pretendard Medium" panose="02000603000000020004" pitchFamily="50" charset="-127"/>
                    <a:ea typeface="Pretendard Medium" panose="02000603000000020004" pitchFamily="50" charset="-127"/>
                    <a:cs typeface="Pretendard Medium" panose="02000603000000020004" pitchFamily="50" charset="-127"/>
                  </a:rPr>
                  <a:t>", "</a:t>
                </a:r>
                <a:r>
                  <a:rPr lang="en-US" altLang="ko-KR" sz="3000" b="1">
                    <a:latin typeface="Pretendard Medium" panose="02000603000000020004" pitchFamily="50" charset="-127"/>
                    <a:ea typeface="Pretendard Medium" panose="02000603000000020004" pitchFamily="50" charset="-127"/>
                    <a:cs typeface="Pretendard Medium" panose="02000603000000020004" pitchFamily="50" charset="-127"/>
                  </a:rPr>
                  <a:t>loves</a:t>
                </a:r>
                <a:r>
                  <a:rPr lang="en-US" altLang="ko-KR" sz="3000">
                    <a:latin typeface="Pretendard Medium" panose="02000603000000020004" pitchFamily="50" charset="-127"/>
                    <a:ea typeface="Pretendard Medium" panose="02000603000000020004" pitchFamily="50" charset="-127"/>
                    <a:cs typeface="Pretendard Medium" panose="02000603000000020004" pitchFamily="50" charset="-127"/>
                  </a:rPr>
                  <a:t>", "</a:t>
                </a:r>
                <a:r>
                  <a:rPr lang="en-US" altLang="ko-KR" sz="3000" b="1">
                    <a:latin typeface="Pretendard Medium" panose="02000603000000020004" pitchFamily="50" charset="-127"/>
                    <a:ea typeface="Pretendard Medium" panose="02000603000000020004" pitchFamily="50" charset="-127"/>
                    <a:cs typeface="Pretendard Medium" panose="02000603000000020004" pitchFamily="50" charset="-127"/>
                  </a:rPr>
                  <a:t>this</a:t>
                </a:r>
                <a:r>
                  <a:rPr lang="en-US" altLang="ko-KR" sz="3000">
                    <a:latin typeface="Pretendard Medium" panose="02000603000000020004" pitchFamily="50" charset="-127"/>
                    <a:ea typeface="Pretendard Medium" panose="02000603000000020004" pitchFamily="50" charset="-127"/>
                    <a:cs typeface="Pretendard Medium" panose="02000603000000020004" pitchFamily="50" charset="-127"/>
                  </a:rPr>
                  <a:t>", "</a:t>
                </a:r>
                <a:r>
                  <a:rPr lang="en-US" altLang="ko-KR" sz="3000" b="1">
                    <a:latin typeface="Pretendard Medium" panose="02000603000000020004" pitchFamily="50" charset="-127"/>
                    <a:ea typeface="Pretendard Medium" panose="02000603000000020004" pitchFamily="50" charset="-127"/>
                    <a:cs typeface="Pretendard Medium" panose="02000603000000020004" pitchFamily="50" charset="-127"/>
                  </a:rPr>
                  <a:t>move</a:t>
                </a:r>
                <a:r>
                  <a:rPr lang="en-US" altLang="ko-KR" sz="3000">
                    <a:latin typeface="Pretendard Medium" panose="02000603000000020004" pitchFamily="50" charset="-127"/>
                    <a:ea typeface="Pretendard Medium" panose="02000603000000020004" pitchFamily="50" charset="-127"/>
                    <a:cs typeface="Pretendard Medium" panose="02000603000000020004" pitchFamily="50" charset="-127"/>
                  </a:rPr>
                  <a:t>", "</a:t>
                </a:r>
                <a:r>
                  <a:rPr lang="en-US" altLang="ko-KR" sz="3000" b="1">
                    <a:latin typeface="Pretendard Medium" panose="02000603000000020004" pitchFamily="50" charset="-127"/>
                    <a:ea typeface="Pretendard Medium" panose="02000603000000020004" pitchFamily="50" charset="-127"/>
                    <a:cs typeface="Pretendard Medium" panose="02000603000000020004" pitchFamily="50" charset="-127"/>
                  </a:rPr>
                  <a:t>Jane</a:t>
                </a:r>
                <a:r>
                  <a:rPr lang="en-US" altLang="ko-KR" sz="3000">
                    <a:latin typeface="Pretendard Medium" panose="02000603000000020004" pitchFamily="50" charset="-127"/>
                    <a:ea typeface="Pretendard Medium" panose="02000603000000020004" pitchFamily="50" charset="-127"/>
                    <a:cs typeface="Pretendard Medium" panose="02000603000000020004" pitchFamily="50" charset="-127"/>
                  </a:rPr>
                  <a:t>", "</a:t>
                </a:r>
                <a:r>
                  <a:rPr lang="en-US" altLang="ko-KR" sz="3000" b="1">
                    <a:latin typeface="Pretendard Medium" panose="02000603000000020004" pitchFamily="50" charset="-127"/>
                    <a:ea typeface="Pretendard Medium" panose="02000603000000020004" pitchFamily="50" charset="-127"/>
                    <a:cs typeface="Pretendard Medium" panose="02000603000000020004" pitchFamily="50" charset="-127"/>
                  </a:rPr>
                  <a:t>likes</a:t>
                </a:r>
                <a:r>
                  <a:rPr lang="en-US" altLang="ko-KR" sz="3000">
                    <a:latin typeface="Pretendard Medium" panose="02000603000000020004" pitchFamily="50" charset="-127"/>
                    <a:ea typeface="Pretendard Medium" panose="02000603000000020004" pitchFamily="50" charset="-127"/>
                    <a:cs typeface="Pretendard Medium" panose="02000603000000020004" pitchFamily="50" charset="-127"/>
                  </a:rPr>
                  <a:t>", "</a:t>
                </a:r>
                <a:r>
                  <a:rPr lang="en-US" altLang="ko-KR" sz="3000" b="1">
                    <a:latin typeface="Pretendard Medium" panose="02000603000000020004" pitchFamily="50" charset="-127"/>
                    <a:ea typeface="Pretendard Medium" panose="02000603000000020004" pitchFamily="50" charset="-127"/>
                    <a:cs typeface="Pretendard Medium" panose="02000603000000020004" pitchFamily="50" charset="-127"/>
                  </a:rPr>
                  <a:t>song</a:t>
                </a:r>
                <a:r>
                  <a:rPr lang="en-US" altLang="ko-KR" sz="3000">
                    <a:latin typeface="Pretendard Medium" panose="02000603000000020004" pitchFamily="50" charset="-127"/>
                    <a:ea typeface="Pretendard Medium" panose="02000603000000020004" pitchFamily="50" charset="-127"/>
                    <a:cs typeface="Pretendard Medium" panose="02000603000000020004" pitchFamily="50" charset="-127"/>
                  </a:rPr>
                  <a:t>"}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3000"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3000">
                    <a:latin typeface="Pretendard Medium" panose="02000603000000020004" pitchFamily="50" charset="-127"/>
                    <a:ea typeface="Pretendard Medium" panose="02000603000000020004" pitchFamily="50" charset="-127"/>
                    <a:cs typeface="Pretendard Medium" panose="02000603000000020004" pitchFamily="50" charset="-127"/>
                  </a:rPr>
                  <a:t>(2) Encoding unique words to one-hot vectors: </a:t>
                </a:r>
                <a:r>
                  <a:rPr lang="ko-KR" altLang="en-US" sz="3000">
                    <a:latin typeface="Pretendard Medium" panose="02000603000000020004" pitchFamily="50" charset="-127"/>
                    <a:ea typeface="Pretendard Medium" panose="02000603000000020004" pitchFamily="50" charset="-127"/>
                    <a:cs typeface="Pretendard Medium" panose="02000603000000020004" pitchFamily="50" charset="-127"/>
                  </a:rPr>
                  <a:t>각각의 </a:t>
                </a:r>
                <a:r>
                  <a:rPr lang="en-US" altLang="ko-KR" sz="3000">
                    <a:latin typeface="Pretendard Medium" panose="02000603000000020004" pitchFamily="50" charset="-127"/>
                    <a:ea typeface="Pretendard Medium" panose="02000603000000020004" pitchFamily="50" charset="-127"/>
                    <a:cs typeface="Pretendard Medium" panose="02000603000000020004" pitchFamily="50" charset="-127"/>
                  </a:rPr>
                  <a:t>word</a:t>
                </a:r>
                <a:r>
                  <a:rPr lang="ko-KR" altLang="en-US" sz="3000">
                    <a:latin typeface="Pretendard Medium" panose="02000603000000020004" pitchFamily="50" charset="-127"/>
                    <a:ea typeface="Pretendard Medium" panose="02000603000000020004" pitchFamily="50" charset="-127"/>
                    <a:cs typeface="Pretendard Medium" panose="02000603000000020004" pitchFamily="50" charset="-127"/>
                  </a:rPr>
                  <a:t>를 </a:t>
                </a:r>
                <a:r>
                  <a:rPr lang="en-US" altLang="ko-KR" sz="3000">
                    <a:latin typeface="Pretendard Medium" panose="02000603000000020004" pitchFamily="50" charset="-127"/>
                    <a:ea typeface="Pretendard Medium" panose="02000603000000020004" pitchFamily="50" charset="-127"/>
                    <a:cs typeface="Pretendard Medium" panose="02000603000000020004" pitchFamily="50" charset="-127"/>
                  </a:rPr>
                  <a:t>categorical variabl</a:t>
                </a:r>
                <a:r>
                  <a:rPr lang="ko-KR" altLang="en-US" sz="3000">
                    <a:latin typeface="Pretendard Medium" panose="02000603000000020004" pitchFamily="50" charset="-127"/>
                    <a:ea typeface="Pretendard Medium" panose="02000603000000020004" pitchFamily="50" charset="-127"/>
                    <a:cs typeface="Pretendard Medium" panose="02000603000000020004" pitchFamily="50" charset="-127"/>
                  </a:rPr>
                  <a:t>로 보고 차원이 </a:t>
                </a:r>
                <a:r>
                  <a:rPr lang="en-US" altLang="ko-KR" sz="3000">
                    <a:latin typeface="Pretendard Medium" panose="02000603000000020004" pitchFamily="50" charset="-127"/>
                    <a:ea typeface="Pretendard Medium" panose="02000603000000020004" pitchFamily="50" charset="-127"/>
                    <a:cs typeface="Pretendard Medium" panose="02000603000000020004" pitchFamily="50" charset="-127"/>
                  </a:rPr>
                  <a:t>8</a:t>
                </a:r>
                <a:r>
                  <a:rPr lang="ko-KR" altLang="en-US" sz="3000">
                    <a:latin typeface="Pretendard Medium" panose="02000603000000020004" pitchFamily="50" charset="-127"/>
                    <a:ea typeface="Pretendard Medium" panose="02000603000000020004" pitchFamily="50" charset="-127"/>
                    <a:cs typeface="Pretendard Medium" panose="02000603000000020004" pitchFamily="50" charset="-127"/>
                  </a:rPr>
                  <a:t>인 </a:t>
                </a:r>
                <a:r>
                  <a:rPr lang="en-US" altLang="ko-KR" sz="3000">
                    <a:latin typeface="Pretendard Medium" panose="02000603000000020004" pitchFamily="50" charset="-127"/>
                    <a:ea typeface="Pretendard Medium" panose="02000603000000020004" pitchFamily="50" charset="-127"/>
                    <a:cs typeface="Pretendard Medium" panose="02000603000000020004" pitchFamily="50" charset="-127"/>
                  </a:rPr>
                  <a:t>one-hot vector</a:t>
                </a:r>
                <a:r>
                  <a:rPr lang="ko-KR" altLang="en-US" sz="3000">
                    <a:latin typeface="Pretendard Medium" panose="02000603000000020004" pitchFamily="50" charset="-127"/>
                    <a:ea typeface="Pretendard Medium" panose="02000603000000020004" pitchFamily="50" charset="-127"/>
                    <a:cs typeface="Pretendard Medium" panose="02000603000000020004" pitchFamily="50" charset="-127"/>
                  </a:rPr>
                  <a:t>로 표현</a:t>
                </a:r>
                <a:endParaRPr lang="en-US" altLang="ko-KR" sz="3000"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3000" u="sng">
                    <a:latin typeface="Pretendard Medium" panose="02000603000000020004" pitchFamily="50" charset="-127"/>
                    <a:ea typeface="Pretendard Medium" panose="02000603000000020004" pitchFamily="50" charset="-127"/>
                    <a:cs typeface="Pretendard Medium" panose="02000603000000020004" pitchFamily="50" charset="-127"/>
                  </a:rPr>
                  <a:t>John</a:t>
                </a:r>
                <a:r>
                  <a:rPr lang="en-US" altLang="ko-KR" sz="3000">
                    <a:latin typeface="Pretendard Medium" panose="02000603000000020004" pitchFamily="50" charset="-127"/>
                    <a:ea typeface="Pretendard Medium" panose="02000603000000020004" pitchFamily="50" charset="-127"/>
                    <a:cs typeface="Pretendard Medium" panose="02000603000000020004" pitchFamily="50" charset="-127"/>
                  </a:rPr>
                  <a:t>: [1 0 0 0 0 0 0 0] </a:t>
                </a:r>
                <a:r>
                  <a:rPr lang="en-US" altLang="ko-KR" sz="3000" u="sng">
                    <a:latin typeface="Pretendard Medium" panose="02000603000000020004" pitchFamily="50" charset="-127"/>
                    <a:ea typeface="Pretendard Medium" panose="02000603000000020004" pitchFamily="50" charset="-127"/>
                    <a:cs typeface="Pretendard Medium" panose="02000603000000020004" pitchFamily="50" charset="-127"/>
                  </a:rPr>
                  <a:t>really</a:t>
                </a:r>
                <a:r>
                  <a:rPr lang="en-US" altLang="ko-KR" sz="3000">
                    <a:latin typeface="Pretendard Medium" panose="02000603000000020004" pitchFamily="50" charset="-127"/>
                    <a:ea typeface="Pretendard Medium" panose="02000603000000020004" pitchFamily="50" charset="-127"/>
                    <a:cs typeface="Pretendard Medium" panose="02000603000000020004" pitchFamily="50" charset="-127"/>
                  </a:rPr>
                  <a:t>: [0 1 0 0 0 0 0 0] </a:t>
                </a:r>
                <a:r>
                  <a:rPr lang="en-US" altLang="ko-KR" sz="3000" u="sng">
                    <a:latin typeface="Pretendard Medium" panose="02000603000000020004" pitchFamily="50" charset="-127"/>
                    <a:ea typeface="Pretendard Medium" panose="02000603000000020004" pitchFamily="50" charset="-127"/>
                    <a:cs typeface="Pretendard Medium" panose="02000603000000020004" pitchFamily="50" charset="-127"/>
                  </a:rPr>
                  <a:t>loves</a:t>
                </a:r>
                <a:r>
                  <a:rPr lang="en-US" altLang="ko-KR" sz="3000">
                    <a:latin typeface="Pretendard Medium" panose="02000603000000020004" pitchFamily="50" charset="-127"/>
                    <a:ea typeface="Pretendard Medium" panose="02000603000000020004" pitchFamily="50" charset="-127"/>
                    <a:cs typeface="Pretendard Medium" panose="02000603000000020004" pitchFamily="50" charset="-127"/>
                  </a:rPr>
                  <a:t>: [0 0 1 0 0 0 0 0] </a:t>
                </a:r>
                <a:r>
                  <a:rPr lang="en-US" altLang="ko-KR" sz="3000" u="sng">
                    <a:latin typeface="Pretendard Medium" panose="02000603000000020004" pitchFamily="50" charset="-127"/>
                    <a:ea typeface="Pretendard Medium" panose="02000603000000020004" pitchFamily="50" charset="-127"/>
                    <a:cs typeface="Pretendard Medium" panose="02000603000000020004" pitchFamily="50" charset="-127"/>
                  </a:rPr>
                  <a:t>this</a:t>
                </a:r>
                <a:r>
                  <a:rPr lang="en-US" altLang="ko-KR" sz="3000">
                    <a:latin typeface="Pretendard Medium" panose="02000603000000020004" pitchFamily="50" charset="-127"/>
                    <a:ea typeface="Pretendard Medium" panose="02000603000000020004" pitchFamily="50" charset="-127"/>
                    <a:cs typeface="Pretendard Medium" panose="02000603000000020004" pitchFamily="50" charset="-127"/>
                  </a:rPr>
                  <a:t>: [0 0 0 1 0 0 0 0] </a:t>
                </a:r>
                <a:r>
                  <a:rPr lang="en-US" altLang="ko-KR" sz="3000" u="sng">
                    <a:latin typeface="Pretendard Medium" panose="02000603000000020004" pitchFamily="50" charset="-127"/>
                    <a:ea typeface="Pretendard Medium" panose="02000603000000020004" pitchFamily="50" charset="-127"/>
                    <a:cs typeface="Pretendard Medium" panose="02000603000000020004" pitchFamily="50" charset="-127"/>
                  </a:rPr>
                  <a:t>movie</a:t>
                </a:r>
                <a:r>
                  <a:rPr lang="en-US" altLang="ko-KR" sz="3000">
                    <a:latin typeface="Pretendard Medium" panose="02000603000000020004" pitchFamily="50" charset="-127"/>
                    <a:ea typeface="Pretendard Medium" panose="02000603000000020004" pitchFamily="50" charset="-127"/>
                    <a:cs typeface="Pretendard Medium" panose="02000603000000020004" pitchFamily="50" charset="-127"/>
                  </a:rPr>
                  <a:t>: [0 0 0 0 1 0 0 0] </a:t>
                </a:r>
                <a:r>
                  <a:rPr lang="en-US" altLang="ko-KR" sz="3000" u="sng">
                    <a:latin typeface="Pretendard Medium" panose="02000603000000020004" pitchFamily="50" charset="-127"/>
                    <a:ea typeface="Pretendard Medium" panose="02000603000000020004" pitchFamily="50" charset="-127"/>
                    <a:cs typeface="Pretendard Medium" panose="02000603000000020004" pitchFamily="50" charset="-127"/>
                  </a:rPr>
                  <a:t>Jane</a:t>
                </a:r>
                <a:r>
                  <a:rPr lang="en-US" altLang="ko-KR" sz="3000">
                    <a:latin typeface="Pretendard Medium" panose="02000603000000020004" pitchFamily="50" charset="-127"/>
                    <a:ea typeface="Pretendard Medium" panose="02000603000000020004" pitchFamily="50" charset="-127"/>
                    <a:cs typeface="Pretendard Medium" panose="02000603000000020004" pitchFamily="50" charset="-127"/>
                  </a:rPr>
                  <a:t>: [0 0 0 0 0 1 0 0] </a:t>
                </a:r>
                <a:r>
                  <a:rPr lang="en-US" altLang="ko-KR" sz="3000" u="sng">
                    <a:latin typeface="Pretendard Medium" panose="02000603000000020004" pitchFamily="50" charset="-127"/>
                    <a:ea typeface="Pretendard Medium" panose="02000603000000020004" pitchFamily="50" charset="-127"/>
                    <a:cs typeface="Pretendard Medium" panose="02000603000000020004" pitchFamily="50" charset="-127"/>
                  </a:rPr>
                  <a:t>likes</a:t>
                </a:r>
                <a:r>
                  <a:rPr lang="en-US" altLang="ko-KR" sz="3000">
                    <a:latin typeface="Pretendard Medium" panose="02000603000000020004" pitchFamily="50" charset="-127"/>
                    <a:ea typeface="Pretendard Medium" panose="02000603000000020004" pitchFamily="50" charset="-127"/>
                    <a:cs typeface="Pretendard Medium" panose="02000603000000020004" pitchFamily="50" charset="-127"/>
                  </a:rPr>
                  <a:t>: [0 0 0 0 0 0 1 0] </a:t>
                </a:r>
                <a:r>
                  <a:rPr lang="en-US" altLang="ko-KR" sz="3000" u="sng">
                    <a:latin typeface="Pretendard Medium" panose="02000603000000020004" pitchFamily="50" charset="-127"/>
                    <a:ea typeface="Pretendard Medium" panose="02000603000000020004" pitchFamily="50" charset="-127"/>
                    <a:cs typeface="Pretendard Medium" panose="02000603000000020004" pitchFamily="50" charset="-127"/>
                  </a:rPr>
                  <a:t>song</a:t>
                </a:r>
                <a:r>
                  <a:rPr lang="en-US" altLang="ko-KR" sz="3000">
                    <a:latin typeface="Pretendard Medium" panose="02000603000000020004" pitchFamily="50" charset="-127"/>
                    <a:ea typeface="Pretendard Medium" panose="02000603000000020004" pitchFamily="50" charset="-127"/>
                    <a:cs typeface="Pretendard Medium" panose="02000603000000020004" pitchFamily="50" charset="-127"/>
                  </a:rPr>
                  <a:t>: [0 0 0 0 0 0 0 1]</a:t>
                </a:r>
              </a:p>
              <a:p>
                <a:pPr marL="457200" indent="-45720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3000">
                    <a:latin typeface="Pretendard Medium" panose="02000603000000020004" pitchFamily="50" charset="-127"/>
                    <a:ea typeface="Pretendard Medium" panose="02000603000000020004" pitchFamily="50" charset="-127"/>
                    <a:cs typeface="Pretendard Medium" panose="02000603000000020004" pitchFamily="50" charset="-127"/>
                  </a:rPr>
                  <a:t>단어쌍 간 유클리드 거리는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ko-KR" altLang="en-US" sz="3000" i="1" smtClean="0">
                            <a:latin typeface="Cambria Math" panose="02040503050406030204" pitchFamily="18" charset="0"/>
                            <a:ea typeface="Pretendard Medium" panose="02000603000000020004" pitchFamily="50" charset="-127"/>
                            <a:cs typeface="Pretendard Medium" panose="02000603000000020004" pitchFamily="50" charset="-127"/>
                          </a:rPr>
                        </m:ctrlPr>
                      </m:radPr>
                      <m:deg/>
                      <m:e>
                        <m:r>
                          <a:rPr lang="en-US" altLang="ko-KR" sz="3000" b="0" i="1" smtClean="0">
                            <a:latin typeface="Cambria Math" panose="02040503050406030204" pitchFamily="18" charset="0"/>
                            <a:ea typeface="Pretendard Medium" panose="02000603000000020004" pitchFamily="50" charset="-127"/>
                            <a:cs typeface="Pretendard Medium" panose="02000603000000020004" pitchFamily="50" charset="-127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ko-KR" sz="3000">
                    <a:latin typeface="Pretendard Medium" panose="02000603000000020004" pitchFamily="50" charset="-127"/>
                    <a:ea typeface="Pretendard Medium" panose="02000603000000020004" pitchFamily="50" charset="-127"/>
                    <a:cs typeface="Pretendard Medium" panose="02000603000000020004" pitchFamily="50" charset="-127"/>
                  </a:rPr>
                  <a:t>, </a:t>
                </a:r>
                <a:r>
                  <a:rPr lang="ko-KR" altLang="en-US" sz="3000">
                    <a:latin typeface="Pretendard Medium" panose="02000603000000020004" pitchFamily="50" charset="-127"/>
                    <a:ea typeface="Pretendard Medium" panose="02000603000000020004" pitchFamily="50" charset="-127"/>
                    <a:cs typeface="Pretendard Medium" panose="02000603000000020004" pitchFamily="50" charset="-127"/>
                  </a:rPr>
                  <a:t>내적값은 </a:t>
                </a:r>
                <a:r>
                  <a:rPr lang="en-US" altLang="ko-KR" sz="3000">
                    <a:latin typeface="Pretendard Medium" panose="02000603000000020004" pitchFamily="50" charset="-127"/>
                    <a:ea typeface="Pretendard Medium" panose="02000603000000020004" pitchFamily="50" charset="-127"/>
                    <a:cs typeface="Pretendard Medium" panose="02000603000000020004" pitchFamily="50" charset="-127"/>
                  </a:rPr>
                  <a:t>0</a:t>
                </a:r>
                <a:r>
                  <a:rPr lang="ko-KR" altLang="en-US" sz="3000">
                    <a:latin typeface="Pretendard Medium" panose="02000603000000020004" pitchFamily="50" charset="-127"/>
                    <a:ea typeface="Pretendard Medium" panose="02000603000000020004" pitchFamily="50" charset="-127"/>
                    <a:cs typeface="Pretendard Medium" panose="02000603000000020004" pitchFamily="50" charset="-127"/>
                  </a:rPr>
                  <a:t>으로 모두 동일하다</a:t>
                </a:r>
                <a:r>
                  <a:rPr lang="en-US" altLang="ko-KR" sz="3000">
                    <a:latin typeface="Pretendard Medium" panose="02000603000000020004" pitchFamily="50" charset="-127"/>
                    <a:ea typeface="Pretendard Medium" panose="02000603000000020004" pitchFamily="50" charset="-127"/>
                    <a:cs typeface="Pretendard Medium" panose="02000603000000020004" pitchFamily="50" charset="-127"/>
                  </a:rPr>
                  <a:t>. </a:t>
                </a:r>
                <a:r>
                  <a:rPr lang="ko-KR" altLang="en-US" sz="3000">
                    <a:highlight>
                      <a:srgbClr val="C0C0C0"/>
                    </a:highlight>
                    <a:latin typeface="Pretendard Medium" panose="02000603000000020004" pitchFamily="50" charset="-127"/>
                    <a:ea typeface="Pretendard Medium" panose="02000603000000020004" pitchFamily="50" charset="-127"/>
                    <a:cs typeface="Pretendard Medium" panose="02000603000000020004" pitchFamily="50" charset="-127"/>
                  </a:rPr>
                  <a:t>단어의 의미에 상관없이 모두가 동일한 관계를 가진다</a:t>
                </a:r>
                <a:r>
                  <a:rPr lang="en-US" altLang="ko-KR" sz="3000">
                    <a:highlight>
                      <a:srgbClr val="C0C0C0"/>
                    </a:highlight>
                    <a:latin typeface="Pretendard Medium" panose="02000603000000020004" pitchFamily="50" charset="-127"/>
                    <a:ea typeface="Pretendard Medium" panose="02000603000000020004" pitchFamily="50" charset="-127"/>
                    <a:cs typeface="Pretendard Medium" panose="02000603000000020004" pitchFamily="50" charset="-127"/>
                  </a:rPr>
                  <a:t>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5615C61-21E6-479A-AEDF-0797C60D5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13" y="1445925"/>
                <a:ext cx="16553127" cy="8620886"/>
              </a:xfrm>
              <a:prstGeom prst="rect">
                <a:avLst/>
              </a:prstGeom>
              <a:blipFill>
                <a:blip r:embed="rId4"/>
                <a:stretch>
                  <a:fillRect l="-1326" b="-12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9727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기존의 자연어 처리 기법</a:t>
            </a:r>
            <a:endParaRPr lang="ko-KR" altLang="en-US" sz="60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15C61-21E6-479A-AEDF-0797C60D5A55}"/>
              </a:ext>
            </a:extLst>
          </p:cNvPr>
          <p:cNvSpPr txBox="1"/>
          <p:nvPr/>
        </p:nvSpPr>
        <p:spPr>
          <a:xfrm>
            <a:off x="454713" y="1445925"/>
            <a:ext cx="16553127" cy="5783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b="1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Bag-Of-Words</a:t>
            </a:r>
          </a:p>
          <a:p>
            <a:pPr>
              <a:lnSpc>
                <a:spcPct val="150000"/>
              </a:lnSpc>
            </a:pPr>
            <a:r>
              <a:rPr lang="en-US" altLang="ko-KR" sz="3000" u="sng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Example sentence</a:t>
            </a:r>
            <a:r>
              <a:rPr lang="en-US" altLang="ko-KR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: “</a:t>
            </a:r>
            <a:r>
              <a:rPr lang="en-US" altLang="ko-KR" sz="3000" b="1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John really really loves this movie</a:t>
            </a:r>
            <a:r>
              <a:rPr lang="en-US" altLang="ko-KR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altLang="ko-KR" sz="3000" u="sng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John</a:t>
            </a:r>
            <a:r>
              <a:rPr lang="en-US" altLang="ko-KR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: [1 0 0 0 0 0 0 0] </a:t>
            </a:r>
            <a:r>
              <a:rPr lang="en-US" altLang="ko-KR" sz="3000" u="sng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really</a:t>
            </a:r>
            <a:r>
              <a:rPr lang="en-US" altLang="ko-KR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: [0 1 0 0 0 0 0 0] </a:t>
            </a:r>
            <a:r>
              <a:rPr lang="en-US" altLang="ko-KR" sz="3000" u="sng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loves</a:t>
            </a:r>
            <a:r>
              <a:rPr lang="en-US" altLang="ko-KR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: [0 0 1 0 0 0 0 0] </a:t>
            </a:r>
            <a:r>
              <a:rPr lang="en-US" altLang="ko-KR" sz="3000" u="sng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this</a:t>
            </a:r>
            <a:r>
              <a:rPr lang="en-US" altLang="ko-KR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: [0 0 0 1 0 0 0 0] </a:t>
            </a:r>
            <a:r>
              <a:rPr lang="en-US" altLang="ko-KR" sz="3000" u="sng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movie</a:t>
            </a:r>
            <a:r>
              <a:rPr lang="en-US" altLang="ko-KR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: [0 0 0 0 1 0 0 0] </a:t>
            </a:r>
            <a:r>
              <a:rPr lang="en-US" altLang="ko-KR" sz="3000" u="sng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Jane</a:t>
            </a:r>
            <a:r>
              <a:rPr lang="en-US" altLang="ko-KR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: [0 0 0 0 0 1 0 0] </a:t>
            </a:r>
            <a:r>
              <a:rPr lang="en-US" altLang="ko-KR" sz="3000" u="sng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likes</a:t>
            </a:r>
            <a:r>
              <a:rPr lang="en-US" altLang="ko-KR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: [0 0 0 0 0 0 1 0] </a:t>
            </a:r>
            <a:r>
              <a:rPr lang="en-US" altLang="ko-KR" sz="3000" u="sng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song</a:t>
            </a:r>
            <a:r>
              <a:rPr lang="en-US" altLang="ko-KR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: [0 0 0 0 0 0 0 1]</a:t>
            </a:r>
          </a:p>
          <a:p>
            <a:pPr>
              <a:lnSpc>
                <a:spcPct val="150000"/>
              </a:lnSpc>
            </a:pPr>
            <a:endParaRPr lang="en-US" altLang="ko-KR" sz="300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(3) </a:t>
            </a:r>
            <a:r>
              <a:rPr lang="ko-KR" altLang="en-US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문장</a:t>
            </a:r>
            <a:r>
              <a:rPr lang="en-US" altLang="ko-KR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/</a:t>
            </a:r>
            <a:r>
              <a:rPr lang="ko-KR" altLang="en-US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문장을 </a:t>
            </a:r>
            <a:r>
              <a:rPr lang="en-US" altLang="ko-KR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one-hot vector</a:t>
            </a:r>
            <a:r>
              <a:rPr lang="ko-KR" altLang="en-US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의 합으로 나타낼 수 있다</a:t>
            </a:r>
            <a:r>
              <a:rPr lang="en-US" altLang="ko-KR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- Sentence 1: John + really + really + loves + this + movie: </a:t>
            </a:r>
            <a:r>
              <a:rPr lang="en-US" altLang="ko-KR" sz="3000">
                <a:highlight>
                  <a:srgbClr val="C0C0C0"/>
                </a:highlight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[1 2 1 1 1 0 0 0]</a:t>
            </a:r>
          </a:p>
          <a:p>
            <a:pPr>
              <a:lnSpc>
                <a:spcPct val="150000"/>
              </a:lnSpc>
            </a:pPr>
            <a:r>
              <a:rPr lang="en-US" altLang="ko-KR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- Sentence 2: Jane + really + likes + this + song: </a:t>
            </a:r>
            <a:r>
              <a:rPr lang="en-US" altLang="ko-KR" sz="3000">
                <a:highlight>
                  <a:srgbClr val="C0C0C0"/>
                </a:highlight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[0 1 0 1 0 1 1 1]</a:t>
            </a:r>
          </a:p>
        </p:txBody>
      </p:sp>
    </p:spTree>
    <p:extLst>
      <p:ext uri="{BB962C8B-B14F-4D97-AF65-F5344CB8AC3E}">
        <p14:creationId xmlns:p14="http://schemas.microsoft.com/office/powerpoint/2010/main" val="2616433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기존의 자연어 처리 기법</a:t>
            </a:r>
            <a:endParaRPr lang="ko-KR" altLang="en-US" sz="60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15C61-21E6-479A-AEDF-0797C60D5A55}"/>
              </a:ext>
            </a:extLst>
          </p:cNvPr>
          <p:cNvSpPr txBox="1"/>
          <p:nvPr/>
        </p:nvSpPr>
        <p:spPr>
          <a:xfrm>
            <a:off x="454713" y="1445925"/>
            <a:ext cx="16553127" cy="2320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b="1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Naïve Bayes Classifier</a:t>
            </a:r>
          </a:p>
          <a:p>
            <a:pPr>
              <a:lnSpc>
                <a:spcPct val="150000"/>
              </a:lnSpc>
            </a:pPr>
            <a:r>
              <a:rPr lang="en-US" altLang="ko-KR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: Bag-Of-Words </a:t>
            </a:r>
            <a:r>
              <a:rPr lang="ko-KR" altLang="en-US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벡터로 나타낸 문서를 정해진 클래스 중 하나로 분류하는 방법</a:t>
            </a:r>
            <a:endParaRPr lang="en-US" altLang="ko-KR" sz="300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3000">
              <a:highlight>
                <a:srgbClr val="C0C0C0"/>
              </a:highlight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pic>
        <p:nvPicPr>
          <p:cNvPr id="7" name="그림 6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0BF93988-66DD-0FBD-D0E3-EC5137ED0A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013" r="32311" b="63383"/>
          <a:stretch/>
        </p:blipFill>
        <p:spPr>
          <a:xfrm>
            <a:off x="317553" y="3482943"/>
            <a:ext cx="7767374" cy="40614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2A60E4-D113-56A9-F7DD-4042E19861B8}"/>
              </a:ext>
            </a:extLst>
          </p:cNvPr>
          <p:cNvSpPr txBox="1"/>
          <p:nvPr/>
        </p:nvSpPr>
        <p:spPr>
          <a:xfrm>
            <a:off x="1176307" y="7917908"/>
            <a:ext cx="3274947" cy="705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c: </a:t>
            </a:r>
            <a:r>
              <a:rPr lang="ko-KR" altLang="en-US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클래스</a:t>
            </a:r>
            <a:r>
              <a:rPr lang="en-US" altLang="ko-KR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, d: </a:t>
            </a:r>
            <a:r>
              <a:rPr lang="ko-KR" altLang="en-US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문서</a:t>
            </a:r>
            <a:endParaRPr lang="en-US" altLang="ko-KR" sz="300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pic>
        <p:nvPicPr>
          <p:cNvPr id="10" name="그림 9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5E9BFED3-A67F-C432-A04B-05B280B6C92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79" t="36617" r="25210" b="47122"/>
          <a:stretch/>
        </p:blipFill>
        <p:spPr>
          <a:xfrm>
            <a:off x="7574361" y="4196671"/>
            <a:ext cx="9579193" cy="32143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B126D6B-5820-049E-C044-F127C070ED0F}"/>
              </a:ext>
            </a:extLst>
          </p:cNvPr>
          <p:cNvSpPr txBox="1"/>
          <p:nvPr/>
        </p:nvSpPr>
        <p:spPr>
          <a:xfrm>
            <a:off x="7662672" y="7880536"/>
            <a:ext cx="9345168" cy="2090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각</a:t>
            </a:r>
            <a:r>
              <a:rPr lang="en-US" altLang="ko-KR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단어가 등장할 확률이 서로 독립이라면 </a:t>
            </a:r>
            <a:r>
              <a:rPr lang="en-US" altLang="ko-KR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P(d|c)</a:t>
            </a:r>
            <a:r>
              <a:rPr lang="ko-KR" altLang="en-US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는 </a:t>
            </a:r>
            <a:r>
              <a:rPr lang="en-US" altLang="ko-KR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P(w|c)(</a:t>
            </a:r>
            <a:r>
              <a:rPr lang="ko-KR" altLang="en-US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각 단어들이 출현하는 확률</a:t>
            </a:r>
            <a:r>
              <a:rPr lang="en-US" altLang="ko-KR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)</a:t>
            </a:r>
            <a:r>
              <a:rPr lang="ko-KR" altLang="en-US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의 곱으로 나타낼 수 있다</a:t>
            </a:r>
            <a:r>
              <a:rPr lang="en-US" altLang="ko-KR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-&gt; P(w|c)</a:t>
            </a:r>
            <a:r>
              <a:rPr lang="ko-KR" altLang="en-US" sz="3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를 구하자</a:t>
            </a:r>
            <a:endParaRPr lang="en-US" altLang="ko-KR" sz="300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6103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1157</Words>
  <Application>Microsoft Office PowerPoint</Application>
  <PresentationFormat>사용자 지정</PresentationFormat>
  <Paragraphs>158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Pretendard</vt:lpstr>
      <vt:lpstr>Pretendard Medium</vt:lpstr>
      <vt:lpstr>맑은 고딕</vt:lpstr>
      <vt:lpstr>Arial</vt:lpstr>
      <vt:lpstr>Cambria Math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지현 박</cp:lastModifiedBy>
  <cp:revision>27</cp:revision>
  <dcterms:created xsi:type="dcterms:W3CDTF">2022-02-26T11:26:54Z</dcterms:created>
  <dcterms:modified xsi:type="dcterms:W3CDTF">2024-06-24T14:11:00Z</dcterms:modified>
</cp:coreProperties>
</file>